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11" Type="http://schemas.openxmlformats.org/officeDocument/2006/relationships/slide" Target="slides/slide8.xml"/><Relationship Id="rId22" Type="http://schemas.openxmlformats.org/officeDocument/2006/relationships/slide" Target="slides/slide19.xml"/><Relationship Id="rId10" Type="http://schemas.openxmlformats.org/officeDocument/2006/relationships/slide" Target="slides/slide7.xml"/><Relationship Id="rId21" Type="http://schemas.openxmlformats.org/officeDocument/2006/relationships/slide" Target="slides/slide18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6" Type="http://schemas.openxmlformats.org/officeDocument/2006/relationships/slide" Target="slides/slide3.xml"/><Relationship Id="rId18" Type="http://schemas.openxmlformats.org/officeDocument/2006/relationships/slide" Target="slides/slide15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4C5A-319F-46D5-868E-4078DF542FE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9906-2107-4F4F-922C-E51087C3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23" y="1823118"/>
            <a:ext cx="3680389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clonica" panose="02060503000000020004" pitchFamily="18" charset="0"/>
              </a:rPr>
              <a:t>Teori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135" y="2850008"/>
            <a:ext cx="8477429" cy="128615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PEMROGRAMAN WEBSITE DAN PERANGKAT BERGERAK</a:t>
            </a:r>
          </a:p>
          <a:p>
            <a:r>
              <a:rPr lang="en-US" sz="4000" dirty="0" smtClean="0"/>
              <a:t>(part 1)</a:t>
            </a:r>
            <a:endParaRPr lang="en-US" sz="4000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xmlns="" id="{4A440B80-DE4B-42AE-81E0-BF02FB35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1176" y="3556000"/>
            <a:ext cx="1635577" cy="2870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5106" y="4136164"/>
            <a:ext cx="370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KELAS XI – SEMESTER GASAL / GENAP</a:t>
            </a:r>
          </a:p>
          <a:p>
            <a:pPr algn="ctr"/>
            <a:r>
              <a:rPr lang="en-US" dirty="0" smtClean="0"/>
              <a:t>REKAYASA PERANGKAT LUNAK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011" y="610379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ROSYIDA RAMADHANI, </a:t>
            </a:r>
            <a:r>
              <a:rPr lang="en-US" dirty="0" err="1" smtClean="0"/>
              <a:t>S.Pd</a:t>
            </a:r>
            <a:endParaRPr lang="en-US" dirty="0" smtClean="0"/>
          </a:p>
          <a:p>
            <a:r>
              <a:rPr lang="en-US" dirty="0" smtClean="0"/>
              <a:t>- SMKN 5 SURAKARTA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8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5">
                  <a:lumMod val="60000"/>
                  <a:lumOff val="40000"/>
                </a:schemeClr>
              </a:gs>
              <a:gs pos="27000">
                <a:schemeClr val="accent1">
                  <a:lumMod val="5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UNIFORM RESOURCE LOCATOR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(URL)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Jenis</a:t>
            </a:r>
            <a:r>
              <a:rPr lang="en-ID" dirty="0" smtClean="0">
                <a:latin typeface="Aclonica" panose="02060503000000020004" pitchFamily="18" charset="0"/>
              </a:rPr>
              <a:t> URL 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URL (</a:t>
            </a:r>
            <a:r>
              <a:rPr lang="en-US" sz="3200" dirty="0" err="1" smtClean="0"/>
              <a:t>Unifrom</a:t>
            </a:r>
            <a:r>
              <a:rPr lang="en-US" sz="3200" dirty="0" smtClean="0"/>
              <a:t> Resource Locator)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diantaranya</a:t>
            </a:r>
            <a:r>
              <a:rPr lang="en-US" sz="3200" dirty="0" smtClean="0"/>
              <a:t> :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URL Absolut (URL Absolute)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Url</a:t>
            </a:r>
            <a:r>
              <a:rPr lang="en-US" sz="3200" dirty="0" smtClean="0"/>
              <a:t> absolute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lengkap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menyertakan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domain, yang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lokasi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direktori</a:t>
            </a:r>
            <a:r>
              <a:rPr lang="en-US" sz="3200" dirty="0" smtClean="0"/>
              <a:t>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internet. </a:t>
            </a:r>
            <a:r>
              <a:rPr lang="en-US" sz="3200" dirty="0" err="1" smtClean="0"/>
              <a:t>Direktori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domain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direktori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Url</a:t>
            </a:r>
            <a:r>
              <a:rPr lang="en-US" sz="3200" dirty="0" smtClean="0"/>
              <a:t> Absolute :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 </a:t>
            </a:r>
            <a:r>
              <a:rPr lang="en-US" sz="3200" dirty="0" err="1" smtClean="0"/>
              <a:t>src</a:t>
            </a:r>
            <a:r>
              <a:rPr lang="en-US" sz="3200" dirty="0" smtClean="0"/>
              <a:t>=http://www.wisatabagus.net/images/image.jpg&gt;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 startAt="2"/>
            </a:pPr>
            <a:r>
              <a:rPr lang="en-US" sz="3200" b="1" dirty="0" smtClean="0"/>
              <a:t>URL </a:t>
            </a:r>
            <a:r>
              <a:rPr lang="en-US" sz="3200" b="1" dirty="0" err="1" smtClean="0"/>
              <a:t>Relatif</a:t>
            </a:r>
            <a:r>
              <a:rPr lang="en-US" sz="3200" b="1" dirty="0" smtClean="0"/>
              <a:t> (URL Relative)</a:t>
            </a:r>
          </a:p>
          <a:p>
            <a:pPr marL="0" indent="0">
              <a:buNone/>
            </a:pPr>
            <a:r>
              <a:rPr lang="en-US" sz="3200" dirty="0" smtClean="0"/>
              <a:t>URL </a:t>
            </a:r>
            <a:r>
              <a:rPr lang="en-US" sz="3200" dirty="0" err="1" smtClean="0"/>
              <a:t>Relatif</a:t>
            </a:r>
            <a:r>
              <a:rPr lang="en-US" sz="3200" dirty="0" smtClean="0"/>
              <a:t> (URL Relative)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URL yang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URL yang </a:t>
            </a:r>
            <a:r>
              <a:rPr lang="en-US" sz="3200" dirty="0" err="1" smtClean="0"/>
              <a:t>memang</a:t>
            </a:r>
            <a:r>
              <a:rPr lang="en-US" sz="3200" dirty="0" smtClean="0"/>
              <a:t> </a:t>
            </a:r>
            <a:r>
              <a:rPr lang="en-US" sz="3200" dirty="0" err="1" smtClean="0"/>
              <a:t>aktif</a:t>
            </a:r>
            <a:r>
              <a:rPr lang="en-US" sz="3200" dirty="0" smtClean="0"/>
              <a:t> </a:t>
            </a:r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err="1" smtClean="0"/>
              <a:t>Contoh</a:t>
            </a:r>
            <a:r>
              <a:rPr lang="en-US" sz="3200" dirty="0" smtClean="0"/>
              <a:t> URL </a:t>
            </a:r>
            <a:r>
              <a:rPr lang="en-US" sz="3200" dirty="0" err="1" smtClean="0"/>
              <a:t>Relatif</a:t>
            </a:r>
            <a:r>
              <a:rPr lang="en-US" sz="3200" dirty="0" smtClean="0"/>
              <a:t> (URL Relative) : &lt;</a:t>
            </a:r>
            <a:r>
              <a:rPr lang="en-US" sz="3200" dirty="0" err="1" smtClean="0"/>
              <a:t>img</a:t>
            </a:r>
            <a:r>
              <a:rPr lang="en-US" sz="3200" dirty="0" smtClean="0"/>
              <a:t> </a:t>
            </a:r>
            <a:r>
              <a:rPr lang="en-US" sz="3200" dirty="0" err="1" smtClean="0"/>
              <a:t>src</a:t>
            </a:r>
            <a:r>
              <a:rPr lang="en-US" sz="3200" dirty="0" smtClean="0"/>
              <a:t>=”image.jpg”&gt;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990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5">
                  <a:lumMod val="60000"/>
                  <a:lumOff val="40000"/>
                </a:schemeClr>
              </a:gs>
              <a:gs pos="27000">
                <a:schemeClr val="accent1">
                  <a:lumMod val="5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UNIFORM RESOURCE LOCATOR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(URL)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Fungsi</a:t>
            </a:r>
            <a:r>
              <a:rPr lang="en-ID" dirty="0" smtClean="0">
                <a:latin typeface="Aclonica" panose="02060503000000020004" pitchFamily="18" charset="0"/>
              </a:rPr>
              <a:t> URL 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Untuk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belum</a:t>
            </a:r>
            <a:r>
              <a:rPr lang="en-US" sz="3200" dirty="0" smtClean="0"/>
              <a:t> </a:t>
            </a:r>
            <a:r>
              <a:rPr lang="en-US" sz="3200" dirty="0" err="1" smtClean="0"/>
              <a:t>faham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url</a:t>
            </a:r>
            <a:r>
              <a:rPr lang="en-US" sz="3200" dirty="0" smtClean="0"/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simaklah</a:t>
            </a:r>
            <a:r>
              <a:rPr lang="en-US" sz="3200" dirty="0" smtClean="0"/>
              <a:t> </a:t>
            </a:r>
            <a:r>
              <a:rPr lang="en-US" sz="3200" dirty="0" err="1" smtClean="0"/>
              <a:t>fungsi-fungsinya</a:t>
            </a:r>
            <a:r>
              <a:rPr lang="en-US" sz="3200" dirty="0" smtClean="0"/>
              <a:t> </a:t>
            </a:r>
            <a:r>
              <a:rPr lang="en-US" sz="3200" dirty="0" err="1" smtClean="0"/>
              <a:t>dibawah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pengidentifikasi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Web.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web.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memberian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Web yang </a:t>
            </a:r>
            <a:r>
              <a:rPr lang="en-US" sz="3200" dirty="0" err="1" smtClean="0"/>
              <a:t>berisikan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mempermudah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mengakses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file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web.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mempermudah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mengingat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web.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880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27000">
                <a:schemeClr val="accent6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73" y="1842168"/>
            <a:ext cx="3680389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clonica" panose="02060503000000020004" pitchFamily="18" charset="0"/>
              </a:rPr>
              <a:t>Teori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761" y="3040508"/>
            <a:ext cx="8477429" cy="128615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clonica" panose="02060503000000020004" pitchFamily="18" charset="0"/>
              </a:rPr>
              <a:t>Web </a:t>
            </a:r>
            <a:r>
              <a:rPr lang="en-US" sz="3600" dirty="0" err="1" smtClean="0">
                <a:latin typeface="Aclonica" panose="02060503000000020004" pitchFamily="18" charset="0"/>
              </a:rPr>
              <a:t>Statis</a:t>
            </a:r>
            <a:r>
              <a:rPr lang="en-US" sz="3600" dirty="0" smtClean="0">
                <a:latin typeface="Aclonica" panose="02060503000000020004" pitchFamily="18" charset="0"/>
              </a:rPr>
              <a:t> </a:t>
            </a:r>
            <a:r>
              <a:rPr lang="en-US" sz="3600" dirty="0" err="1" smtClean="0">
                <a:latin typeface="Aclonica" panose="02060503000000020004" pitchFamily="18" charset="0"/>
              </a:rPr>
              <a:t>dan</a:t>
            </a:r>
            <a:r>
              <a:rPr lang="en-US" sz="3600" dirty="0" smtClean="0">
                <a:latin typeface="Aclonica" panose="02060503000000020004" pitchFamily="18" charset="0"/>
              </a:rPr>
              <a:t> Web </a:t>
            </a:r>
            <a:r>
              <a:rPr lang="en-US" sz="3600" dirty="0" err="1" smtClean="0">
                <a:latin typeface="Aclonica" panose="02060503000000020004" pitchFamily="18" charset="0"/>
              </a:rPr>
              <a:t>Dinamis</a:t>
            </a:r>
            <a:endParaRPr lang="en-US" sz="3600" b="1" dirty="0"/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xmlns="" id="{4A440B80-DE4B-42AE-81E0-BF02FB35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1176" y="3556000"/>
            <a:ext cx="1635577" cy="2870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011" y="610379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ROSYIDA RAMADHANI, </a:t>
            </a:r>
            <a:r>
              <a:rPr lang="en-US" dirty="0" err="1" smtClean="0"/>
              <a:t>S.Pd</a:t>
            </a:r>
            <a:endParaRPr lang="en-US" dirty="0" smtClean="0"/>
          </a:p>
          <a:p>
            <a:r>
              <a:rPr lang="en-US" dirty="0" smtClean="0"/>
              <a:t>- SMKN 5 SURAKARTA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7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27000">
                <a:schemeClr val="accent6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WEB STATIS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DAN WEB DINAMIS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Perbedaan</a:t>
            </a:r>
            <a:r>
              <a:rPr lang="en-ID" dirty="0" smtClean="0">
                <a:latin typeface="Aclonica" panose="02060503000000020004" pitchFamily="18" charset="0"/>
              </a:rPr>
              <a:t>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0043"/>
              </p:ext>
            </p:extLst>
          </p:nvPr>
        </p:nvGraphicFramePr>
        <p:xfrm>
          <a:off x="2268911" y="1956843"/>
          <a:ext cx="7848873" cy="453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677900"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       </a:t>
                      </a:r>
                      <a:r>
                        <a:rPr lang="en-ID" sz="2400" dirty="0" err="1" smtClean="0"/>
                        <a:t>Perbedaan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         Web </a:t>
                      </a:r>
                      <a:r>
                        <a:rPr lang="en-ID" sz="2400" dirty="0" err="1" smtClean="0"/>
                        <a:t>Statis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      Web </a:t>
                      </a:r>
                      <a:r>
                        <a:rPr lang="en-ID" sz="2400" dirty="0" err="1" smtClean="0"/>
                        <a:t>Dinamis</a:t>
                      </a:r>
                      <a:endParaRPr lang="en-US" sz="2400" dirty="0"/>
                    </a:p>
                  </a:txBody>
                  <a:tcPr/>
                </a:tc>
              </a:tr>
              <a:tr h="112215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Interaksi</a:t>
                      </a:r>
                      <a:r>
                        <a:rPr lang="es-ES" dirty="0" smtClean="0"/>
                        <a:t> antara </a:t>
                      </a:r>
                      <a:r>
                        <a:rPr lang="es-ES" dirty="0" err="1" smtClean="0"/>
                        <a:t>pengguna</a:t>
                      </a:r>
                      <a:r>
                        <a:rPr lang="es-ES" dirty="0" smtClean="0"/>
                        <a:t> dan </a:t>
                      </a:r>
                      <a:r>
                        <a:rPr lang="es-ES" dirty="0" err="1" smtClean="0"/>
                        <a:t>pemilik</a:t>
                      </a:r>
                      <a:r>
                        <a:rPr lang="es-ES" dirty="0" smtClean="0"/>
                        <a:t>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memungkinkan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interaksi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melalui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</a:tr>
              <a:tr h="7981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</a:t>
                      </a:r>
                      <a:r>
                        <a:rPr lang="en-US" baseline="0" dirty="0" smtClean="0"/>
                        <a:t> CSS,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kompleks</a:t>
                      </a:r>
                      <a:r>
                        <a:rPr lang="en-US" dirty="0" smtClean="0"/>
                        <a:t> (PHP,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ASP , </a:t>
                      </a:r>
                      <a:r>
                        <a:rPr lang="en-US" baseline="0" dirty="0" err="1" smtClean="0"/>
                        <a:t>dll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14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 database </a:t>
                      </a:r>
                      <a:r>
                        <a:rPr lang="en-US" dirty="0" err="1" smtClean="0"/>
                        <a:t>seperti</a:t>
                      </a:r>
                      <a:r>
                        <a:rPr lang="en-US" dirty="0" smtClean="0"/>
                        <a:t> MySQL</a:t>
                      </a:r>
                      <a:endParaRPr lang="en-US" dirty="0"/>
                    </a:p>
                  </a:txBody>
                  <a:tcPr/>
                </a:tc>
              </a:tr>
              <a:tr h="7981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diupdate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2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27000">
                <a:schemeClr val="accent6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WEB STATIS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DAN WEB DINAMIS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Web </a:t>
            </a:r>
            <a:r>
              <a:rPr lang="en-ID" dirty="0" err="1" smtClean="0">
                <a:latin typeface="Aclonica" panose="02060503000000020004" pitchFamily="18" charset="0"/>
              </a:rPr>
              <a:t>Statis</a:t>
            </a:r>
            <a:r>
              <a:rPr lang="en-ID" dirty="0" smtClean="0">
                <a:latin typeface="Aclonica" panose="02060503000000020004" pitchFamily="18" charset="0"/>
              </a:rPr>
              <a:t> 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smtClean="0">
                <a:solidFill>
                  <a:srgbClr val="21C5EB"/>
                </a:solidFill>
              </a:rPr>
              <a:t>Kelebihan Website Statis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Tidak perlu keahlian pemrograman untuk membuat halaman statis.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Dapat dilihat langsung oleh web browser tanpa membutuhkan aplikasi server.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Lebih mudah untuk website development karena biasanya menggunakan bahasa pemograman HTML.</a:t>
            </a:r>
          </a:p>
          <a:p>
            <a:pPr marL="0" indent="0">
              <a:buNone/>
            </a:pP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>
                <a:solidFill>
                  <a:srgbClr val="21C5EB"/>
                </a:solidFill>
              </a:rPr>
              <a:t>    </a:t>
            </a:r>
            <a:r>
              <a:rPr lang="en-US" sz="3200" b="1" smtClean="0">
                <a:solidFill>
                  <a:srgbClr val="21C5EB"/>
                </a:solidFill>
              </a:rPr>
              <a:t>Kekurangan Website Statis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Kontennya statis, tidak berubah-ubah.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Terbatas dalam interaksi dengan pengunjung.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Tidak menggunakan database.</a:t>
            </a:r>
          </a:p>
          <a:p>
            <a:pPr>
              <a:buFont typeface="+mj-lt"/>
              <a:buAutoNum type="arabicPeriod"/>
            </a:pPr>
            <a:r>
              <a:rPr lang="en-US" sz="3200" smtClean="0"/>
              <a:t>Tidak menggunakan pemrograman PHP di server.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7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27000">
                <a:schemeClr val="accent6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WEB STATIS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DAN WEB DINAMIS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841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Web </a:t>
            </a:r>
            <a:r>
              <a:rPr lang="en-ID" dirty="0" err="1" smtClean="0">
                <a:latin typeface="Aclonica" panose="02060503000000020004" pitchFamily="18" charset="0"/>
              </a:rPr>
              <a:t>Dinamis</a:t>
            </a:r>
            <a:r>
              <a:rPr lang="en-ID" dirty="0" smtClean="0">
                <a:latin typeface="Aclonica" panose="02060503000000020004" pitchFamily="18" charset="0"/>
              </a:rPr>
              <a:t>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21C5EB"/>
                </a:solidFill>
              </a:rPr>
              <a:t>Kelebihan</a:t>
            </a:r>
            <a:r>
              <a:rPr lang="en-US" sz="3200" b="1" dirty="0" smtClean="0">
                <a:solidFill>
                  <a:srgbClr val="21C5EB"/>
                </a:solidFill>
              </a:rPr>
              <a:t> Website </a:t>
            </a:r>
            <a:r>
              <a:rPr lang="en-US" sz="3200" b="1" dirty="0" err="1" smtClean="0">
                <a:solidFill>
                  <a:srgbClr val="21C5EB"/>
                </a:solidFill>
              </a:rPr>
              <a:t>Dinamis</a:t>
            </a:r>
            <a:endParaRPr lang="en-US" sz="3200" b="1" dirty="0" smtClean="0">
              <a:solidFill>
                <a:srgbClr val="21C5EB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Konten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layout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berubah-ubah.Dapat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web browser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membutuhkan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server.</a:t>
            </a: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Menggunakan</a:t>
            </a:r>
            <a:r>
              <a:rPr lang="en-US" sz="3200" dirty="0" smtClean="0"/>
              <a:t> dynamic html (DHTML).</a:t>
            </a: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Menggunkaan</a:t>
            </a:r>
            <a:r>
              <a:rPr lang="en-US" sz="3200" dirty="0" smtClean="0"/>
              <a:t> </a:t>
            </a:r>
            <a:r>
              <a:rPr lang="en-US" sz="3200" dirty="0" err="1" smtClean="0"/>
              <a:t>pemograman</a:t>
            </a:r>
            <a:r>
              <a:rPr lang="en-US" sz="3200" dirty="0" smtClean="0"/>
              <a:t> server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mengatur</a:t>
            </a:r>
            <a:r>
              <a:rPr lang="en-US" sz="3200" dirty="0" smtClean="0"/>
              <a:t> </a:t>
            </a:r>
            <a:r>
              <a:rPr lang="en-US" sz="3200" dirty="0" err="1" smtClean="0"/>
              <a:t>perubahan</a:t>
            </a:r>
            <a:r>
              <a:rPr lang="en-US" sz="3200" dirty="0" smtClean="0"/>
              <a:t> data &amp;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database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</a:t>
            </a:r>
            <a:r>
              <a:rPr lang="en-US" sz="3200" dirty="0" err="1" smtClean="0"/>
              <a:t>konten</a:t>
            </a:r>
            <a:endParaRPr lang="en-US" sz="3200" dirty="0" smtClean="0"/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CMS (content management system)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mengubah</a:t>
            </a:r>
            <a:r>
              <a:rPr lang="en-US" sz="3200" dirty="0" smtClean="0"/>
              <a:t> </a:t>
            </a:r>
            <a:r>
              <a:rPr lang="en-US" sz="3200" dirty="0" err="1" smtClean="0"/>
              <a:t>konten</a:t>
            </a:r>
            <a:r>
              <a:rPr lang="en-US" sz="3200" dirty="0" smtClean="0"/>
              <a:t> website.</a:t>
            </a: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Konten</a:t>
            </a:r>
            <a:r>
              <a:rPr lang="en-US" sz="3200" dirty="0" smtClean="0"/>
              <a:t> web </a:t>
            </a:r>
            <a:r>
              <a:rPr lang="en-US" sz="3200" dirty="0" err="1" smtClean="0"/>
              <a:t>dan</a:t>
            </a:r>
            <a:r>
              <a:rPr lang="en-US" sz="3200" dirty="0" smtClean="0"/>
              <a:t> layout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terpisah</a:t>
            </a:r>
            <a:r>
              <a:rPr lang="en-US" sz="3200" dirty="0" smtClean="0"/>
              <a:t>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loading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cepat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</a:p>
          <a:p>
            <a:pPr marL="0" indent="0">
              <a:buNone/>
            </a:pPr>
            <a:r>
              <a:rPr lang="en-US" sz="3200" b="1" dirty="0" smtClean="0"/>
              <a:t>    </a:t>
            </a:r>
            <a:r>
              <a:rPr lang="en-US" sz="3200" b="1" dirty="0" err="1" smtClean="0">
                <a:solidFill>
                  <a:srgbClr val="21C5EB"/>
                </a:solidFill>
              </a:rPr>
              <a:t>Kekurangan</a:t>
            </a:r>
            <a:r>
              <a:rPr lang="en-US" sz="3200" b="1" dirty="0" smtClean="0">
                <a:solidFill>
                  <a:srgbClr val="21C5EB"/>
                </a:solidFill>
              </a:rPr>
              <a:t> Website </a:t>
            </a:r>
            <a:r>
              <a:rPr lang="en-US" sz="3200" b="1" dirty="0" err="1" smtClean="0">
                <a:solidFill>
                  <a:srgbClr val="21C5EB"/>
                </a:solidFill>
              </a:rPr>
              <a:t>Dinamis</a:t>
            </a:r>
            <a:endParaRPr lang="en-US" sz="3200" b="1" dirty="0" smtClean="0">
              <a:solidFill>
                <a:srgbClr val="21C5EB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kompleks</a:t>
            </a:r>
            <a:r>
              <a:rPr lang="en-US" sz="3200" dirty="0" smtClean="0"/>
              <a:t>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sulit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 smtClean="0"/>
              <a:t> Search Engine.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Website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lambat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web </a:t>
            </a:r>
            <a:r>
              <a:rPr lang="en-US" sz="3200" dirty="0" err="1" smtClean="0"/>
              <a:t>statis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mengambil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dari</a:t>
            </a:r>
            <a:r>
              <a:rPr lang="en-US" sz="3200" dirty="0" smtClean="0"/>
              <a:t> database.</a:t>
            </a: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Rentan</a:t>
            </a:r>
            <a:r>
              <a:rPr lang="en-US" sz="3200" dirty="0" smtClean="0"/>
              <a:t> </a:t>
            </a:r>
            <a:r>
              <a:rPr lang="en-US" sz="3200" dirty="0" err="1" smtClean="0"/>
              <a:t>diretas</a:t>
            </a:r>
            <a:r>
              <a:rPr lang="en-US" sz="3200" dirty="0" smtClean="0"/>
              <a:t>, </a:t>
            </a:r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membutuhkan</a:t>
            </a:r>
            <a:r>
              <a:rPr lang="en-US" sz="3200" dirty="0" smtClean="0"/>
              <a:t>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64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2">
                  <a:lumMod val="75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73" y="1842168"/>
            <a:ext cx="3680389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clonica" panose="02060503000000020004" pitchFamily="18" charset="0"/>
              </a:rPr>
              <a:t>Teori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761" y="3040508"/>
            <a:ext cx="8477429" cy="128615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clonica" panose="02060503000000020004" pitchFamily="18" charset="0"/>
              </a:rPr>
              <a:t>Layer </a:t>
            </a:r>
            <a:r>
              <a:rPr lang="en-US" sz="3600" dirty="0" err="1" smtClean="0">
                <a:latin typeface="Aclonica" panose="02060503000000020004" pitchFamily="18" charset="0"/>
              </a:rPr>
              <a:t>Teknologi</a:t>
            </a:r>
            <a:r>
              <a:rPr lang="en-US" sz="3600" dirty="0" smtClean="0">
                <a:latin typeface="Aclonica" panose="02060503000000020004" pitchFamily="18" charset="0"/>
              </a:rPr>
              <a:t> Website</a:t>
            </a:r>
            <a:endParaRPr lang="en-US" sz="3600" b="1" dirty="0"/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xmlns="" id="{4A440B80-DE4B-42AE-81E0-BF02FB35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1176" y="3556000"/>
            <a:ext cx="1635577" cy="2870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011" y="610379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ROSYIDA RAMADHANI, </a:t>
            </a:r>
            <a:r>
              <a:rPr lang="en-US" dirty="0" err="1" smtClean="0"/>
              <a:t>S.Pd</a:t>
            </a:r>
            <a:endParaRPr lang="en-US" dirty="0" smtClean="0"/>
          </a:p>
          <a:p>
            <a:r>
              <a:rPr lang="en-US" dirty="0" smtClean="0"/>
              <a:t>- SMKN 5 SURAKARTA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3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2">
                  <a:lumMod val="75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Layer Website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841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Pengertian</a:t>
            </a:r>
            <a:r>
              <a:rPr lang="en-ID" dirty="0" smtClean="0">
                <a:latin typeface="Aclonica" panose="02060503000000020004" pitchFamily="18" charset="0"/>
              </a:rPr>
              <a:t>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b="1" dirty="0" smtClean="0"/>
              <a:t>Layer</a:t>
            </a:r>
            <a:r>
              <a:rPr lang="en-US" sz="2400" dirty="0" smtClean="0"/>
              <a:t> ?</a:t>
            </a:r>
          </a:p>
          <a:p>
            <a:r>
              <a:rPr lang="en-US" sz="2400" b="1" dirty="0" smtClean="0"/>
              <a:t>Layer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bertumpukan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832101"/>
            <a:ext cx="3409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2">
                  <a:lumMod val="75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Layer Website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22237"/>
            <a:ext cx="5172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Lapisan</a:t>
            </a:r>
            <a:r>
              <a:rPr lang="en-ID" dirty="0" smtClean="0">
                <a:latin typeface="Aclonica" panose="02060503000000020004" pitchFamily="18" charset="0"/>
              </a:rPr>
              <a:t> layer-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disain</a:t>
            </a:r>
            <a:r>
              <a:rPr lang="en-US" sz="2400" dirty="0" smtClean="0"/>
              <a:t> web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layer (</a:t>
            </a:r>
            <a:r>
              <a:rPr lang="en-US" sz="2400" dirty="0" err="1" smtClean="0"/>
              <a:t>lapisan</a:t>
            </a:r>
            <a:r>
              <a:rPr lang="en-US" sz="2400" dirty="0" smtClean="0"/>
              <a:t>),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structural layer, presentation layer </a:t>
            </a:r>
            <a:r>
              <a:rPr lang="en-US" sz="2400" dirty="0" err="1" smtClean="0"/>
              <a:t>dan</a:t>
            </a:r>
            <a:r>
              <a:rPr lang="en-US" sz="2400" dirty="0" smtClean="0"/>
              <a:t> behavioral layer.</a:t>
            </a:r>
          </a:p>
          <a:p>
            <a:r>
              <a:rPr lang="en-US" sz="2400" b="1" i="1" dirty="0" smtClean="0"/>
              <a:t>Structural layer</a:t>
            </a:r>
            <a:endParaRPr lang="en-US" sz="2400" i="1" dirty="0" smtClean="0"/>
          </a:p>
          <a:p>
            <a:pPr marL="45720" indent="0">
              <a:buNone/>
            </a:pPr>
            <a:r>
              <a:rPr lang="en-US" sz="2400" dirty="0" smtClean="0"/>
              <a:t>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web.Bagaimana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tersusun</a:t>
            </a:r>
            <a:r>
              <a:rPr lang="en-US" sz="2400" dirty="0" smtClean="0"/>
              <a:t>, format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,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mark up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.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direkomendasikan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Extensible Hypertext Markup Language (XHTML) </a:t>
            </a:r>
            <a:r>
              <a:rPr lang="en-US" sz="2400" dirty="0" err="1" smtClean="0"/>
              <a:t>dan</a:t>
            </a:r>
            <a:r>
              <a:rPr lang="en-US" sz="2400" dirty="0" smtClean="0"/>
              <a:t> Extensible Markup Language (XML). XHTML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HTML </a:t>
            </a:r>
            <a:r>
              <a:rPr lang="en-US" sz="2400" dirty="0" err="1" smtClean="0"/>
              <a:t>versi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(4.01) yang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aturan-aturan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ketat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mengacu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XML.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XML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menyusun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markup.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2">
                  <a:lumMod val="75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Layer Website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22237"/>
            <a:ext cx="5172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Lapisan</a:t>
            </a:r>
            <a:r>
              <a:rPr lang="en-ID" dirty="0" smtClean="0">
                <a:latin typeface="Aclonica" panose="02060503000000020004" pitchFamily="18" charset="0"/>
              </a:rPr>
              <a:t> layer-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smtClean="0"/>
              <a:t>Presentation layer</a:t>
            </a:r>
            <a:endParaRPr lang="en-US" sz="2400" i="1" dirty="0" smtClean="0"/>
          </a:p>
          <a:p>
            <a:pPr marL="45720" indent="0">
              <a:buNone/>
            </a:pPr>
            <a:r>
              <a:rPr lang="en-US" sz="2400" dirty="0" smtClean="0"/>
              <a:t>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, </a:t>
            </a:r>
            <a:r>
              <a:rPr lang="en-US" sz="2400" dirty="0" err="1" smtClean="0"/>
              <a:t>suara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keluar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format </a:t>
            </a:r>
            <a:r>
              <a:rPr lang="en-US" sz="2400" dirty="0" err="1" smtClean="0"/>
              <a:t>pencetakan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web lama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menyatu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structural layer.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, 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disarankan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</a:t>
            </a:r>
            <a:r>
              <a:rPr lang="en-US" sz="2400" dirty="0" smtClean="0"/>
              <a:t>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Cascading Style Sheets (CSS).</a:t>
            </a:r>
          </a:p>
          <a:p>
            <a:r>
              <a:rPr lang="en-US" sz="2400" b="1" i="1" dirty="0" smtClean="0"/>
              <a:t>Behavioral layer</a:t>
            </a:r>
            <a:endParaRPr lang="en-US" sz="2400" i="1" dirty="0" smtClean="0"/>
          </a:p>
          <a:p>
            <a:pPr marL="45720" indent="0">
              <a:buNone/>
            </a:pPr>
            <a:r>
              <a:rPr lang="en-US" sz="2400" dirty="0" smtClean="0"/>
              <a:t>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skrip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layer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Document Object Model (DOM) </a:t>
            </a:r>
            <a:r>
              <a:rPr lang="en-US" sz="2400" dirty="0" err="1" smtClean="0"/>
              <a:t>dan</a:t>
            </a:r>
            <a:r>
              <a:rPr lang="en-US" sz="2400" dirty="0" smtClean="0"/>
              <a:t> JavaScript. DOM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skrip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</a:t>
            </a:r>
            <a:r>
              <a:rPr lang="en-US" sz="2400" dirty="0" smtClean="0"/>
              <a:t>-update </a:t>
            </a:r>
            <a:r>
              <a:rPr lang="en-US" sz="2400" dirty="0" err="1" smtClean="0"/>
              <a:t>isi</a:t>
            </a:r>
            <a:r>
              <a:rPr lang="en-US" sz="2400" dirty="0" smtClean="0"/>
              <a:t>,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style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. JavaScript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 lama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interaktif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2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73" y="1842168"/>
            <a:ext cx="3680389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clonica" panose="02060503000000020004" pitchFamily="18" charset="0"/>
              </a:rPr>
              <a:t>Teori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761" y="3040508"/>
            <a:ext cx="8477429" cy="128615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WORLD WIDE WEB</a:t>
            </a:r>
          </a:p>
          <a:p>
            <a:r>
              <a:rPr lang="en-US" sz="4800" b="1" dirty="0" smtClean="0"/>
              <a:t>(WWW)</a:t>
            </a:r>
            <a:endParaRPr lang="en-US" sz="4800" b="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xmlns="" id="{4A440B80-DE4B-42AE-81E0-BF02FB35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1176" y="3556000"/>
            <a:ext cx="1635577" cy="2870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011" y="610379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ROSYIDA RAMADHANI, </a:t>
            </a:r>
            <a:r>
              <a:rPr lang="en-US" dirty="0" err="1" smtClean="0"/>
              <a:t>S.Pd</a:t>
            </a:r>
            <a:endParaRPr lang="en-US" dirty="0" smtClean="0"/>
          </a:p>
          <a:p>
            <a:r>
              <a:rPr lang="en-US" dirty="0" smtClean="0"/>
              <a:t>- SMKN 5 SURAKARTA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4" y="122237"/>
            <a:ext cx="5819775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WORLD WIDE WEB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(WWW)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latin typeface="Arial Rounded MT Bold" panose="020F0704030504030204" pitchFamily="34" charset="0"/>
              </a:rPr>
              <a:t>Pengertian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7275" y="1570037"/>
            <a:ext cx="10515600" cy="4351338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World Wide Web </a:t>
            </a:r>
            <a:r>
              <a:rPr lang="en-US" b="1" dirty="0" err="1" smtClean="0"/>
              <a:t>adah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kumpulan</a:t>
            </a:r>
            <a:r>
              <a:rPr lang="en-US" b="1" dirty="0" smtClean="0"/>
              <a:t> </a:t>
            </a:r>
            <a:r>
              <a:rPr lang="en-US" b="1" dirty="0" err="1" smtClean="0"/>
              <a:t>penyedia</a:t>
            </a:r>
            <a:r>
              <a:rPr lang="en-US" b="1" dirty="0" smtClean="0"/>
              <a:t> </a:t>
            </a:r>
            <a:r>
              <a:rPr lang="en-US" b="1" dirty="0" err="1" smtClean="0"/>
              <a:t>jasa</a:t>
            </a:r>
            <a:r>
              <a:rPr lang="en-US" b="1" dirty="0" smtClean="0"/>
              <a:t> website yang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diseluruh</a:t>
            </a:r>
            <a:r>
              <a:rPr lang="en-US" b="1" dirty="0" smtClean="0"/>
              <a:t> </a:t>
            </a:r>
            <a:r>
              <a:rPr lang="en-US" b="1" dirty="0" err="1" smtClean="0"/>
              <a:t>dunia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internet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internet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video,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lain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WWW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internet. Yang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tersimpan</a:t>
            </a:r>
            <a:r>
              <a:rPr lang="en-US" dirty="0" smtClean="0"/>
              <a:t> di web,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pelayanannya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lima </a:t>
            </a:r>
            <a:r>
              <a:rPr lang="en-US" dirty="0" err="1" smtClean="0"/>
              <a:t>benua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di </a:t>
            </a:r>
            <a:r>
              <a:rPr lang="en-US" dirty="0" err="1" smtClean="0"/>
              <a:t>negara</a:t>
            </a:r>
            <a:r>
              <a:rPr lang="en-US" dirty="0" smtClean="0"/>
              <a:t> Indonesia yang </a:t>
            </a:r>
            <a:r>
              <a:rPr lang="en-US" dirty="0" err="1" smtClean="0"/>
              <a:t>tersambung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internet. </a:t>
            </a:r>
            <a:r>
              <a:rPr lang="en-US" dirty="0" err="1" smtClean="0"/>
              <a:t>Dokumen-dokumen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format HTML (Hyper Text Markup Language).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4" y="122237"/>
            <a:ext cx="5819775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WORLD WIDE WEB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(WWW)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latin typeface="Arial Rounded MT Bold" panose="020F0704030504030204" pitchFamily="34" charset="0"/>
              </a:rPr>
              <a:t>Sejarah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447800"/>
            <a:ext cx="10515600" cy="5260976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WWW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Tim Berners-Lee di </a:t>
            </a:r>
            <a:r>
              <a:rPr lang="en-US" b="1" dirty="0" err="1" smtClean="0"/>
              <a:t>tahun</a:t>
            </a:r>
            <a:r>
              <a:rPr lang="en-US" b="1" dirty="0" smtClean="0"/>
              <a:t> 1991</a:t>
            </a:r>
            <a:r>
              <a:rPr lang="en-US" dirty="0" smtClean="0"/>
              <a:t>.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Barners</a:t>
            </a:r>
            <a:r>
              <a:rPr lang="en-US" dirty="0" smtClean="0"/>
              <a:t>-Lee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arsip-arsip</a:t>
            </a:r>
            <a:r>
              <a:rPr lang="en-US" dirty="0" smtClean="0"/>
              <a:t> </a:t>
            </a:r>
            <a:r>
              <a:rPr lang="en-US" dirty="0" err="1" smtClean="0"/>
              <a:t>risetnya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program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software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Enquiere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, Berners-Lee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menautkan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sehinga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cikal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pesat</a:t>
            </a:r>
            <a:r>
              <a:rPr lang="en-US" dirty="0" smtClean="0"/>
              <a:t> yang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WWW.</a:t>
            </a:r>
          </a:p>
          <a:p>
            <a:r>
              <a:rPr lang="en-US" b="1" dirty="0" smtClean="0"/>
              <a:t>WWW </a:t>
            </a:r>
            <a:r>
              <a:rPr lang="en-US" b="1" dirty="0" err="1" smtClean="0"/>
              <a:t>Dikembangkan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mulanya</a:t>
            </a:r>
            <a:r>
              <a:rPr lang="en-US" b="1" dirty="0" smtClean="0"/>
              <a:t> di </a:t>
            </a:r>
            <a:r>
              <a:rPr lang="en-US" b="1" dirty="0" err="1" smtClean="0"/>
              <a:t>Pusat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Fisika</a:t>
            </a:r>
            <a:r>
              <a:rPr lang="en-US" b="1" dirty="0" smtClean="0"/>
              <a:t> </a:t>
            </a:r>
            <a:r>
              <a:rPr lang="en-US" b="1" dirty="0" err="1" smtClean="0"/>
              <a:t>Partikel</a:t>
            </a:r>
            <a:r>
              <a:rPr lang="en-US" b="1" dirty="0" smtClean="0"/>
              <a:t> </a:t>
            </a:r>
            <a:r>
              <a:rPr lang="en-US" b="1" dirty="0" err="1" smtClean="0"/>
              <a:t>Eropa</a:t>
            </a:r>
            <a:r>
              <a:rPr lang="en-US" b="1" dirty="0" smtClean="0"/>
              <a:t> (CERN), </a:t>
            </a:r>
            <a:r>
              <a:rPr lang="en-US" b="1" dirty="0" err="1" smtClean="0"/>
              <a:t>Jenewa</a:t>
            </a:r>
            <a:r>
              <a:rPr lang="en-US" b="1" dirty="0" smtClean="0"/>
              <a:t> Swiss. Di </a:t>
            </a:r>
            <a:r>
              <a:rPr lang="en-US" b="1" dirty="0" err="1" smtClean="0"/>
              <a:t>tahun</a:t>
            </a:r>
            <a:r>
              <a:rPr lang="en-US" b="1" dirty="0" smtClean="0"/>
              <a:t> 1989</a:t>
            </a:r>
            <a:r>
              <a:rPr lang="en-US" dirty="0" smtClean="0"/>
              <a:t>, Berners-Lee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hiperteks</a:t>
            </a:r>
            <a:r>
              <a:rPr lang="en-US" dirty="0" smtClean="0"/>
              <a:t> global,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Oktober</a:t>
            </a:r>
            <a:r>
              <a:rPr lang="en-US" dirty="0" smtClean="0"/>
              <a:t> 1990, World Wide Web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CERN. Di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1991, WWW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WWW yang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kependekan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World Wide Web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teramat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disamai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internet lain.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1995, WWW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FTP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internet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jaringingan</a:t>
            </a:r>
            <a:r>
              <a:rPr lang="en-US" dirty="0" smtClean="0"/>
              <a:t>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4" y="122237"/>
            <a:ext cx="5819775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WORLD WIDE WEB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(WWW)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latin typeface="Arial Rounded MT Bold" panose="020F0704030504030204" pitchFamily="34" charset="0"/>
              </a:rPr>
              <a:t>Fungsi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447800"/>
            <a:ext cx="10515600" cy="5260976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WWW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global yang </a:t>
            </a:r>
            <a:r>
              <a:rPr lang="en-US" dirty="0" err="1" smtClean="0"/>
              <a:t>menyambungkan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user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user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data,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HTML.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WWW </a:t>
            </a:r>
            <a:r>
              <a:rPr lang="en-US" dirty="0" err="1" smtClean="0"/>
              <a:t>memililiki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program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,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menampilan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jaringan</a:t>
            </a:r>
            <a:r>
              <a:rPr lang="en-US" dirty="0" smtClean="0"/>
              <a:t> Internet. </a:t>
            </a:r>
            <a:r>
              <a:rPr lang="en-US" dirty="0" err="1" smtClean="0"/>
              <a:t>Kehadiran</a:t>
            </a:r>
            <a:r>
              <a:rPr lang="en-US" dirty="0" smtClean="0"/>
              <a:t> program www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proses transfer data di </a:t>
            </a:r>
            <a:r>
              <a:rPr lang="en-US" dirty="0" err="1" smtClean="0"/>
              <a:t>jaringan</a:t>
            </a:r>
            <a:r>
              <a:rPr lang="en-US" dirty="0" smtClean="0"/>
              <a:t> internet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WWW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web. Para user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video, </a:t>
            </a:r>
            <a:r>
              <a:rPr lang="en-US" dirty="0" err="1" smtClean="0"/>
              <a:t>ataupun</a:t>
            </a:r>
            <a:r>
              <a:rPr lang="en-US" dirty="0" smtClean="0"/>
              <a:t> audio.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rgbClr val="E94057"/>
              </a:gs>
              <a:gs pos="0">
                <a:srgbClr val="8A2387"/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4" y="122237"/>
            <a:ext cx="5819775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WORLD WIDE WEB 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(WWW)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latin typeface="Arial Rounded MT Bold" panose="020F0704030504030204" pitchFamily="34" charset="0"/>
              </a:rPr>
              <a:t>Contoh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447800"/>
            <a:ext cx="10515600" cy="5260976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world wide web (www).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internet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web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www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website </a:t>
            </a:r>
            <a:r>
              <a:rPr lang="en-US" dirty="0" err="1" smtClean="0"/>
              <a:t>tersebut</a:t>
            </a:r>
            <a:r>
              <a:rPr lang="en-US" dirty="0" smtClean="0"/>
              <a:t>. WWW </a:t>
            </a:r>
            <a:r>
              <a:rPr lang="en-US" dirty="0" err="1" smtClean="0"/>
              <a:t>atau</a:t>
            </a:r>
            <a:r>
              <a:rPr lang="en-US" dirty="0" smtClean="0"/>
              <a:t> world wide web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mengantarkan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disebuah</a:t>
            </a:r>
            <a:r>
              <a:rPr lang="en-US" dirty="0" smtClean="0"/>
              <a:t> website. </a:t>
            </a:r>
            <a:r>
              <a:rPr lang="en-US" dirty="0" err="1" smtClean="0"/>
              <a:t>Contohnya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websitenya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WWW. </a:t>
            </a:r>
            <a:r>
              <a:rPr lang="en-US" dirty="0" err="1" smtClean="0"/>
              <a:t>sebelum</a:t>
            </a:r>
            <a:r>
              <a:rPr lang="en-US" dirty="0" smtClean="0"/>
              <a:t> kata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websitenya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5">
                  <a:lumMod val="60000"/>
                  <a:lumOff val="40000"/>
                </a:schemeClr>
              </a:gs>
              <a:gs pos="27000">
                <a:schemeClr val="accent1">
                  <a:lumMod val="5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73" y="1842168"/>
            <a:ext cx="3680389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clonica" panose="02060503000000020004" pitchFamily="18" charset="0"/>
              </a:rPr>
              <a:t>Teori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761" y="3040508"/>
            <a:ext cx="8477429" cy="128615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clonica" panose="02060503000000020004" pitchFamily="18" charset="0"/>
              </a:rPr>
              <a:t>UNIFORM RESOURCE LOCATOR</a:t>
            </a:r>
            <a:br>
              <a:rPr lang="en-US" sz="3600" dirty="0" smtClean="0">
                <a:latin typeface="Aclonica" panose="02060503000000020004" pitchFamily="18" charset="0"/>
              </a:rPr>
            </a:br>
            <a:r>
              <a:rPr lang="en-US" sz="3600" dirty="0" smtClean="0">
                <a:latin typeface="Aclonica" panose="02060503000000020004" pitchFamily="18" charset="0"/>
              </a:rPr>
              <a:t>(URL)</a:t>
            </a:r>
            <a:endParaRPr lang="en-US" sz="3600" b="1" dirty="0"/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xmlns="" id="{4A440B80-DE4B-42AE-81E0-BF02FB35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1176" y="3556000"/>
            <a:ext cx="1635577" cy="2870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011" y="610379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ROSYIDA RAMADHANI, </a:t>
            </a:r>
            <a:r>
              <a:rPr lang="en-US" dirty="0" err="1" smtClean="0"/>
              <a:t>S.Pd</a:t>
            </a:r>
            <a:endParaRPr lang="en-US" dirty="0" smtClean="0"/>
          </a:p>
          <a:p>
            <a:r>
              <a:rPr lang="en-US" dirty="0" smtClean="0"/>
              <a:t>- SMKN 5 SURAKARTA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5">
                  <a:lumMod val="60000"/>
                  <a:lumOff val="40000"/>
                </a:schemeClr>
              </a:gs>
              <a:gs pos="27000">
                <a:schemeClr val="accent1">
                  <a:lumMod val="5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UNIFORM RESOURCE LOCATOR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(URL)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Pengertian</a:t>
            </a:r>
            <a:r>
              <a:rPr lang="en-ID" dirty="0" smtClean="0">
                <a:latin typeface="Aclonica" panose="02060503000000020004" pitchFamily="18" charset="0"/>
              </a:rPr>
              <a:t> 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Definisi</a:t>
            </a:r>
            <a:r>
              <a:rPr lang="en-US" sz="3200" dirty="0" smtClean="0"/>
              <a:t> URL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singkatan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“</a:t>
            </a:r>
            <a:r>
              <a:rPr lang="en-US" sz="3200" dirty="0" err="1" smtClean="0"/>
              <a:t>Unifrom</a:t>
            </a:r>
            <a:r>
              <a:rPr lang="en-US" sz="3200" dirty="0" smtClean="0"/>
              <a:t> Resource Locator” yang </a:t>
            </a:r>
            <a:r>
              <a:rPr lang="en-US" sz="3200" dirty="0" err="1" smtClean="0"/>
              <a:t>diartikan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karakter</a:t>
            </a:r>
            <a:r>
              <a:rPr lang="en-US" sz="3200" dirty="0" smtClean="0"/>
              <a:t> </a:t>
            </a:r>
            <a:r>
              <a:rPr lang="en-US" sz="3200" dirty="0" err="1" smtClean="0"/>
              <a:t>menurut</a:t>
            </a:r>
            <a:r>
              <a:rPr lang="en-US" sz="3200" dirty="0" smtClean="0"/>
              <a:t> format </a:t>
            </a:r>
            <a:r>
              <a:rPr lang="en-US" sz="3200" dirty="0" err="1" smtClean="0"/>
              <a:t>standar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,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menunjukan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, file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gambar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di internet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29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21760C08-DB30-44AF-85E5-0033C2065B76}"/>
              </a:ext>
            </a:extLst>
          </p:cNvPr>
          <p:cNvSpPr>
            <a:spLocks/>
          </p:cNvSpPr>
          <p:nvPr/>
        </p:nvSpPr>
        <p:spPr bwMode="auto">
          <a:xfrm>
            <a:off x="6065838" y="0"/>
            <a:ext cx="6122988" cy="6831013"/>
          </a:xfrm>
          <a:custGeom>
            <a:avLst/>
            <a:gdLst>
              <a:gd name="T0" fmla="*/ 81 w 2051"/>
              <a:gd name="T1" fmla="*/ 0 h 2291"/>
              <a:gd name="T2" fmla="*/ 124 w 2051"/>
              <a:gd name="T3" fmla="*/ 475 h 2291"/>
              <a:gd name="T4" fmla="*/ 785 w 2051"/>
              <a:gd name="T5" fmla="*/ 851 h 2291"/>
              <a:gd name="T6" fmla="*/ 884 w 2051"/>
              <a:gd name="T7" fmla="*/ 1503 h 2291"/>
              <a:gd name="T8" fmla="*/ 986 w 2051"/>
              <a:gd name="T9" fmla="*/ 1955 h 2291"/>
              <a:gd name="T10" fmla="*/ 2051 w 2051"/>
              <a:gd name="T11" fmla="*/ 1743 h 2291"/>
              <a:gd name="T12" fmla="*/ 2051 w 2051"/>
              <a:gd name="T13" fmla="*/ 0 h 2291"/>
              <a:gd name="T14" fmla="*/ 81 w 2051"/>
              <a:gd name="T15" fmla="*/ 0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1" h="2291">
                <a:moveTo>
                  <a:pt x="81" y="0"/>
                </a:moveTo>
                <a:cubicBezTo>
                  <a:pt x="81" y="0"/>
                  <a:pt x="0" y="263"/>
                  <a:pt x="124" y="475"/>
                </a:cubicBezTo>
                <a:cubicBezTo>
                  <a:pt x="249" y="687"/>
                  <a:pt x="650" y="768"/>
                  <a:pt x="785" y="851"/>
                </a:cubicBezTo>
                <a:cubicBezTo>
                  <a:pt x="1031" y="1000"/>
                  <a:pt x="1028" y="1263"/>
                  <a:pt x="884" y="1503"/>
                </a:cubicBezTo>
                <a:cubicBezTo>
                  <a:pt x="740" y="1743"/>
                  <a:pt x="894" y="1884"/>
                  <a:pt x="986" y="1955"/>
                </a:cubicBezTo>
                <a:cubicBezTo>
                  <a:pt x="1420" y="2291"/>
                  <a:pt x="2051" y="1743"/>
                  <a:pt x="2051" y="1743"/>
                </a:cubicBezTo>
                <a:cubicBezTo>
                  <a:pt x="2051" y="0"/>
                  <a:pt x="2051" y="0"/>
                  <a:pt x="2051" y="0"/>
                </a:cubicBezTo>
                <a:lnTo>
                  <a:pt x="81" y="0"/>
                </a:lnTo>
                <a:close/>
              </a:path>
            </a:pathLst>
          </a:custGeom>
          <a:gradFill>
            <a:gsLst>
              <a:gs pos="50000">
                <a:schemeClr val="accent5">
                  <a:lumMod val="60000"/>
                  <a:lumOff val="40000"/>
                </a:schemeClr>
              </a:gs>
              <a:gs pos="27000">
                <a:schemeClr val="accent1">
                  <a:lumMod val="50000"/>
                </a:schemeClr>
              </a:gs>
              <a:gs pos="100000">
                <a:srgbClr val="F27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236537"/>
            <a:ext cx="694134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UNIFORM RESOURCE LOCATOR</a:t>
            </a:r>
            <a:b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Aclonica" panose="02060503000000020004" pitchFamily="18" charset="0"/>
              </a:rPr>
              <a:t>(URL)</a:t>
            </a:r>
            <a:endParaRPr lang="en-US" dirty="0">
              <a:solidFill>
                <a:schemeClr val="bg1"/>
              </a:solidFill>
              <a:latin typeface="Aclonica" panose="020605030000000200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644" y="122237"/>
            <a:ext cx="4669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smtClean="0">
                <a:latin typeface="Aclonica" panose="02060503000000020004" pitchFamily="18" charset="0"/>
              </a:rPr>
              <a:t>- </a:t>
            </a:r>
            <a:r>
              <a:rPr lang="en-ID" dirty="0" err="1" smtClean="0">
                <a:latin typeface="Aclonica" panose="02060503000000020004" pitchFamily="18" charset="0"/>
              </a:rPr>
              <a:t>Sejarah</a:t>
            </a:r>
            <a:r>
              <a:rPr lang="en-ID" dirty="0" smtClean="0">
                <a:latin typeface="Aclonica" panose="02060503000000020004" pitchFamily="18" charset="0"/>
              </a:rPr>
              <a:t> -</a:t>
            </a:r>
            <a:endParaRPr lang="en-US" dirty="0">
              <a:latin typeface="Aclonica" panose="020605030000000200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750" y="1676400"/>
            <a:ext cx="10515600" cy="50323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URL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kali </a:t>
            </a:r>
            <a:r>
              <a:rPr lang="en-US" sz="3200" dirty="0" err="1" smtClean="0"/>
              <a:t>diciptakan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tim</a:t>
            </a:r>
            <a:r>
              <a:rPr lang="en-US" sz="3200" dirty="0" smtClean="0"/>
              <a:t> Berners-Lee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tahun</a:t>
            </a:r>
            <a:r>
              <a:rPr lang="en-US" sz="3200" dirty="0" smtClean="0"/>
              <a:t> 1991 agar </a:t>
            </a:r>
            <a:r>
              <a:rPr lang="en-US" sz="3200" dirty="0" err="1" smtClean="0"/>
              <a:t>penulis-penulis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mereferensikan</a:t>
            </a:r>
            <a:r>
              <a:rPr lang="en-US" sz="3200" dirty="0" smtClean="0"/>
              <a:t> </a:t>
            </a:r>
            <a:r>
              <a:rPr lang="en-US" sz="3200" dirty="0" err="1" smtClean="0"/>
              <a:t>pranala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World Wide Web. </a:t>
            </a:r>
            <a:r>
              <a:rPr lang="en-US" sz="3200" dirty="0" err="1" smtClean="0"/>
              <a:t>Sejak</a:t>
            </a:r>
            <a:r>
              <a:rPr lang="en-US" sz="3200" dirty="0" smtClean="0"/>
              <a:t> 1994,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URL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dikembangkan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istilah</a:t>
            </a:r>
            <a:r>
              <a:rPr lang="en-US" sz="3200" dirty="0" smtClean="0"/>
              <a:t> Uniform Resource Identifier (URI) yang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</a:t>
            </a:r>
            <a:r>
              <a:rPr lang="en-US" sz="3200" dirty="0" err="1" smtClean="0"/>
              <a:t>sifatnya</a:t>
            </a:r>
            <a:r>
              <a:rPr lang="en-US" sz="3200" dirty="0" smtClean="0"/>
              <a:t>. </a:t>
            </a:r>
            <a:r>
              <a:rPr lang="en-US" sz="3200" dirty="0" err="1" smtClean="0"/>
              <a:t>Namun</a:t>
            </a:r>
            <a:r>
              <a:rPr lang="en-US" sz="3200" dirty="0" smtClean="0"/>
              <a:t> </a:t>
            </a:r>
            <a:r>
              <a:rPr lang="en-US" sz="3200" dirty="0" err="1" smtClean="0"/>
              <a:t>istilah</a:t>
            </a:r>
            <a:r>
              <a:rPr lang="en-US" sz="3200" dirty="0" smtClean="0"/>
              <a:t> URL </a:t>
            </a:r>
            <a:r>
              <a:rPr lang="en-US" sz="3200" dirty="0" err="1" smtClean="0"/>
              <a:t>masih</a:t>
            </a:r>
            <a:r>
              <a:rPr lang="en-US" sz="3200" dirty="0" smtClean="0"/>
              <a:t> </a:t>
            </a:r>
            <a:r>
              <a:rPr lang="en-US" sz="3200" dirty="0" err="1" smtClean="0"/>
              <a:t>tetap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luas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94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