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Lst>
  <p:sldSz cx="12192000" cy="6858000"/>
  <p:notesSz cx="6858000" cy="9144000"/>
  <p:defaultTextStyle>
    <a:defPPr>
      <a:defRPr lang="es-E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A08CB0-7BF4-5760-4DD2-E07E867EC3F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C9B9E5EB-E035-43CD-7150-C192AB0EF5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4398D328-ADB2-75F6-1C55-C714E3EF3074}"/>
              </a:ext>
            </a:extLst>
          </p:cNvPr>
          <p:cNvSpPr>
            <a:spLocks noGrp="1"/>
          </p:cNvSpPr>
          <p:nvPr>
            <p:ph type="dt" sz="half" idx="10"/>
          </p:nvPr>
        </p:nvSpPr>
        <p:spPr/>
        <p:txBody>
          <a:bodyPr/>
          <a:lstStyle/>
          <a:p>
            <a:fld id="{399303C3-7D65-4741-9954-6037FC3AA124}" type="datetimeFigureOut">
              <a:rPr lang="es-ES" smtClean="0"/>
              <a:t>25/10/2023</a:t>
            </a:fld>
            <a:endParaRPr lang="es-ES"/>
          </a:p>
        </p:txBody>
      </p:sp>
      <p:sp>
        <p:nvSpPr>
          <p:cNvPr id="5" name="Marcador de pie de página 4">
            <a:extLst>
              <a:ext uri="{FF2B5EF4-FFF2-40B4-BE49-F238E27FC236}">
                <a16:creationId xmlns:a16="http://schemas.microsoft.com/office/drawing/2014/main" id="{E462F64B-A2FE-81E7-3DF7-8629673A41C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D4E880E-2F9D-2A21-C813-0C4215E88A64}"/>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3017231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80A1F9-32BE-90A7-2A2B-FE04274DC047}"/>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AEF8E31-67C1-3809-2734-C4BC060762A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9E161DD-0CB2-A591-6DDD-6C25AEB09BFD}"/>
              </a:ext>
            </a:extLst>
          </p:cNvPr>
          <p:cNvSpPr>
            <a:spLocks noGrp="1"/>
          </p:cNvSpPr>
          <p:nvPr>
            <p:ph type="dt" sz="half" idx="10"/>
          </p:nvPr>
        </p:nvSpPr>
        <p:spPr/>
        <p:txBody>
          <a:bodyPr/>
          <a:lstStyle/>
          <a:p>
            <a:fld id="{399303C3-7D65-4741-9954-6037FC3AA124}" type="datetimeFigureOut">
              <a:rPr lang="es-ES" smtClean="0"/>
              <a:t>25/10/2023</a:t>
            </a:fld>
            <a:endParaRPr lang="es-ES"/>
          </a:p>
        </p:txBody>
      </p:sp>
      <p:sp>
        <p:nvSpPr>
          <p:cNvPr id="5" name="Marcador de pie de página 4">
            <a:extLst>
              <a:ext uri="{FF2B5EF4-FFF2-40B4-BE49-F238E27FC236}">
                <a16:creationId xmlns:a16="http://schemas.microsoft.com/office/drawing/2014/main" id="{725E5B22-7822-C8B1-85D2-07299E65642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7942240-8FB2-D1C6-9C08-AF876615FCC8}"/>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3589653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27108A0-5A7E-7CA5-AFC0-D545B67CD97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311E8AE-195F-C872-12B4-B51C2197957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D0F627E-FB40-3877-3EAB-AE4241400A66}"/>
              </a:ext>
            </a:extLst>
          </p:cNvPr>
          <p:cNvSpPr>
            <a:spLocks noGrp="1"/>
          </p:cNvSpPr>
          <p:nvPr>
            <p:ph type="dt" sz="half" idx="10"/>
          </p:nvPr>
        </p:nvSpPr>
        <p:spPr/>
        <p:txBody>
          <a:bodyPr/>
          <a:lstStyle/>
          <a:p>
            <a:fld id="{399303C3-7D65-4741-9954-6037FC3AA124}" type="datetimeFigureOut">
              <a:rPr lang="es-ES" smtClean="0"/>
              <a:t>25/10/2023</a:t>
            </a:fld>
            <a:endParaRPr lang="es-ES"/>
          </a:p>
        </p:txBody>
      </p:sp>
      <p:sp>
        <p:nvSpPr>
          <p:cNvPr id="5" name="Marcador de pie de página 4">
            <a:extLst>
              <a:ext uri="{FF2B5EF4-FFF2-40B4-BE49-F238E27FC236}">
                <a16:creationId xmlns:a16="http://schemas.microsoft.com/office/drawing/2014/main" id="{CBCAFDDB-166A-A5CA-DEB9-9D63A1422A2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B112AE4-9ED0-D968-C692-057A2B234597}"/>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513858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5C6E6C-8310-8A6D-D45A-19C87BA1295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0615E52-9666-2B95-340F-A5B44CD16B9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3D3E071-F1A5-1B7D-3506-6DE5C303E3AD}"/>
              </a:ext>
            </a:extLst>
          </p:cNvPr>
          <p:cNvSpPr>
            <a:spLocks noGrp="1"/>
          </p:cNvSpPr>
          <p:nvPr>
            <p:ph type="dt" sz="half" idx="10"/>
          </p:nvPr>
        </p:nvSpPr>
        <p:spPr/>
        <p:txBody>
          <a:bodyPr/>
          <a:lstStyle/>
          <a:p>
            <a:fld id="{399303C3-7D65-4741-9954-6037FC3AA124}" type="datetimeFigureOut">
              <a:rPr lang="es-ES" smtClean="0"/>
              <a:t>25/10/2023</a:t>
            </a:fld>
            <a:endParaRPr lang="es-ES"/>
          </a:p>
        </p:txBody>
      </p:sp>
      <p:sp>
        <p:nvSpPr>
          <p:cNvPr id="5" name="Marcador de pie de página 4">
            <a:extLst>
              <a:ext uri="{FF2B5EF4-FFF2-40B4-BE49-F238E27FC236}">
                <a16:creationId xmlns:a16="http://schemas.microsoft.com/office/drawing/2014/main" id="{769DC242-7B6F-A8B6-2D3B-F4C16D1968B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F273201-79A7-FF95-9612-C1B7362722D3}"/>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3832673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B54C2F-9E3D-21B6-395A-6AB58265D01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96843E7F-7E38-18C7-7450-040DE3352C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6CEF9C3-F7C0-94FC-B66D-CBAAEC0179DE}"/>
              </a:ext>
            </a:extLst>
          </p:cNvPr>
          <p:cNvSpPr>
            <a:spLocks noGrp="1"/>
          </p:cNvSpPr>
          <p:nvPr>
            <p:ph type="dt" sz="half" idx="10"/>
          </p:nvPr>
        </p:nvSpPr>
        <p:spPr/>
        <p:txBody>
          <a:bodyPr/>
          <a:lstStyle/>
          <a:p>
            <a:fld id="{399303C3-7D65-4741-9954-6037FC3AA124}" type="datetimeFigureOut">
              <a:rPr lang="es-ES" smtClean="0"/>
              <a:t>25/10/2023</a:t>
            </a:fld>
            <a:endParaRPr lang="es-ES"/>
          </a:p>
        </p:txBody>
      </p:sp>
      <p:sp>
        <p:nvSpPr>
          <p:cNvPr id="5" name="Marcador de pie de página 4">
            <a:extLst>
              <a:ext uri="{FF2B5EF4-FFF2-40B4-BE49-F238E27FC236}">
                <a16:creationId xmlns:a16="http://schemas.microsoft.com/office/drawing/2014/main" id="{56BA7EB4-8121-A748-6EA2-55A567FDA9A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750C228-B4DF-B4F0-F1F4-B4ACD4E69C03}"/>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508262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FF41FF-A3F6-0AA8-DCD6-D1133082200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572716F-6A64-17FC-71FF-B51D1356734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013B0DF9-F82B-FE10-BAE2-7033ECC2C2F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864BE63B-0033-E4F9-59EC-D4E40FC715FD}"/>
              </a:ext>
            </a:extLst>
          </p:cNvPr>
          <p:cNvSpPr>
            <a:spLocks noGrp="1"/>
          </p:cNvSpPr>
          <p:nvPr>
            <p:ph type="dt" sz="half" idx="10"/>
          </p:nvPr>
        </p:nvSpPr>
        <p:spPr/>
        <p:txBody>
          <a:bodyPr/>
          <a:lstStyle/>
          <a:p>
            <a:fld id="{399303C3-7D65-4741-9954-6037FC3AA124}" type="datetimeFigureOut">
              <a:rPr lang="es-ES" smtClean="0"/>
              <a:t>25/10/2023</a:t>
            </a:fld>
            <a:endParaRPr lang="es-ES"/>
          </a:p>
        </p:txBody>
      </p:sp>
      <p:sp>
        <p:nvSpPr>
          <p:cNvPr id="6" name="Marcador de pie de página 5">
            <a:extLst>
              <a:ext uri="{FF2B5EF4-FFF2-40B4-BE49-F238E27FC236}">
                <a16:creationId xmlns:a16="http://schemas.microsoft.com/office/drawing/2014/main" id="{129E44C8-F8FF-5CC0-B245-85323172FAF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FB55854-EE50-B110-321F-2779440BBCB4}"/>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1828111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8B5C3-45B2-908C-D0D1-77F7F1D87ADE}"/>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EAB97B7-82B8-8BAF-DB5A-0385EDB15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452F9E1-B2E7-081C-5DC6-0B692529408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9FED7F9E-5194-DCD6-EF55-1B5ED676A1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A1DE176-7584-FC6D-489E-EDE3020E570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31F3351-0CAB-B765-D97A-A77B47019716}"/>
              </a:ext>
            </a:extLst>
          </p:cNvPr>
          <p:cNvSpPr>
            <a:spLocks noGrp="1"/>
          </p:cNvSpPr>
          <p:nvPr>
            <p:ph type="dt" sz="half" idx="10"/>
          </p:nvPr>
        </p:nvSpPr>
        <p:spPr/>
        <p:txBody>
          <a:bodyPr/>
          <a:lstStyle/>
          <a:p>
            <a:fld id="{399303C3-7D65-4741-9954-6037FC3AA124}" type="datetimeFigureOut">
              <a:rPr lang="es-ES" smtClean="0"/>
              <a:t>25/10/2023</a:t>
            </a:fld>
            <a:endParaRPr lang="es-ES"/>
          </a:p>
        </p:txBody>
      </p:sp>
      <p:sp>
        <p:nvSpPr>
          <p:cNvPr id="8" name="Marcador de pie de página 7">
            <a:extLst>
              <a:ext uri="{FF2B5EF4-FFF2-40B4-BE49-F238E27FC236}">
                <a16:creationId xmlns:a16="http://schemas.microsoft.com/office/drawing/2014/main" id="{A79A6D6F-FFD0-085E-5D7A-A1790B544A5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01A315FE-4412-B928-49C5-3762982AAF9C}"/>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1745770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86CBA7-8D54-FD98-9E9F-4902153FFE48}"/>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7236578B-61FF-48C4-A5F8-8458964DB9BF}"/>
              </a:ext>
            </a:extLst>
          </p:cNvPr>
          <p:cNvSpPr>
            <a:spLocks noGrp="1"/>
          </p:cNvSpPr>
          <p:nvPr>
            <p:ph type="dt" sz="half" idx="10"/>
          </p:nvPr>
        </p:nvSpPr>
        <p:spPr/>
        <p:txBody>
          <a:bodyPr/>
          <a:lstStyle/>
          <a:p>
            <a:fld id="{399303C3-7D65-4741-9954-6037FC3AA124}" type="datetimeFigureOut">
              <a:rPr lang="es-ES" smtClean="0"/>
              <a:t>25/10/2023</a:t>
            </a:fld>
            <a:endParaRPr lang="es-ES"/>
          </a:p>
        </p:txBody>
      </p:sp>
      <p:sp>
        <p:nvSpPr>
          <p:cNvPr id="4" name="Marcador de pie de página 3">
            <a:extLst>
              <a:ext uri="{FF2B5EF4-FFF2-40B4-BE49-F238E27FC236}">
                <a16:creationId xmlns:a16="http://schemas.microsoft.com/office/drawing/2014/main" id="{1BE6FC29-FBEF-8A16-B426-1FB7FF41DFB8}"/>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7A4252A5-168B-97BD-6769-14E055F531D1}"/>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2779857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FAB98F1-5306-AB47-C3C0-74F013301405}"/>
              </a:ext>
            </a:extLst>
          </p:cNvPr>
          <p:cNvSpPr>
            <a:spLocks noGrp="1"/>
          </p:cNvSpPr>
          <p:nvPr>
            <p:ph type="dt" sz="half" idx="10"/>
          </p:nvPr>
        </p:nvSpPr>
        <p:spPr/>
        <p:txBody>
          <a:bodyPr/>
          <a:lstStyle/>
          <a:p>
            <a:fld id="{399303C3-7D65-4741-9954-6037FC3AA124}" type="datetimeFigureOut">
              <a:rPr lang="es-ES" smtClean="0"/>
              <a:t>25/10/2023</a:t>
            </a:fld>
            <a:endParaRPr lang="es-ES"/>
          </a:p>
        </p:txBody>
      </p:sp>
      <p:sp>
        <p:nvSpPr>
          <p:cNvPr id="3" name="Marcador de pie de página 2">
            <a:extLst>
              <a:ext uri="{FF2B5EF4-FFF2-40B4-BE49-F238E27FC236}">
                <a16:creationId xmlns:a16="http://schemas.microsoft.com/office/drawing/2014/main" id="{D23E8918-E981-3E5A-256C-8E6516F95A4B}"/>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3DDEF118-7EB3-3F19-D3A9-CF97B91C9F33}"/>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3468102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959FAF-B0FB-2720-A4D5-79A325AB52E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DE56B5E-A689-18D7-D9EC-B5D441F09C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3A565C8C-2909-0140-4431-D2F0027639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3FF3E62-C74C-5CCA-2996-4429D36E6460}"/>
              </a:ext>
            </a:extLst>
          </p:cNvPr>
          <p:cNvSpPr>
            <a:spLocks noGrp="1"/>
          </p:cNvSpPr>
          <p:nvPr>
            <p:ph type="dt" sz="half" idx="10"/>
          </p:nvPr>
        </p:nvSpPr>
        <p:spPr/>
        <p:txBody>
          <a:bodyPr/>
          <a:lstStyle/>
          <a:p>
            <a:fld id="{399303C3-7D65-4741-9954-6037FC3AA124}" type="datetimeFigureOut">
              <a:rPr lang="es-ES" smtClean="0"/>
              <a:t>25/10/2023</a:t>
            </a:fld>
            <a:endParaRPr lang="es-ES"/>
          </a:p>
        </p:txBody>
      </p:sp>
      <p:sp>
        <p:nvSpPr>
          <p:cNvPr id="6" name="Marcador de pie de página 5">
            <a:extLst>
              <a:ext uri="{FF2B5EF4-FFF2-40B4-BE49-F238E27FC236}">
                <a16:creationId xmlns:a16="http://schemas.microsoft.com/office/drawing/2014/main" id="{BDFB706E-6896-6255-B141-121C5A7428C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B0A835C-EE3F-3367-6E6E-74336E643A18}"/>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1121045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919641-8691-C70F-6D86-A95CA46D06A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CC5190AD-5AFA-59ED-EAF2-3D6763F257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38730C20-0C4A-77C0-1795-EE1E6A46E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5B2CA1D-A189-735A-7A0A-5D549A5E54DB}"/>
              </a:ext>
            </a:extLst>
          </p:cNvPr>
          <p:cNvSpPr>
            <a:spLocks noGrp="1"/>
          </p:cNvSpPr>
          <p:nvPr>
            <p:ph type="dt" sz="half" idx="10"/>
          </p:nvPr>
        </p:nvSpPr>
        <p:spPr/>
        <p:txBody>
          <a:bodyPr/>
          <a:lstStyle/>
          <a:p>
            <a:fld id="{399303C3-7D65-4741-9954-6037FC3AA124}" type="datetimeFigureOut">
              <a:rPr lang="es-ES" smtClean="0"/>
              <a:t>25/10/2023</a:t>
            </a:fld>
            <a:endParaRPr lang="es-ES"/>
          </a:p>
        </p:txBody>
      </p:sp>
      <p:sp>
        <p:nvSpPr>
          <p:cNvPr id="6" name="Marcador de pie de página 5">
            <a:extLst>
              <a:ext uri="{FF2B5EF4-FFF2-40B4-BE49-F238E27FC236}">
                <a16:creationId xmlns:a16="http://schemas.microsoft.com/office/drawing/2014/main" id="{4BBADF7D-08EF-916C-2164-6ACB0EE2C81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3D42B28-1682-932F-30A7-111FA9F80E44}"/>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2335314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E958873-980A-DA7E-93CC-756861D59B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4A5451E-B6F7-31E7-A928-A3FA08E16A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86DB0E1-2FEB-53AD-46D7-F9B52CF090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9303C3-7D65-4741-9954-6037FC3AA124}" type="datetimeFigureOut">
              <a:rPr lang="es-ES" smtClean="0"/>
              <a:t>25/10/2023</a:t>
            </a:fld>
            <a:endParaRPr lang="es-ES"/>
          </a:p>
        </p:txBody>
      </p:sp>
      <p:sp>
        <p:nvSpPr>
          <p:cNvPr id="5" name="Marcador de pie de página 4">
            <a:extLst>
              <a:ext uri="{FF2B5EF4-FFF2-40B4-BE49-F238E27FC236}">
                <a16:creationId xmlns:a16="http://schemas.microsoft.com/office/drawing/2014/main" id="{D72ECBC1-EE5C-E967-7DB9-FCB95F4AA8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4A87A6C0-7B53-B7C1-22EA-BC1FA5B440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D4FC8-5CA8-4B4E-88DA-CE0732C96FD7}" type="slidenum">
              <a:rPr lang="es-ES" smtClean="0"/>
              <a:t>‹Nº›</a:t>
            </a:fld>
            <a:endParaRPr lang="es-ES"/>
          </a:p>
        </p:txBody>
      </p:sp>
    </p:spTree>
    <p:extLst>
      <p:ext uri="{BB962C8B-B14F-4D97-AF65-F5344CB8AC3E}">
        <p14:creationId xmlns:p14="http://schemas.microsoft.com/office/powerpoint/2010/main" val="211504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3C504449-54C6-0267-68C0-88ECD6B15E25}"/>
              </a:ext>
            </a:extLst>
          </p:cNvPr>
          <p:cNvSpPr txBox="1"/>
          <p:nvPr/>
        </p:nvSpPr>
        <p:spPr>
          <a:xfrm>
            <a:off x="387928" y="240145"/>
            <a:ext cx="5708072" cy="1754326"/>
          </a:xfrm>
          <a:prstGeom prst="rect">
            <a:avLst/>
          </a:prstGeom>
          <a:noFill/>
        </p:spPr>
        <p:txBody>
          <a:bodyPr wrap="square" rtlCol="0">
            <a:spAutoFit/>
          </a:bodyPr>
          <a:lstStyle/>
          <a:p>
            <a:r>
              <a:rPr lang="ar-SA" sz="5400" b="1" dirty="0">
                <a:latin typeface="Abadi" panose="020B0604020104020204" pitchFamily="34" charset="0"/>
                <a:cs typeface="Arial"/>
              </a:rPr>
              <a:t> رمز </a:t>
            </a:r>
            <a:r>
              <a:rPr lang="es-ES" sz="5400" b="1" dirty="0">
                <a:latin typeface="Abadi" panose="020B0604020104020204" pitchFamily="34" charset="0"/>
                <a:cs typeface="Arial"/>
              </a:rPr>
              <a:t>QR </a:t>
            </a:r>
            <a:r>
              <a:rPr lang="es-ES" sz="5400" b="1" dirty="0" err="1">
                <a:latin typeface="Abadi" panose="020B0604020104020204" pitchFamily="34" charset="0"/>
                <a:cs typeface="Arial"/>
              </a:rPr>
              <a:t>code</a:t>
            </a:r>
            <a:endParaRPr lang="es-ES" sz="5400" b="1" dirty="0">
              <a:latin typeface="Abadi" panose="020B0604020104020204" pitchFamily="34" charset="0"/>
              <a:cs typeface="Arial"/>
            </a:endParaRPr>
          </a:p>
          <a:p>
            <a:pPr algn="l" rtl="0"/>
            <a:r>
              <a:rPr lang="es-ES" dirty="0">
                <a:highlight>
                  <a:srgbClr val="FFFF00"/>
                </a:highlight>
                <a:latin typeface="Abadi Extra Light" panose="020B0204020104020204" pitchFamily="34" charset="0"/>
                <a:cs typeface="Arial"/>
              </a:rPr>
              <a:t> </a:t>
            </a:r>
            <a:r>
              <a:rPr lang="es-ES" dirty="0" err="1">
                <a:highlight>
                  <a:srgbClr val="FFFF00"/>
                </a:highlight>
                <a:latin typeface="Abadi Extra Light" panose="020B0204020104020204" pitchFamily="34" charset="0"/>
                <a:cs typeface="Arial"/>
              </a:rPr>
              <a:t>SLIDE</a:t>
            </a:r>
            <a:r>
              <a:rPr lang="es-ES" dirty="0">
                <a:highlight>
                  <a:srgbClr val="FFFF00"/>
                </a:highlight>
                <a:latin typeface="Abadi Extra Light" panose="020B0204020104020204" pitchFamily="34" charset="0"/>
                <a:cs typeface="Arial"/>
              </a:rPr>
              <a:t> 1 – Idiomas</a:t>
            </a:r>
          </a:p>
          <a:p>
            <a:pPr algn="l" rtl="0"/>
            <a:r>
              <a:rPr lang="es-ES" dirty="0">
                <a:highlight>
                  <a:srgbClr val="FFFF00"/>
                </a:highlight>
                <a:latin typeface="Abadi Extra Light" panose="020B0204020104020204" pitchFamily="34" charset="0"/>
                <a:cs typeface="Arial"/>
              </a:rPr>
              <a:t> </a:t>
            </a:r>
            <a:r>
              <a:rPr lang="es-ES" dirty="0" err="1">
                <a:highlight>
                  <a:srgbClr val="FFFF00"/>
                </a:highlight>
                <a:latin typeface="Abadi Extra Light" panose="020B0204020104020204" pitchFamily="34" charset="0"/>
                <a:cs typeface="Arial"/>
              </a:rPr>
              <a:t>SLIDE</a:t>
            </a:r>
            <a:r>
              <a:rPr lang="es-ES" dirty="0">
                <a:highlight>
                  <a:srgbClr val="FFFF00"/>
                </a:highlight>
                <a:latin typeface="Abadi Extra Light" panose="020B0204020104020204" pitchFamily="34" charset="0"/>
                <a:cs typeface="Arial"/>
              </a:rPr>
              <a:t> 2- Índice productos</a:t>
            </a:r>
          </a:p>
          <a:p>
            <a:pPr algn="l" rtl="0"/>
            <a:r>
              <a:rPr lang="es-ES" dirty="0">
                <a:highlight>
                  <a:srgbClr val="FFFF00"/>
                </a:highlight>
                <a:latin typeface="Abadi Extra Light" panose="020B0204020104020204" pitchFamily="34" charset="0"/>
                <a:cs typeface="Arial"/>
              </a:rPr>
              <a:t> </a:t>
            </a:r>
            <a:r>
              <a:rPr lang="es-ES" dirty="0" err="1">
                <a:highlight>
                  <a:srgbClr val="FFFF00"/>
                </a:highlight>
                <a:latin typeface="Abadi Extra Light" panose="020B0204020104020204" pitchFamily="34" charset="0"/>
                <a:cs typeface="Arial"/>
              </a:rPr>
              <a:t>SLIDE</a:t>
            </a:r>
            <a:r>
              <a:rPr lang="es-ES" dirty="0">
                <a:highlight>
                  <a:srgbClr val="FFFF00"/>
                </a:highlight>
                <a:latin typeface="Abadi Extra Light" panose="020B0204020104020204" pitchFamily="34" charset="0"/>
                <a:cs typeface="Arial"/>
              </a:rPr>
              <a:t> 2- </a:t>
            </a:r>
            <a:r>
              <a:rPr lang="es-ES" dirty="0" err="1">
                <a:highlight>
                  <a:srgbClr val="FFFF00"/>
                </a:highlight>
                <a:latin typeface="Abadi Extra Light" panose="020B0204020104020204" pitchFamily="34" charset="0"/>
                <a:cs typeface="Arial"/>
              </a:rPr>
              <a:t>SLIDE</a:t>
            </a:r>
            <a:r>
              <a:rPr lang="es-ES" dirty="0">
                <a:highlight>
                  <a:srgbClr val="FFFF00"/>
                </a:highlight>
                <a:latin typeface="Abadi Extra Light" panose="020B0204020104020204" pitchFamily="34" charset="0"/>
                <a:cs typeface="Arial"/>
              </a:rPr>
              <a:t> 3 – Producto a producto  </a:t>
            </a:r>
          </a:p>
        </p:txBody>
      </p:sp>
    </p:spTree>
    <p:extLst>
      <p:ext uri="{BB962C8B-B14F-4D97-AF65-F5344CB8AC3E}">
        <p14:creationId xmlns:p14="http://schemas.microsoft.com/office/powerpoint/2010/main" val="2561780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Diagrama, Tabla&#10;&#10;Descripción generada automáticamente">
            <a:extLst>
              <a:ext uri="{FF2B5EF4-FFF2-40B4-BE49-F238E27FC236}">
                <a16:creationId xmlns:a16="http://schemas.microsoft.com/office/drawing/2014/main" id="{1BE72E02-E21F-3072-0A7A-5D1A06722E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857626" cy="6858000"/>
          </a:xfrm>
          <a:prstGeom prst="rect">
            <a:avLst/>
          </a:prstGeom>
        </p:spPr>
      </p:pic>
      <p:sp>
        <p:nvSpPr>
          <p:cNvPr id="6" name="CuadroTexto 5">
            <a:extLst>
              <a:ext uri="{FF2B5EF4-FFF2-40B4-BE49-F238E27FC236}">
                <a16:creationId xmlns:a16="http://schemas.microsoft.com/office/drawing/2014/main" id="{E4AC8E10-8CB2-BE4E-D745-21FD0CDA3F77}"/>
              </a:ext>
            </a:extLst>
          </p:cNvPr>
          <p:cNvSpPr txBox="1"/>
          <p:nvPr/>
        </p:nvSpPr>
        <p:spPr>
          <a:xfrm>
            <a:off x="3990109" y="221673"/>
            <a:ext cx="3786909" cy="923330"/>
          </a:xfrm>
          <a:prstGeom prst="rect">
            <a:avLst/>
          </a:prstGeom>
          <a:noFill/>
        </p:spPr>
        <p:txBody>
          <a:bodyPr wrap="square" rtlCol="0">
            <a:spAutoFit/>
          </a:bodyPr>
          <a:lstStyle/>
          <a:p>
            <a:pPr algn="l" rtl="0"/>
            <a:r>
              <a:rPr lang="ar-SA" dirty="0">
                <a:highlight>
                  <a:srgbClr val="FFFF00"/>
                </a:highlight>
                <a:latin typeface="Abadi Extra Light" panose="020B0204020104020204" pitchFamily="34" charset="0"/>
                <a:cs typeface="Arial"/>
              </a:rPr>
              <a:t> </a:t>
            </a:r>
            <a:r>
              <a:rPr lang="es-ES" dirty="0" err="1">
                <a:highlight>
                  <a:srgbClr val="FFFF00"/>
                </a:highlight>
                <a:latin typeface="Abadi Extra Light" panose="020B0204020104020204" pitchFamily="34" charset="0"/>
                <a:cs typeface="Arial"/>
              </a:rPr>
              <a:t>SLIDE</a:t>
            </a:r>
            <a:r>
              <a:rPr lang="es-ES" dirty="0">
                <a:highlight>
                  <a:srgbClr val="FFFF00"/>
                </a:highlight>
                <a:latin typeface="Abadi Extra Light" panose="020B0204020104020204" pitchFamily="34" charset="0"/>
                <a:cs typeface="Arial"/>
              </a:rPr>
              <a:t> 1:</a:t>
            </a:r>
          </a:p>
          <a:p>
            <a:pPr algn="l" rtl="0"/>
            <a:r>
              <a:rPr lang="es-ES" dirty="0">
                <a:highlight>
                  <a:srgbClr val="FFFF00"/>
                </a:highlight>
                <a:latin typeface="Abadi Extra Light" panose="020B0204020104020204" pitchFamily="34" charset="0"/>
                <a:cs typeface="Arial"/>
              </a:rPr>
              <a:t> Mismo diseño y mismos idiomas</a:t>
            </a:r>
          </a:p>
          <a:p>
            <a:endParaRPr lang="es-ES" dirty="0">
              <a:latin typeface="Abadi Extra Light" panose="020B0204020104020204" pitchFamily="34" charset="0"/>
            </a:endParaRPr>
          </a:p>
        </p:txBody>
      </p:sp>
    </p:spTree>
    <p:extLst>
      <p:ext uri="{BB962C8B-B14F-4D97-AF65-F5344CB8AC3E}">
        <p14:creationId xmlns:p14="http://schemas.microsoft.com/office/powerpoint/2010/main" val="3568396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99D12F3-4852-EB2D-281E-C676E9872926}"/>
              </a:ext>
            </a:extLst>
          </p:cNvPr>
          <p:cNvSpPr txBox="1"/>
          <p:nvPr/>
        </p:nvSpPr>
        <p:spPr>
          <a:xfrm>
            <a:off x="511115" y="423496"/>
            <a:ext cx="6094562" cy="369332"/>
          </a:xfrm>
          <a:prstGeom prst="rect">
            <a:avLst/>
          </a:prstGeom>
          <a:noFill/>
        </p:spPr>
        <p:txBody>
          <a:bodyPr wrap="square">
            <a:spAutoFit/>
          </a:bodyPr>
          <a:lstStyle/>
          <a:p>
            <a:pPr algn="l" rtl="0"/>
            <a:r>
              <a:rPr lang="ar-SA" dirty="0">
                <a:highlight>
                  <a:srgbClr val="FFFF00"/>
                </a:highlight>
                <a:latin typeface="Abadi Extra Light" panose="020B0204020104020204" pitchFamily="34" charset="0"/>
                <a:cs typeface="Arial"/>
              </a:rPr>
              <a:t> </a:t>
            </a:r>
            <a:r>
              <a:rPr lang="es-ES" dirty="0" err="1">
                <a:highlight>
                  <a:srgbClr val="FFFF00"/>
                </a:highlight>
                <a:latin typeface="Abadi Extra Light" panose="020B0204020104020204" pitchFamily="34" charset="0"/>
                <a:cs typeface="Arial"/>
              </a:rPr>
              <a:t>SLIDE</a:t>
            </a:r>
            <a:r>
              <a:rPr lang="es-ES" dirty="0">
                <a:highlight>
                  <a:srgbClr val="FFFF00"/>
                </a:highlight>
                <a:latin typeface="Abadi Extra Light" panose="020B0204020104020204" pitchFamily="34" charset="0"/>
                <a:cs typeface="Arial"/>
              </a:rPr>
              <a:t> 2- Índice productos</a:t>
            </a:r>
          </a:p>
        </p:txBody>
      </p:sp>
      <p:sp>
        <p:nvSpPr>
          <p:cNvPr id="7" name="CuadroTexto 6">
            <a:extLst>
              <a:ext uri="{FF2B5EF4-FFF2-40B4-BE49-F238E27FC236}">
                <a16:creationId xmlns:a16="http://schemas.microsoft.com/office/drawing/2014/main" id="{4BB6D6FA-3D46-36E0-8D24-34DF035E0DF5}"/>
              </a:ext>
            </a:extLst>
          </p:cNvPr>
          <p:cNvSpPr txBox="1"/>
          <p:nvPr/>
        </p:nvSpPr>
        <p:spPr>
          <a:xfrm>
            <a:off x="511115" y="887892"/>
            <a:ext cx="5268583" cy="1477328"/>
          </a:xfrm>
          <a:prstGeom prst="rect">
            <a:avLst/>
          </a:prstGeom>
          <a:noFill/>
        </p:spPr>
        <p:txBody>
          <a:bodyPr wrap="square">
            <a:spAutoFit/>
          </a:bodyPr>
          <a:lstStyle/>
          <a:p>
            <a:r>
              <a:rPr lang="es-ES" b="1" dirty="0">
                <a:highlight>
                  <a:srgbClr val="FFFF00"/>
                </a:highlight>
                <a:latin typeface="Abadi Extra Light" panose="020B0204020104020204" pitchFamily="34" charset="0"/>
                <a:cs typeface="Arial"/>
              </a:rPr>
              <a:t> INTENSIFIER </a:t>
            </a:r>
            <a:r>
              <a:rPr lang="ar-TN" b="1" dirty="0">
                <a:highlight>
                  <a:srgbClr val="FFFF00"/>
                </a:highlight>
                <a:latin typeface="Abadi Extra Light" panose="020B0204020104020204" pitchFamily="34" charset="0"/>
                <a:cs typeface="Arial"/>
              </a:rPr>
              <a:t>-</a:t>
            </a:r>
            <a:r>
              <a:rPr lang="es-ES" b="1" dirty="0">
                <a:highlight>
                  <a:srgbClr val="FFFF00"/>
                </a:highlight>
                <a:latin typeface="Abadi Extra Light" panose="020B0204020104020204" pitchFamily="34" charset="0"/>
                <a:cs typeface="Arial"/>
              </a:rPr>
              <a:t> </a:t>
            </a:r>
            <a:r>
              <a:rPr lang="ar-SA" b="1" dirty="0">
                <a:latin typeface="Abadi Extra Light" panose="020B0204020104020204" pitchFamily="34" charset="0"/>
                <a:cs typeface="Arial"/>
              </a:rPr>
              <a:t>أساس للشعر الرقيق إلى المتوسط</a:t>
            </a:r>
          </a:p>
          <a:p>
            <a:r>
              <a:rPr lang="ar-SA" b="1" dirty="0">
                <a:highlight>
                  <a:srgbClr val="FFFF00"/>
                </a:highlight>
                <a:latin typeface="Abadi Extra Light" panose="020B0204020104020204" pitchFamily="34" charset="0"/>
                <a:cs typeface="Arial"/>
              </a:rPr>
              <a:t> </a:t>
            </a:r>
            <a:r>
              <a:rPr lang="es-ES" b="1" dirty="0">
                <a:highlight>
                  <a:srgbClr val="FFFF00"/>
                </a:highlight>
                <a:latin typeface="Abadi Extra Light" panose="020B0204020104020204" pitchFamily="34" charset="0"/>
                <a:cs typeface="Arial"/>
              </a:rPr>
              <a:t>INTENSIFIER </a:t>
            </a:r>
            <a:r>
              <a:rPr lang="ar-TN" b="1" dirty="0">
                <a:highlight>
                  <a:srgbClr val="FFFF00"/>
                </a:highlight>
                <a:latin typeface="Abadi Extra Light" panose="020B0204020104020204" pitchFamily="34" charset="0"/>
                <a:cs typeface="Arial"/>
              </a:rPr>
              <a:t> -</a:t>
            </a:r>
            <a:r>
              <a:rPr lang="es-ES" b="1" dirty="0">
                <a:highlight>
                  <a:srgbClr val="FFFF00"/>
                </a:highlight>
                <a:latin typeface="Abadi Extra Light" panose="020B0204020104020204" pitchFamily="34" charset="0"/>
                <a:cs typeface="Arial"/>
              </a:rPr>
              <a:t> </a:t>
            </a:r>
            <a:r>
              <a:rPr lang="ar-SA" b="1" dirty="0">
                <a:latin typeface="Abadi Extra Light" panose="020B0204020104020204" pitchFamily="34" charset="0"/>
                <a:cs typeface="Arial"/>
              </a:rPr>
              <a:t>أساس للشعر المتوسط إلى الخشن</a:t>
            </a:r>
          </a:p>
          <a:p>
            <a:pPr algn="r"/>
            <a:r>
              <a:rPr lang="ar-SA" b="1" dirty="0">
                <a:highlight>
                  <a:srgbClr val="FFFF00"/>
                </a:highlight>
                <a:latin typeface="Abadi Extra Light" panose="020B0204020104020204" pitchFamily="34" charset="0"/>
                <a:cs typeface="Arial"/>
              </a:rPr>
              <a:t> </a:t>
            </a:r>
            <a:r>
              <a:rPr lang="es-ES" b="1" dirty="0" err="1">
                <a:highlight>
                  <a:srgbClr val="FFFF00"/>
                </a:highlight>
                <a:latin typeface="Abadi Extra Light" panose="020B0204020104020204" pitchFamily="34" charset="0"/>
                <a:cs typeface="Arial"/>
              </a:rPr>
              <a:t>RECHARGE</a:t>
            </a:r>
            <a:r>
              <a:rPr lang="es-ES" b="1" dirty="0">
                <a:highlight>
                  <a:srgbClr val="FFFF00"/>
                </a:highlight>
                <a:latin typeface="Abadi Extra Light" panose="020B0204020104020204" pitchFamily="34" charset="0"/>
                <a:cs typeface="Arial"/>
              </a:rPr>
              <a:t> - </a:t>
            </a:r>
            <a:r>
              <a:rPr lang="es-ES" b="1" dirty="0" err="1">
                <a:highlight>
                  <a:srgbClr val="FFFF00"/>
                </a:highlight>
                <a:latin typeface="Abadi Extra Light" panose="020B0204020104020204" pitchFamily="34" charset="0"/>
                <a:cs typeface="Arial"/>
              </a:rPr>
              <a:t>Strengthening</a:t>
            </a:r>
            <a:r>
              <a:rPr lang="es-ES" b="1" dirty="0">
                <a:highlight>
                  <a:srgbClr val="FFFF00"/>
                </a:highlight>
                <a:latin typeface="Abadi Extra Light" panose="020B0204020104020204" pitchFamily="34" charset="0"/>
                <a:cs typeface="Arial"/>
              </a:rPr>
              <a:t> </a:t>
            </a:r>
            <a:r>
              <a:rPr lang="es-ES" b="1" dirty="0" err="1">
                <a:highlight>
                  <a:srgbClr val="FFFF00"/>
                </a:highlight>
                <a:latin typeface="Abadi Extra Light" panose="020B0204020104020204" pitchFamily="34" charset="0"/>
                <a:cs typeface="Arial"/>
              </a:rPr>
              <a:t>Concentrate</a:t>
            </a:r>
            <a:endParaRPr lang="es-ES" b="1" dirty="0">
              <a:highlight>
                <a:srgbClr val="FFFF00"/>
              </a:highlight>
              <a:latin typeface="Abadi Extra Light" panose="020B0204020104020204" pitchFamily="34" charset="0"/>
              <a:cs typeface="Arial"/>
            </a:endParaRPr>
          </a:p>
          <a:p>
            <a:pPr algn="r"/>
            <a:r>
              <a:rPr lang="es-ES" b="1" dirty="0" err="1">
                <a:highlight>
                  <a:srgbClr val="FFFF00"/>
                </a:highlight>
                <a:latin typeface="Abadi Extra Light" panose="020B0204020104020204" pitchFamily="34" charset="0"/>
                <a:cs typeface="Arial"/>
              </a:rPr>
              <a:t>RECHARGE</a:t>
            </a:r>
            <a:r>
              <a:rPr lang="es-ES" b="1" dirty="0">
                <a:highlight>
                  <a:srgbClr val="FFFF00"/>
                </a:highlight>
                <a:latin typeface="Abadi Extra Light" panose="020B0204020104020204" pitchFamily="34" charset="0"/>
                <a:cs typeface="Arial"/>
              </a:rPr>
              <a:t> - </a:t>
            </a:r>
            <a:r>
              <a:rPr lang="es-ES" b="1" dirty="0" err="1">
                <a:highlight>
                  <a:srgbClr val="FFFF00"/>
                </a:highlight>
                <a:latin typeface="Abadi Extra Light" panose="020B0204020104020204" pitchFamily="34" charset="0"/>
                <a:cs typeface="Arial"/>
              </a:rPr>
              <a:t>Colour</a:t>
            </a:r>
            <a:r>
              <a:rPr lang="es-ES" b="1" dirty="0">
                <a:highlight>
                  <a:srgbClr val="FFFF00"/>
                </a:highlight>
                <a:latin typeface="Abadi Extra Light" panose="020B0204020104020204" pitchFamily="34" charset="0"/>
                <a:cs typeface="Arial"/>
              </a:rPr>
              <a:t> </a:t>
            </a:r>
            <a:r>
              <a:rPr lang="es-ES" b="1" dirty="0" err="1">
                <a:highlight>
                  <a:srgbClr val="FFFF00"/>
                </a:highlight>
                <a:latin typeface="Abadi Extra Light" panose="020B0204020104020204" pitchFamily="34" charset="0"/>
                <a:cs typeface="Arial"/>
              </a:rPr>
              <a:t>Concentrate</a:t>
            </a:r>
            <a:endParaRPr lang="es-ES" b="1" dirty="0">
              <a:highlight>
                <a:srgbClr val="FFFF00"/>
              </a:highlight>
              <a:latin typeface="Abadi Extra Light" panose="020B0204020104020204" pitchFamily="34" charset="0"/>
              <a:cs typeface="Arial"/>
            </a:endParaRPr>
          </a:p>
          <a:p>
            <a:pPr algn="r"/>
            <a:r>
              <a:rPr lang="es-ES" b="1" dirty="0" err="1">
                <a:highlight>
                  <a:srgbClr val="FFFF00"/>
                </a:highlight>
                <a:latin typeface="Abadi Extra Light" panose="020B0204020104020204" pitchFamily="34" charset="0"/>
                <a:cs typeface="Arial"/>
              </a:rPr>
              <a:t>RECHARGE</a:t>
            </a:r>
            <a:r>
              <a:rPr lang="es-ES" b="1" dirty="0">
                <a:highlight>
                  <a:srgbClr val="FFFF00"/>
                </a:highlight>
                <a:latin typeface="Abadi Extra Light" panose="020B0204020104020204" pitchFamily="34" charset="0"/>
                <a:cs typeface="Arial"/>
              </a:rPr>
              <a:t> - </a:t>
            </a:r>
            <a:r>
              <a:rPr lang="es-ES" b="1" dirty="0" err="1">
                <a:highlight>
                  <a:srgbClr val="FFFF00"/>
                </a:highlight>
                <a:latin typeface="Abadi Extra Light" panose="020B0204020104020204" pitchFamily="34" charset="0"/>
                <a:cs typeface="Arial"/>
              </a:rPr>
              <a:t>Smoothing</a:t>
            </a:r>
            <a:r>
              <a:rPr lang="es-ES" b="1" dirty="0">
                <a:highlight>
                  <a:srgbClr val="FFFF00"/>
                </a:highlight>
                <a:latin typeface="Abadi Extra Light" panose="020B0204020104020204" pitchFamily="34" charset="0"/>
                <a:cs typeface="Arial"/>
              </a:rPr>
              <a:t> </a:t>
            </a:r>
            <a:r>
              <a:rPr lang="es-ES" b="1" dirty="0" err="1">
                <a:highlight>
                  <a:srgbClr val="FFFF00"/>
                </a:highlight>
                <a:latin typeface="Abadi Extra Light" panose="020B0204020104020204" pitchFamily="34" charset="0"/>
                <a:cs typeface="Arial"/>
              </a:rPr>
              <a:t>Concentrate</a:t>
            </a:r>
            <a:endParaRPr lang="es-ES" b="1" dirty="0">
              <a:highlight>
                <a:srgbClr val="FFFF00"/>
              </a:highlight>
              <a:latin typeface="Abadi Extra Light" panose="020B0204020104020204" pitchFamily="34" charset="0"/>
              <a:cs typeface="Arial"/>
            </a:endParaRPr>
          </a:p>
        </p:txBody>
      </p:sp>
    </p:spTree>
    <p:extLst>
      <p:ext uri="{BB962C8B-B14F-4D97-AF65-F5344CB8AC3E}">
        <p14:creationId xmlns:p14="http://schemas.microsoft.com/office/powerpoint/2010/main" val="2197797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99D12F3-4852-EB2D-281E-C676E9872926}"/>
              </a:ext>
            </a:extLst>
          </p:cNvPr>
          <p:cNvSpPr txBox="1"/>
          <p:nvPr/>
        </p:nvSpPr>
        <p:spPr>
          <a:xfrm>
            <a:off x="511115" y="423496"/>
            <a:ext cx="6094562" cy="369332"/>
          </a:xfrm>
          <a:prstGeom prst="rect">
            <a:avLst/>
          </a:prstGeom>
          <a:noFill/>
        </p:spPr>
        <p:txBody>
          <a:bodyPr wrap="square">
            <a:spAutoFit/>
          </a:bodyPr>
          <a:lstStyle/>
          <a:p>
            <a:pPr algn="l" rtl="0"/>
            <a:r>
              <a:rPr lang="ar-SA" dirty="0">
                <a:highlight>
                  <a:srgbClr val="FFFF00"/>
                </a:highlight>
                <a:latin typeface="Abadi Extra Light" panose="020B0204020104020204" pitchFamily="34" charset="0"/>
                <a:cs typeface="Arial"/>
              </a:rPr>
              <a:t> </a:t>
            </a:r>
            <a:r>
              <a:rPr lang="es-ES" dirty="0" err="1">
                <a:highlight>
                  <a:srgbClr val="FFFF00"/>
                </a:highlight>
                <a:latin typeface="Abadi Extra Light" panose="020B0204020104020204" pitchFamily="34" charset="0"/>
                <a:cs typeface="Arial"/>
              </a:rPr>
              <a:t>SLIDE</a:t>
            </a:r>
            <a:r>
              <a:rPr lang="es-ES" dirty="0">
                <a:highlight>
                  <a:srgbClr val="FFFF00"/>
                </a:highlight>
                <a:latin typeface="Abadi Extra Light" panose="020B0204020104020204" pitchFamily="34" charset="0"/>
                <a:cs typeface="Arial"/>
              </a:rPr>
              <a:t> 3- Producto a producto</a:t>
            </a:r>
          </a:p>
        </p:txBody>
      </p:sp>
      <p:pic>
        <p:nvPicPr>
          <p:cNvPr id="3" name="Imagen 2" descr="Interfaz de usuario gráfica&#10;&#10;Descripción generada automáticamente con confianza media">
            <a:extLst>
              <a:ext uri="{FF2B5EF4-FFF2-40B4-BE49-F238E27FC236}">
                <a16:creationId xmlns:a16="http://schemas.microsoft.com/office/drawing/2014/main" id="{EBECF661-71F4-B010-F598-CD1C4D28E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15" y="1376217"/>
            <a:ext cx="2018434" cy="3588327"/>
          </a:xfrm>
          <a:prstGeom prst="rect">
            <a:avLst/>
          </a:prstGeom>
        </p:spPr>
      </p:pic>
      <p:pic>
        <p:nvPicPr>
          <p:cNvPr id="6" name="Imagen 5" descr="Interfaz de usuario gráfica, Texto, Aplicación&#10;&#10;Descripción generada automáticamente">
            <a:extLst>
              <a:ext uri="{FF2B5EF4-FFF2-40B4-BE49-F238E27FC236}">
                <a16:creationId xmlns:a16="http://schemas.microsoft.com/office/drawing/2014/main" id="{3C789BC3-B6C4-CCD3-29DA-4331EC465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69" y="1376217"/>
            <a:ext cx="2018434" cy="3588327"/>
          </a:xfrm>
          <a:prstGeom prst="rect">
            <a:avLst/>
          </a:prstGeom>
        </p:spPr>
      </p:pic>
      <p:sp>
        <p:nvSpPr>
          <p:cNvPr id="8" name="CuadroTexto 7">
            <a:extLst>
              <a:ext uri="{FF2B5EF4-FFF2-40B4-BE49-F238E27FC236}">
                <a16:creationId xmlns:a16="http://schemas.microsoft.com/office/drawing/2014/main" id="{84FD7566-DD3A-0BAA-937C-7E6012624418}"/>
              </a:ext>
            </a:extLst>
          </p:cNvPr>
          <p:cNvSpPr txBox="1"/>
          <p:nvPr/>
        </p:nvSpPr>
        <p:spPr>
          <a:xfrm>
            <a:off x="511115" y="987664"/>
            <a:ext cx="2309091" cy="369332"/>
          </a:xfrm>
          <a:prstGeom prst="rect">
            <a:avLst/>
          </a:prstGeom>
          <a:noFill/>
        </p:spPr>
        <p:txBody>
          <a:bodyPr wrap="square" rtlCol="0">
            <a:spAutoFit/>
          </a:bodyPr>
          <a:lstStyle/>
          <a:p>
            <a:r>
              <a:rPr lang="es-ES">
                <a:latin typeface="Abadi Extra Light" panose="020B0204020104020204" pitchFamily="34" charset="0"/>
                <a:cs typeface="Arial"/>
              </a:rPr>
              <a:t> </a:t>
            </a:r>
            <a:r>
              <a:rPr lang="ar-SA">
                <a:latin typeface="Abadi Extra Light" panose="020B0204020104020204" pitchFamily="34" charset="0"/>
                <a:cs typeface="Arial"/>
              </a:rPr>
              <a:t>نفس البنية</a:t>
            </a:r>
          </a:p>
        </p:txBody>
      </p:sp>
      <p:sp>
        <p:nvSpPr>
          <p:cNvPr id="10" name="CuadroTexto 9">
            <a:extLst>
              <a:ext uri="{FF2B5EF4-FFF2-40B4-BE49-F238E27FC236}">
                <a16:creationId xmlns:a16="http://schemas.microsoft.com/office/drawing/2014/main" id="{DB070113-0142-C777-02DD-7B8F2E129216}"/>
              </a:ext>
            </a:extLst>
          </p:cNvPr>
          <p:cNvSpPr txBox="1"/>
          <p:nvPr/>
        </p:nvSpPr>
        <p:spPr>
          <a:xfrm>
            <a:off x="5006196" y="423496"/>
            <a:ext cx="6096000" cy="5170646"/>
          </a:xfrm>
          <a:prstGeom prst="rect">
            <a:avLst/>
          </a:prstGeom>
          <a:noFill/>
        </p:spPr>
        <p:txBody>
          <a:bodyPr wrap="square">
            <a:spAutoFit/>
          </a:bodyPr>
          <a:lstStyle/>
          <a:p>
            <a:r>
              <a:rPr lang="ar-SA" sz="1200" b="1" dirty="0">
                <a:latin typeface="Abadi Extra Light" panose="020B0204020104020204" pitchFamily="34" charset="0"/>
                <a:cs typeface="Arial"/>
              </a:rPr>
              <a:t> </a:t>
            </a:r>
            <a:r>
              <a:rPr lang="es-ES" sz="1200" b="1" dirty="0" err="1">
                <a:latin typeface="Abadi Extra Light" panose="020B0204020104020204" pitchFamily="34" charset="0"/>
                <a:cs typeface="Arial"/>
              </a:rPr>
              <a:t>INTENSIFIER</a:t>
            </a:r>
            <a:r>
              <a:rPr lang="ar-SA" sz="1200" b="1" dirty="0">
                <a:latin typeface="Abadi Extra Light" panose="020B0204020104020204" pitchFamily="34" charset="0"/>
                <a:cs typeface="Arial"/>
              </a:rPr>
              <a:t> - أساس للشعر الرقيق إلى المتوسط</a:t>
            </a:r>
          </a:p>
          <a:p>
            <a:r>
              <a:rPr lang="ar-SA" sz="1200" dirty="0">
                <a:latin typeface="Abadi Extra Light" panose="020B0204020104020204" pitchFamily="34" charset="0"/>
                <a:cs typeface="Arial"/>
              </a:rPr>
              <a:t>المكثفات المعروفة باسم </a:t>
            </a:r>
            <a:r>
              <a:rPr lang="es-ES" sz="1200" dirty="0" err="1">
                <a:latin typeface="Abadi Extra Light" panose="020B0204020104020204" pitchFamily="34" charset="0"/>
                <a:cs typeface="Arial"/>
              </a:rPr>
              <a:t>Intensifiers</a:t>
            </a:r>
            <a:r>
              <a:rPr lang="ar-SA" sz="1200" dirty="0">
                <a:latin typeface="Abadi Extra Light" panose="020B0204020104020204" pitchFamily="34" charset="0"/>
                <a:cs typeface="Arial"/>
              </a:rPr>
              <a:t> هي أسس العلاجات التحويلية لشيخوخة جيدة </a:t>
            </a:r>
            <a:r>
              <a:rPr lang="ar-TN" sz="1200" dirty="0">
                <a:latin typeface="Abadi Extra Light" panose="020B0204020104020204" pitchFamily="34" charset="0"/>
                <a:cs typeface="Arial"/>
              </a:rPr>
              <a:t>(</a:t>
            </a:r>
            <a:r>
              <a:rPr lang="es-ES" sz="1200" dirty="0">
                <a:latin typeface="Abadi Extra Light" panose="020B0204020104020204" pitchFamily="34" charset="0"/>
                <a:cs typeface="Arial"/>
              </a:rPr>
              <a:t>TRANSFORMING WELL-AGEING</a:t>
            </a:r>
            <a:r>
              <a:rPr lang="ar-TN" sz="1200" dirty="0">
                <a:latin typeface="Abadi Extra Light" panose="020B0204020104020204" pitchFamily="34" charset="0"/>
                <a:cs typeface="Arial"/>
              </a:rPr>
              <a:t>)</a:t>
            </a:r>
            <a:r>
              <a:rPr lang="ar-SA" sz="1200" dirty="0">
                <a:latin typeface="Abadi Extra Light" panose="020B0204020104020204" pitchFamily="34" charset="0"/>
                <a:cs typeface="Arial"/>
              </a:rPr>
              <a:t>، المصممة لمنع الأضرار المتراكمة على الشعر، وتوفير الترطيب والنعومة، وتكثيف عمل المواد المركزة.</a:t>
            </a:r>
          </a:p>
          <a:p>
            <a:endParaRPr lang="es-ES" sz="1200" dirty="0">
              <a:latin typeface="Abadi Extra Light" panose="020B0204020104020204" pitchFamily="34" charset="0"/>
            </a:endParaRPr>
          </a:p>
          <a:p>
            <a:r>
              <a:rPr lang="ar-SA" sz="1200" dirty="0">
                <a:latin typeface="Abadi Extra Light" panose="020B0204020104020204" pitchFamily="34" charset="0"/>
                <a:cs typeface="Arial"/>
              </a:rPr>
              <a:t>تحتوي تركيبتها على </a:t>
            </a:r>
            <a:r>
              <a:rPr lang="es-ES" sz="1200" dirty="0">
                <a:latin typeface="Abadi Extra Light" panose="020B0204020104020204" pitchFamily="34" charset="0"/>
                <a:cs typeface="Arial"/>
              </a:rPr>
              <a:t>Molecular </a:t>
            </a:r>
            <a:r>
              <a:rPr lang="es-ES" sz="1200" dirty="0" err="1">
                <a:latin typeface="Abadi Extra Light" panose="020B0204020104020204" pitchFamily="34" charset="0"/>
                <a:cs typeface="Arial"/>
              </a:rPr>
              <a:t>Enzymatic</a:t>
            </a:r>
            <a:r>
              <a:rPr lang="es-ES" sz="1200" dirty="0">
                <a:latin typeface="Abadi Extra Light" panose="020B0204020104020204" pitchFamily="34" charset="0"/>
                <a:cs typeface="Arial"/>
              </a:rPr>
              <a:t> </a:t>
            </a:r>
            <a:r>
              <a:rPr lang="es-ES" sz="1200" dirty="0" err="1">
                <a:latin typeface="Abadi Extra Light" panose="020B0204020104020204" pitchFamily="34" charset="0"/>
                <a:cs typeface="Arial"/>
              </a:rPr>
              <a:t>Complex</a:t>
            </a:r>
            <a:r>
              <a:rPr lang="ar-SA" sz="1200" dirty="0">
                <a:latin typeface="Abadi Extra Light" panose="020B0204020104020204" pitchFamily="34" charset="0"/>
                <a:cs typeface="Arial"/>
              </a:rPr>
              <a:t> وهو مركب مرمم مكون من إنزيمات حيوية من أصل طبيعي، لتقوية البنية الداخلية للشعر، ومنح ترطيب عميق، وتنعيم قشرة الشعر واستعادة الطبقة الخارجية مما يخلق درعا واقيا. كما تعتمد على علم الطحالب الحيوي، </a:t>
            </a:r>
            <a:r>
              <a:rPr lang="es-ES" sz="1200" dirty="0" err="1">
                <a:latin typeface="Abadi Extra Light" panose="020B0204020104020204" pitchFamily="34" charset="0"/>
                <a:cs typeface="Arial"/>
              </a:rPr>
              <a:t>LifeAlgae</a:t>
            </a:r>
            <a:r>
              <a:rPr lang="es-ES" sz="1200" dirty="0">
                <a:latin typeface="Abadi Extra Light" panose="020B0204020104020204" pitchFamily="34" charset="0"/>
                <a:cs typeface="Arial"/>
              </a:rPr>
              <a:t> </a:t>
            </a:r>
            <a:r>
              <a:rPr lang="es-ES" sz="1200" dirty="0" err="1">
                <a:latin typeface="Abadi Extra Light" panose="020B0204020104020204" pitchFamily="34" charset="0"/>
                <a:cs typeface="Arial"/>
              </a:rPr>
              <a:t>BioScience</a:t>
            </a:r>
            <a:r>
              <a:rPr lang="ar-SA" sz="1200" dirty="0">
                <a:latin typeface="Abadi Extra Light" panose="020B0204020104020204" pitchFamily="34" charset="0"/>
                <a:cs typeface="Arial"/>
              </a:rPr>
              <a:t>، الذي يمكن من تعزيز قوة المكونات النشطة لتحسين النتائج على الشعر.</a:t>
            </a:r>
          </a:p>
          <a:p>
            <a:endParaRPr lang="es-ES" sz="1200" dirty="0">
              <a:latin typeface="Abadi Extra Light" panose="020B0204020104020204" pitchFamily="34" charset="0"/>
            </a:endParaRPr>
          </a:p>
          <a:p>
            <a:r>
              <a:rPr lang="ar-SA" sz="1200" b="1" dirty="0">
                <a:latin typeface="Abadi Extra Light" panose="020B0204020104020204" pitchFamily="34" charset="0"/>
                <a:cs typeface="Arial"/>
              </a:rPr>
              <a:t>الفوائد:</a:t>
            </a:r>
          </a:p>
          <a:p>
            <a:r>
              <a:rPr lang="ar-SA" sz="1200" dirty="0">
                <a:latin typeface="Abadi Extra Light" panose="020B0204020104020204" pitchFamily="34" charset="0"/>
                <a:cs typeface="Arial"/>
              </a:rPr>
              <a:t>• يجدد ويقوي البنية الداخلية للشعر</a:t>
            </a:r>
          </a:p>
          <a:p>
            <a:r>
              <a:rPr lang="ar-SA" sz="1200" dirty="0">
                <a:latin typeface="Abadi Extra Light" panose="020B0204020104020204" pitchFamily="34" charset="0"/>
                <a:cs typeface="Arial"/>
              </a:rPr>
              <a:t> • يحبس الرطوبة وينعم قشرة الشعر</a:t>
            </a:r>
          </a:p>
          <a:p>
            <a:r>
              <a:rPr lang="ar-SA" sz="1200" dirty="0">
                <a:latin typeface="Abadi Extra Light" panose="020B0204020104020204" pitchFamily="34" charset="0"/>
                <a:cs typeface="Arial"/>
              </a:rPr>
              <a:t>• يحسن الملمس ويوفر ترطيبًا مكثفًا</a:t>
            </a:r>
          </a:p>
          <a:p>
            <a:r>
              <a:rPr lang="ar-SA" sz="1200" dirty="0">
                <a:latin typeface="Abadi Extra Light" panose="020B0204020104020204" pitchFamily="34" charset="0"/>
                <a:cs typeface="Arial"/>
              </a:rPr>
              <a:t> نعومة أكبر </a:t>
            </a:r>
            <a:r>
              <a:rPr lang="es-ES" sz="1200" dirty="0">
                <a:latin typeface="Abadi Extra Light" panose="020B0204020104020204" pitchFamily="34" charset="0"/>
                <a:cs typeface="Arial"/>
              </a:rPr>
              <a:t>X</a:t>
            </a:r>
            <a:r>
              <a:rPr lang="ar-TN" sz="1200" dirty="0">
                <a:latin typeface="Abadi Extra Light" panose="020B0204020104020204" pitchFamily="34" charset="0"/>
                <a:cs typeface="Arial"/>
              </a:rPr>
              <a:t>5</a:t>
            </a:r>
            <a:endParaRPr lang="es-ES" sz="1200" dirty="0">
              <a:latin typeface="Abadi Extra Light" panose="020B0204020104020204" pitchFamily="34" charset="0"/>
              <a:cs typeface="Arial"/>
            </a:endParaRPr>
          </a:p>
          <a:p>
            <a:r>
              <a:rPr lang="es-ES" sz="1200" dirty="0">
                <a:latin typeface="Abadi Extra Light" panose="020B0204020104020204" pitchFamily="34" charset="0"/>
                <a:cs typeface="Arial"/>
              </a:rPr>
              <a:t> </a:t>
            </a:r>
            <a:r>
              <a:rPr lang="ar-SA" sz="1200" dirty="0">
                <a:latin typeface="Abadi Extra Light" panose="020B0204020104020204" pitchFamily="34" charset="0"/>
                <a:cs typeface="Arial"/>
              </a:rPr>
              <a:t>وزن أخف وسهولة التصفيف </a:t>
            </a:r>
            <a:r>
              <a:rPr lang="es-ES" sz="1200" dirty="0">
                <a:latin typeface="Abadi Extra Light" panose="020B0204020104020204" pitchFamily="34" charset="0"/>
                <a:cs typeface="Arial"/>
              </a:rPr>
              <a:t>X</a:t>
            </a:r>
            <a:r>
              <a:rPr lang="ar-TN" sz="1200" dirty="0">
                <a:latin typeface="Abadi Extra Light" panose="020B0204020104020204" pitchFamily="34" charset="0"/>
                <a:cs typeface="Arial"/>
              </a:rPr>
              <a:t>4</a:t>
            </a:r>
            <a:endParaRPr lang="es-ES" sz="1200" dirty="0">
              <a:latin typeface="Abadi Extra Light" panose="020B0204020104020204" pitchFamily="34" charset="0"/>
              <a:cs typeface="Arial"/>
            </a:endParaRPr>
          </a:p>
          <a:p>
            <a:r>
              <a:rPr lang="es-ES" sz="1200" dirty="0">
                <a:latin typeface="Abadi Extra Light" panose="020B0204020104020204" pitchFamily="34" charset="0"/>
                <a:cs typeface="Arial"/>
              </a:rPr>
              <a:t> </a:t>
            </a:r>
            <a:r>
              <a:rPr lang="ar-TN" sz="1200" dirty="0">
                <a:latin typeface="Abadi Extra Light" panose="020B0204020104020204" pitchFamily="34" charset="0"/>
                <a:cs typeface="Arial"/>
              </a:rPr>
              <a:t>80</a:t>
            </a:r>
            <a:r>
              <a:rPr lang="ar-SA" sz="1200" dirty="0">
                <a:latin typeface="Abadi Extra Light" panose="020B0204020104020204" pitchFamily="34" charset="0"/>
                <a:cs typeface="Arial"/>
              </a:rPr>
              <a:t>% أكثر إصلاحًا وصحية</a:t>
            </a:r>
          </a:p>
          <a:p>
            <a:endParaRPr lang="es-ES" b="1" dirty="0">
              <a:latin typeface="Abadi Extra Light" panose="020B0204020104020204" pitchFamily="34" charset="0"/>
            </a:endParaRPr>
          </a:p>
          <a:p>
            <a:r>
              <a:rPr lang="ar-SA" sz="1200" b="1" dirty="0">
                <a:latin typeface="Abadi Extra Light" panose="020B0204020104020204" pitchFamily="34" charset="0"/>
                <a:cs typeface="Arial"/>
              </a:rPr>
              <a:t> المكونات الرئيسية:</a:t>
            </a:r>
          </a:p>
          <a:p>
            <a:r>
              <a:rPr lang="ar-SA" sz="1200" dirty="0">
                <a:latin typeface="Abadi Extra Light" panose="020B0204020104020204" pitchFamily="34" charset="0"/>
                <a:cs typeface="Arial"/>
              </a:rPr>
              <a:t> · </a:t>
            </a:r>
            <a:r>
              <a:rPr lang="ar-SA" sz="1200" b="1" dirty="0">
                <a:latin typeface="Abadi Extra Light" panose="020B0204020104020204" pitchFamily="34" charset="0"/>
                <a:cs typeface="Arial"/>
              </a:rPr>
              <a:t>مركب من أصل طبيعي </a:t>
            </a:r>
            <a:r>
              <a:rPr lang="ar-SA" sz="1200" dirty="0">
                <a:latin typeface="Abadi Extra Light" panose="020B0204020104020204" pitchFamily="34" charset="0"/>
                <a:cs typeface="Arial"/>
              </a:rPr>
              <a:t>يعزز بنية الشعر من الداخل عن طريق اختراق القشرة، ويوازن مستوى الماء في الشعر، ويحسن خصائصه الميكانيكية ويصلح الأضرار الناجمة عن الأشعة فوق البنفسجية.</a:t>
            </a:r>
          </a:p>
          <a:p>
            <a:r>
              <a:rPr lang="ar-SA" sz="1200" dirty="0">
                <a:latin typeface="Abadi Extra Light" panose="020B0204020104020204" pitchFamily="34" charset="0"/>
                <a:cs typeface="Arial"/>
              </a:rPr>
              <a:t> · </a:t>
            </a:r>
            <a:r>
              <a:rPr lang="ar-SA" sz="1200" b="1" dirty="0">
                <a:latin typeface="Abadi Extra Light" panose="020B0204020104020204" pitchFamily="34" charset="0"/>
                <a:cs typeface="Arial"/>
              </a:rPr>
              <a:t>مرشح أشعة فوق بنفسجية </a:t>
            </a:r>
            <a:r>
              <a:rPr lang="ar-SA" sz="1200" dirty="0" err="1">
                <a:latin typeface="Abadi Extra Light" panose="020B0204020104020204" pitchFamily="34" charset="0"/>
                <a:cs typeface="Arial"/>
              </a:rPr>
              <a:t>بوليمري</a:t>
            </a:r>
            <a:r>
              <a:rPr lang="ar-SA" sz="1200" dirty="0">
                <a:latin typeface="Abadi Extra Light" panose="020B0204020104020204" pitchFamily="34" charset="0"/>
                <a:cs typeface="Arial"/>
              </a:rPr>
              <a:t> متعدد الوظائف يرطب الألياف ويحميها من فقدان اللون.</a:t>
            </a:r>
          </a:p>
          <a:p>
            <a:r>
              <a:rPr lang="ar-SA" sz="1200" b="1" dirty="0">
                <a:latin typeface="Abadi Extra Light" panose="020B0204020104020204" pitchFamily="34" charset="0"/>
                <a:cs typeface="Arial"/>
              </a:rPr>
              <a:t> · بروفيتامين بي</a:t>
            </a:r>
            <a:r>
              <a:rPr lang="ar-TN" sz="1200" b="1" dirty="0">
                <a:latin typeface="Abadi Extra Light" panose="020B0204020104020204" pitchFamily="34" charset="0"/>
                <a:cs typeface="Arial"/>
              </a:rPr>
              <a:t>5</a:t>
            </a:r>
            <a:r>
              <a:rPr lang="ar-SA" sz="1200" b="1" dirty="0">
                <a:latin typeface="Abadi Extra Light" panose="020B0204020104020204" pitchFamily="34" charset="0"/>
                <a:cs typeface="Arial"/>
              </a:rPr>
              <a:t> </a:t>
            </a:r>
            <a:r>
              <a:rPr lang="ar-SA" sz="1200" dirty="0">
                <a:latin typeface="Abadi Extra Light" panose="020B0204020104020204" pitchFamily="34" charset="0"/>
                <a:cs typeface="Arial"/>
              </a:rPr>
              <a:t>يتغلغل داخل الألياف ويرطبها ويساعدها على الاحتفاظ بالرطوبة.</a:t>
            </a:r>
          </a:p>
          <a:p>
            <a:endParaRPr lang="es-ES" sz="1200" dirty="0">
              <a:latin typeface="Abadi Extra Light" panose="020B0204020104020204" pitchFamily="34" charset="0"/>
            </a:endParaRPr>
          </a:p>
          <a:p>
            <a:r>
              <a:rPr lang="ar-SA" sz="1200" b="1" dirty="0">
                <a:latin typeface="Abadi Extra Light" panose="020B0204020104020204" pitchFamily="34" charset="0"/>
                <a:cs typeface="Arial"/>
              </a:rPr>
              <a:t>طريقة الاستعمال:</a:t>
            </a:r>
          </a:p>
          <a:p>
            <a:r>
              <a:rPr lang="ar-SA" sz="1200" dirty="0">
                <a:latin typeface="Abadi Extra Light" panose="020B0204020104020204" pitchFamily="34" charset="0"/>
                <a:cs typeface="Arial"/>
              </a:rPr>
              <a:t> يقوم الأخصائي بتشخيص مسبق، ووفق النتيجة الحاصلة، يمزج المنتجين، </a:t>
            </a:r>
            <a:r>
              <a:rPr lang="es-ES" sz="1200" dirty="0" err="1">
                <a:latin typeface="Abadi Extra Light" panose="020B0204020104020204" pitchFamily="34" charset="0"/>
                <a:cs typeface="Arial"/>
              </a:rPr>
              <a:t>Intensifier</a:t>
            </a:r>
            <a:r>
              <a:rPr lang="ar-SA" sz="1200" dirty="0">
                <a:latin typeface="Abadi Extra Light" panose="020B0204020104020204" pitchFamily="34" charset="0"/>
                <a:cs typeface="Arial"/>
              </a:rPr>
              <a:t> و </a:t>
            </a:r>
            <a:r>
              <a:rPr lang="es-ES" sz="1200" dirty="0" err="1">
                <a:latin typeface="Abadi Extra Light" panose="020B0204020104020204" pitchFamily="34" charset="0"/>
                <a:cs typeface="Arial"/>
              </a:rPr>
              <a:t>Recharge</a:t>
            </a:r>
            <a:r>
              <a:rPr lang="ar-SA" sz="1200" dirty="0">
                <a:latin typeface="Abadi Extra Light" panose="020B0204020104020204" pitchFamily="34" charset="0"/>
                <a:cs typeface="Arial"/>
              </a:rPr>
              <a:t>، في قنينة التوزيع. يُوضع الخليط على الشعر بعد غسله، ويُترك لمدة </a:t>
            </a:r>
            <a:r>
              <a:rPr lang="ar-TN" sz="1200" dirty="0">
                <a:latin typeface="Abadi Extra Light" panose="020B0204020104020204" pitchFamily="34" charset="0"/>
                <a:cs typeface="Arial"/>
              </a:rPr>
              <a:t>7</a:t>
            </a:r>
            <a:r>
              <a:rPr lang="ar-SA" sz="1200" dirty="0">
                <a:latin typeface="Abadi Extra Light" panose="020B0204020104020204" pitchFamily="34" charset="0"/>
                <a:cs typeface="Arial"/>
              </a:rPr>
              <a:t> دقائق.</a:t>
            </a:r>
          </a:p>
        </p:txBody>
      </p:sp>
      <p:pic>
        <p:nvPicPr>
          <p:cNvPr id="12" name="Imagen 11">
            <a:extLst>
              <a:ext uri="{FF2B5EF4-FFF2-40B4-BE49-F238E27FC236}">
                <a16:creationId xmlns:a16="http://schemas.microsoft.com/office/drawing/2014/main" id="{4FAE5277-EA12-F7C3-40A8-135D477EC651}"/>
              </a:ext>
            </a:extLst>
          </p:cNvPr>
          <p:cNvPicPr>
            <a:picLocks noChangeAspect="1"/>
          </p:cNvPicPr>
          <p:nvPr/>
        </p:nvPicPr>
        <p:blipFill>
          <a:blip r:embed="rId4"/>
          <a:stretch>
            <a:fillRect/>
          </a:stretch>
        </p:blipFill>
        <p:spPr>
          <a:xfrm>
            <a:off x="619282" y="1914025"/>
            <a:ext cx="1663528" cy="2512710"/>
          </a:xfrm>
          <a:prstGeom prst="rect">
            <a:avLst/>
          </a:prstGeom>
        </p:spPr>
      </p:pic>
    </p:spTree>
    <p:extLst>
      <p:ext uri="{BB962C8B-B14F-4D97-AF65-F5344CB8AC3E}">
        <p14:creationId xmlns:p14="http://schemas.microsoft.com/office/powerpoint/2010/main" val="172282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99D12F3-4852-EB2D-281E-C676E9872926}"/>
              </a:ext>
            </a:extLst>
          </p:cNvPr>
          <p:cNvSpPr txBox="1"/>
          <p:nvPr/>
        </p:nvSpPr>
        <p:spPr>
          <a:xfrm>
            <a:off x="511115" y="423496"/>
            <a:ext cx="6094562" cy="369332"/>
          </a:xfrm>
          <a:prstGeom prst="rect">
            <a:avLst/>
          </a:prstGeom>
          <a:noFill/>
        </p:spPr>
        <p:txBody>
          <a:bodyPr wrap="square">
            <a:spAutoFit/>
          </a:bodyPr>
          <a:lstStyle/>
          <a:p>
            <a:pPr algn="l" rtl="0"/>
            <a:r>
              <a:rPr lang="es-ES" dirty="0" err="1">
                <a:highlight>
                  <a:srgbClr val="FFFF00"/>
                </a:highlight>
                <a:latin typeface="Abadi Extra Light" panose="020B0204020104020204" pitchFamily="34" charset="0"/>
                <a:cs typeface="Arial"/>
              </a:rPr>
              <a:t>SLIDE</a:t>
            </a:r>
            <a:r>
              <a:rPr lang="es-ES" dirty="0">
                <a:highlight>
                  <a:srgbClr val="FFFF00"/>
                </a:highlight>
                <a:latin typeface="Abadi Extra Light" panose="020B0204020104020204" pitchFamily="34" charset="0"/>
                <a:cs typeface="Arial"/>
              </a:rPr>
              <a:t> 3- Producto a producto</a:t>
            </a:r>
          </a:p>
        </p:txBody>
      </p:sp>
      <p:pic>
        <p:nvPicPr>
          <p:cNvPr id="3" name="Imagen 2" descr="Interfaz de usuario gráfica&#10;&#10;Descripción generada automáticamente con confianza media">
            <a:extLst>
              <a:ext uri="{FF2B5EF4-FFF2-40B4-BE49-F238E27FC236}">
                <a16:creationId xmlns:a16="http://schemas.microsoft.com/office/drawing/2014/main" id="{EBECF661-71F4-B010-F598-CD1C4D28E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15" y="1376217"/>
            <a:ext cx="2018434" cy="3588327"/>
          </a:xfrm>
          <a:prstGeom prst="rect">
            <a:avLst/>
          </a:prstGeom>
        </p:spPr>
      </p:pic>
      <p:pic>
        <p:nvPicPr>
          <p:cNvPr id="6" name="Imagen 5" descr="Interfaz de usuario gráfica, Texto, Aplicación&#10;&#10;Descripción generada automáticamente">
            <a:extLst>
              <a:ext uri="{FF2B5EF4-FFF2-40B4-BE49-F238E27FC236}">
                <a16:creationId xmlns:a16="http://schemas.microsoft.com/office/drawing/2014/main" id="{3C789BC3-B6C4-CCD3-29DA-4331EC465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69" y="1376217"/>
            <a:ext cx="2018434" cy="3588327"/>
          </a:xfrm>
          <a:prstGeom prst="rect">
            <a:avLst/>
          </a:prstGeom>
        </p:spPr>
      </p:pic>
      <p:sp>
        <p:nvSpPr>
          <p:cNvPr id="8" name="CuadroTexto 7">
            <a:extLst>
              <a:ext uri="{FF2B5EF4-FFF2-40B4-BE49-F238E27FC236}">
                <a16:creationId xmlns:a16="http://schemas.microsoft.com/office/drawing/2014/main" id="{84FD7566-DD3A-0BAA-937C-7E6012624418}"/>
              </a:ext>
            </a:extLst>
          </p:cNvPr>
          <p:cNvSpPr txBox="1"/>
          <p:nvPr/>
        </p:nvSpPr>
        <p:spPr>
          <a:xfrm>
            <a:off x="511115" y="987664"/>
            <a:ext cx="2309091" cy="369332"/>
          </a:xfrm>
          <a:prstGeom prst="rect">
            <a:avLst/>
          </a:prstGeom>
          <a:noFill/>
        </p:spPr>
        <p:txBody>
          <a:bodyPr wrap="square" rtlCol="0">
            <a:spAutoFit/>
          </a:bodyPr>
          <a:lstStyle/>
          <a:p>
            <a:r>
              <a:rPr lang="es-ES">
                <a:latin typeface="Abadi Extra Light" panose="020B0204020104020204" pitchFamily="34" charset="0"/>
                <a:cs typeface="Arial"/>
              </a:rPr>
              <a:t> </a:t>
            </a:r>
            <a:r>
              <a:rPr lang="ar-SA">
                <a:latin typeface="Abadi Extra Light" panose="020B0204020104020204" pitchFamily="34" charset="0"/>
                <a:cs typeface="Arial"/>
              </a:rPr>
              <a:t>نفس البنية</a:t>
            </a:r>
          </a:p>
        </p:txBody>
      </p:sp>
      <p:sp>
        <p:nvSpPr>
          <p:cNvPr id="10" name="CuadroTexto 9">
            <a:extLst>
              <a:ext uri="{FF2B5EF4-FFF2-40B4-BE49-F238E27FC236}">
                <a16:creationId xmlns:a16="http://schemas.microsoft.com/office/drawing/2014/main" id="{DB070113-0142-C777-02DD-7B8F2E129216}"/>
              </a:ext>
            </a:extLst>
          </p:cNvPr>
          <p:cNvSpPr txBox="1"/>
          <p:nvPr/>
        </p:nvSpPr>
        <p:spPr>
          <a:xfrm>
            <a:off x="5006196" y="423496"/>
            <a:ext cx="6096000" cy="4985980"/>
          </a:xfrm>
          <a:prstGeom prst="rect">
            <a:avLst/>
          </a:prstGeom>
          <a:noFill/>
        </p:spPr>
        <p:txBody>
          <a:bodyPr wrap="square">
            <a:spAutoFit/>
          </a:bodyPr>
          <a:lstStyle/>
          <a:p>
            <a:r>
              <a:rPr lang="ar-SA" sz="1200" b="1" dirty="0">
                <a:latin typeface="Abadi Extra Light" panose="020B0204020104020204" pitchFamily="34" charset="0"/>
                <a:cs typeface="Arial"/>
              </a:rPr>
              <a:t> </a:t>
            </a:r>
            <a:r>
              <a:rPr lang="es-ES" sz="1200" b="1" dirty="0">
                <a:latin typeface="Abadi Extra Light" panose="020B0204020104020204" pitchFamily="34" charset="0"/>
                <a:cs typeface="Arial"/>
              </a:rPr>
              <a:t>INTENSIFIER</a:t>
            </a:r>
            <a:r>
              <a:rPr lang="ar-SA" sz="1200" b="1" dirty="0">
                <a:latin typeface="Abadi Extra Light" panose="020B0204020104020204" pitchFamily="34" charset="0"/>
                <a:cs typeface="Arial"/>
              </a:rPr>
              <a:t> - أساس للشعر المتوسط إلى الخشن</a:t>
            </a:r>
          </a:p>
          <a:p>
            <a:r>
              <a:rPr lang="ar-SA" sz="1200" dirty="0">
                <a:latin typeface="Abadi Extra Light" panose="020B0204020104020204" pitchFamily="34" charset="0"/>
                <a:cs typeface="Arial"/>
              </a:rPr>
              <a:t> المكثفات المعروفة باسم </a:t>
            </a:r>
            <a:r>
              <a:rPr lang="es-ES" sz="1200" dirty="0" err="1">
                <a:latin typeface="Abadi Extra Light" panose="020B0204020104020204" pitchFamily="34" charset="0"/>
                <a:cs typeface="Arial"/>
              </a:rPr>
              <a:t>Intensifiers</a:t>
            </a:r>
            <a:r>
              <a:rPr lang="ar-SA" sz="1200" dirty="0">
                <a:latin typeface="Abadi Extra Light" panose="020B0204020104020204" pitchFamily="34" charset="0"/>
                <a:cs typeface="Arial"/>
              </a:rPr>
              <a:t> هي أسس العلاجات التحويلية لشيخوخة جيدة </a:t>
            </a:r>
            <a:r>
              <a:rPr lang="ar-TN" sz="1200" dirty="0">
                <a:latin typeface="Abadi Extra Light" panose="020B0204020104020204" pitchFamily="34" charset="0"/>
                <a:cs typeface="Arial"/>
              </a:rPr>
              <a:t>(</a:t>
            </a:r>
            <a:r>
              <a:rPr lang="es-ES" sz="1200" dirty="0">
                <a:latin typeface="Abadi Extra Light" panose="020B0204020104020204" pitchFamily="34" charset="0"/>
                <a:cs typeface="Arial"/>
              </a:rPr>
              <a:t>TRANSFORMING WELL-AGEING</a:t>
            </a:r>
            <a:r>
              <a:rPr lang="ar-TN" sz="1200" dirty="0">
                <a:latin typeface="Abadi Extra Light" panose="020B0204020104020204" pitchFamily="34" charset="0"/>
                <a:cs typeface="Arial"/>
              </a:rPr>
              <a:t>)</a:t>
            </a:r>
            <a:r>
              <a:rPr lang="ar-SA" sz="1200" dirty="0">
                <a:latin typeface="Abadi Extra Light" panose="020B0204020104020204" pitchFamily="34" charset="0"/>
                <a:cs typeface="Arial"/>
              </a:rPr>
              <a:t>، المصممة لمنع الأضرار المتراكمة على الشعر، وتوفير الترطيب والنعومة، وتكثيف عمل المواد المركزة.</a:t>
            </a:r>
          </a:p>
          <a:p>
            <a:endParaRPr lang="es-ES" sz="1200" dirty="0">
              <a:latin typeface="Abadi Extra Light" panose="020B0204020104020204" pitchFamily="34" charset="0"/>
            </a:endParaRPr>
          </a:p>
          <a:p>
            <a:r>
              <a:rPr lang="ar-SA" sz="1200" dirty="0">
                <a:latin typeface="Abadi Extra Light" panose="020B0204020104020204" pitchFamily="34" charset="0"/>
                <a:cs typeface="Arial"/>
              </a:rPr>
              <a:t>تحتوي تركيبتها على </a:t>
            </a:r>
            <a:r>
              <a:rPr lang="es-ES" sz="1200" dirty="0">
                <a:latin typeface="Abadi Extra Light" panose="020B0204020104020204" pitchFamily="34" charset="0"/>
                <a:cs typeface="Arial"/>
              </a:rPr>
              <a:t>Molecular </a:t>
            </a:r>
            <a:r>
              <a:rPr lang="es-ES" sz="1200" dirty="0" err="1">
                <a:latin typeface="Abadi Extra Light" panose="020B0204020104020204" pitchFamily="34" charset="0"/>
                <a:cs typeface="Arial"/>
              </a:rPr>
              <a:t>Enzymatic</a:t>
            </a:r>
            <a:r>
              <a:rPr lang="es-ES" sz="1200" dirty="0">
                <a:latin typeface="Abadi Extra Light" panose="020B0204020104020204" pitchFamily="34" charset="0"/>
                <a:cs typeface="Arial"/>
              </a:rPr>
              <a:t> </a:t>
            </a:r>
            <a:r>
              <a:rPr lang="es-ES" sz="1200" dirty="0" err="1">
                <a:latin typeface="Abadi Extra Light" panose="020B0204020104020204" pitchFamily="34" charset="0"/>
                <a:cs typeface="Arial"/>
              </a:rPr>
              <a:t>Complex</a:t>
            </a:r>
            <a:r>
              <a:rPr lang="ar-SA" sz="1200" dirty="0">
                <a:latin typeface="Abadi Extra Light" panose="020B0204020104020204" pitchFamily="34" charset="0"/>
                <a:cs typeface="Arial"/>
              </a:rPr>
              <a:t> وهو مركب مرمم مكون من إنزيمات حيوية من أصل طبيعي، لتقوية البنية الداخلية للشعر، ومنح ترطيب عميق، وتنعيم قشرة الشعر واستعادة الطبقة الخارجية مما يخلق درعا واقيا. كما تعتمد على علم الطحالب الحيوي، </a:t>
            </a:r>
            <a:r>
              <a:rPr lang="es-ES" sz="1200" dirty="0" err="1">
                <a:latin typeface="Abadi Extra Light" panose="020B0204020104020204" pitchFamily="34" charset="0"/>
                <a:cs typeface="Arial"/>
              </a:rPr>
              <a:t>LifeAlgae</a:t>
            </a:r>
            <a:r>
              <a:rPr lang="es-ES" sz="1200" dirty="0">
                <a:latin typeface="Abadi Extra Light" panose="020B0204020104020204" pitchFamily="34" charset="0"/>
                <a:cs typeface="Arial"/>
              </a:rPr>
              <a:t> </a:t>
            </a:r>
            <a:r>
              <a:rPr lang="es-ES" sz="1200" dirty="0" err="1">
                <a:latin typeface="Abadi Extra Light" panose="020B0204020104020204" pitchFamily="34" charset="0"/>
                <a:cs typeface="Arial"/>
              </a:rPr>
              <a:t>BioScience</a:t>
            </a:r>
            <a:r>
              <a:rPr lang="ar-SA" sz="1200" dirty="0">
                <a:latin typeface="Abadi Extra Light" panose="020B0204020104020204" pitchFamily="34" charset="0"/>
                <a:cs typeface="Arial"/>
              </a:rPr>
              <a:t>، الذي يمكن من تعزيز قوة المكونات النشطة لتحسين النتائج على الشعر.</a:t>
            </a:r>
          </a:p>
          <a:p>
            <a:endParaRPr lang="es-ES" sz="1200" dirty="0">
              <a:latin typeface="Abadi Extra Light" panose="020B0204020104020204" pitchFamily="34" charset="0"/>
            </a:endParaRPr>
          </a:p>
          <a:p>
            <a:r>
              <a:rPr lang="ar-SA" sz="1200" b="1" dirty="0">
                <a:latin typeface="Abadi Extra Light" panose="020B0204020104020204" pitchFamily="34" charset="0"/>
                <a:cs typeface="Arial"/>
              </a:rPr>
              <a:t>الفوائد:</a:t>
            </a:r>
          </a:p>
          <a:p>
            <a:r>
              <a:rPr lang="ar-SA" sz="1200" dirty="0">
                <a:latin typeface="Abadi Extra Light" panose="020B0204020104020204" pitchFamily="34" charset="0"/>
                <a:cs typeface="Arial"/>
              </a:rPr>
              <a:t>• يجدد ويقوي البنية الداخلية للشعر</a:t>
            </a:r>
          </a:p>
          <a:p>
            <a:r>
              <a:rPr lang="ar-SA" sz="1200" dirty="0">
                <a:latin typeface="Abadi Extra Light" panose="020B0204020104020204" pitchFamily="34" charset="0"/>
                <a:cs typeface="Arial"/>
              </a:rPr>
              <a:t> • يحبس الرطوبة وينعم قشرة الشعر</a:t>
            </a:r>
          </a:p>
          <a:p>
            <a:r>
              <a:rPr lang="ar-SA" sz="1200" dirty="0">
                <a:latin typeface="Abadi Extra Light" panose="020B0204020104020204" pitchFamily="34" charset="0"/>
                <a:cs typeface="Arial"/>
              </a:rPr>
              <a:t>• يحسن الملمس ويوفر ترطيبًا مكثفًا</a:t>
            </a:r>
          </a:p>
          <a:p>
            <a:r>
              <a:rPr lang="ar-SA" sz="1200" dirty="0">
                <a:latin typeface="Abadi Extra Light" panose="020B0204020104020204" pitchFamily="34" charset="0"/>
                <a:cs typeface="Arial"/>
              </a:rPr>
              <a:t> نعومة أكبر </a:t>
            </a:r>
            <a:r>
              <a:rPr lang="es-ES" sz="1200" dirty="0">
                <a:latin typeface="Abadi Extra Light" panose="020B0204020104020204" pitchFamily="34" charset="0"/>
                <a:cs typeface="Arial"/>
              </a:rPr>
              <a:t>X</a:t>
            </a:r>
            <a:r>
              <a:rPr lang="ar-TN" sz="1200" dirty="0">
                <a:latin typeface="Abadi Extra Light" panose="020B0204020104020204" pitchFamily="34" charset="0"/>
                <a:cs typeface="Arial"/>
              </a:rPr>
              <a:t>5</a:t>
            </a:r>
            <a:endParaRPr lang="es-ES" sz="1200" dirty="0">
              <a:latin typeface="Abadi Extra Light" panose="020B0204020104020204" pitchFamily="34" charset="0"/>
              <a:cs typeface="Arial"/>
            </a:endParaRPr>
          </a:p>
          <a:p>
            <a:r>
              <a:rPr lang="es-ES" sz="1200" dirty="0">
                <a:latin typeface="Abadi Extra Light" panose="020B0204020104020204" pitchFamily="34" charset="0"/>
                <a:cs typeface="Arial"/>
              </a:rPr>
              <a:t> </a:t>
            </a:r>
            <a:r>
              <a:rPr lang="ar-SA" sz="1200" dirty="0">
                <a:latin typeface="Abadi Extra Light" panose="020B0204020104020204" pitchFamily="34" charset="0"/>
                <a:cs typeface="Arial"/>
              </a:rPr>
              <a:t>وزن أخف وسهولة التصفيف </a:t>
            </a:r>
            <a:r>
              <a:rPr lang="es-ES" sz="1200" dirty="0">
                <a:latin typeface="Abadi Extra Light" panose="020B0204020104020204" pitchFamily="34" charset="0"/>
                <a:cs typeface="Arial"/>
              </a:rPr>
              <a:t>X</a:t>
            </a:r>
            <a:r>
              <a:rPr lang="ar-TN" sz="1200" dirty="0">
                <a:latin typeface="Abadi Extra Light" panose="020B0204020104020204" pitchFamily="34" charset="0"/>
                <a:cs typeface="Arial"/>
              </a:rPr>
              <a:t>4</a:t>
            </a:r>
            <a:endParaRPr lang="es-ES" sz="1200" dirty="0">
              <a:latin typeface="Abadi Extra Light" panose="020B0204020104020204" pitchFamily="34" charset="0"/>
              <a:cs typeface="Arial"/>
            </a:endParaRPr>
          </a:p>
          <a:p>
            <a:r>
              <a:rPr lang="es-ES" sz="1200" dirty="0">
                <a:latin typeface="Abadi Extra Light" panose="020B0204020104020204" pitchFamily="34" charset="0"/>
                <a:cs typeface="Arial"/>
              </a:rPr>
              <a:t> </a:t>
            </a:r>
            <a:r>
              <a:rPr lang="ar-TN" sz="1200" dirty="0">
                <a:latin typeface="Abadi Extra Light" panose="020B0204020104020204" pitchFamily="34" charset="0"/>
                <a:cs typeface="Arial"/>
              </a:rPr>
              <a:t>80</a:t>
            </a:r>
            <a:r>
              <a:rPr lang="ar-SA" sz="1200" dirty="0">
                <a:latin typeface="Abadi Extra Light" panose="020B0204020104020204" pitchFamily="34" charset="0"/>
                <a:cs typeface="Arial"/>
              </a:rPr>
              <a:t>% أكثر إصلاحًا وصحية</a:t>
            </a:r>
          </a:p>
          <a:p>
            <a:endParaRPr lang="es-ES" b="1" dirty="0">
              <a:latin typeface="Abadi Extra Light" panose="020B0204020104020204" pitchFamily="34" charset="0"/>
            </a:endParaRPr>
          </a:p>
          <a:p>
            <a:r>
              <a:rPr lang="ar-SA" sz="1200" b="1" dirty="0">
                <a:latin typeface="Abadi Extra Light" panose="020B0204020104020204" pitchFamily="34" charset="0"/>
                <a:cs typeface="Arial"/>
              </a:rPr>
              <a:t> المكونات الرئيسية:</a:t>
            </a:r>
          </a:p>
          <a:p>
            <a:r>
              <a:rPr lang="ar-SA" sz="1200" dirty="0">
                <a:latin typeface="Abadi Extra Light" panose="020B0204020104020204" pitchFamily="34" charset="0"/>
                <a:cs typeface="Arial"/>
              </a:rPr>
              <a:t> · </a:t>
            </a:r>
            <a:r>
              <a:rPr lang="ar-SA" sz="1200" b="1" dirty="0">
                <a:latin typeface="Abadi Extra Light" panose="020B0204020104020204" pitchFamily="34" charset="0"/>
                <a:cs typeface="Arial"/>
              </a:rPr>
              <a:t>مركب من أصل طبيعي </a:t>
            </a:r>
            <a:r>
              <a:rPr lang="ar-SA" sz="1200" dirty="0">
                <a:latin typeface="Abadi Extra Light" panose="020B0204020104020204" pitchFamily="34" charset="0"/>
                <a:cs typeface="Arial"/>
              </a:rPr>
              <a:t>يعزز بنية الشعر من الداخل عن طريق اختراق القشرة، ويوازن مستوى الماء في الشعر، ويحسن خصائصه الميكانيكية ويصلح الأضرار الناجمة عن الأشعة فوق البنفسجية.</a:t>
            </a:r>
          </a:p>
          <a:p>
            <a:r>
              <a:rPr lang="ar-SA" sz="1200" dirty="0">
                <a:latin typeface="Abadi Extra Light" panose="020B0204020104020204" pitchFamily="34" charset="0"/>
                <a:cs typeface="Arial"/>
              </a:rPr>
              <a:t> · </a:t>
            </a:r>
            <a:r>
              <a:rPr lang="ar-SA" sz="1200" b="1" dirty="0">
                <a:latin typeface="Abadi Extra Light" panose="020B0204020104020204" pitchFamily="34" charset="0"/>
                <a:cs typeface="Arial"/>
              </a:rPr>
              <a:t>مرشح أشعة فوق بنفسجية </a:t>
            </a:r>
            <a:r>
              <a:rPr lang="ar-SA" sz="1200" dirty="0">
                <a:latin typeface="Abadi Extra Light" panose="020B0204020104020204" pitchFamily="34" charset="0"/>
                <a:cs typeface="Arial"/>
              </a:rPr>
              <a:t>بوليمري متعدد الوظائف يرطب الألياف ويحميها من فقدان اللون.</a:t>
            </a:r>
          </a:p>
          <a:p>
            <a:r>
              <a:rPr lang="ar-SA" sz="1200" b="1" dirty="0">
                <a:latin typeface="Abadi Extra Light" panose="020B0204020104020204" pitchFamily="34" charset="0"/>
                <a:cs typeface="Arial"/>
              </a:rPr>
              <a:t> · بروفيتامين بي</a:t>
            </a:r>
            <a:r>
              <a:rPr lang="ar-TN" sz="1200" b="1" dirty="0">
                <a:latin typeface="Abadi Extra Light" panose="020B0204020104020204" pitchFamily="34" charset="0"/>
                <a:cs typeface="Arial"/>
              </a:rPr>
              <a:t>5</a:t>
            </a:r>
            <a:r>
              <a:rPr lang="ar-SA" sz="1200" b="1" dirty="0">
                <a:latin typeface="Abadi Extra Light" panose="020B0204020104020204" pitchFamily="34" charset="0"/>
                <a:cs typeface="Arial"/>
              </a:rPr>
              <a:t> </a:t>
            </a:r>
            <a:r>
              <a:rPr lang="ar-SA" sz="1200" dirty="0">
                <a:latin typeface="Abadi Extra Light" panose="020B0204020104020204" pitchFamily="34" charset="0"/>
                <a:cs typeface="Arial"/>
              </a:rPr>
              <a:t>يتغلغل داخل الألياف ويرطبها ويساعدها على الاحتفاظ بالرطوبة.</a:t>
            </a:r>
          </a:p>
          <a:p>
            <a:endParaRPr lang="es-ES" sz="1200" dirty="0">
              <a:latin typeface="Abadi Extra Light" panose="020B0204020104020204" pitchFamily="34" charset="0"/>
            </a:endParaRPr>
          </a:p>
          <a:p>
            <a:r>
              <a:rPr lang="ar-SA" sz="1200" b="1" dirty="0">
                <a:latin typeface="Abadi Extra Light" panose="020B0204020104020204" pitchFamily="34" charset="0"/>
                <a:cs typeface="Arial"/>
              </a:rPr>
              <a:t>طريقة الاستعمال:</a:t>
            </a:r>
          </a:p>
          <a:p>
            <a:r>
              <a:rPr lang="ar-SA" sz="1200" dirty="0">
                <a:latin typeface="Abadi Extra Light" panose="020B0204020104020204" pitchFamily="34" charset="0"/>
                <a:cs typeface="Arial"/>
              </a:rPr>
              <a:t> يقوم الأخصائي بتشخيص مسبق، ووفق النتيجة الحاصلة، يمزج المنتجين، </a:t>
            </a:r>
            <a:r>
              <a:rPr lang="es-ES" sz="1200" dirty="0" err="1">
                <a:latin typeface="Abadi Extra Light" panose="020B0204020104020204" pitchFamily="34" charset="0"/>
                <a:cs typeface="Arial"/>
              </a:rPr>
              <a:t>Intensifier</a:t>
            </a:r>
            <a:r>
              <a:rPr lang="ar-SA" sz="1200" dirty="0">
                <a:latin typeface="Abadi Extra Light" panose="020B0204020104020204" pitchFamily="34" charset="0"/>
                <a:cs typeface="Arial"/>
              </a:rPr>
              <a:t> و </a:t>
            </a:r>
            <a:r>
              <a:rPr lang="es-ES" sz="1200" dirty="0" err="1">
                <a:latin typeface="Abadi Extra Light" panose="020B0204020104020204" pitchFamily="34" charset="0"/>
                <a:cs typeface="Arial"/>
              </a:rPr>
              <a:t>Recharge</a:t>
            </a:r>
            <a:r>
              <a:rPr lang="ar-SA" sz="1200" dirty="0">
                <a:latin typeface="Abadi Extra Light" panose="020B0204020104020204" pitchFamily="34" charset="0"/>
                <a:cs typeface="Arial"/>
              </a:rPr>
              <a:t>، في قنينة التوزيع. يُوضع الخليط على الشعر بعد غسله، ويُترك لمدة </a:t>
            </a:r>
            <a:r>
              <a:rPr lang="ar-TN" sz="1200" dirty="0">
                <a:latin typeface="Abadi Extra Light" panose="020B0204020104020204" pitchFamily="34" charset="0"/>
                <a:cs typeface="Arial"/>
              </a:rPr>
              <a:t>7</a:t>
            </a:r>
            <a:r>
              <a:rPr lang="ar-SA" sz="1200" dirty="0">
                <a:latin typeface="Abadi Extra Light" panose="020B0204020104020204" pitchFamily="34" charset="0"/>
                <a:cs typeface="Arial"/>
              </a:rPr>
              <a:t> دقائق.</a:t>
            </a:r>
          </a:p>
        </p:txBody>
      </p:sp>
      <p:pic>
        <p:nvPicPr>
          <p:cNvPr id="4" name="Imagen 3">
            <a:extLst>
              <a:ext uri="{FF2B5EF4-FFF2-40B4-BE49-F238E27FC236}">
                <a16:creationId xmlns:a16="http://schemas.microsoft.com/office/drawing/2014/main" id="{746A387C-FE31-583E-7BA1-3C8BBC779DF5}"/>
              </a:ext>
            </a:extLst>
          </p:cNvPr>
          <p:cNvPicPr>
            <a:picLocks noChangeAspect="1"/>
          </p:cNvPicPr>
          <p:nvPr/>
        </p:nvPicPr>
        <p:blipFill>
          <a:blip r:embed="rId4"/>
          <a:stretch>
            <a:fillRect/>
          </a:stretch>
        </p:blipFill>
        <p:spPr>
          <a:xfrm>
            <a:off x="666118" y="1984770"/>
            <a:ext cx="1569855" cy="2371220"/>
          </a:xfrm>
          <a:prstGeom prst="rect">
            <a:avLst/>
          </a:prstGeom>
        </p:spPr>
      </p:pic>
    </p:spTree>
    <p:extLst>
      <p:ext uri="{BB962C8B-B14F-4D97-AF65-F5344CB8AC3E}">
        <p14:creationId xmlns:p14="http://schemas.microsoft.com/office/powerpoint/2010/main" val="2022915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99D12F3-4852-EB2D-281E-C676E9872926}"/>
              </a:ext>
            </a:extLst>
          </p:cNvPr>
          <p:cNvSpPr txBox="1"/>
          <p:nvPr/>
        </p:nvSpPr>
        <p:spPr>
          <a:xfrm>
            <a:off x="511115" y="423496"/>
            <a:ext cx="6094562" cy="369332"/>
          </a:xfrm>
          <a:prstGeom prst="rect">
            <a:avLst/>
          </a:prstGeom>
          <a:noFill/>
        </p:spPr>
        <p:txBody>
          <a:bodyPr wrap="square">
            <a:spAutoFit/>
          </a:bodyPr>
          <a:lstStyle/>
          <a:p>
            <a:pPr algn="l" rtl="0"/>
            <a:r>
              <a:rPr lang="es-ES" dirty="0">
                <a:highlight>
                  <a:srgbClr val="FFFF00"/>
                </a:highlight>
                <a:latin typeface="Abadi Extra Light" panose="020B0204020104020204" pitchFamily="34" charset="0"/>
                <a:cs typeface="Arial"/>
              </a:rPr>
              <a:t> </a:t>
            </a:r>
            <a:r>
              <a:rPr lang="es-ES" dirty="0" err="1">
                <a:highlight>
                  <a:srgbClr val="FFFF00"/>
                </a:highlight>
                <a:latin typeface="Abadi Extra Light" panose="020B0204020104020204" pitchFamily="34" charset="0"/>
                <a:cs typeface="Arial"/>
              </a:rPr>
              <a:t>SLIDE</a:t>
            </a:r>
            <a:r>
              <a:rPr lang="es-ES" dirty="0">
                <a:highlight>
                  <a:srgbClr val="FFFF00"/>
                </a:highlight>
                <a:latin typeface="Abadi Extra Light" panose="020B0204020104020204" pitchFamily="34" charset="0"/>
                <a:cs typeface="Arial"/>
              </a:rPr>
              <a:t> 3- Producto a producto</a:t>
            </a:r>
          </a:p>
        </p:txBody>
      </p:sp>
      <p:pic>
        <p:nvPicPr>
          <p:cNvPr id="3" name="Imagen 2" descr="Interfaz de usuario gráfica&#10;&#10;Descripción generada automáticamente con confianza media">
            <a:extLst>
              <a:ext uri="{FF2B5EF4-FFF2-40B4-BE49-F238E27FC236}">
                <a16:creationId xmlns:a16="http://schemas.microsoft.com/office/drawing/2014/main" id="{EBECF661-71F4-B010-F598-CD1C4D28E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15" y="1376217"/>
            <a:ext cx="2018434" cy="3588327"/>
          </a:xfrm>
          <a:prstGeom prst="rect">
            <a:avLst/>
          </a:prstGeom>
        </p:spPr>
      </p:pic>
      <p:pic>
        <p:nvPicPr>
          <p:cNvPr id="6" name="Imagen 5" descr="Interfaz de usuario gráfica, Texto, Aplicación&#10;&#10;Descripción generada automáticamente">
            <a:extLst>
              <a:ext uri="{FF2B5EF4-FFF2-40B4-BE49-F238E27FC236}">
                <a16:creationId xmlns:a16="http://schemas.microsoft.com/office/drawing/2014/main" id="{3C789BC3-B6C4-CCD3-29DA-4331EC465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69" y="1376217"/>
            <a:ext cx="2018434" cy="3588327"/>
          </a:xfrm>
          <a:prstGeom prst="rect">
            <a:avLst/>
          </a:prstGeom>
        </p:spPr>
      </p:pic>
      <p:sp>
        <p:nvSpPr>
          <p:cNvPr id="8" name="CuadroTexto 7">
            <a:extLst>
              <a:ext uri="{FF2B5EF4-FFF2-40B4-BE49-F238E27FC236}">
                <a16:creationId xmlns:a16="http://schemas.microsoft.com/office/drawing/2014/main" id="{84FD7566-DD3A-0BAA-937C-7E6012624418}"/>
              </a:ext>
            </a:extLst>
          </p:cNvPr>
          <p:cNvSpPr txBox="1"/>
          <p:nvPr/>
        </p:nvSpPr>
        <p:spPr>
          <a:xfrm>
            <a:off x="511115" y="987664"/>
            <a:ext cx="2309091" cy="369332"/>
          </a:xfrm>
          <a:prstGeom prst="rect">
            <a:avLst/>
          </a:prstGeom>
          <a:noFill/>
        </p:spPr>
        <p:txBody>
          <a:bodyPr wrap="square" rtlCol="0">
            <a:spAutoFit/>
          </a:bodyPr>
          <a:lstStyle/>
          <a:p>
            <a:r>
              <a:rPr lang="es-ES">
                <a:latin typeface="Abadi Extra Light" panose="020B0204020104020204" pitchFamily="34" charset="0"/>
                <a:cs typeface="Arial"/>
              </a:rPr>
              <a:t> </a:t>
            </a:r>
            <a:r>
              <a:rPr lang="ar-SA">
                <a:latin typeface="Abadi Extra Light" panose="020B0204020104020204" pitchFamily="34" charset="0"/>
                <a:cs typeface="Arial"/>
              </a:rPr>
              <a:t>نفس البنية</a:t>
            </a:r>
          </a:p>
        </p:txBody>
      </p:sp>
      <p:sp>
        <p:nvSpPr>
          <p:cNvPr id="10" name="CuadroTexto 9">
            <a:extLst>
              <a:ext uri="{FF2B5EF4-FFF2-40B4-BE49-F238E27FC236}">
                <a16:creationId xmlns:a16="http://schemas.microsoft.com/office/drawing/2014/main" id="{DB070113-0142-C777-02DD-7B8F2E129216}"/>
              </a:ext>
            </a:extLst>
          </p:cNvPr>
          <p:cNvSpPr txBox="1"/>
          <p:nvPr/>
        </p:nvSpPr>
        <p:spPr>
          <a:xfrm>
            <a:off x="5006196" y="423496"/>
            <a:ext cx="6096000" cy="3508653"/>
          </a:xfrm>
          <a:prstGeom prst="rect">
            <a:avLst/>
          </a:prstGeom>
          <a:noFill/>
        </p:spPr>
        <p:txBody>
          <a:bodyPr wrap="square">
            <a:spAutoFit/>
          </a:bodyPr>
          <a:lstStyle/>
          <a:p>
            <a:r>
              <a:rPr lang="ar-SA" sz="1200" b="1" dirty="0">
                <a:latin typeface="Abadi Extra Light" panose="020B0204020104020204" pitchFamily="34" charset="0"/>
                <a:cs typeface="Arial"/>
              </a:rPr>
              <a:t> </a:t>
            </a:r>
            <a:r>
              <a:rPr lang="es-ES" sz="1200" b="1" dirty="0">
                <a:latin typeface="Abadi Extra Light" panose="020B0204020104020204" pitchFamily="34" charset="0"/>
                <a:cs typeface="Arial"/>
              </a:rPr>
              <a:t>RECHARGE - STRENGTHENING CONCENTRATE</a:t>
            </a:r>
          </a:p>
          <a:p>
            <a:r>
              <a:rPr lang="ar-SA" sz="1200" dirty="0">
                <a:latin typeface="Abadi Extra Light" panose="020B0204020104020204" pitchFamily="34" charset="0"/>
                <a:cs typeface="Arial"/>
              </a:rPr>
              <a:t>مركز للشعر الضعيف و/أو التالف، تحتوي تركيبته على أحماض أمينية وعوامل ترطيب، يهدف لإعادة هيكلة مكثفة للطبقات الداخلية للشعر والحماية من التقصف.</a:t>
            </a:r>
          </a:p>
          <a:p>
            <a:endParaRPr lang="es-ES" sz="1200" dirty="0">
              <a:latin typeface="Abadi Extra Light" panose="020B0204020104020204" pitchFamily="34" charset="0"/>
            </a:endParaRPr>
          </a:p>
          <a:p>
            <a:r>
              <a:rPr lang="ar-SA" sz="1200" b="1" dirty="0">
                <a:latin typeface="Abadi Extra Light" panose="020B0204020104020204" pitchFamily="34" charset="0"/>
                <a:cs typeface="Arial"/>
              </a:rPr>
              <a:t>الفوائد:</a:t>
            </a:r>
          </a:p>
          <a:p>
            <a:r>
              <a:rPr lang="ar-SA" sz="1200" dirty="0">
                <a:latin typeface="Abadi Extra Light" panose="020B0204020104020204" pitchFamily="34" charset="0"/>
                <a:cs typeface="Arial"/>
              </a:rPr>
              <a:t>• يجدد البنية الداخلية للشعر</a:t>
            </a:r>
          </a:p>
          <a:p>
            <a:r>
              <a:rPr lang="ar-SA" sz="1200" dirty="0">
                <a:latin typeface="Abadi Extra Light" panose="020B0204020104020204" pitchFamily="34" charset="0"/>
                <a:cs typeface="Arial"/>
              </a:rPr>
              <a:t> • يمنع التقصف</a:t>
            </a:r>
          </a:p>
          <a:p>
            <a:r>
              <a:rPr lang="ar-SA" sz="1200" dirty="0">
                <a:latin typeface="Abadi Extra Light" panose="020B0204020104020204" pitchFamily="34" charset="0"/>
                <a:cs typeface="Arial"/>
              </a:rPr>
              <a:t>• يمنح القوة والمرونة للألياف</a:t>
            </a:r>
          </a:p>
          <a:p>
            <a:endParaRPr lang="es-ES" b="1" dirty="0">
              <a:latin typeface="Abadi Extra Light" panose="020B0204020104020204" pitchFamily="34" charset="0"/>
            </a:endParaRPr>
          </a:p>
          <a:p>
            <a:r>
              <a:rPr lang="ar-SA" sz="1200" b="1" dirty="0">
                <a:latin typeface="Abadi Extra Light" panose="020B0204020104020204" pitchFamily="34" charset="0"/>
                <a:cs typeface="Arial"/>
              </a:rPr>
              <a:t>المكونات الرئيسية:</a:t>
            </a:r>
          </a:p>
          <a:p>
            <a:r>
              <a:rPr lang="ar-SA" sz="1200" b="1" dirty="0">
                <a:latin typeface="Abadi Extra Light" panose="020B0204020104020204" pitchFamily="34" charset="0"/>
                <a:cs typeface="Arial"/>
              </a:rPr>
              <a:t> · مُركب مُقوي خارق </a:t>
            </a:r>
            <a:r>
              <a:rPr lang="ar-SA" sz="1200" dirty="0">
                <a:latin typeface="Abadi Extra Light" panose="020B0204020104020204" pitchFamily="34" charset="0"/>
                <a:cs typeface="Arial"/>
              </a:rPr>
              <a:t>ذو مفعول مزدوج، فهو يخترق ألياف الشعر لزيادة مقاومتها للتقصف ويغلفها لتلطيف القشرة وتجديدها.</a:t>
            </a:r>
          </a:p>
          <a:p>
            <a:r>
              <a:rPr lang="ar-SA" sz="1200" dirty="0">
                <a:latin typeface="Abadi Extra Light" panose="020B0204020104020204" pitchFamily="34" charset="0"/>
                <a:cs typeface="Arial"/>
              </a:rPr>
              <a:t> · </a:t>
            </a:r>
            <a:r>
              <a:rPr lang="ar-SA" sz="1200" b="1" dirty="0">
                <a:latin typeface="Abadi Extra Light" panose="020B0204020104020204" pitchFamily="34" charset="0"/>
                <a:cs typeface="Arial"/>
              </a:rPr>
              <a:t>مزيج من الأحماض الأمينية </a:t>
            </a:r>
            <a:r>
              <a:rPr lang="ar-SA" sz="1200" dirty="0">
                <a:latin typeface="Abadi Extra Light" panose="020B0204020104020204" pitchFamily="34" charset="0"/>
                <a:cs typeface="Arial"/>
              </a:rPr>
              <a:t>التي تتفاعل مع الشعر، بشكل يقوي بنية الألياف ويصلح الأضرار على سطحها لزيادة مرونتها ومقاومتها.</a:t>
            </a:r>
          </a:p>
          <a:p>
            <a:endParaRPr lang="es-ES" sz="1200" dirty="0">
              <a:latin typeface="Abadi Extra Light" panose="020B0204020104020204" pitchFamily="34" charset="0"/>
            </a:endParaRPr>
          </a:p>
          <a:p>
            <a:r>
              <a:rPr lang="ar-SA" sz="1200" b="1" dirty="0">
                <a:latin typeface="Abadi Extra Light" panose="020B0204020104020204" pitchFamily="34" charset="0"/>
                <a:cs typeface="Arial"/>
              </a:rPr>
              <a:t>طريقة الاستعمال:</a:t>
            </a:r>
          </a:p>
          <a:p>
            <a:r>
              <a:rPr lang="ar-SA" sz="1200" dirty="0">
                <a:latin typeface="Abadi Extra Light" panose="020B0204020104020204" pitchFamily="34" charset="0"/>
                <a:cs typeface="Arial"/>
              </a:rPr>
              <a:t> يقوم الأخصائي بتشخيص مسبق، ووفق النتيجة الحاصلة، يمزج المنتجين، </a:t>
            </a:r>
            <a:r>
              <a:rPr lang="es-ES" sz="1200" dirty="0" err="1">
                <a:latin typeface="Abadi Extra Light" panose="020B0204020104020204" pitchFamily="34" charset="0"/>
                <a:cs typeface="Arial"/>
              </a:rPr>
              <a:t>Intensifier</a:t>
            </a:r>
            <a:r>
              <a:rPr lang="ar-SA" sz="1200" dirty="0">
                <a:latin typeface="Abadi Extra Light" panose="020B0204020104020204" pitchFamily="34" charset="0"/>
                <a:cs typeface="Arial"/>
              </a:rPr>
              <a:t> و </a:t>
            </a:r>
            <a:r>
              <a:rPr lang="es-ES" sz="1200" dirty="0" err="1">
                <a:latin typeface="Abadi Extra Light" panose="020B0204020104020204" pitchFamily="34" charset="0"/>
                <a:cs typeface="Arial"/>
              </a:rPr>
              <a:t>Recharge</a:t>
            </a:r>
            <a:r>
              <a:rPr lang="ar-SA" sz="1200" dirty="0">
                <a:latin typeface="Abadi Extra Light" panose="020B0204020104020204" pitchFamily="34" charset="0"/>
                <a:cs typeface="Arial"/>
              </a:rPr>
              <a:t>، في قنينة التوزيع. يُوضع الخليط على الشعر بعد غسله، ويُترك لمدة </a:t>
            </a:r>
            <a:r>
              <a:rPr lang="ar-TN" sz="1200" dirty="0">
                <a:latin typeface="Abadi Extra Light" panose="020B0204020104020204" pitchFamily="34" charset="0"/>
                <a:cs typeface="Arial"/>
              </a:rPr>
              <a:t>7</a:t>
            </a:r>
            <a:r>
              <a:rPr lang="ar-SA" sz="1200" dirty="0">
                <a:latin typeface="Abadi Extra Light" panose="020B0204020104020204" pitchFamily="34" charset="0"/>
                <a:cs typeface="Arial"/>
              </a:rPr>
              <a:t> دقائق.</a:t>
            </a:r>
          </a:p>
        </p:txBody>
      </p:sp>
      <p:pic>
        <p:nvPicPr>
          <p:cNvPr id="4" name="Imagen 3">
            <a:extLst>
              <a:ext uri="{FF2B5EF4-FFF2-40B4-BE49-F238E27FC236}">
                <a16:creationId xmlns:a16="http://schemas.microsoft.com/office/drawing/2014/main" id="{E2668D54-D1E8-CE95-0C3E-E33D28339730}"/>
              </a:ext>
            </a:extLst>
          </p:cNvPr>
          <p:cNvPicPr>
            <a:picLocks noChangeAspect="1"/>
          </p:cNvPicPr>
          <p:nvPr/>
        </p:nvPicPr>
        <p:blipFill>
          <a:blip r:embed="rId4"/>
          <a:stretch>
            <a:fillRect/>
          </a:stretch>
        </p:blipFill>
        <p:spPr>
          <a:xfrm>
            <a:off x="762404" y="2191110"/>
            <a:ext cx="1515855" cy="2246489"/>
          </a:xfrm>
          <a:prstGeom prst="rect">
            <a:avLst/>
          </a:prstGeom>
        </p:spPr>
      </p:pic>
    </p:spTree>
    <p:extLst>
      <p:ext uri="{BB962C8B-B14F-4D97-AF65-F5344CB8AC3E}">
        <p14:creationId xmlns:p14="http://schemas.microsoft.com/office/powerpoint/2010/main" val="3487578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99D12F3-4852-EB2D-281E-C676E9872926}"/>
              </a:ext>
            </a:extLst>
          </p:cNvPr>
          <p:cNvSpPr txBox="1"/>
          <p:nvPr/>
        </p:nvSpPr>
        <p:spPr>
          <a:xfrm>
            <a:off x="511115" y="423496"/>
            <a:ext cx="6094562" cy="369332"/>
          </a:xfrm>
          <a:prstGeom prst="rect">
            <a:avLst/>
          </a:prstGeom>
          <a:noFill/>
        </p:spPr>
        <p:txBody>
          <a:bodyPr wrap="square">
            <a:spAutoFit/>
          </a:bodyPr>
          <a:lstStyle/>
          <a:p>
            <a:pPr algn="l" rtl="0"/>
            <a:r>
              <a:rPr lang="es-ES" dirty="0" err="1">
                <a:highlight>
                  <a:srgbClr val="FFFF00"/>
                </a:highlight>
                <a:latin typeface="Abadi Extra Light" panose="020B0204020104020204" pitchFamily="34" charset="0"/>
                <a:cs typeface="Arial"/>
              </a:rPr>
              <a:t>SLIDE</a:t>
            </a:r>
            <a:r>
              <a:rPr lang="es-ES" dirty="0">
                <a:highlight>
                  <a:srgbClr val="FFFF00"/>
                </a:highlight>
                <a:latin typeface="Abadi Extra Light" panose="020B0204020104020204" pitchFamily="34" charset="0"/>
                <a:cs typeface="Arial"/>
              </a:rPr>
              <a:t> 3- Producto a producto</a:t>
            </a:r>
          </a:p>
        </p:txBody>
      </p:sp>
      <p:pic>
        <p:nvPicPr>
          <p:cNvPr id="3" name="Imagen 2" descr="Interfaz de usuario gráfica&#10;&#10;Descripción generada automáticamente con confianza media">
            <a:extLst>
              <a:ext uri="{FF2B5EF4-FFF2-40B4-BE49-F238E27FC236}">
                <a16:creationId xmlns:a16="http://schemas.microsoft.com/office/drawing/2014/main" id="{EBECF661-71F4-B010-F598-CD1C4D28E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15" y="1376217"/>
            <a:ext cx="2018434" cy="3588327"/>
          </a:xfrm>
          <a:prstGeom prst="rect">
            <a:avLst/>
          </a:prstGeom>
        </p:spPr>
      </p:pic>
      <p:pic>
        <p:nvPicPr>
          <p:cNvPr id="6" name="Imagen 5" descr="Interfaz de usuario gráfica, Texto, Aplicación&#10;&#10;Descripción generada automáticamente">
            <a:extLst>
              <a:ext uri="{FF2B5EF4-FFF2-40B4-BE49-F238E27FC236}">
                <a16:creationId xmlns:a16="http://schemas.microsoft.com/office/drawing/2014/main" id="{3C789BC3-B6C4-CCD3-29DA-4331EC465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69" y="1376217"/>
            <a:ext cx="2018434" cy="3588327"/>
          </a:xfrm>
          <a:prstGeom prst="rect">
            <a:avLst/>
          </a:prstGeom>
        </p:spPr>
      </p:pic>
      <p:sp>
        <p:nvSpPr>
          <p:cNvPr id="8" name="CuadroTexto 7">
            <a:extLst>
              <a:ext uri="{FF2B5EF4-FFF2-40B4-BE49-F238E27FC236}">
                <a16:creationId xmlns:a16="http://schemas.microsoft.com/office/drawing/2014/main" id="{84FD7566-DD3A-0BAA-937C-7E6012624418}"/>
              </a:ext>
            </a:extLst>
          </p:cNvPr>
          <p:cNvSpPr txBox="1"/>
          <p:nvPr/>
        </p:nvSpPr>
        <p:spPr>
          <a:xfrm>
            <a:off x="511115" y="987664"/>
            <a:ext cx="2309091" cy="369332"/>
          </a:xfrm>
          <a:prstGeom prst="rect">
            <a:avLst/>
          </a:prstGeom>
          <a:noFill/>
        </p:spPr>
        <p:txBody>
          <a:bodyPr wrap="square" rtlCol="0">
            <a:spAutoFit/>
          </a:bodyPr>
          <a:lstStyle/>
          <a:p>
            <a:r>
              <a:rPr lang="es-ES">
                <a:latin typeface="Abadi Extra Light" panose="020B0204020104020204" pitchFamily="34" charset="0"/>
                <a:cs typeface="Arial"/>
              </a:rPr>
              <a:t> </a:t>
            </a:r>
            <a:r>
              <a:rPr lang="ar-SA">
                <a:latin typeface="Abadi Extra Light" panose="020B0204020104020204" pitchFamily="34" charset="0"/>
                <a:cs typeface="Arial"/>
              </a:rPr>
              <a:t>نفس البنية</a:t>
            </a:r>
          </a:p>
        </p:txBody>
      </p:sp>
      <p:sp>
        <p:nvSpPr>
          <p:cNvPr id="10" name="CuadroTexto 9">
            <a:extLst>
              <a:ext uri="{FF2B5EF4-FFF2-40B4-BE49-F238E27FC236}">
                <a16:creationId xmlns:a16="http://schemas.microsoft.com/office/drawing/2014/main" id="{DB070113-0142-C777-02DD-7B8F2E129216}"/>
              </a:ext>
            </a:extLst>
          </p:cNvPr>
          <p:cNvSpPr txBox="1"/>
          <p:nvPr/>
        </p:nvSpPr>
        <p:spPr>
          <a:xfrm>
            <a:off x="5006196" y="423496"/>
            <a:ext cx="6096000" cy="3416320"/>
          </a:xfrm>
          <a:prstGeom prst="rect">
            <a:avLst/>
          </a:prstGeom>
          <a:noFill/>
        </p:spPr>
        <p:txBody>
          <a:bodyPr wrap="square">
            <a:spAutoFit/>
          </a:bodyPr>
          <a:lstStyle/>
          <a:p>
            <a:r>
              <a:rPr lang="ar-SA" sz="1200" b="1" dirty="0">
                <a:latin typeface="Abadi Extra Light" panose="020B0204020104020204" pitchFamily="34" charset="0"/>
                <a:cs typeface="Arial"/>
              </a:rPr>
              <a:t> </a:t>
            </a:r>
            <a:r>
              <a:rPr lang="es-ES" sz="1200" b="1" dirty="0">
                <a:latin typeface="Abadi Extra Light" panose="020B0204020104020204" pitchFamily="34" charset="0"/>
                <a:cs typeface="Arial"/>
              </a:rPr>
              <a:t>RECHARGE - SMOOTHING CONCENTRATE:</a:t>
            </a:r>
          </a:p>
          <a:p>
            <a:r>
              <a:rPr lang="ar-SA" sz="1200" dirty="0">
                <a:latin typeface="Abadi Extra Light" panose="020B0204020104020204" pitchFamily="34" charset="0"/>
                <a:cs typeface="Arial"/>
              </a:rPr>
              <a:t>مركز للشعر المتمرد، المموج و/أو المجعد، تحتوي تركيبته على عوامل تختم القشرة وتحيّد الشحنات الكهروستاتيكية، لتعمل كحاجز وقائي يحافظ على الترطيب وعلى المكونات النشطة المرممة.</a:t>
            </a:r>
          </a:p>
          <a:p>
            <a:endParaRPr lang="es-ES" sz="1200" dirty="0">
              <a:latin typeface="Abadi Extra Light" panose="020B0204020104020204" pitchFamily="34" charset="0"/>
            </a:endParaRPr>
          </a:p>
          <a:p>
            <a:r>
              <a:rPr lang="ar-SA" sz="1200" b="1" dirty="0">
                <a:latin typeface="Abadi Extra Light" panose="020B0204020104020204" pitchFamily="34" charset="0"/>
                <a:cs typeface="Arial"/>
              </a:rPr>
              <a:t>الفوائد:</a:t>
            </a:r>
          </a:p>
          <a:p>
            <a:r>
              <a:rPr lang="ar-SA" sz="1200" dirty="0">
                <a:latin typeface="Abadi Extra Light" panose="020B0204020104020204" pitchFamily="34" charset="0"/>
                <a:cs typeface="Arial"/>
              </a:rPr>
              <a:t>• يحسن النعومة</a:t>
            </a:r>
          </a:p>
          <a:p>
            <a:r>
              <a:rPr lang="ar-SA" sz="1200" dirty="0">
                <a:latin typeface="Abadi Extra Light" panose="020B0204020104020204" pitchFamily="34" charset="0"/>
                <a:cs typeface="Arial"/>
              </a:rPr>
              <a:t>• يحافظ على الترطيب</a:t>
            </a:r>
          </a:p>
          <a:p>
            <a:r>
              <a:rPr lang="ar-SA" sz="1200" dirty="0">
                <a:latin typeface="Abadi Extra Light" panose="020B0204020104020204" pitchFamily="34" charset="0"/>
                <a:cs typeface="Arial"/>
              </a:rPr>
              <a:t>• يزيل تشابك الشعر</a:t>
            </a:r>
          </a:p>
          <a:p>
            <a:endParaRPr lang="es-ES" sz="1200" b="1" dirty="0">
              <a:latin typeface="Abadi Extra Light" panose="020B0204020104020204" pitchFamily="34" charset="0"/>
            </a:endParaRPr>
          </a:p>
          <a:p>
            <a:r>
              <a:rPr lang="ar-SA" sz="1200" b="1" dirty="0">
                <a:latin typeface="Abadi Extra Light" panose="020B0204020104020204" pitchFamily="34" charset="0"/>
                <a:cs typeface="Arial"/>
              </a:rPr>
              <a:t>المكونات الرئيسية:</a:t>
            </a:r>
          </a:p>
          <a:p>
            <a:r>
              <a:rPr lang="ar-SA" sz="1200" b="1" dirty="0">
                <a:latin typeface="Abadi Extra Light" panose="020B0204020104020204" pitchFamily="34" charset="0"/>
                <a:cs typeface="Arial"/>
              </a:rPr>
              <a:t> · مُركب من السكريات الطبيعية </a:t>
            </a:r>
            <a:r>
              <a:rPr lang="ar-SA" sz="1200" dirty="0">
                <a:latin typeface="Abadi Extra Light" panose="020B0204020104020204" pitchFamily="34" charset="0"/>
                <a:cs typeface="Arial"/>
              </a:rPr>
              <a:t>ذات الأصل النباتي، يرطب الشعر ويخلق في الآن ذاته حاجزًا حول الألياف لمنع فقدان الرطوبة.</a:t>
            </a:r>
          </a:p>
          <a:p>
            <a:r>
              <a:rPr lang="ar-SA" sz="1200" dirty="0">
                <a:latin typeface="Abadi Extra Light" panose="020B0204020104020204" pitchFamily="34" charset="0"/>
                <a:cs typeface="Arial"/>
              </a:rPr>
              <a:t>· </a:t>
            </a:r>
            <a:r>
              <a:rPr lang="ar-SA" sz="1200" b="1" dirty="0">
                <a:latin typeface="Abadi Extra Light" panose="020B0204020104020204" pitchFamily="34" charset="0"/>
                <a:cs typeface="Arial"/>
              </a:rPr>
              <a:t>عوامل ترطيب وتبليل طبيعية </a:t>
            </a:r>
            <a:r>
              <a:rPr lang="ar-SA" sz="1200" dirty="0">
                <a:latin typeface="Abadi Extra Light" panose="020B0204020104020204" pitchFamily="34" charset="0"/>
                <a:cs typeface="Arial"/>
              </a:rPr>
              <a:t>تنعّم وتُسهّل التصفيف، وتساعد على استعادة مقاومة الشعر للماء، وتمنح خصائص مضادة للتجعد رائعة وتساعد على إصلاح الأطراف المتقصفة.</a:t>
            </a:r>
          </a:p>
          <a:p>
            <a:endParaRPr lang="es-ES" sz="1200" dirty="0">
              <a:latin typeface="Abadi Extra Light" panose="020B0204020104020204" pitchFamily="34" charset="0"/>
            </a:endParaRPr>
          </a:p>
          <a:p>
            <a:r>
              <a:rPr lang="ar-SA" sz="1200" b="1" dirty="0">
                <a:latin typeface="Abadi Extra Light" panose="020B0204020104020204" pitchFamily="34" charset="0"/>
                <a:cs typeface="Arial"/>
              </a:rPr>
              <a:t>طريقة الاستعمال:</a:t>
            </a:r>
          </a:p>
          <a:p>
            <a:r>
              <a:rPr lang="ar-SA" sz="1200" dirty="0">
                <a:latin typeface="Abadi Extra Light" panose="020B0204020104020204" pitchFamily="34" charset="0"/>
                <a:cs typeface="Arial"/>
              </a:rPr>
              <a:t> يقوم الأخصائي بتشخيص مسبق، ووفق النتيجة الحاصلة، يمزج المنتجين، </a:t>
            </a:r>
            <a:r>
              <a:rPr lang="es-ES" sz="1200" dirty="0" err="1">
                <a:latin typeface="Abadi Extra Light" panose="020B0204020104020204" pitchFamily="34" charset="0"/>
                <a:cs typeface="Arial"/>
              </a:rPr>
              <a:t>Intensifier</a:t>
            </a:r>
            <a:r>
              <a:rPr lang="ar-SA" sz="1200" dirty="0">
                <a:latin typeface="Abadi Extra Light" panose="020B0204020104020204" pitchFamily="34" charset="0"/>
                <a:cs typeface="Arial"/>
              </a:rPr>
              <a:t> و </a:t>
            </a:r>
            <a:r>
              <a:rPr lang="es-ES" sz="1200" dirty="0" err="1">
                <a:latin typeface="Abadi Extra Light" panose="020B0204020104020204" pitchFamily="34" charset="0"/>
                <a:cs typeface="Arial"/>
              </a:rPr>
              <a:t>Recharge</a:t>
            </a:r>
            <a:r>
              <a:rPr lang="ar-SA" sz="1200" dirty="0">
                <a:latin typeface="Abadi Extra Light" panose="020B0204020104020204" pitchFamily="34" charset="0"/>
                <a:cs typeface="Arial"/>
              </a:rPr>
              <a:t>، في قنينة التوزيع. يُوضع الخليط على الشعر بعد غسله، ويُترك لمدة </a:t>
            </a:r>
            <a:r>
              <a:rPr lang="ar-TN" sz="1200" dirty="0">
                <a:latin typeface="Abadi Extra Light" panose="020B0204020104020204" pitchFamily="34" charset="0"/>
                <a:cs typeface="Arial"/>
              </a:rPr>
              <a:t>7</a:t>
            </a:r>
            <a:r>
              <a:rPr lang="ar-SA" sz="1200" dirty="0">
                <a:latin typeface="Abadi Extra Light" panose="020B0204020104020204" pitchFamily="34" charset="0"/>
                <a:cs typeface="Arial"/>
              </a:rPr>
              <a:t> دقائق.</a:t>
            </a:r>
          </a:p>
        </p:txBody>
      </p:sp>
      <p:pic>
        <p:nvPicPr>
          <p:cNvPr id="12" name="Imagen 11">
            <a:extLst>
              <a:ext uri="{FF2B5EF4-FFF2-40B4-BE49-F238E27FC236}">
                <a16:creationId xmlns:a16="http://schemas.microsoft.com/office/drawing/2014/main" id="{7B04AF50-4658-EFC5-1F6C-E8BECB88B9FA}"/>
              </a:ext>
            </a:extLst>
          </p:cNvPr>
          <p:cNvPicPr>
            <a:picLocks noChangeAspect="1"/>
          </p:cNvPicPr>
          <p:nvPr/>
        </p:nvPicPr>
        <p:blipFill>
          <a:blip r:embed="rId4"/>
          <a:stretch>
            <a:fillRect/>
          </a:stretch>
        </p:blipFill>
        <p:spPr>
          <a:xfrm>
            <a:off x="705138" y="1940834"/>
            <a:ext cx="1491816" cy="2459091"/>
          </a:xfrm>
          <a:prstGeom prst="rect">
            <a:avLst/>
          </a:prstGeom>
        </p:spPr>
      </p:pic>
    </p:spTree>
    <p:extLst>
      <p:ext uri="{BB962C8B-B14F-4D97-AF65-F5344CB8AC3E}">
        <p14:creationId xmlns:p14="http://schemas.microsoft.com/office/powerpoint/2010/main" val="459188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99D12F3-4852-EB2D-281E-C676E9872926}"/>
              </a:ext>
            </a:extLst>
          </p:cNvPr>
          <p:cNvSpPr txBox="1"/>
          <p:nvPr/>
        </p:nvSpPr>
        <p:spPr>
          <a:xfrm>
            <a:off x="511115" y="423496"/>
            <a:ext cx="6094562" cy="369332"/>
          </a:xfrm>
          <a:prstGeom prst="rect">
            <a:avLst/>
          </a:prstGeom>
          <a:noFill/>
        </p:spPr>
        <p:txBody>
          <a:bodyPr wrap="square">
            <a:spAutoFit/>
          </a:bodyPr>
          <a:lstStyle/>
          <a:p>
            <a:pPr algn="l" rtl="0"/>
            <a:r>
              <a:rPr lang="es-ES" dirty="0" err="1">
                <a:highlight>
                  <a:srgbClr val="FFFF00"/>
                </a:highlight>
                <a:latin typeface="Abadi Extra Light" panose="020B0204020104020204" pitchFamily="34" charset="0"/>
                <a:cs typeface="Arial"/>
              </a:rPr>
              <a:t>SLIDE</a:t>
            </a:r>
            <a:r>
              <a:rPr lang="es-ES">
                <a:highlight>
                  <a:srgbClr val="FFFF00"/>
                </a:highlight>
                <a:latin typeface="Abadi Extra Light" panose="020B0204020104020204" pitchFamily="34" charset="0"/>
                <a:cs typeface="Arial"/>
              </a:rPr>
              <a:t> 3- Producto a producto</a:t>
            </a:r>
          </a:p>
        </p:txBody>
      </p:sp>
      <p:pic>
        <p:nvPicPr>
          <p:cNvPr id="3" name="Imagen 2" descr="Interfaz de usuario gráfica&#10;&#10;Descripción generada automáticamente con confianza media">
            <a:extLst>
              <a:ext uri="{FF2B5EF4-FFF2-40B4-BE49-F238E27FC236}">
                <a16:creationId xmlns:a16="http://schemas.microsoft.com/office/drawing/2014/main" id="{EBECF661-71F4-B010-F598-CD1C4D28E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15" y="1376217"/>
            <a:ext cx="2018434" cy="3588327"/>
          </a:xfrm>
          <a:prstGeom prst="rect">
            <a:avLst/>
          </a:prstGeom>
        </p:spPr>
      </p:pic>
      <p:pic>
        <p:nvPicPr>
          <p:cNvPr id="6" name="Imagen 5" descr="Interfaz de usuario gráfica, Texto, Aplicación&#10;&#10;Descripción generada automáticamente">
            <a:extLst>
              <a:ext uri="{FF2B5EF4-FFF2-40B4-BE49-F238E27FC236}">
                <a16:creationId xmlns:a16="http://schemas.microsoft.com/office/drawing/2014/main" id="{3C789BC3-B6C4-CCD3-29DA-4331EC465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69" y="1376217"/>
            <a:ext cx="2018434" cy="3588327"/>
          </a:xfrm>
          <a:prstGeom prst="rect">
            <a:avLst/>
          </a:prstGeom>
        </p:spPr>
      </p:pic>
      <p:sp>
        <p:nvSpPr>
          <p:cNvPr id="8" name="CuadroTexto 7">
            <a:extLst>
              <a:ext uri="{FF2B5EF4-FFF2-40B4-BE49-F238E27FC236}">
                <a16:creationId xmlns:a16="http://schemas.microsoft.com/office/drawing/2014/main" id="{84FD7566-DD3A-0BAA-937C-7E6012624418}"/>
              </a:ext>
            </a:extLst>
          </p:cNvPr>
          <p:cNvSpPr txBox="1"/>
          <p:nvPr/>
        </p:nvSpPr>
        <p:spPr>
          <a:xfrm>
            <a:off x="511115" y="987664"/>
            <a:ext cx="2309091" cy="369332"/>
          </a:xfrm>
          <a:prstGeom prst="rect">
            <a:avLst/>
          </a:prstGeom>
          <a:noFill/>
        </p:spPr>
        <p:txBody>
          <a:bodyPr wrap="square" rtlCol="0">
            <a:spAutoFit/>
          </a:bodyPr>
          <a:lstStyle/>
          <a:p>
            <a:r>
              <a:rPr lang="es-ES">
                <a:latin typeface="Abadi Extra Light" panose="020B0204020104020204" pitchFamily="34" charset="0"/>
                <a:cs typeface="Arial"/>
              </a:rPr>
              <a:t> </a:t>
            </a:r>
            <a:r>
              <a:rPr lang="ar-SA">
                <a:latin typeface="Abadi Extra Light" panose="020B0204020104020204" pitchFamily="34" charset="0"/>
                <a:cs typeface="Arial"/>
              </a:rPr>
              <a:t>نفس البنية</a:t>
            </a:r>
          </a:p>
        </p:txBody>
      </p:sp>
      <p:sp>
        <p:nvSpPr>
          <p:cNvPr id="10" name="CuadroTexto 9">
            <a:extLst>
              <a:ext uri="{FF2B5EF4-FFF2-40B4-BE49-F238E27FC236}">
                <a16:creationId xmlns:a16="http://schemas.microsoft.com/office/drawing/2014/main" id="{DB070113-0142-C777-02DD-7B8F2E129216}"/>
              </a:ext>
            </a:extLst>
          </p:cNvPr>
          <p:cNvSpPr txBox="1"/>
          <p:nvPr/>
        </p:nvSpPr>
        <p:spPr>
          <a:xfrm>
            <a:off x="5006196" y="423496"/>
            <a:ext cx="6096000" cy="3231654"/>
          </a:xfrm>
          <a:prstGeom prst="rect">
            <a:avLst/>
          </a:prstGeom>
          <a:noFill/>
        </p:spPr>
        <p:txBody>
          <a:bodyPr wrap="square">
            <a:spAutoFit/>
          </a:bodyPr>
          <a:lstStyle/>
          <a:p>
            <a:r>
              <a:rPr lang="ar-SA" sz="1200" b="1" dirty="0">
                <a:latin typeface="Abadi Extra Light" panose="020B0204020104020204" pitchFamily="34" charset="0"/>
                <a:cs typeface="Arial"/>
              </a:rPr>
              <a:t> </a:t>
            </a:r>
            <a:r>
              <a:rPr lang="es-ES" sz="1200" b="1" dirty="0">
                <a:latin typeface="Abadi Extra Light" panose="020B0204020104020204" pitchFamily="34" charset="0"/>
                <a:cs typeface="Arial"/>
              </a:rPr>
              <a:t>RECHARGE - COLOUR CONCENTRATE:</a:t>
            </a:r>
          </a:p>
          <a:p>
            <a:r>
              <a:rPr lang="ar-SA" sz="1200" dirty="0">
                <a:latin typeface="Abadi Extra Light" panose="020B0204020104020204" pitchFamily="34" charset="0"/>
                <a:cs typeface="Arial"/>
              </a:rPr>
              <a:t>مركّز خاص بالشعر المصبوغ، تحتوي تركيبته على مضادات أكسدة طبيعية ومعززات لمعان وبوليمرات تحافظ على اللون لتحسين الإشراقة وإطالة مدة ثبات الصبغة وحمايتها من الإجهاد المؤكسد.</a:t>
            </a:r>
          </a:p>
          <a:p>
            <a:endParaRPr lang="es-ES" sz="1200" dirty="0">
              <a:latin typeface="Abadi Extra Light" panose="020B0204020104020204" pitchFamily="34" charset="0"/>
            </a:endParaRPr>
          </a:p>
          <a:p>
            <a:r>
              <a:rPr lang="ar-SA" sz="1200" b="1" dirty="0">
                <a:latin typeface="Abadi Extra Light" panose="020B0204020104020204" pitchFamily="34" charset="0"/>
                <a:cs typeface="Arial"/>
              </a:rPr>
              <a:t>الفوائد:</a:t>
            </a:r>
          </a:p>
          <a:p>
            <a:r>
              <a:rPr lang="ar-SA" sz="1200" dirty="0">
                <a:latin typeface="Abadi Extra Light" panose="020B0204020104020204" pitchFamily="34" charset="0"/>
                <a:cs typeface="Arial"/>
              </a:rPr>
              <a:t>• يزيد من مدة ثبات الصبغة</a:t>
            </a:r>
          </a:p>
          <a:p>
            <a:r>
              <a:rPr lang="ar-SA" sz="1200" dirty="0">
                <a:latin typeface="Abadi Extra Light" panose="020B0204020104020204" pitchFamily="34" charset="0"/>
                <a:cs typeface="Arial"/>
              </a:rPr>
              <a:t> • يحمي ضد الإشعاع</a:t>
            </a:r>
          </a:p>
          <a:p>
            <a:r>
              <a:rPr lang="ar-SA" sz="1200" dirty="0">
                <a:latin typeface="Abadi Extra Light" panose="020B0204020104020204" pitchFamily="34" charset="0"/>
                <a:cs typeface="Arial"/>
              </a:rPr>
              <a:t>• يعزز حيوية الشعر ولمعانه</a:t>
            </a:r>
          </a:p>
          <a:p>
            <a:endParaRPr lang="es-ES" sz="1200" b="1" dirty="0">
              <a:latin typeface="Abadi Extra Light" panose="020B0204020104020204" pitchFamily="34" charset="0"/>
            </a:endParaRPr>
          </a:p>
          <a:p>
            <a:r>
              <a:rPr lang="ar-SA" sz="1200" b="1" dirty="0">
                <a:latin typeface="Abadi Extra Light" panose="020B0204020104020204" pitchFamily="34" charset="0"/>
                <a:cs typeface="Arial"/>
              </a:rPr>
              <a:t>المكونات الرئيسية:</a:t>
            </a:r>
          </a:p>
          <a:p>
            <a:r>
              <a:rPr lang="ar-SA" sz="1200" b="1" dirty="0">
                <a:latin typeface="Abadi Extra Light" panose="020B0204020104020204" pitchFamily="34" charset="0"/>
                <a:cs typeface="Arial"/>
              </a:rPr>
              <a:t> · مضادات أكسدة طبيعية من الشاي الأخضر </a:t>
            </a:r>
            <a:r>
              <a:rPr lang="ar-SA" sz="1200" dirty="0">
                <a:latin typeface="Abadi Extra Light" panose="020B0204020104020204" pitchFamily="34" charset="0"/>
                <a:cs typeface="Arial"/>
              </a:rPr>
              <a:t>تحمي الشعر من فقدان اللون بسبب الأكسدة جراء تكون الجذور الحرة وبسبب تأثير الأشعة فوق البنفسجية.</a:t>
            </a:r>
          </a:p>
          <a:p>
            <a:r>
              <a:rPr lang="ar-SA" sz="1200" dirty="0">
                <a:latin typeface="Abadi Extra Light" panose="020B0204020104020204" pitchFamily="34" charset="0"/>
                <a:cs typeface="Arial"/>
              </a:rPr>
              <a:t>· </a:t>
            </a:r>
            <a:r>
              <a:rPr lang="ar-SA" sz="1200" b="1" dirty="0">
                <a:latin typeface="Abadi Extra Light" panose="020B0204020104020204" pitchFamily="34" charset="0"/>
                <a:cs typeface="Arial"/>
              </a:rPr>
              <a:t>بوليمر رباعي </a:t>
            </a:r>
            <a:r>
              <a:rPr lang="ar-SA" sz="1200" dirty="0">
                <a:latin typeface="Abadi Extra Light" panose="020B0204020104020204" pitchFamily="34" charset="0"/>
                <a:cs typeface="Arial"/>
              </a:rPr>
              <a:t>يغطي ألياف الشعر بشكل متجانس، مما يخلق غشاء واقيا يحميها من فقدان اللون بسبب الغسيل.</a:t>
            </a:r>
          </a:p>
          <a:p>
            <a:endParaRPr lang="es-ES" sz="1200" dirty="0">
              <a:latin typeface="Abadi Extra Light" panose="020B0204020104020204" pitchFamily="34" charset="0"/>
            </a:endParaRPr>
          </a:p>
          <a:p>
            <a:r>
              <a:rPr lang="ar-SA" sz="1200" b="1" dirty="0">
                <a:latin typeface="Abadi Extra Light" panose="020B0204020104020204" pitchFamily="34" charset="0"/>
                <a:cs typeface="Arial"/>
              </a:rPr>
              <a:t>طريقة الاستعمال:</a:t>
            </a:r>
          </a:p>
          <a:p>
            <a:r>
              <a:rPr lang="ar-SA" sz="1200" dirty="0">
                <a:latin typeface="Abadi Extra Light" panose="020B0204020104020204" pitchFamily="34" charset="0"/>
                <a:cs typeface="Arial"/>
              </a:rPr>
              <a:t> يقوم الأخصائي بتشخيص مسبق، ووفق النتيجة الحاصلة، يمزج المنتجين، </a:t>
            </a:r>
            <a:r>
              <a:rPr lang="es-ES" sz="1200" dirty="0" err="1">
                <a:latin typeface="Abadi Extra Light" panose="020B0204020104020204" pitchFamily="34" charset="0"/>
                <a:cs typeface="Arial"/>
              </a:rPr>
              <a:t>Intensifier</a:t>
            </a:r>
            <a:r>
              <a:rPr lang="ar-SA" sz="1200" dirty="0">
                <a:latin typeface="Abadi Extra Light" panose="020B0204020104020204" pitchFamily="34" charset="0"/>
                <a:cs typeface="Arial"/>
              </a:rPr>
              <a:t> و </a:t>
            </a:r>
            <a:r>
              <a:rPr lang="es-ES" sz="1200" dirty="0" err="1">
                <a:latin typeface="Abadi Extra Light" panose="020B0204020104020204" pitchFamily="34" charset="0"/>
                <a:cs typeface="Arial"/>
              </a:rPr>
              <a:t>Recharge</a:t>
            </a:r>
            <a:r>
              <a:rPr lang="ar-SA" sz="1200" dirty="0">
                <a:latin typeface="Abadi Extra Light" panose="020B0204020104020204" pitchFamily="34" charset="0"/>
                <a:cs typeface="Arial"/>
              </a:rPr>
              <a:t>، في قنينة التوزيع. يُوضع الخليط على الشعر بعد غسله، ويُترك لمدة </a:t>
            </a:r>
            <a:r>
              <a:rPr lang="ar-TN" sz="1200" dirty="0">
                <a:latin typeface="Abadi Extra Light" panose="020B0204020104020204" pitchFamily="34" charset="0"/>
                <a:cs typeface="Arial"/>
              </a:rPr>
              <a:t>7</a:t>
            </a:r>
            <a:r>
              <a:rPr lang="ar-SA" sz="1200" dirty="0">
                <a:latin typeface="Abadi Extra Light" panose="020B0204020104020204" pitchFamily="34" charset="0"/>
                <a:cs typeface="Arial"/>
              </a:rPr>
              <a:t> دقائق.</a:t>
            </a:r>
          </a:p>
        </p:txBody>
      </p:sp>
      <p:pic>
        <p:nvPicPr>
          <p:cNvPr id="12" name="Imagen 11">
            <a:extLst>
              <a:ext uri="{FF2B5EF4-FFF2-40B4-BE49-F238E27FC236}">
                <a16:creationId xmlns:a16="http://schemas.microsoft.com/office/drawing/2014/main" id="{F155C1BB-1FEE-0787-F0E5-71143AA2DF1D}"/>
              </a:ext>
            </a:extLst>
          </p:cNvPr>
          <p:cNvPicPr>
            <a:picLocks noChangeAspect="1"/>
          </p:cNvPicPr>
          <p:nvPr/>
        </p:nvPicPr>
        <p:blipFill>
          <a:blip r:embed="rId4"/>
          <a:stretch>
            <a:fillRect/>
          </a:stretch>
        </p:blipFill>
        <p:spPr>
          <a:xfrm>
            <a:off x="679793" y="2013500"/>
            <a:ext cx="1542506" cy="2313759"/>
          </a:xfrm>
          <a:prstGeom prst="rect">
            <a:avLst/>
          </a:prstGeom>
        </p:spPr>
      </p:pic>
    </p:spTree>
    <p:extLst>
      <p:ext uri="{BB962C8B-B14F-4D97-AF65-F5344CB8AC3E}">
        <p14:creationId xmlns:p14="http://schemas.microsoft.com/office/powerpoint/2010/main" val="53543000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Arial"/>
      </a:majorFont>
      <a:minorFont>
        <a:latin typeface="Calibri" panose="020F0502020204030204"/>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996</Words>
  <Application>Microsoft Office PowerPoint</Application>
  <PresentationFormat>Panorámica</PresentationFormat>
  <Paragraphs>104</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Abadi</vt:lpstr>
      <vt:lpstr>Abadi Extra Light</vt: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Ballester</dc:creator>
  <cp:lastModifiedBy>Project Management</cp:lastModifiedBy>
  <cp:revision>16</cp:revision>
  <dcterms:created xsi:type="dcterms:W3CDTF">2023-10-20T08:51:43Z</dcterms:created>
  <dcterms:modified xsi:type="dcterms:W3CDTF">2023-10-25T07:40:49Z</dcterms:modified>
</cp:coreProperties>
</file>