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A08CB0-7BF4-5760-4DD2-E07E867EC3F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C9B9E5EB-E035-43CD-7150-C192AB0EF5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4398D328-ADB2-75F6-1C55-C714E3EF3074}"/>
              </a:ext>
            </a:extLst>
          </p:cNvPr>
          <p:cNvSpPr>
            <a:spLocks noGrp="1"/>
          </p:cNvSpPr>
          <p:nvPr>
            <p:ph type="dt" sz="half" idx="10"/>
          </p:nvPr>
        </p:nvSpPr>
        <p:spPr/>
        <p:txBody>
          <a:bodyPr/>
          <a:lstStyle/>
          <a:p>
            <a:fld id="{399303C3-7D65-4741-9954-6037FC3AA124}" type="datetimeFigureOut">
              <a:rPr lang="es-ES" smtClean="0"/>
              <a:t>24/10/2023</a:t>
            </a:fld>
            <a:endParaRPr lang="es-ES"/>
          </a:p>
        </p:txBody>
      </p:sp>
      <p:sp>
        <p:nvSpPr>
          <p:cNvPr id="5" name="Marcador de pie de página 4">
            <a:extLst>
              <a:ext uri="{FF2B5EF4-FFF2-40B4-BE49-F238E27FC236}">
                <a16:creationId xmlns:a16="http://schemas.microsoft.com/office/drawing/2014/main" id="{E462F64B-A2FE-81E7-3DF7-8629673A41C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D4E880E-2F9D-2A21-C813-0C4215E88A64}"/>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3017231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80A1F9-32BE-90A7-2A2B-FE04274DC047}"/>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AEF8E31-67C1-3809-2734-C4BC060762A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9E161DD-0CB2-A591-6DDD-6C25AEB09BFD}"/>
              </a:ext>
            </a:extLst>
          </p:cNvPr>
          <p:cNvSpPr>
            <a:spLocks noGrp="1"/>
          </p:cNvSpPr>
          <p:nvPr>
            <p:ph type="dt" sz="half" idx="10"/>
          </p:nvPr>
        </p:nvSpPr>
        <p:spPr/>
        <p:txBody>
          <a:bodyPr/>
          <a:lstStyle/>
          <a:p>
            <a:fld id="{399303C3-7D65-4741-9954-6037FC3AA124}" type="datetimeFigureOut">
              <a:rPr lang="es-ES" smtClean="0"/>
              <a:t>24/10/2023</a:t>
            </a:fld>
            <a:endParaRPr lang="es-ES"/>
          </a:p>
        </p:txBody>
      </p:sp>
      <p:sp>
        <p:nvSpPr>
          <p:cNvPr id="5" name="Marcador de pie de página 4">
            <a:extLst>
              <a:ext uri="{FF2B5EF4-FFF2-40B4-BE49-F238E27FC236}">
                <a16:creationId xmlns:a16="http://schemas.microsoft.com/office/drawing/2014/main" id="{725E5B22-7822-C8B1-85D2-07299E65642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7942240-8FB2-D1C6-9C08-AF876615FCC8}"/>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3589653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27108A0-5A7E-7CA5-AFC0-D545B67CD97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311E8AE-195F-C872-12B4-B51C2197957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D0F627E-FB40-3877-3EAB-AE4241400A66}"/>
              </a:ext>
            </a:extLst>
          </p:cNvPr>
          <p:cNvSpPr>
            <a:spLocks noGrp="1"/>
          </p:cNvSpPr>
          <p:nvPr>
            <p:ph type="dt" sz="half" idx="10"/>
          </p:nvPr>
        </p:nvSpPr>
        <p:spPr/>
        <p:txBody>
          <a:bodyPr/>
          <a:lstStyle/>
          <a:p>
            <a:fld id="{399303C3-7D65-4741-9954-6037FC3AA124}" type="datetimeFigureOut">
              <a:rPr lang="es-ES" smtClean="0"/>
              <a:t>24/10/2023</a:t>
            </a:fld>
            <a:endParaRPr lang="es-ES"/>
          </a:p>
        </p:txBody>
      </p:sp>
      <p:sp>
        <p:nvSpPr>
          <p:cNvPr id="5" name="Marcador de pie de página 4">
            <a:extLst>
              <a:ext uri="{FF2B5EF4-FFF2-40B4-BE49-F238E27FC236}">
                <a16:creationId xmlns:a16="http://schemas.microsoft.com/office/drawing/2014/main" id="{CBCAFDDB-166A-A5CA-DEB9-9D63A1422A2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B112AE4-9ED0-D968-C692-057A2B234597}"/>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513858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5C6E6C-8310-8A6D-D45A-19C87BA1295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0615E52-9666-2B95-340F-A5B44CD16B9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3D3E071-F1A5-1B7D-3506-6DE5C303E3AD}"/>
              </a:ext>
            </a:extLst>
          </p:cNvPr>
          <p:cNvSpPr>
            <a:spLocks noGrp="1"/>
          </p:cNvSpPr>
          <p:nvPr>
            <p:ph type="dt" sz="half" idx="10"/>
          </p:nvPr>
        </p:nvSpPr>
        <p:spPr/>
        <p:txBody>
          <a:bodyPr/>
          <a:lstStyle/>
          <a:p>
            <a:fld id="{399303C3-7D65-4741-9954-6037FC3AA124}" type="datetimeFigureOut">
              <a:rPr lang="es-ES" smtClean="0"/>
              <a:t>24/10/2023</a:t>
            </a:fld>
            <a:endParaRPr lang="es-ES"/>
          </a:p>
        </p:txBody>
      </p:sp>
      <p:sp>
        <p:nvSpPr>
          <p:cNvPr id="5" name="Marcador de pie de página 4">
            <a:extLst>
              <a:ext uri="{FF2B5EF4-FFF2-40B4-BE49-F238E27FC236}">
                <a16:creationId xmlns:a16="http://schemas.microsoft.com/office/drawing/2014/main" id="{769DC242-7B6F-A8B6-2D3B-F4C16D1968B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F273201-79A7-FF95-9612-C1B7362722D3}"/>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3832673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B54C2F-9E3D-21B6-395A-6AB58265D01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96843E7F-7E38-18C7-7450-040DE3352C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6CEF9C3-F7C0-94FC-B66D-CBAAEC0179DE}"/>
              </a:ext>
            </a:extLst>
          </p:cNvPr>
          <p:cNvSpPr>
            <a:spLocks noGrp="1"/>
          </p:cNvSpPr>
          <p:nvPr>
            <p:ph type="dt" sz="half" idx="10"/>
          </p:nvPr>
        </p:nvSpPr>
        <p:spPr/>
        <p:txBody>
          <a:bodyPr/>
          <a:lstStyle/>
          <a:p>
            <a:fld id="{399303C3-7D65-4741-9954-6037FC3AA124}" type="datetimeFigureOut">
              <a:rPr lang="es-ES" smtClean="0"/>
              <a:t>24/10/2023</a:t>
            </a:fld>
            <a:endParaRPr lang="es-ES"/>
          </a:p>
        </p:txBody>
      </p:sp>
      <p:sp>
        <p:nvSpPr>
          <p:cNvPr id="5" name="Marcador de pie de página 4">
            <a:extLst>
              <a:ext uri="{FF2B5EF4-FFF2-40B4-BE49-F238E27FC236}">
                <a16:creationId xmlns:a16="http://schemas.microsoft.com/office/drawing/2014/main" id="{56BA7EB4-8121-A748-6EA2-55A567FDA9A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750C228-B4DF-B4F0-F1F4-B4ACD4E69C03}"/>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508262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FF41FF-A3F6-0AA8-DCD6-D1133082200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572716F-6A64-17FC-71FF-B51D1356734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013B0DF9-F82B-FE10-BAE2-7033ECC2C2F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864BE63B-0033-E4F9-59EC-D4E40FC715FD}"/>
              </a:ext>
            </a:extLst>
          </p:cNvPr>
          <p:cNvSpPr>
            <a:spLocks noGrp="1"/>
          </p:cNvSpPr>
          <p:nvPr>
            <p:ph type="dt" sz="half" idx="10"/>
          </p:nvPr>
        </p:nvSpPr>
        <p:spPr/>
        <p:txBody>
          <a:bodyPr/>
          <a:lstStyle/>
          <a:p>
            <a:fld id="{399303C3-7D65-4741-9954-6037FC3AA124}" type="datetimeFigureOut">
              <a:rPr lang="es-ES" smtClean="0"/>
              <a:t>24/10/2023</a:t>
            </a:fld>
            <a:endParaRPr lang="es-ES"/>
          </a:p>
        </p:txBody>
      </p:sp>
      <p:sp>
        <p:nvSpPr>
          <p:cNvPr id="6" name="Marcador de pie de página 5">
            <a:extLst>
              <a:ext uri="{FF2B5EF4-FFF2-40B4-BE49-F238E27FC236}">
                <a16:creationId xmlns:a16="http://schemas.microsoft.com/office/drawing/2014/main" id="{129E44C8-F8FF-5CC0-B245-85323172FAF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FB55854-EE50-B110-321F-2779440BBCB4}"/>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1828111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8B5C3-45B2-908C-D0D1-77F7F1D87ADE}"/>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EAB97B7-82B8-8BAF-DB5A-0385EDB15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452F9E1-B2E7-081C-5DC6-0B692529408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9FED7F9E-5194-DCD6-EF55-1B5ED676A1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A1DE176-7584-FC6D-489E-EDE3020E570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31F3351-0CAB-B765-D97A-A77B47019716}"/>
              </a:ext>
            </a:extLst>
          </p:cNvPr>
          <p:cNvSpPr>
            <a:spLocks noGrp="1"/>
          </p:cNvSpPr>
          <p:nvPr>
            <p:ph type="dt" sz="half" idx="10"/>
          </p:nvPr>
        </p:nvSpPr>
        <p:spPr/>
        <p:txBody>
          <a:bodyPr/>
          <a:lstStyle/>
          <a:p>
            <a:fld id="{399303C3-7D65-4741-9954-6037FC3AA124}" type="datetimeFigureOut">
              <a:rPr lang="es-ES" smtClean="0"/>
              <a:t>24/10/2023</a:t>
            </a:fld>
            <a:endParaRPr lang="es-ES"/>
          </a:p>
        </p:txBody>
      </p:sp>
      <p:sp>
        <p:nvSpPr>
          <p:cNvPr id="8" name="Marcador de pie de página 7">
            <a:extLst>
              <a:ext uri="{FF2B5EF4-FFF2-40B4-BE49-F238E27FC236}">
                <a16:creationId xmlns:a16="http://schemas.microsoft.com/office/drawing/2014/main" id="{A79A6D6F-FFD0-085E-5D7A-A1790B544A5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01A315FE-4412-B928-49C5-3762982AAF9C}"/>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1745770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86CBA7-8D54-FD98-9E9F-4902153FFE48}"/>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7236578B-61FF-48C4-A5F8-8458964DB9BF}"/>
              </a:ext>
            </a:extLst>
          </p:cNvPr>
          <p:cNvSpPr>
            <a:spLocks noGrp="1"/>
          </p:cNvSpPr>
          <p:nvPr>
            <p:ph type="dt" sz="half" idx="10"/>
          </p:nvPr>
        </p:nvSpPr>
        <p:spPr/>
        <p:txBody>
          <a:bodyPr/>
          <a:lstStyle/>
          <a:p>
            <a:fld id="{399303C3-7D65-4741-9954-6037FC3AA124}" type="datetimeFigureOut">
              <a:rPr lang="es-ES" smtClean="0"/>
              <a:t>24/10/2023</a:t>
            </a:fld>
            <a:endParaRPr lang="es-ES"/>
          </a:p>
        </p:txBody>
      </p:sp>
      <p:sp>
        <p:nvSpPr>
          <p:cNvPr id="4" name="Marcador de pie de página 3">
            <a:extLst>
              <a:ext uri="{FF2B5EF4-FFF2-40B4-BE49-F238E27FC236}">
                <a16:creationId xmlns:a16="http://schemas.microsoft.com/office/drawing/2014/main" id="{1BE6FC29-FBEF-8A16-B426-1FB7FF41DFB8}"/>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7A4252A5-168B-97BD-6769-14E055F531D1}"/>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2779857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FAB98F1-5306-AB47-C3C0-74F013301405}"/>
              </a:ext>
            </a:extLst>
          </p:cNvPr>
          <p:cNvSpPr>
            <a:spLocks noGrp="1"/>
          </p:cNvSpPr>
          <p:nvPr>
            <p:ph type="dt" sz="half" idx="10"/>
          </p:nvPr>
        </p:nvSpPr>
        <p:spPr/>
        <p:txBody>
          <a:bodyPr/>
          <a:lstStyle/>
          <a:p>
            <a:fld id="{399303C3-7D65-4741-9954-6037FC3AA124}" type="datetimeFigureOut">
              <a:rPr lang="es-ES" smtClean="0"/>
              <a:t>24/10/2023</a:t>
            </a:fld>
            <a:endParaRPr lang="es-ES"/>
          </a:p>
        </p:txBody>
      </p:sp>
      <p:sp>
        <p:nvSpPr>
          <p:cNvPr id="3" name="Marcador de pie de página 2">
            <a:extLst>
              <a:ext uri="{FF2B5EF4-FFF2-40B4-BE49-F238E27FC236}">
                <a16:creationId xmlns:a16="http://schemas.microsoft.com/office/drawing/2014/main" id="{D23E8918-E981-3E5A-256C-8E6516F95A4B}"/>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3DDEF118-7EB3-3F19-D3A9-CF97B91C9F33}"/>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3468102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959FAF-B0FB-2720-A4D5-79A325AB52E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DE56B5E-A689-18D7-D9EC-B5D441F09C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3A565C8C-2909-0140-4431-D2F0027639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3FF3E62-C74C-5CCA-2996-4429D36E6460}"/>
              </a:ext>
            </a:extLst>
          </p:cNvPr>
          <p:cNvSpPr>
            <a:spLocks noGrp="1"/>
          </p:cNvSpPr>
          <p:nvPr>
            <p:ph type="dt" sz="half" idx="10"/>
          </p:nvPr>
        </p:nvSpPr>
        <p:spPr/>
        <p:txBody>
          <a:bodyPr/>
          <a:lstStyle/>
          <a:p>
            <a:fld id="{399303C3-7D65-4741-9954-6037FC3AA124}" type="datetimeFigureOut">
              <a:rPr lang="es-ES" smtClean="0"/>
              <a:t>24/10/2023</a:t>
            </a:fld>
            <a:endParaRPr lang="es-ES"/>
          </a:p>
        </p:txBody>
      </p:sp>
      <p:sp>
        <p:nvSpPr>
          <p:cNvPr id="6" name="Marcador de pie de página 5">
            <a:extLst>
              <a:ext uri="{FF2B5EF4-FFF2-40B4-BE49-F238E27FC236}">
                <a16:creationId xmlns:a16="http://schemas.microsoft.com/office/drawing/2014/main" id="{BDFB706E-6896-6255-B141-121C5A7428C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B0A835C-EE3F-3367-6E6E-74336E643A18}"/>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1121045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919641-8691-C70F-6D86-A95CA46D06A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CC5190AD-5AFA-59ED-EAF2-3D6763F257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38730C20-0C4A-77C0-1795-EE1E6A46E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5B2CA1D-A189-735A-7A0A-5D549A5E54DB}"/>
              </a:ext>
            </a:extLst>
          </p:cNvPr>
          <p:cNvSpPr>
            <a:spLocks noGrp="1"/>
          </p:cNvSpPr>
          <p:nvPr>
            <p:ph type="dt" sz="half" idx="10"/>
          </p:nvPr>
        </p:nvSpPr>
        <p:spPr/>
        <p:txBody>
          <a:bodyPr/>
          <a:lstStyle/>
          <a:p>
            <a:fld id="{399303C3-7D65-4741-9954-6037FC3AA124}" type="datetimeFigureOut">
              <a:rPr lang="es-ES" smtClean="0"/>
              <a:t>24/10/2023</a:t>
            </a:fld>
            <a:endParaRPr lang="es-ES"/>
          </a:p>
        </p:txBody>
      </p:sp>
      <p:sp>
        <p:nvSpPr>
          <p:cNvPr id="6" name="Marcador de pie de página 5">
            <a:extLst>
              <a:ext uri="{FF2B5EF4-FFF2-40B4-BE49-F238E27FC236}">
                <a16:creationId xmlns:a16="http://schemas.microsoft.com/office/drawing/2014/main" id="{4BBADF7D-08EF-916C-2164-6ACB0EE2C81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3D42B28-1682-932F-30A7-111FA9F80E44}"/>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2335314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E958873-980A-DA7E-93CC-756861D59B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4A5451E-B6F7-31E7-A928-A3FA08E16A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86DB0E1-2FEB-53AD-46D7-F9B52CF090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9303C3-7D65-4741-9954-6037FC3AA124}" type="datetimeFigureOut">
              <a:rPr lang="es-ES" smtClean="0"/>
              <a:t>24/10/2023</a:t>
            </a:fld>
            <a:endParaRPr lang="es-ES"/>
          </a:p>
        </p:txBody>
      </p:sp>
      <p:sp>
        <p:nvSpPr>
          <p:cNvPr id="5" name="Marcador de pie de página 4">
            <a:extLst>
              <a:ext uri="{FF2B5EF4-FFF2-40B4-BE49-F238E27FC236}">
                <a16:creationId xmlns:a16="http://schemas.microsoft.com/office/drawing/2014/main" id="{D72ECBC1-EE5C-E967-7DB9-FCB95F4AA8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4A87A6C0-7B53-B7C1-22EA-BC1FA5B440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D4FC8-5CA8-4B4E-88DA-CE0732C96FD7}" type="slidenum">
              <a:rPr lang="es-ES" smtClean="0"/>
              <a:t>‹Nº›</a:t>
            </a:fld>
            <a:endParaRPr lang="es-ES"/>
          </a:p>
        </p:txBody>
      </p:sp>
    </p:spTree>
    <p:extLst>
      <p:ext uri="{BB962C8B-B14F-4D97-AF65-F5344CB8AC3E}">
        <p14:creationId xmlns:p14="http://schemas.microsoft.com/office/powerpoint/2010/main" val="211504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3C504449-54C6-0267-68C0-88ECD6B15E25}"/>
              </a:ext>
            </a:extLst>
          </p:cNvPr>
          <p:cNvSpPr txBox="1"/>
          <p:nvPr/>
        </p:nvSpPr>
        <p:spPr>
          <a:xfrm>
            <a:off x="387928" y="240145"/>
            <a:ext cx="5708072" cy="1754326"/>
          </a:xfrm>
          <a:prstGeom prst="rect">
            <a:avLst/>
          </a:prstGeom>
          <a:noFill/>
        </p:spPr>
        <p:txBody>
          <a:bodyPr wrap="square" rtlCol="0">
            <a:spAutoFit/>
          </a:bodyPr>
          <a:lstStyle/>
          <a:p>
            <a:r>
              <a:rPr lang="da-DK" sz="5400" b="1">
                <a:latin typeface="Abadi" panose="020B0604020104020204" pitchFamily="34" charset="0"/>
              </a:rPr>
              <a:t>QR-KODE </a:t>
            </a:r>
          </a:p>
          <a:p>
            <a:r>
              <a:rPr lang="da-DK">
                <a:highlight>
                  <a:srgbClr val="FFFF00"/>
                </a:highlight>
                <a:latin typeface="Abadi Extra Light" panose="020B0204020104020204" pitchFamily="34" charset="0"/>
              </a:rPr>
              <a:t>SLIDE 1 – Idiomas </a:t>
            </a:r>
          </a:p>
          <a:p>
            <a:r>
              <a:rPr lang="da-DK">
                <a:highlight>
                  <a:srgbClr val="FFFF00"/>
                </a:highlight>
                <a:latin typeface="Abadi Extra Light" panose="020B0204020104020204" pitchFamily="34" charset="0"/>
              </a:rPr>
              <a:t>SLIDE 2- Índice productos </a:t>
            </a:r>
          </a:p>
          <a:p>
            <a:r>
              <a:rPr lang="da-DK">
                <a:highlight>
                  <a:srgbClr val="FFFF00"/>
                </a:highlight>
                <a:latin typeface="Abadi Extra Light" panose="020B0204020104020204" pitchFamily="34" charset="0"/>
              </a:rPr>
              <a:t>SLIDE 2- SLIDE 3 – Producto a producto  </a:t>
            </a:r>
          </a:p>
        </p:txBody>
      </p:sp>
    </p:spTree>
    <p:extLst>
      <p:ext uri="{BB962C8B-B14F-4D97-AF65-F5344CB8AC3E}">
        <p14:creationId xmlns:p14="http://schemas.microsoft.com/office/powerpoint/2010/main" val="2561780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Diagrama, Tabla&#10;&#10;Descripción generada automáticamente">
            <a:extLst>
              <a:ext uri="{FF2B5EF4-FFF2-40B4-BE49-F238E27FC236}">
                <a16:creationId xmlns:a16="http://schemas.microsoft.com/office/drawing/2014/main" id="{1BE72E02-E21F-3072-0A7A-5D1A06722E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857626" cy="6858000"/>
          </a:xfrm>
          <a:prstGeom prst="rect">
            <a:avLst/>
          </a:prstGeom>
        </p:spPr>
      </p:pic>
      <p:sp>
        <p:nvSpPr>
          <p:cNvPr id="6" name="CuadroTexto 5">
            <a:extLst>
              <a:ext uri="{FF2B5EF4-FFF2-40B4-BE49-F238E27FC236}">
                <a16:creationId xmlns:a16="http://schemas.microsoft.com/office/drawing/2014/main" id="{E4AC8E10-8CB2-BE4E-D745-21FD0CDA3F77}"/>
              </a:ext>
            </a:extLst>
          </p:cNvPr>
          <p:cNvSpPr txBox="1"/>
          <p:nvPr/>
        </p:nvSpPr>
        <p:spPr>
          <a:xfrm>
            <a:off x="3990109" y="221673"/>
            <a:ext cx="3786909" cy="923330"/>
          </a:xfrm>
          <a:prstGeom prst="rect">
            <a:avLst/>
          </a:prstGeom>
          <a:noFill/>
        </p:spPr>
        <p:txBody>
          <a:bodyPr wrap="square" rtlCol="0">
            <a:spAutoFit/>
          </a:bodyPr>
          <a:lstStyle/>
          <a:p>
            <a:r>
              <a:rPr lang="da-DK">
                <a:highlight>
                  <a:srgbClr val="FFFF00"/>
                </a:highlight>
                <a:latin typeface="Abadi Extra Light" panose="020B0204020104020204" pitchFamily="34" charset="0"/>
              </a:rPr>
              <a:t>SLIDE 1: </a:t>
            </a:r>
          </a:p>
          <a:p>
            <a:r>
              <a:rPr lang="da-DK">
                <a:highlight>
                  <a:srgbClr val="FFFF00"/>
                </a:highlight>
                <a:latin typeface="Abadi Extra Light" panose="020B0204020104020204" pitchFamily="34" charset="0"/>
              </a:rPr>
              <a:t>Mismo diseño y mismos idiomas </a:t>
            </a:r>
          </a:p>
          <a:p>
            <a:endParaRPr lang="es-ES" dirty="0">
              <a:latin typeface="Abadi Extra Light" panose="020B0204020104020204" pitchFamily="34" charset="0"/>
            </a:endParaRPr>
          </a:p>
        </p:txBody>
      </p:sp>
    </p:spTree>
    <p:extLst>
      <p:ext uri="{BB962C8B-B14F-4D97-AF65-F5344CB8AC3E}">
        <p14:creationId xmlns:p14="http://schemas.microsoft.com/office/powerpoint/2010/main" val="3568396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99D12F3-4852-EB2D-281E-C676E9872926}"/>
              </a:ext>
            </a:extLst>
          </p:cNvPr>
          <p:cNvSpPr txBox="1"/>
          <p:nvPr/>
        </p:nvSpPr>
        <p:spPr>
          <a:xfrm>
            <a:off x="511115" y="423496"/>
            <a:ext cx="6094562" cy="369332"/>
          </a:xfrm>
          <a:prstGeom prst="rect">
            <a:avLst/>
          </a:prstGeom>
          <a:noFill/>
        </p:spPr>
        <p:txBody>
          <a:bodyPr wrap="square">
            <a:spAutoFit/>
          </a:bodyPr>
          <a:lstStyle/>
          <a:p>
            <a:r>
              <a:rPr lang="da-DK">
                <a:highlight>
                  <a:srgbClr val="FFFF00"/>
                </a:highlight>
                <a:latin typeface="Abadi Extra Light" panose="020B0204020104020204" pitchFamily="34" charset="0"/>
              </a:rPr>
              <a:t>SLIDE 2- Índice productos </a:t>
            </a:r>
          </a:p>
        </p:txBody>
      </p:sp>
      <p:sp>
        <p:nvSpPr>
          <p:cNvPr id="7" name="CuadroTexto 6">
            <a:extLst>
              <a:ext uri="{FF2B5EF4-FFF2-40B4-BE49-F238E27FC236}">
                <a16:creationId xmlns:a16="http://schemas.microsoft.com/office/drawing/2014/main" id="{4BB6D6FA-3D46-36E0-8D24-34DF035E0DF5}"/>
              </a:ext>
            </a:extLst>
          </p:cNvPr>
          <p:cNvSpPr txBox="1"/>
          <p:nvPr/>
        </p:nvSpPr>
        <p:spPr>
          <a:xfrm>
            <a:off x="511115" y="887892"/>
            <a:ext cx="5268583" cy="1477328"/>
          </a:xfrm>
          <a:prstGeom prst="rect">
            <a:avLst/>
          </a:prstGeom>
          <a:noFill/>
        </p:spPr>
        <p:txBody>
          <a:bodyPr wrap="square">
            <a:spAutoFit/>
          </a:bodyPr>
          <a:lstStyle/>
          <a:p>
            <a:r>
              <a:rPr lang="da-DK" b="1">
                <a:highlight>
                  <a:srgbClr val="FFFF00"/>
                </a:highlight>
                <a:latin typeface="Abadi Extra Light" panose="020B0204020104020204" pitchFamily="34" charset="0"/>
              </a:rPr>
              <a:t>INTENSIFIER</a:t>
            </a:r>
            <a:r>
              <a:rPr lang="da-DK" b="1">
                <a:latin typeface="Abadi Extra Light" panose="020B0204020104020204" pitchFamily="34" charset="0"/>
              </a:rPr>
              <a:t> - Base fint til mellemfint hår </a:t>
            </a:r>
          </a:p>
          <a:p>
            <a:r>
              <a:rPr lang="da-DK" b="1">
                <a:highlight>
                  <a:srgbClr val="FFFF00"/>
                </a:highlight>
                <a:latin typeface="Abadi Extra Light" panose="020B0204020104020204" pitchFamily="34" charset="0"/>
              </a:rPr>
              <a:t>INTENSIFIER</a:t>
            </a:r>
            <a:r>
              <a:rPr lang="da-DK" b="1">
                <a:latin typeface="Abadi Extra Light" panose="020B0204020104020204" pitchFamily="34" charset="0"/>
              </a:rPr>
              <a:t> - Base til mellemfint til tykt hår </a:t>
            </a:r>
          </a:p>
          <a:p>
            <a:r>
              <a:rPr lang="da-DK" b="1">
                <a:highlight>
                  <a:srgbClr val="FFFF00"/>
                </a:highlight>
                <a:latin typeface="Abadi Extra Light" panose="020B0204020104020204" pitchFamily="34" charset="0"/>
              </a:rPr>
              <a:t>RECHARGE - Strengthening Concentrate</a:t>
            </a:r>
          </a:p>
          <a:p>
            <a:r>
              <a:rPr lang="da-DK" b="1">
                <a:highlight>
                  <a:srgbClr val="FFFF00"/>
                </a:highlight>
                <a:latin typeface="Abadi Extra Light" panose="020B0204020104020204" pitchFamily="34" charset="0"/>
              </a:rPr>
              <a:t>RECHARGE - Colour Concentrate</a:t>
            </a:r>
          </a:p>
          <a:p>
            <a:r>
              <a:rPr lang="da-DK" b="1">
                <a:highlight>
                  <a:srgbClr val="FFFF00"/>
                </a:highlight>
                <a:latin typeface="Abadi Extra Light" panose="020B0204020104020204" pitchFamily="34" charset="0"/>
              </a:rPr>
              <a:t>RECHARGE - Smoothing Concentrate</a:t>
            </a:r>
          </a:p>
        </p:txBody>
      </p:sp>
    </p:spTree>
    <p:extLst>
      <p:ext uri="{BB962C8B-B14F-4D97-AF65-F5344CB8AC3E}">
        <p14:creationId xmlns:p14="http://schemas.microsoft.com/office/powerpoint/2010/main" val="2197797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99D12F3-4852-EB2D-281E-C676E9872926}"/>
              </a:ext>
            </a:extLst>
          </p:cNvPr>
          <p:cNvSpPr txBox="1"/>
          <p:nvPr/>
        </p:nvSpPr>
        <p:spPr>
          <a:xfrm>
            <a:off x="511115" y="423496"/>
            <a:ext cx="6094562" cy="369332"/>
          </a:xfrm>
          <a:prstGeom prst="rect">
            <a:avLst/>
          </a:prstGeom>
          <a:noFill/>
        </p:spPr>
        <p:txBody>
          <a:bodyPr wrap="square">
            <a:spAutoFit/>
          </a:bodyPr>
          <a:lstStyle/>
          <a:p>
            <a:r>
              <a:rPr lang="da-DK">
                <a:highlight>
                  <a:srgbClr val="FFFF00"/>
                </a:highlight>
                <a:latin typeface="Abadi Extra Light" panose="020B0204020104020204" pitchFamily="34" charset="0"/>
              </a:rPr>
              <a:t>SLIDE 3- Producto a producto </a:t>
            </a:r>
          </a:p>
        </p:txBody>
      </p:sp>
      <p:pic>
        <p:nvPicPr>
          <p:cNvPr id="3" name="Imagen 2" descr="Interfaz de usuario gráfica&#10;&#10;Descripción generada automáticamente con confianza media">
            <a:extLst>
              <a:ext uri="{FF2B5EF4-FFF2-40B4-BE49-F238E27FC236}">
                <a16:creationId xmlns:a16="http://schemas.microsoft.com/office/drawing/2014/main" id="{EBECF661-71F4-B010-F598-CD1C4D28E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15" y="1376217"/>
            <a:ext cx="2018434" cy="3588327"/>
          </a:xfrm>
          <a:prstGeom prst="rect">
            <a:avLst/>
          </a:prstGeom>
        </p:spPr>
      </p:pic>
      <p:pic>
        <p:nvPicPr>
          <p:cNvPr id="6" name="Imagen 5" descr="Interfaz de usuario gráfica, Texto, Aplicación&#10;&#10;Descripción generada automáticamente">
            <a:extLst>
              <a:ext uri="{FF2B5EF4-FFF2-40B4-BE49-F238E27FC236}">
                <a16:creationId xmlns:a16="http://schemas.microsoft.com/office/drawing/2014/main" id="{3C789BC3-B6C4-CCD3-29DA-4331EC465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69" y="1376217"/>
            <a:ext cx="2018434" cy="3588327"/>
          </a:xfrm>
          <a:prstGeom prst="rect">
            <a:avLst/>
          </a:prstGeom>
        </p:spPr>
      </p:pic>
      <p:sp>
        <p:nvSpPr>
          <p:cNvPr id="8" name="CuadroTexto 7">
            <a:extLst>
              <a:ext uri="{FF2B5EF4-FFF2-40B4-BE49-F238E27FC236}">
                <a16:creationId xmlns:a16="http://schemas.microsoft.com/office/drawing/2014/main" id="{84FD7566-DD3A-0BAA-937C-7E6012624418}"/>
              </a:ext>
            </a:extLst>
          </p:cNvPr>
          <p:cNvSpPr txBox="1"/>
          <p:nvPr/>
        </p:nvSpPr>
        <p:spPr>
          <a:xfrm>
            <a:off x="511115" y="987664"/>
            <a:ext cx="2309091" cy="369332"/>
          </a:xfrm>
          <a:prstGeom prst="rect">
            <a:avLst/>
          </a:prstGeom>
          <a:noFill/>
        </p:spPr>
        <p:txBody>
          <a:bodyPr wrap="square" rtlCol="0">
            <a:spAutoFit/>
          </a:bodyPr>
          <a:lstStyle/>
          <a:p>
            <a:r>
              <a:rPr lang="da-DK">
                <a:latin typeface="Abadi Extra Light" panose="020B0204020104020204" pitchFamily="34" charset="0"/>
              </a:rPr>
              <a:t>Samme struktur </a:t>
            </a:r>
          </a:p>
        </p:txBody>
      </p:sp>
      <p:sp>
        <p:nvSpPr>
          <p:cNvPr id="10" name="CuadroTexto 9">
            <a:extLst>
              <a:ext uri="{FF2B5EF4-FFF2-40B4-BE49-F238E27FC236}">
                <a16:creationId xmlns:a16="http://schemas.microsoft.com/office/drawing/2014/main" id="{DB070113-0142-C777-02DD-7B8F2E129216}"/>
              </a:ext>
            </a:extLst>
          </p:cNvPr>
          <p:cNvSpPr txBox="1"/>
          <p:nvPr/>
        </p:nvSpPr>
        <p:spPr>
          <a:xfrm>
            <a:off x="5006196" y="423496"/>
            <a:ext cx="6096000" cy="5724644"/>
          </a:xfrm>
          <a:prstGeom prst="rect">
            <a:avLst/>
          </a:prstGeom>
          <a:noFill/>
        </p:spPr>
        <p:txBody>
          <a:bodyPr wrap="square">
            <a:spAutoFit/>
          </a:bodyPr>
          <a:lstStyle/>
          <a:p>
            <a:r>
              <a:rPr lang="da-DK" sz="1200" b="1">
                <a:latin typeface="Abadi Extra Light" panose="020B0204020104020204" pitchFamily="34" charset="0"/>
              </a:rPr>
              <a:t>INTENSIFIER - Base fint til mellemfint hår</a:t>
            </a:r>
          </a:p>
          <a:p>
            <a:r>
              <a:rPr lang="da-DK" sz="1200">
                <a:latin typeface="Abadi Extra Light" panose="020B0204020104020204" pitchFamily="34" charset="0"/>
              </a:rPr>
              <a:t>Intensifiers er baser til behandlingerne TRANSFORMING WELL-AGEING og designet til at forebygge akkumulerede hårskader, give pleje og blødgøring og intensivere koncentraternes virkning.</a:t>
            </a:r>
          </a:p>
          <a:p>
            <a:endParaRPr lang="es-ES" sz="1200" dirty="0">
              <a:latin typeface="Abadi Extra Light" panose="020B0204020104020204" pitchFamily="34" charset="0"/>
            </a:endParaRPr>
          </a:p>
          <a:p>
            <a:r>
              <a:rPr lang="da-DK" sz="1200">
                <a:latin typeface="Abadi Extra Light" panose="020B0204020104020204" pitchFamily="34" charset="0"/>
              </a:rPr>
              <a:t>De er formuleret med Molecular Enzymatic Complex, som er baseret på et genopbyggende kompleks af bioenzymer af naturlig oprindelse, og styrker hårets indre struktur, giver dybdehydrering, udglatter hårstrået og genopretter det ydre lag ved at skabe et beskyttende skjold. LifeAlgae BioScience er et biovidenskabeligt algeprodukt, som forstærker de aktive ingrediensers virkning og øger resultaterne på håret.</a:t>
            </a:r>
          </a:p>
          <a:p>
            <a:endParaRPr lang="es-ES" sz="1200" dirty="0">
              <a:latin typeface="Abadi Extra Light" panose="020B0204020104020204" pitchFamily="34" charset="0"/>
            </a:endParaRPr>
          </a:p>
          <a:p>
            <a:r>
              <a:rPr lang="da-DK" sz="1200" b="1">
                <a:latin typeface="Abadi Extra Light" panose="020B0204020104020204" pitchFamily="34" charset="0"/>
              </a:rPr>
              <a:t>Virkning:</a:t>
            </a:r>
          </a:p>
          <a:p>
            <a:r>
              <a:rPr lang="da-DK" sz="1200">
                <a:latin typeface="Abadi Extra Light" panose="020B0204020104020204" pitchFamily="34" charset="0"/>
              </a:rPr>
              <a:t>• Genopretter og styrker hårets indre struktur </a:t>
            </a:r>
          </a:p>
          <a:p>
            <a:r>
              <a:rPr lang="da-DK" sz="1200">
                <a:latin typeface="Abadi Extra Light" panose="020B0204020104020204" pitchFamily="34" charset="0"/>
              </a:rPr>
              <a:t>• Blokerer fugt og udglatter hårstrået</a:t>
            </a:r>
          </a:p>
          <a:p>
            <a:r>
              <a:rPr lang="da-DK" sz="1200">
                <a:latin typeface="Abadi Extra Light" panose="020B0204020104020204" pitchFamily="34" charset="0"/>
              </a:rPr>
              <a:t>• Forbedrer hårets tekstur og giver intens hydrering </a:t>
            </a:r>
          </a:p>
          <a:p>
            <a:r>
              <a:rPr lang="da-DK" sz="1200">
                <a:latin typeface="Abadi Extra Light" panose="020B0204020104020204" pitchFamily="34" charset="0"/>
              </a:rPr>
              <a:t>5X BLØDERE </a:t>
            </a:r>
          </a:p>
          <a:p>
            <a:r>
              <a:rPr lang="da-DK" sz="1200">
                <a:latin typeface="Abadi Extra Light" panose="020B0204020104020204" pitchFamily="34" charset="0"/>
              </a:rPr>
              <a:t>4X LETTERE OG NEMMERE AT HAVE MED AT GØRE </a:t>
            </a:r>
          </a:p>
          <a:p>
            <a:r>
              <a:rPr lang="da-DK" sz="1200">
                <a:latin typeface="Abadi Extra Light" panose="020B0204020104020204" pitchFamily="34" charset="0"/>
              </a:rPr>
              <a:t>80 % MERE REPARERET OG SUNDT </a:t>
            </a:r>
          </a:p>
          <a:p>
            <a:endParaRPr lang="es-ES" b="1" dirty="0">
              <a:latin typeface="Abadi Extra Light" panose="020B0204020104020204" pitchFamily="34" charset="0"/>
            </a:endParaRPr>
          </a:p>
          <a:p>
            <a:r>
              <a:rPr lang="da-DK" sz="1200" b="1">
                <a:latin typeface="Abadi Extra Light" panose="020B0204020104020204" pitchFamily="34" charset="0"/>
              </a:rPr>
              <a:t>Nøgleingredienser: </a:t>
            </a:r>
          </a:p>
          <a:p>
            <a:r>
              <a:rPr lang="da-DK" sz="1200">
                <a:latin typeface="Abadi Extra Light" panose="020B0204020104020204" pitchFamily="34" charset="0"/>
              </a:rPr>
              <a:t>· </a:t>
            </a:r>
            <a:r>
              <a:rPr lang="da-DK" sz="1200" b="1">
                <a:latin typeface="Abadi Extra Light" panose="020B0204020104020204" pitchFamily="34" charset="0"/>
              </a:rPr>
              <a:t>Et kompleks af naturlig oprindelse, </a:t>
            </a:r>
            <a:r>
              <a:rPr lang="da-DK" sz="1200">
                <a:latin typeface="Abadi Extra Light" panose="020B0204020104020204" pitchFamily="34" charset="0"/>
              </a:rPr>
              <a:t>der styrker hårets struktur indefra ved at trænge ind i cortex, balancerer vandet i håret, forbedrer dets mekaniske egenskaber og reparerer skader forårsaget af ultraviolet stråling. </a:t>
            </a:r>
          </a:p>
          <a:p>
            <a:r>
              <a:rPr lang="da-DK" sz="1200">
                <a:latin typeface="Abadi Extra Light" panose="020B0204020104020204" pitchFamily="34" charset="0"/>
              </a:rPr>
              <a:t>· Multifunktionelt polymert </a:t>
            </a:r>
            <a:r>
              <a:rPr lang="da-DK" sz="1200" b="1">
                <a:latin typeface="Abadi Extra Light" panose="020B0204020104020204" pitchFamily="34" charset="0"/>
              </a:rPr>
              <a:t>UV-filter, </a:t>
            </a:r>
            <a:r>
              <a:rPr lang="da-DK" sz="1200">
                <a:latin typeface="Abadi Extra Light" panose="020B0204020104020204" pitchFamily="34" charset="0"/>
              </a:rPr>
              <a:t>der plejer og beskytter fibrene mod at miste farve. </a:t>
            </a:r>
          </a:p>
          <a:p>
            <a:r>
              <a:rPr lang="da-DK" sz="1200" b="1">
                <a:latin typeface="Abadi Extra Light" panose="020B0204020104020204" pitchFamily="34" charset="0"/>
              </a:rPr>
              <a:t>· Pro-vitamin B5, </a:t>
            </a:r>
            <a:r>
              <a:rPr lang="da-DK" sz="1200">
                <a:latin typeface="Abadi Extra Light" panose="020B0204020104020204" pitchFamily="34" charset="0"/>
              </a:rPr>
              <a:t>der trænger ind i fibrene, fugter dem og hjælper dem med at holde på fugten.</a:t>
            </a:r>
          </a:p>
          <a:p>
            <a:endParaRPr lang="es-ES" sz="1200" dirty="0">
              <a:latin typeface="Abadi Extra Light" panose="020B0204020104020204" pitchFamily="34" charset="0"/>
            </a:endParaRPr>
          </a:p>
          <a:p>
            <a:r>
              <a:rPr lang="da-DK" sz="1200" b="1">
                <a:latin typeface="Abadi Extra Light" panose="020B0204020104020204" pitchFamily="34" charset="0"/>
              </a:rPr>
              <a:t>Anvendelse: </a:t>
            </a:r>
          </a:p>
          <a:p>
            <a:r>
              <a:rPr lang="da-DK" sz="1200">
                <a:latin typeface="Abadi Extra Light" panose="020B0204020104020204" pitchFamily="34" charset="0"/>
              </a:rPr>
              <a:t>Den professionelle kombinerer efter diagnosticering de to trin, Intensifier &amp; Recharge, i applikatorflasken. Blandingen påføres håret efter vask, hvorefter den skal virke i 7 minutter. </a:t>
            </a:r>
          </a:p>
        </p:txBody>
      </p:sp>
      <p:pic>
        <p:nvPicPr>
          <p:cNvPr id="12" name="Imagen 11">
            <a:extLst>
              <a:ext uri="{FF2B5EF4-FFF2-40B4-BE49-F238E27FC236}">
                <a16:creationId xmlns:a16="http://schemas.microsoft.com/office/drawing/2014/main" id="{4FAE5277-EA12-F7C3-40A8-135D477EC651}"/>
              </a:ext>
            </a:extLst>
          </p:cNvPr>
          <p:cNvPicPr>
            <a:picLocks noChangeAspect="1"/>
          </p:cNvPicPr>
          <p:nvPr/>
        </p:nvPicPr>
        <p:blipFill>
          <a:blip r:embed="rId4"/>
          <a:stretch>
            <a:fillRect/>
          </a:stretch>
        </p:blipFill>
        <p:spPr>
          <a:xfrm>
            <a:off x="619282" y="1914025"/>
            <a:ext cx="1663528" cy="2512710"/>
          </a:xfrm>
          <a:prstGeom prst="rect">
            <a:avLst/>
          </a:prstGeom>
        </p:spPr>
      </p:pic>
    </p:spTree>
    <p:extLst>
      <p:ext uri="{BB962C8B-B14F-4D97-AF65-F5344CB8AC3E}">
        <p14:creationId xmlns:p14="http://schemas.microsoft.com/office/powerpoint/2010/main" val="172282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99D12F3-4852-EB2D-281E-C676E9872926}"/>
              </a:ext>
            </a:extLst>
          </p:cNvPr>
          <p:cNvSpPr txBox="1"/>
          <p:nvPr/>
        </p:nvSpPr>
        <p:spPr>
          <a:xfrm>
            <a:off x="511115" y="423496"/>
            <a:ext cx="6094562" cy="369332"/>
          </a:xfrm>
          <a:prstGeom prst="rect">
            <a:avLst/>
          </a:prstGeom>
          <a:noFill/>
        </p:spPr>
        <p:txBody>
          <a:bodyPr wrap="square">
            <a:spAutoFit/>
          </a:bodyPr>
          <a:lstStyle/>
          <a:p>
            <a:r>
              <a:rPr lang="da-DK">
                <a:highlight>
                  <a:srgbClr val="FFFF00"/>
                </a:highlight>
                <a:latin typeface="Abadi Extra Light" panose="020B0204020104020204" pitchFamily="34" charset="0"/>
              </a:rPr>
              <a:t>SLIDE 3- Producto a producto </a:t>
            </a:r>
          </a:p>
        </p:txBody>
      </p:sp>
      <p:pic>
        <p:nvPicPr>
          <p:cNvPr id="3" name="Imagen 2" descr="Interfaz de usuario gráfica&#10;&#10;Descripción generada automáticamente con confianza media">
            <a:extLst>
              <a:ext uri="{FF2B5EF4-FFF2-40B4-BE49-F238E27FC236}">
                <a16:creationId xmlns:a16="http://schemas.microsoft.com/office/drawing/2014/main" id="{EBECF661-71F4-B010-F598-CD1C4D28E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15" y="1376217"/>
            <a:ext cx="2018434" cy="3588327"/>
          </a:xfrm>
          <a:prstGeom prst="rect">
            <a:avLst/>
          </a:prstGeom>
        </p:spPr>
      </p:pic>
      <p:pic>
        <p:nvPicPr>
          <p:cNvPr id="6" name="Imagen 5" descr="Interfaz de usuario gráfica, Texto, Aplicación&#10;&#10;Descripción generada automáticamente">
            <a:extLst>
              <a:ext uri="{FF2B5EF4-FFF2-40B4-BE49-F238E27FC236}">
                <a16:creationId xmlns:a16="http://schemas.microsoft.com/office/drawing/2014/main" id="{3C789BC3-B6C4-CCD3-29DA-4331EC465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69" y="1376217"/>
            <a:ext cx="2018434" cy="3588327"/>
          </a:xfrm>
          <a:prstGeom prst="rect">
            <a:avLst/>
          </a:prstGeom>
        </p:spPr>
      </p:pic>
      <p:sp>
        <p:nvSpPr>
          <p:cNvPr id="8" name="CuadroTexto 7">
            <a:extLst>
              <a:ext uri="{FF2B5EF4-FFF2-40B4-BE49-F238E27FC236}">
                <a16:creationId xmlns:a16="http://schemas.microsoft.com/office/drawing/2014/main" id="{84FD7566-DD3A-0BAA-937C-7E6012624418}"/>
              </a:ext>
            </a:extLst>
          </p:cNvPr>
          <p:cNvSpPr txBox="1"/>
          <p:nvPr/>
        </p:nvSpPr>
        <p:spPr>
          <a:xfrm>
            <a:off x="511115" y="987664"/>
            <a:ext cx="2309091" cy="369332"/>
          </a:xfrm>
          <a:prstGeom prst="rect">
            <a:avLst/>
          </a:prstGeom>
          <a:noFill/>
        </p:spPr>
        <p:txBody>
          <a:bodyPr wrap="square" rtlCol="0">
            <a:spAutoFit/>
          </a:bodyPr>
          <a:lstStyle/>
          <a:p>
            <a:r>
              <a:rPr lang="da-DK">
                <a:latin typeface="Abadi Extra Light" panose="020B0204020104020204" pitchFamily="34" charset="0"/>
              </a:rPr>
              <a:t>Samme struktur </a:t>
            </a:r>
          </a:p>
        </p:txBody>
      </p:sp>
      <p:sp>
        <p:nvSpPr>
          <p:cNvPr id="10" name="CuadroTexto 9">
            <a:extLst>
              <a:ext uri="{FF2B5EF4-FFF2-40B4-BE49-F238E27FC236}">
                <a16:creationId xmlns:a16="http://schemas.microsoft.com/office/drawing/2014/main" id="{DB070113-0142-C777-02DD-7B8F2E129216}"/>
              </a:ext>
            </a:extLst>
          </p:cNvPr>
          <p:cNvSpPr txBox="1"/>
          <p:nvPr/>
        </p:nvSpPr>
        <p:spPr>
          <a:xfrm>
            <a:off x="5006196" y="423496"/>
            <a:ext cx="6096000" cy="5724644"/>
          </a:xfrm>
          <a:prstGeom prst="rect">
            <a:avLst/>
          </a:prstGeom>
          <a:noFill/>
        </p:spPr>
        <p:txBody>
          <a:bodyPr wrap="square">
            <a:spAutoFit/>
          </a:bodyPr>
          <a:lstStyle/>
          <a:p>
            <a:r>
              <a:rPr lang="da-DK" sz="1200" b="1">
                <a:latin typeface="Abadi Extra Light" panose="020B0204020104020204" pitchFamily="34" charset="0"/>
              </a:rPr>
              <a:t>INTENSIFIER - Base til mellemfint til tykt hår </a:t>
            </a:r>
          </a:p>
          <a:p>
            <a:r>
              <a:rPr lang="da-DK" sz="1200">
                <a:latin typeface="Abadi Extra Light" panose="020B0204020104020204" pitchFamily="34" charset="0"/>
              </a:rPr>
              <a:t>Intensifiers er baser til behandlingerne TRANSFORMING WELL-AGEING og designet til at forebygge akkumulerede hårskader, give pleje og blødgøring og intensivere koncentraternes virkning.</a:t>
            </a:r>
          </a:p>
          <a:p>
            <a:endParaRPr lang="es-ES" sz="1200" dirty="0">
              <a:latin typeface="Abadi Extra Light" panose="020B0204020104020204" pitchFamily="34" charset="0"/>
            </a:endParaRPr>
          </a:p>
          <a:p>
            <a:r>
              <a:rPr lang="da-DK" sz="1200">
                <a:latin typeface="Abadi Extra Light" panose="020B0204020104020204" pitchFamily="34" charset="0"/>
              </a:rPr>
              <a:t>De er formuleret med Molecular Enzymatic Complex, som er baseret på et genopbyggende kompleks af bioenzymer af naturlig oprindelse, og styrker hårets indre struktur, giver dybdehydrering, udglatter hårstrået og genopretter det ydre lag ved at skabe et beskyttende skjold. LifeAlgae BioScience er et biovidenskabeligt algeprodukt, som forstærker de aktive ingrediensers virkning og øger resultaterne på håret.</a:t>
            </a:r>
          </a:p>
          <a:p>
            <a:endParaRPr lang="es-ES" sz="1200" dirty="0">
              <a:latin typeface="Abadi Extra Light" panose="020B0204020104020204" pitchFamily="34" charset="0"/>
            </a:endParaRPr>
          </a:p>
          <a:p>
            <a:r>
              <a:rPr lang="da-DK" sz="1200" b="1">
                <a:latin typeface="Abadi Extra Light" panose="020B0204020104020204" pitchFamily="34" charset="0"/>
              </a:rPr>
              <a:t>Virkning:</a:t>
            </a:r>
          </a:p>
          <a:p>
            <a:r>
              <a:rPr lang="da-DK" sz="1200">
                <a:latin typeface="Abadi Extra Light" panose="020B0204020104020204" pitchFamily="34" charset="0"/>
              </a:rPr>
              <a:t>• Genopretter og styrker hårets indre struktur </a:t>
            </a:r>
          </a:p>
          <a:p>
            <a:r>
              <a:rPr lang="da-DK" sz="1200">
                <a:latin typeface="Abadi Extra Light" panose="020B0204020104020204" pitchFamily="34" charset="0"/>
              </a:rPr>
              <a:t>• Blokerer fugt og udglatter hårstrået</a:t>
            </a:r>
          </a:p>
          <a:p>
            <a:r>
              <a:rPr lang="da-DK" sz="1200">
                <a:latin typeface="Abadi Extra Light" panose="020B0204020104020204" pitchFamily="34" charset="0"/>
              </a:rPr>
              <a:t>• Forbedrer hårets tekstur og giver intens hydrering </a:t>
            </a:r>
          </a:p>
          <a:p>
            <a:r>
              <a:rPr lang="da-DK" sz="1200">
                <a:latin typeface="Abadi Extra Light" panose="020B0204020104020204" pitchFamily="34" charset="0"/>
              </a:rPr>
              <a:t>5X BLØDERE </a:t>
            </a:r>
          </a:p>
          <a:p>
            <a:r>
              <a:rPr lang="da-DK" sz="1200">
                <a:latin typeface="Abadi Extra Light" panose="020B0204020104020204" pitchFamily="34" charset="0"/>
              </a:rPr>
              <a:t>4X LETTERE OG NEMMERE AT HAVE MED AT GØRE </a:t>
            </a:r>
          </a:p>
          <a:p>
            <a:r>
              <a:rPr lang="da-DK" sz="1200">
                <a:latin typeface="Abadi Extra Light" panose="020B0204020104020204" pitchFamily="34" charset="0"/>
              </a:rPr>
              <a:t>80 % MERE REPARERET OG SUNDT </a:t>
            </a:r>
          </a:p>
          <a:p>
            <a:endParaRPr lang="es-ES" b="1" dirty="0">
              <a:latin typeface="Abadi Extra Light" panose="020B0204020104020204" pitchFamily="34" charset="0"/>
            </a:endParaRPr>
          </a:p>
          <a:p>
            <a:r>
              <a:rPr lang="da-DK" sz="1200" b="1">
                <a:latin typeface="Abadi Extra Light" panose="020B0204020104020204" pitchFamily="34" charset="0"/>
              </a:rPr>
              <a:t>Nøgleingredienser: </a:t>
            </a:r>
          </a:p>
          <a:p>
            <a:r>
              <a:rPr lang="da-DK" sz="1200">
                <a:latin typeface="Abadi Extra Light" panose="020B0204020104020204" pitchFamily="34" charset="0"/>
              </a:rPr>
              <a:t>· </a:t>
            </a:r>
            <a:r>
              <a:rPr lang="da-DK" sz="1200" b="1">
                <a:latin typeface="Abadi Extra Light" panose="020B0204020104020204" pitchFamily="34" charset="0"/>
              </a:rPr>
              <a:t>Et kompleks af naturlig oprindelse, </a:t>
            </a:r>
            <a:r>
              <a:rPr lang="da-DK" sz="1200">
                <a:latin typeface="Abadi Extra Light" panose="020B0204020104020204" pitchFamily="34" charset="0"/>
              </a:rPr>
              <a:t>der styrker hårets struktur indefra ved at trænge ind i cortex, balancerer vandet i håret, forbedrer dets mekaniske egenskaber og reparerer skader forårsaget af ultraviolet stråling. </a:t>
            </a:r>
          </a:p>
          <a:p>
            <a:r>
              <a:rPr lang="da-DK" sz="1200">
                <a:latin typeface="Abadi Extra Light" panose="020B0204020104020204" pitchFamily="34" charset="0"/>
              </a:rPr>
              <a:t>· Multifunktionelt polymert </a:t>
            </a:r>
            <a:r>
              <a:rPr lang="da-DK" sz="1200" b="1">
                <a:latin typeface="Abadi Extra Light" panose="020B0204020104020204" pitchFamily="34" charset="0"/>
              </a:rPr>
              <a:t>UV-filter, </a:t>
            </a:r>
            <a:r>
              <a:rPr lang="da-DK" sz="1200">
                <a:latin typeface="Abadi Extra Light" panose="020B0204020104020204" pitchFamily="34" charset="0"/>
              </a:rPr>
              <a:t>der plejer og beskytter fibrene mod at miste farve. </a:t>
            </a:r>
          </a:p>
          <a:p>
            <a:r>
              <a:rPr lang="da-DK" sz="1200" b="1">
                <a:latin typeface="Abadi Extra Light" panose="020B0204020104020204" pitchFamily="34" charset="0"/>
              </a:rPr>
              <a:t>· Pro-vitamin B5, </a:t>
            </a:r>
            <a:r>
              <a:rPr lang="da-DK" sz="1200">
                <a:latin typeface="Abadi Extra Light" panose="020B0204020104020204" pitchFamily="34" charset="0"/>
              </a:rPr>
              <a:t>der trænger ind i fibrene, fugter dem og hjælper dem med at holde på fugten.</a:t>
            </a:r>
          </a:p>
          <a:p>
            <a:endParaRPr lang="es-ES" sz="1200" dirty="0">
              <a:latin typeface="Abadi Extra Light" panose="020B0204020104020204" pitchFamily="34" charset="0"/>
            </a:endParaRPr>
          </a:p>
          <a:p>
            <a:r>
              <a:rPr lang="da-DK" sz="1200" b="1">
                <a:latin typeface="Abadi Extra Light" panose="020B0204020104020204" pitchFamily="34" charset="0"/>
              </a:rPr>
              <a:t>Anvendelse: </a:t>
            </a:r>
          </a:p>
          <a:p>
            <a:r>
              <a:rPr lang="da-DK" sz="1200">
                <a:latin typeface="Abadi Extra Light" panose="020B0204020104020204" pitchFamily="34" charset="0"/>
              </a:rPr>
              <a:t>Den professionelle kombinerer efter diagnosticering de to trin, Intensifier &amp; Recharge, i applikatorflasken. Blandingen påføres håret efter vask, hvorefter den skal virke i 7 minutter. </a:t>
            </a:r>
          </a:p>
        </p:txBody>
      </p:sp>
      <p:pic>
        <p:nvPicPr>
          <p:cNvPr id="4" name="Imagen 3">
            <a:extLst>
              <a:ext uri="{FF2B5EF4-FFF2-40B4-BE49-F238E27FC236}">
                <a16:creationId xmlns:a16="http://schemas.microsoft.com/office/drawing/2014/main" id="{746A387C-FE31-583E-7BA1-3C8BBC779DF5}"/>
              </a:ext>
            </a:extLst>
          </p:cNvPr>
          <p:cNvPicPr>
            <a:picLocks noChangeAspect="1"/>
          </p:cNvPicPr>
          <p:nvPr/>
        </p:nvPicPr>
        <p:blipFill>
          <a:blip r:embed="rId4"/>
          <a:stretch>
            <a:fillRect/>
          </a:stretch>
        </p:blipFill>
        <p:spPr>
          <a:xfrm>
            <a:off x="666118" y="1984770"/>
            <a:ext cx="1569855" cy="2371220"/>
          </a:xfrm>
          <a:prstGeom prst="rect">
            <a:avLst/>
          </a:prstGeom>
        </p:spPr>
      </p:pic>
    </p:spTree>
    <p:extLst>
      <p:ext uri="{BB962C8B-B14F-4D97-AF65-F5344CB8AC3E}">
        <p14:creationId xmlns:p14="http://schemas.microsoft.com/office/powerpoint/2010/main" val="2022915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99D12F3-4852-EB2D-281E-C676E9872926}"/>
              </a:ext>
            </a:extLst>
          </p:cNvPr>
          <p:cNvSpPr txBox="1"/>
          <p:nvPr/>
        </p:nvSpPr>
        <p:spPr>
          <a:xfrm>
            <a:off x="511115" y="423496"/>
            <a:ext cx="6094562" cy="369332"/>
          </a:xfrm>
          <a:prstGeom prst="rect">
            <a:avLst/>
          </a:prstGeom>
          <a:noFill/>
        </p:spPr>
        <p:txBody>
          <a:bodyPr wrap="square">
            <a:spAutoFit/>
          </a:bodyPr>
          <a:lstStyle/>
          <a:p>
            <a:r>
              <a:rPr lang="da-DK">
                <a:highlight>
                  <a:srgbClr val="FFFF00"/>
                </a:highlight>
                <a:latin typeface="Abadi Extra Light" panose="020B0204020104020204" pitchFamily="34" charset="0"/>
              </a:rPr>
              <a:t>SLIDE 3- Producto a producto </a:t>
            </a:r>
          </a:p>
        </p:txBody>
      </p:sp>
      <p:pic>
        <p:nvPicPr>
          <p:cNvPr id="3" name="Imagen 2" descr="Interfaz de usuario gráfica&#10;&#10;Descripción generada automáticamente con confianza media">
            <a:extLst>
              <a:ext uri="{FF2B5EF4-FFF2-40B4-BE49-F238E27FC236}">
                <a16:creationId xmlns:a16="http://schemas.microsoft.com/office/drawing/2014/main" id="{EBECF661-71F4-B010-F598-CD1C4D28E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15" y="1376217"/>
            <a:ext cx="2018434" cy="3588327"/>
          </a:xfrm>
          <a:prstGeom prst="rect">
            <a:avLst/>
          </a:prstGeom>
        </p:spPr>
      </p:pic>
      <p:pic>
        <p:nvPicPr>
          <p:cNvPr id="6" name="Imagen 5" descr="Interfaz de usuario gráfica, Texto, Aplicación&#10;&#10;Descripción generada automáticamente">
            <a:extLst>
              <a:ext uri="{FF2B5EF4-FFF2-40B4-BE49-F238E27FC236}">
                <a16:creationId xmlns:a16="http://schemas.microsoft.com/office/drawing/2014/main" id="{3C789BC3-B6C4-CCD3-29DA-4331EC465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69" y="1376217"/>
            <a:ext cx="2018434" cy="3588327"/>
          </a:xfrm>
          <a:prstGeom prst="rect">
            <a:avLst/>
          </a:prstGeom>
        </p:spPr>
      </p:pic>
      <p:sp>
        <p:nvSpPr>
          <p:cNvPr id="8" name="CuadroTexto 7">
            <a:extLst>
              <a:ext uri="{FF2B5EF4-FFF2-40B4-BE49-F238E27FC236}">
                <a16:creationId xmlns:a16="http://schemas.microsoft.com/office/drawing/2014/main" id="{84FD7566-DD3A-0BAA-937C-7E6012624418}"/>
              </a:ext>
            </a:extLst>
          </p:cNvPr>
          <p:cNvSpPr txBox="1"/>
          <p:nvPr/>
        </p:nvSpPr>
        <p:spPr>
          <a:xfrm>
            <a:off x="511115" y="987664"/>
            <a:ext cx="2309091" cy="369332"/>
          </a:xfrm>
          <a:prstGeom prst="rect">
            <a:avLst/>
          </a:prstGeom>
          <a:noFill/>
        </p:spPr>
        <p:txBody>
          <a:bodyPr wrap="square" rtlCol="0">
            <a:spAutoFit/>
          </a:bodyPr>
          <a:lstStyle/>
          <a:p>
            <a:r>
              <a:rPr lang="da-DK">
                <a:latin typeface="Abadi Extra Light" panose="020B0204020104020204" pitchFamily="34" charset="0"/>
              </a:rPr>
              <a:t>Samme struktur </a:t>
            </a:r>
          </a:p>
        </p:txBody>
      </p:sp>
      <p:sp>
        <p:nvSpPr>
          <p:cNvPr id="10" name="CuadroTexto 9">
            <a:extLst>
              <a:ext uri="{FF2B5EF4-FFF2-40B4-BE49-F238E27FC236}">
                <a16:creationId xmlns:a16="http://schemas.microsoft.com/office/drawing/2014/main" id="{DB070113-0142-C777-02DD-7B8F2E129216}"/>
              </a:ext>
            </a:extLst>
          </p:cNvPr>
          <p:cNvSpPr txBox="1"/>
          <p:nvPr/>
        </p:nvSpPr>
        <p:spPr>
          <a:xfrm>
            <a:off x="5006196" y="423496"/>
            <a:ext cx="6096000" cy="3877985"/>
          </a:xfrm>
          <a:prstGeom prst="rect">
            <a:avLst/>
          </a:prstGeom>
          <a:noFill/>
        </p:spPr>
        <p:txBody>
          <a:bodyPr wrap="square">
            <a:spAutoFit/>
          </a:bodyPr>
          <a:lstStyle/>
          <a:p>
            <a:r>
              <a:rPr lang="da-DK" sz="1200" b="1">
                <a:latin typeface="Abadi Extra Light" panose="020B0204020104020204" pitchFamily="34" charset="0"/>
              </a:rPr>
              <a:t>RECHARGE - STRENGTHENING CONCENTRATE</a:t>
            </a:r>
          </a:p>
          <a:p>
            <a:r>
              <a:rPr lang="da-DK" sz="1200">
                <a:latin typeface="Abadi Extra Light" panose="020B0204020104020204" pitchFamily="34" charset="0"/>
              </a:rPr>
              <a:t>Koncentrat til svagt og/eller beskadiget hår, formuleret med aminosyrer og fugtgivende faktorer for intensiv genopbygning af hårets inderste lag og beskyttelse mod brud.</a:t>
            </a:r>
          </a:p>
          <a:p>
            <a:endParaRPr lang="es-ES" sz="1200" dirty="0">
              <a:latin typeface="Abadi Extra Light" panose="020B0204020104020204" pitchFamily="34" charset="0"/>
            </a:endParaRPr>
          </a:p>
          <a:p>
            <a:r>
              <a:rPr lang="da-DK" sz="1200" b="1">
                <a:latin typeface="Abadi Extra Light" panose="020B0204020104020204" pitchFamily="34" charset="0"/>
              </a:rPr>
              <a:t>Virkning:</a:t>
            </a:r>
          </a:p>
          <a:p>
            <a:r>
              <a:rPr lang="da-DK" sz="1200">
                <a:latin typeface="Abadi Extra Light" panose="020B0204020104020204" pitchFamily="34" charset="0"/>
              </a:rPr>
              <a:t>• Genopretter hårets indre struktur </a:t>
            </a:r>
          </a:p>
          <a:p>
            <a:r>
              <a:rPr lang="da-DK" sz="1200">
                <a:latin typeface="Abadi Extra Light" panose="020B0204020104020204" pitchFamily="34" charset="0"/>
              </a:rPr>
              <a:t>• Forebygger brud</a:t>
            </a:r>
          </a:p>
          <a:p>
            <a:r>
              <a:rPr lang="da-DK" sz="1200">
                <a:latin typeface="Abadi Extra Light" panose="020B0204020104020204" pitchFamily="34" charset="0"/>
              </a:rPr>
              <a:t>• Giver styrke og elasticitet til fibrene</a:t>
            </a:r>
          </a:p>
          <a:p>
            <a:endParaRPr lang="es-ES" b="1" dirty="0">
              <a:latin typeface="Abadi Extra Light" panose="020B0204020104020204" pitchFamily="34" charset="0"/>
            </a:endParaRPr>
          </a:p>
          <a:p>
            <a:r>
              <a:rPr lang="da-DK" sz="1200" b="1">
                <a:latin typeface="Abadi Extra Light" panose="020B0204020104020204" pitchFamily="34" charset="0"/>
              </a:rPr>
              <a:t>Nøgleingredienser: </a:t>
            </a:r>
          </a:p>
          <a:p>
            <a:r>
              <a:rPr lang="da-DK" sz="1200" b="1">
                <a:latin typeface="Abadi Extra Light" panose="020B0204020104020204" pitchFamily="34" charset="0"/>
              </a:rPr>
              <a:t>· Et kraftigt styrkende kompleks </a:t>
            </a:r>
            <a:r>
              <a:rPr lang="da-DK" sz="1200">
                <a:latin typeface="Abadi Extra Light" panose="020B0204020104020204" pitchFamily="34" charset="0"/>
              </a:rPr>
              <a:t>med dobbelt virkning, der trænger ind i hårfibrene for at øge deres modstandsdygtighed over for brud og lægger sig som et lag på dem for at smøre og genoprette hårstrået. </a:t>
            </a:r>
          </a:p>
          <a:p>
            <a:r>
              <a:rPr lang="da-DK" sz="1200">
                <a:latin typeface="Abadi Extra Light" panose="020B0204020104020204" pitchFamily="34" charset="0"/>
              </a:rPr>
              <a:t>· </a:t>
            </a:r>
            <a:r>
              <a:rPr lang="da-DK" sz="1200" b="1">
                <a:latin typeface="Abadi Extra Light" panose="020B0204020104020204" pitchFamily="34" charset="0"/>
              </a:rPr>
              <a:t>En kombination af aminosyrer, </a:t>
            </a:r>
            <a:r>
              <a:rPr lang="da-DK" sz="1200">
                <a:latin typeface="Abadi Extra Light" panose="020B0204020104020204" pitchFamily="34" charset="0"/>
              </a:rPr>
              <a:t>der interagerer med håret og styrker hårfibrenes struktur og reparerer overfladeskader for at øge elasticitet og styrke.</a:t>
            </a:r>
          </a:p>
          <a:p>
            <a:endParaRPr lang="es-ES" sz="1200" dirty="0">
              <a:latin typeface="Abadi Extra Light" panose="020B0204020104020204" pitchFamily="34" charset="0"/>
            </a:endParaRPr>
          </a:p>
          <a:p>
            <a:r>
              <a:rPr lang="da-DK" sz="1200" b="1">
                <a:latin typeface="Abadi Extra Light" panose="020B0204020104020204" pitchFamily="34" charset="0"/>
              </a:rPr>
              <a:t>Anvendelse: </a:t>
            </a:r>
          </a:p>
          <a:p>
            <a:r>
              <a:rPr lang="da-DK" sz="1200">
                <a:latin typeface="Abadi Extra Light" panose="020B0204020104020204" pitchFamily="34" charset="0"/>
              </a:rPr>
              <a:t>Den professionelle kombinerer efter diagnosticering de to trin, Intensifier &amp; Recharge, i applikatorflasken. Blandingen påføres håret efter vask, hvorefter den skal virke i 7 minutter. </a:t>
            </a:r>
          </a:p>
        </p:txBody>
      </p:sp>
      <p:pic>
        <p:nvPicPr>
          <p:cNvPr id="4" name="Imagen 3">
            <a:extLst>
              <a:ext uri="{FF2B5EF4-FFF2-40B4-BE49-F238E27FC236}">
                <a16:creationId xmlns:a16="http://schemas.microsoft.com/office/drawing/2014/main" id="{E2668D54-D1E8-CE95-0C3E-E33D28339730}"/>
              </a:ext>
            </a:extLst>
          </p:cNvPr>
          <p:cNvPicPr>
            <a:picLocks noChangeAspect="1"/>
          </p:cNvPicPr>
          <p:nvPr/>
        </p:nvPicPr>
        <p:blipFill>
          <a:blip r:embed="rId4"/>
          <a:stretch>
            <a:fillRect/>
          </a:stretch>
        </p:blipFill>
        <p:spPr>
          <a:xfrm>
            <a:off x="762404" y="2191110"/>
            <a:ext cx="1515855" cy="2246489"/>
          </a:xfrm>
          <a:prstGeom prst="rect">
            <a:avLst/>
          </a:prstGeom>
        </p:spPr>
      </p:pic>
    </p:spTree>
    <p:extLst>
      <p:ext uri="{BB962C8B-B14F-4D97-AF65-F5344CB8AC3E}">
        <p14:creationId xmlns:p14="http://schemas.microsoft.com/office/powerpoint/2010/main" val="3487578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99D12F3-4852-EB2D-281E-C676E9872926}"/>
              </a:ext>
            </a:extLst>
          </p:cNvPr>
          <p:cNvSpPr txBox="1"/>
          <p:nvPr/>
        </p:nvSpPr>
        <p:spPr>
          <a:xfrm>
            <a:off x="511115" y="423496"/>
            <a:ext cx="6094562" cy="369332"/>
          </a:xfrm>
          <a:prstGeom prst="rect">
            <a:avLst/>
          </a:prstGeom>
          <a:noFill/>
        </p:spPr>
        <p:txBody>
          <a:bodyPr wrap="square">
            <a:spAutoFit/>
          </a:bodyPr>
          <a:lstStyle/>
          <a:p>
            <a:r>
              <a:rPr lang="da-DK">
                <a:highlight>
                  <a:srgbClr val="FFFF00"/>
                </a:highlight>
                <a:latin typeface="Abadi Extra Light" panose="020B0204020104020204" pitchFamily="34" charset="0"/>
              </a:rPr>
              <a:t>SLIDE 3- Producto a producto </a:t>
            </a:r>
          </a:p>
        </p:txBody>
      </p:sp>
      <p:pic>
        <p:nvPicPr>
          <p:cNvPr id="3" name="Imagen 2" descr="Interfaz de usuario gráfica&#10;&#10;Descripción generada automáticamente con confianza media">
            <a:extLst>
              <a:ext uri="{FF2B5EF4-FFF2-40B4-BE49-F238E27FC236}">
                <a16:creationId xmlns:a16="http://schemas.microsoft.com/office/drawing/2014/main" id="{EBECF661-71F4-B010-F598-CD1C4D28E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15" y="1376217"/>
            <a:ext cx="2018434" cy="3588327"/>
          </a:xfrm>
          <a:prstGeom prst="rect">
            <a:avLst/>
          </a:prstGeom>
        </p:spPr>
      </p:pic>
      <p:pic>
        <p:nvPicPr>
          <p:cNvPr id="6" name="Imagen 5" descr="Interfaz de usuario gráfica, Texto, Aplicación&#10;&#10;Descripción generada automáticamente">
            <a:extLst>
              <a:ext uri="{FF2B5EF4-FFF2-40B4-BE49-F238E27FC236}">
                <a16:creationId xmlns:a16="http://schemas.microsoft.com/office/drawing/2014/main" id="{3C789BC3-B6C4-CCD3-29DA-4331EC465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69" y="1376217"/>
            <a:ext cx="2018434" cy="3588327"/>
          </a:xfrm>
          <a:prstGeom prst="rect">
            <a:avLst/>
          </a:prstGeom>
        </p:spPr>
      </p:pic>
      <p:sp>
        <p:nvSpPr>
          <p:cNvPr id="8" name="CuadroTexto 7">
            <a:extLst>
              <a:ext uri="{FF2B5EF4-FFF2-40B4-BE49-F238E27FC236}">
                <a16:creationId xmlns:a16="http://schemas.microsoft.com/office/drawing/2014/main" id="{84FD7566-DD3A-0BAA-937C-7E6012624418}"/>
              </a:ext>
            </a:extLst>
          </p:cNvPr>
          <p:cNvSpPr txBox="1"/>
          <p:nvPr/>
        </p:nvSpPr>
        <p:spPr>
          <a:xfrm>
            <a:off x="511115" y="987664"/>
            <a:ext cx="2309091" cy="369332"/>
          </a:xfrm>
          <a:prstGeom prst="rect">
            <a:avLst/>
          </a:prstGeom>
          <a:noFill/>
        </p:spPr>
        <p:txBody>
          <a:bodyPr wrap="square" rtlCol="0">
            <a:spAutoFit/>
          </a:bodyPr>
          <a:lstStyle/>
          <a:p>
            <a:r>
              <a:rPr lang="da-DK">
                <a:latin typeface="Abadi Extra Light" panose="020B0204020104020204" pitchFamily="34" charset="0"/>
              </a:rPr>
              <a:t>Samme struktur </a:t>
            </a:r>
          </a:p>
        </p:txBody>
      </p:sp>
      <p:sp>
        <p:nvSpPr>
          <p:cNvPr id="10" name="CuadroTexto 9">
            <a:extLst>
              <a:ext uri="{FF2B5EF4-FFF2-40B4-BE49-F238E27FC236}">
                <a16:creationId xmlns:a16="http://schemas.microsoft.com/office/drawing/2014/main" id="{DB070113-0142-C777-02DD-7B8F2E129216}"/>
              </a:ext>
            </a:extLst>
          </p:cNvPr>
          <p:cNvSpPr txBox="1"/>
          <p:nvPr/>
        </p:nvSpPr>
        <p:spPr>
          <a:xfrm>
            <a:off x="5006196" y="423496"/>
            <a:ext cx="6096000" cy="3970318"/>
          </a:xfrm>
          <a:prstGeom prst="rect">
            <a:avLst/>
          </a:prstGeom>
          <a:noFill/>
        </p:spPr>
        <p:txBody>
          <a:bodyPr wrap="square">
            <a:spAutoFit/>
          </a:bodyPr>
          <a:lstStyle/>
          <a:p>
            <a:r>
              <a:rPr lang="da-DK" sz="1200" b="1">
                <a:latin typeface="Abadi Extra Light" panose="020B0204020104020204" pitchFamily="34" charset="0"/>
              </a:rPr>
              <a:t>RECHARGE - SMOOTHING CONCENTRATE:</a:t>
            </a:r>
          </a:p>
          <a:p>
            <a:r>
              <a:rPr lang="da-DK" sz="1200">
                <a:latin typeface="Abadi Extra Light" panose="020B0204020104020204" pitchFamily="34" charset="0"/>
              </a:rPr>
              <a:t>Koncentrat til uregerligt, kruset og/eller krøllet hår, formuleret med hårstråforseglende midler og elektrostatiske ladningsneutralisatorer, der fungerer som en beskyttende barriere for at forsegle fugt og reparerende aktiver.</a:t>
            </a:r>
          </a:p>
          <a:p>
            <a:endParaRPr lang="es-ES" sz="1200" dirty="0">
              <a:latin typeface="Abadi Extra Light" panose="020B0204020104020204" pitchFamily="34" charset="0"/>
            </a:endParaRPr>
          </a:p>
          <a:p>
            <a:r>
              <a:rPr lang="da-DK" sz="1200" b="1">
                <a:latin typeface="Abadi Extra Light" panose="020B0204020104020204" pitchFamily="34" charset="0"/>
              </a:rPr>
              <a:t>Virkning:</a:t>
            </a:r>
          </a:p>
          <a:p>
            <a:r>
              <a:rPr lang="da-DK" sz="1200">
                <a:latin typeface="Abadi Extra Light" panose="020B0204020104020204" pitchFamily="34" charset="0"/>
              </a:rPr>
              <a:t>• Giver forbedret blødhed</a:t>
            </a:r>
          </a:p>
          <a:p>
            <a:r>
              <a:rPr lang="da-DK" sz="1200">
                <a:latin typeface="Abadi Extra Light" panose="020B0204020104020204" pitchFamily="34" charset="0"/>
              </a:rPr>
              <a:t>• Bevarer fugtigheden</a:t>
            </a:r>
          </a:p>
          <a:p>
            <a:r>
              <a:rPr lang="da-DK" sz="1200">
                <a:latin typeface="Abadi Extra Light" panose="020B0204020104020204" pitchFamily="34" charset="0"/>
              </a:rPr>
              <a:t>• Fjerner krusning</a:t>
            </a:r>
          </a:p>
          <a:p>
            <a:endParaRPr lang="es-ES" sz="1200" b="1" dirty="0">
              <a:latin typeface="Abadi Extra Light" panose="020B0204020104020204" pitchFamily="34" charset="0"/>
            </a:endParaRPr>
          </a:p>
          <a:p>
            <a:r>
              <a:rPr lang="da-DK" sz="1200" b="1">
                <a:latin typeface="Abadi Extra Light" panose="020B0204020104020204" pitchFamily="34" charset="0"/>
              </a:rPr>
              <a:t>Nøgleingredienser: </a:t>
            </a:r>
          </a:p>
          <a:p>
            <a:r>
              <a:rPr lang="da-DK" sz="1200" b="1">
                <a:latin typeface="Abadi Extra Light" panose="020B0204020104020204" pitchFamily="34" charset="0"/>
              </a:rPr>
              <a:t>· Et kompleks af naturlige sukkerarter </a:t>
            </a:r>
            <a:r>
              <a:rPr lang="da-DK" sz="1200">
                <a:latin typeface="Abadi Extra Light" panose="020B0204020104020204" pitchFamily="34" charset="0"/>
              </a:rPr>
              <a:t>af vegetabilsk oprindelse, der fugter håret og samtidig skaber en barriere omkring fibrene, der forhindrer fugttab.</a:t>
            </a:r>
          </a:p>
          <a:p>
            <a:r>
              <a:rPr lang="da-DK" sz="1200">
                <a:latin typeface="Abadi Extra Light" panose="020B0204020104020204" pitchFamily="34" charset="0"/>
              </a:rPr>
              <a:t>· </a:t>
            </a:r>
            <a:r>
              <a:rPr lang="da-DK" sz="1200" b="1">
                <a:latin typeface="Abadi Extra Light" panose="020B0204020104020204" pitchFamily="34" charset="0"/>
              </a:rPr>
              <a:t>Naturlige plejende og fugtgivende stoffer, </a:t>
            </a:r>
            <a:r>
              <a:rPr lang="da-DK" sz="1200">
                <a:latin typeface="Abadi Extra Light" panose="020B0204020104020204" pitchFamily="34" charset="0"/>
              </a:rPr>
              <a:t>der blødgør og gør håret nemmere at rede ud, genopretter hårets hydrofobicitet, tilfører fremragende anti-frizz-egenskaber og hjælper med at reparere spaltede spidser.</a:t>
            </a:r>
          </a:p>
          <a:p>
            <a:endParaRPr lang="es-ES" sz="1200" dirty="0">
              <a:latin typeface="Abadi Extra Light" panose="020B0204020104020204" pitchFamily="34" charset="0"/>
            </a:endParaRPr>
          </a:p>
          <a:p>
            <a:r>
              <a:rPr lang="da-DK" sz="1200" b="1">
                <a:latin typeface="Abadi Extra Light" panose="020B0204020104020204" pitchFamily="34" charset="0"/>
              </a:rPr>
              <a:t>Anvendelse: </a:t>
            </a:r>
          </a:p>
          <a:p>
            <a:r>
              <a:rPr lang="da-DK" sz="1200">
                <a:latin typeface="Abadi Extra Light" panose="020B0204020104020204" pitchFamily="34" charset="0"/>
              </a:rPr>
              <a:t>Den professionelle kombinerer efter diagnosticering de to trin, Intensifier &amp; Recharge, i applikatorflasken. Blandingen påføres håret efter vask, hvorefter den skal virke i 7 minutter. </a:t>
            </a:r>
          </a:p>
        </p:txBody>
      </p:sp>
      <p:pic>
        <p:nvPicPr>
          <p:cNvPr id="12" name="Imagen 11">
            <a:extLst>
              <a:ext uri="{FF2B5EF4-FFF2-40B4-BE49-F238E27FC236}">
                <a16:creationId xmlns:a16="http://schemas.microsoft.com/office/drawing/2014/main" id="{7B04AF50-4658-EFC5-1F6C-E8BECB88B9FA}"/>
              </a:ext>
            </a:extLst>
          </p:cNvPr>
          <p:cNvPicPr>
            <a:picLocks noChangeAspect="1"/>
          </p:cNvPicPr>
          <p:nvPr/>
        </p:nvPicPr>
        <p:blipFill>
          <a:blip r:embed="rId4"/>
          <a:stretch>
            <a:fillRect/>
          </a:stretch>
        </p:blipFill>
        <p:spPr>
          <a:xfrm>
            <a:off x="705138" y="1940834"/>
            <a:ext cx="1491816" cy="2459091"/>
          </a:xfrm>
          <a:prstGeom prst="rect">
            <a:avLst/>
          </a:prstGeom>
        </p:spPr>
      </p:pic>
    </p:spTree>
    <p:extLst>
      <p:ext uri="{BB962C8B-B14F-4D97-AF65-F5344CB8AC3E}">
        <p14:creationId xmlns:p14="http://schemas.microsoft.com/office/powerpoint/2010/main" val="459188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99D12F3-4852-EB2D-281E-C676E9872926}"/>
              </a:ext>
            </a:extLst>
          </p:cNvPr>
          <p:cNvSpPr txBox="1"/>
          <p:nvPr/>
        </p:nvSpPr>
        <p:spPr>
          <a:xfrm>
            <a:off x="511115" y="423496"/>
            <a:ext cx="6094562" cy="369332"/>
          </a:xfrm>
          <a:prstGeom prst="rect">
            <a:avLst/>
          </a:prstGeom>
          <a:noFill/>
        </p:spPr>
        <p:txBody>
          <a:bodyPr wrap="square">
            <a:spAutoFit/>
          </a:bodyPr>
          <a:lstStyle/>
          <a:p>
            <a:r>
              <a:rPr lang="da-DK">
                <a:highlight>
                  <a:srgbClr val="FFFF00"/>
                </a:highlight>
                <a:latin typeface="Abadi Extra Light" panose="020B0204020104020204" pitchFamily="34" charset="0"/>
              </a:rPr>
              <a:t>SLIDE 3- Producto a producto </a:t>
            </a:r>
          </a:p>
        </p:txBody>
      </p:sp>
      <p:pic>
        <p:nvPicPr>
          <p:cNvPr id="3" name="Imagen 2" descr="Interfaz de usuario gráfica&#10;&#10;Descripción generada automáticamente con confianza media">
            <a:extLst>
              <a:ext uri="{FF2B5EF4-FFF2-40B4-BE49-F238E27FC236}">
                <a16:creationId xmlns:a16="http://schemas.microsoft.com/office/drawing/2014/main" id="{EBECF661-71F4-B010-F598-CD1C4D28E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15" y="1376217"/>
            <a:ext cx="2018434" cy="3588327"/>
          </a:xfrm>
          <a:prstGeom prst="rect">
            <a:avLst/>
          </a:prstGeom>
        </p:spPr>
      </p:pic>
      <p:pic>
        <p:nvPicPr>
          <p:cNvPr id="6" name="Imagen 5" descr="Interfaz de usuario gráfica, Texto, Aplicación&#10;&#10;Descripción generada automáticamente">
            <a:extLst>
              <a:ext uri="{FF2B5EF4-FFF2-40B4-BE49-F238E27FC236}">
                <a16:creationId xmlns:a16="http://schemas.microsoft.com/office/drawing/2014/main" id="{3C789BC3-B6C4-CCD3-29DA-4331EC465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69" y="1376217"/>
            <a:ext cx="2018434" cy="3588327"/>
          </a:xfrm>
          <a:prstGeom prst="rect">
            <a:avLst/>
          </a:prstGeom>
        </p:spPr>
      </p:pic>
      <p:sp>
        <p:nvSpPr>
          <p:cNvPr id="8" name="CuadroTexto 7">
            <a:extLst>
              <a:ext uri="{FF2B5EF4-FFF2-40B4-BE49-F238E27FC236}">
                <a16:creationId xmlns:a16="http://schemas.microsoft.com/office/drawing/2014/main" id="{84FD7566-DD3A-0BAA-937C-7E6012624418}"/>
              </a:ext>
            </a:extLst>
          </p:cNvPr>
          <p:cNvSpPr txBox="1"/>
          <p:nvPr/>
        </p:nvSpPr>
        <p:spPr>
          <a:xfrm>
            <a:off x="511115" y="987664"/>
            <a:ext cx="2309091" cy="369332"/>
          </a:xfrm>
          <a:prstGeom prst="rect">
            <a:avLst/>
          </a:prstGeom>
          <a:noFill/>
        </p:spPr>
        <p:txBody>
          <a:bodyPr wrap="square" rtlCol="0">
            <a:spAutoFit/>
          </a:bodyPr>
          <a:lstStyle/>
          <a:p>
            <a:r>
              <a:rPr lang="da-DK">
                <a:latin typeface="Abadi Extra Light" panose="020B0204020104020204" pitchFamily="34" charset="0"/>
              </a:rPr>
              <a:t>Samme struktur </a:t>
            </a:r>
          </a:p>
        </p:txBody>
      </p:sp>
      <p:sp>
        <p:nvSpPr>
          <p:cNvPr id="10" name="CuadroTexto 9">
            <a:extLst>
              <a:ext uri="{FF2B5EF4-FFF2-40B4-BE49-F238E27FC236}">
                <a16:creationId xmlns:a16="http://schemas.microsoft.com/office/drawing/2014/main" id="{DB070113-0142-C777-02DD-7B8F2E129216}"/>
              </a:ext>
            </a:extLst>
          </p:cNvPr>
          <p:cNvSpPr txBox="1"/>
          <p:nvPr/>
        </p:nvSpPr>
        <p:spPr>
          <a:xfrm>
            <a:off x="5006196" y="423496"/>
            <a:ext cx="6096000" cy="3785652"/>
          </a:xfrm>
          <a:prstGeom prst="rect">
            <a:avLst/>
          </a:prstGeom>
          <a:noFill/>
        </p:spPr>
        <p:txBody>
          <a:bodyPr wrap="square">
            <a:spAutoFit/>
          </a:bodyPr>
          <a:lstStyle/>
          <a:p>
            <a:r>
              <a:rPr lang="da-DK" sz="1200" b="1">
                <a:latin typeface="Abadi Extra Light" panose="020B0204020104020204" pitchFamily="34" charset="0"/>
              </a:rPr>
              <a:t>RECHARGE - COLOUR CONCENTRATE:</a:t>
            </a:r>
          </a:p>
          <a:p>
            <a:r>
              <a:rPr lang="da-DK" sz="1200">
                <a:latin typeface="Abadi Extra Light" panose="020B0204020104020204" pitchFamily="34" charset="0"/>
              </a:rPr>
              <a:t>Koncentrat til farvet hår, formuleret med naturlige antioxidanter, glansforstærkere og farveforseglingspolymerer for at forbedre glansen, forlænge farvens levetid og beskytte mod oxidativ stress.</a:t>
            </a:r>
          </a:p>
          <a:p>
            <a:endParaRPr lang="es-ES" sz="1200" dirty="0">
              <a:latin typeface="Abadi Extra Light" panose="020B0204020104020204" pitchFamily="34" charset="0"/>
            </a:endParaRPr>
          </a:p>
          <a:p>
            <a:r>
              <a:rPr lang="da-DK" sz="1200" b="1">
                <a:latin typeface="Abadi Extra Light" panose="020B0204020104020204" pitchFamily="34" charset="0"/>
              </a:rPr>
              <a:t>Virkning:</a:t>
            </a:r>
          </a:p>
          <a:p>
            <a:r>
              <a:rPr lang="da-DK" sz="1200">
                <a:latin typeface="Abadi Extra Light" panose="020B0204020104020204" pitchFamily="34" charset="0"/>
              </a:rPr>
              <a:t>• Forlænger farvens levetid </a:t>
            </a:r>
          </a:p>
          <a:p>
            <a:r>
              <a:rPr lang="da-DK" sz="1200">
                <a:latin typeface="Abadi Extra Light" panose="020B0204020104020204" pitchFamily="34" charset="0"/>
              </a:rPr>
              <a:t>• Beskytter mod stråling</a:t>
            </a:r>
          </a:p>
          <a:p>
            <a:r>
              <a:rPr lang="da-DK" sz="1200">
                <a:latin typeface="Abadi Extra Light" panose="020B0204020104020204" pitchFamily="34" charset="0"/>
              </a:rPr>
              <a:t>• Styrker hårets kraft og glans</a:t>
            </a:r>
          </a:p>
          <a:p>
            <a:endParaRPr lang="es-ES" sz="1200" b="1" dirty="0">
              <a:latin typeface="Abadi Extra Light" panose="020B0204020104020204" pitchFamily="34" charset="0"/>
            </a:endParaRPr>
          </a:p>
          <a:p>
            <a:r>
              <a:rPr lang="da-DK" sz="1200" b="1">
                <a:latin typeface="Abadi Extra Light" panose="020B0204020104020204" pitchFamily="34" charset="0"/>
              </a:rPr>
              <a:t>Nøgleingredienser: </a:t>
            </a:r>
          </a:p>
          <a:p>
            <a:r>
              <a:rPr lang="da-DK" sz="1200" b="1">
                <a:latin typeface="Abadi Extra Light" panose="020B0204020104020204" pitchFamily="34" charset="0"/>
              </a:rPr>
              <a:t>· Naturlige antioxidanter fra grøn te, </a:t>
            </a:r>
            <a:r>
              <a:rPr lang="da-DK" sz="1200">
                <a:latin typeface="Abadi Extra Light" panose="020B0204020104020204" pitchFamily="34" charset="0"/>
              </a:rPr>
              <a:t>der beskytter håret mod farvetab på grund af oxidation forårsaget af dannelsen af frie radikaler og UV-stråling.</a:t>
            </a:r>
          </a:p>
          <a:p>
            <a:r>
              <a:rPr lang="da-DK" sz="1200">
                <a:latin typeface="Abadi Extra Light" panose="020B0204020104020204" pitchFamily="34" charset="0"/>
              </a:rPr>
              <a:t>· </a:t>
            </a:r>
            <a:r>
              <a:rPr lang="da-DK" sz="1200" b="1">
                <a:latin typeface="Abadi Extra Light" panose="020B0204020104020204" pitchFamily="34" charset="0"/>
              </a:rPr>
              <a:t>Kvaterniseret polymer, </a:t>
            </a:r>
            <a:r>
              <a:rPr lang="da-DK" sz="1200">
                <a:latin typeface="Abadi Extra Light" panose="020B0204020104020204" pitchFamily="34" charset="0"/>
              </a:rPr>
              <a:t>der lægger sig homogent på hårfibrene og skaber en beskyttende film, der beskytter mod farvetab ved vask.</a:t>
            </a:r>
          </a:p>
          <a:p>
            <a:endParaRPr lang="es-ES" sz="1200" dirty="0">
              <a:latin typeface="Abadi Extra Light" panose="020B0204020104020204" pitchFamily="34" charset="0"/>
            </a:endParaRPr>
          </a:p>
          <a:p>
            <a:r>
              <a:rPr lang="da-DK" sz="1200" b="1">
                <a:latin typeface="Abadi Extra Light" panose="020B0204020104020204" pitchFamily="34" charset="0"/>
              </a:rPr>
              <a:t>Anvendelse: </a:t>
            </a:r>
          </a:p>
          <a:p>
            <a:r>
              <a:rPr lang="da-DK" sz="1200">
                <a:latin typeface="Abadi Extra Light" panose="020B0204020104020204" pitchFamily="34" charset="0"/>
              </a:rPr>
              <a:t>Den professionelle kombinerer efter diagnosticering de to trin, Intensifier &amp; Recharge, i applikatorflasken. Blandingen påføres håret efter vask, hvorefter den skal virke i 7 minutter. </a:t>
            </a:r>
          </a:p>
        </p:txBody>
      </p:sp>
      <p:pic>
        <p:nvPicPr>
          <p:cNvPr id="12" name="Imagen 11">
            <a:extLst>
              <a:ext uri="{FF2B5EF4-FFF2-40B4-BE49-F238E27FC236}">
                <a16:creationId xmlns:a16="http://schemas.microsoft.com/office/drawing/2014/main" id="{F155C1BB-1FEE-0787-F0E5-71143AA2DF1D}"/>
              </a:ext>
            </a:extLst>
          </p:cNvPr>
          <p:cNvPicPr>
            <a:picLocks noChangeAspect="1"/>
          </p:cNvPicPr>
          <p:nvPr/>
        </p:nvPicPr>
        <p:blipFill>
          <a:blip r:embed="rId4"/>
          <a:stretch>
            <a:fillRect/>
          </a:stretch>
        </p:blipFill>
        <p:spPr>
          <a:xfrm>
            <a:off x="679793" y="2013500"/>
            <a:ext cx="1542506" cy="2313759"/>
          </a:xfrm>
          <a:prstGeom prst="rect">
            <a:avLst/>
          </a:prstGeom>
        </p:spPr>
      </p:pic>
    </p:spTree>
    <p:extLst>
      <p:ext uri="{BB962C8B-B14F-4D97-AF65-F5344CB8AC3E}">
        <p14:creationId xmlns:p14="http://schemas.microsoft.com/office/powerpoint/2010/main" val="53543000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986</Words>
  <Application>Microsoft Office PowerPoint</Application>
  <PresentationFormat>Panorámica</PresentationFormat>
  <Paragraphs>104</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Abadi</vt:lpstr>
      <vt:lpstr>Abadi Extra Light</vt: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Ballester</dc:creator>
  <cp:lastModifiedBy>Project Management</cp:lastModifiedBy>
  <cp:revision>4</cp:revision>
  <dcterms:created xsi:type="dcterms:W3CDTF">2023-10-20T08:51:43Z</dcterms:created>
  <dcterms:modified xsi:type="dcterms:W3CDTF">2023-10-24T11:27:46Z</dcterms:modified>
</cp:coreProperties>
</file>