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6" d="100"/>
          <a:sy n="46" d="100"/>
        </p:scale>
        <p:origin x="58"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A08CB0-7BF4-5760-4DD2-E07E867EC3F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C9B9E5EB-E035-43CD-7150-C192AB0EF5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4398D328-ADB2-75F6-1C55-C714E3EF3074}"/>
              </a:ext>
            </a:extLst>
          </p:cNvPr>
          <p:cNvSpPr>
            <a:spLocks noGrp="1"/>
          </p:cNvSpPr>
          <p:nvPr>
            <p:ph type="dt" sz="half" idx="10"/>
          </p:nvPr>
        </p:nvSpPr>
        <p:spPr/>
        <p:txBody>
          <a:bodyPr/>
          <a:lstStyle/>
          <a:p>
            <a:fld id="{399303C3-7D65-4741-9954-6037FC3AA124}" type="datetimeFigureOut">
              <a:rPr lang="es-ES" smtClean="0"/>
              <a:t>25/10/2023</a:t>
            </a:fld>
            <a:endParaRPr lang="es-ES"/>
          </a:p>
        </p:txBody>
      </p:sp>
      <p:sp>
        <p:nvSpPr>
          <p:cNvPr id="5" name="Marcador de pie de página 4">
            <a:extLst>
              <a:ext uri="{FF2B5EF4-FFF2-40B4-BE49-F238E27FC236}">
                <a16:creationId xmlns:a16="http://schemas.microsoft.com/office/drawing/2014/main" id="{E462F64B-A2FE-81E7-3DF7-8629673A41C6}"/>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D4E880E-2F9D-2A21-C813-0C4215E88A64}"/>
              </a:ext>
            </a:extLst>
          </p:cNvPr>
          <p:cNvSpPr>
            <a:spLocks noGrp="1"/>
          </p:cNvSpPr>
          <p:nvPr>
            <p:ph type="sldNum" sz="quarter" idx="12"/>
          </p:nvPr>
        </p:nvSpPr>
        <p:spPr/>
        <p:txBody>
          <a:bodyPr/>
          <a:lstStyle/>
          <a:p>
            <a:fld id="{DECD4FC8-5CA8-4B4E-88DA-CE0732C96FD7}" type="slidenum">
              <a:rPr lang="es-ES" smtClean="0"/>
              <a:t>‹Nº›</a:t>
            </a:fld>
            <a:endParaRPr lang="es-ES"/>
          </a:p>
        </p:txBody>
      </p:sp>
    </p:spTree>
    <p:extLst>
      <p:ext uri="{BB962C8B-B14F-4D97-AF65-F5344CB8AC3E}">
        <p14:creationId xmlns:p14="http://schemas.microsoft.com/office/powerpoint/2010/main" val="3017231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80A1F9-32BE-90A7-2A2B-FE04274DC047}"/>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2AEF8E31-67C1-3809-2734-C4BC060762AF}"/>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9E161DD-0CB2-A591-6DDD-6C25AEB09BFD}"/>
              </a:ext>
            </a:extLst>
          </p:cNvPr>
          <p:cNvSpPr>
            <a:spLocks noGrp="1"/>
          </p:cNvSpPr>
          <p:nvPr>
            <p:ph type="dt" sz="half" idx="10"/>
          </p:nvPr>
        </p:nvSpPr>
        <p:spPr/>
        <p:txBody>
          <a:bodyPr/>
          <a:lstStyle/>
          <a:p>
            <a:fld id="{399303C3-7D65-4741-9954-6037FC3AA124}" type="datetimeFigureOut">
              <a:rPr lang="es-ES" smtClean="0"/>
              <a:t>25/10/2023</a:t>
            </a:fld>
            <a:endParaRPr lang="es-ES"/>
          </a:p>
        </p:txBody>
      </p:sp>
      <p:sp>
        <p:nvSpPr>
          <p:cNvPr id="5" name="Marcador de pie de página 4">
            <a:extLst>
              <a:ext uri="{FF2B5EF4-FFF2-40B4-BE49-F238E27FC236}">
                <a16:creationId xmlns:a16="http://schemas.microsoft.com/office/drawing/2014/main" id="{725E5B22-7822-C8B1-85D2-07299E65642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7942240-8FB2-D1C6-9C08-AF876615FCC8}"/>
              </a:ext>
            </a:extLst>
          </p:cNvPr>
          <p:cNvSpPr>
            <a:spLocks noGrp="1"/>
          </p:cNvSpPr>
          <p:nvPr>
            <p:ph type="sldNum" sz="quarter" idx="12"/>
          </p:nvPr>
        </p:nvSpPr>
        <p:spPr/>
        <p:txBody>
          <a:bodyPr/>
          <a:lstStyle/>
          <a:p>
            <a:fld id="{DECD4FC8-5CA8-4B4E-88DA-CE0732C96FD7}" type="slidenum">
              <a:rPr lang="es-ES" smtClean="0"/>
              <a:t>‹Nº›</a:t>
            </a:fld>
            <a:endParaRPr lang="es-ES"/>
          </a:p>
        </p:txBody>
      </p:sp>
    </p:spTree>
    <p:extLst>
      <p:ext uri="{BB962C8B-B14F-4D97-AF65-F5344CB8AC3E}">
        <p14:creationId xmlns:p14="http://schemas.microsoft.com/office/powerpoint/2010/main" val="3589653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27108A0-5A7E-7CA5-AFC0-D545B67CD97E}"/>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1311E8AE-195F-C872-12B4-B51C21979578}"/>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D0F627E-FB40-3877-3EAB-AE4241400A66}"/>
              </a:ext>
            </a:extLst>
          </p:cNvPr>
          <p:cNvSpPr>
            <a:spLocks noGrp="1"/>
          </p:cNvSpPr>
          <p:nvPr>
            <p:ph type="dt" sz="half" idx="10"/>
          </p:nvPr>
        </p:nvSpPr>
        <p:spPr/>
        <p:txBody>
          <a:bodyPr/>
          <a:lstStyle/>
          <a:p>
            <a:fld id="{399303C3-7D65-4741-9954-6037FC3AA124}" type="datetimeFigureOut">
              <a:rPr lang="es-ES" smtClean="0"/>
              <a:t>25/10/2023</a:t>
            </a:fld>
            <a:endParaRPr lang="es-ES"/>
          </a:p>
        </p:txBody>
      </p:sp>
      <p:sp>
        <p:nvSpPr>
          <p:cNvPr id="5" name="Marcador de pie de página 4">
            <a:extLst>
              <a:ext uri="{FF2B5EF4-FFF2-40B4-BE49-F238E27FC236}">
                <a16:creationId xmlns:a16="http://schemas.microsoft.com/office/drawing/2014/main" id="{CBCAFDDB-166A-A5CA-DEB9-9D63A1422A2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B112AE4-9ED0-D968-C692-057A2B234597}"/>
              </a:ext>
            </a:extLst>
          </p:cNvPr>
          <p:cNvSpPr>
            <a:spLocks noGrp="1"/>
          </p:cNvSpPr>
          <p:nvPr>
            <p:ph type="sldNum" sz="quarter" idx="12"/>
          </p:nvPr>
        </p:nvSpPr>
        <p:spPr/>
        <p:txBody>
          <a:bodyPr/>
          <a:lstStyle/>
          <a:p>
            <a:fld id="{DECD4FC8-5CA8-4B4E-88DA-CE0732C96FD7}" type="slidenum">
              <a:rPr lang="es-ES" smtClean="0"/>
              <a:t>‹Nº›</a:t>
            </a:fld>
            <a:endParaRPr lang="es-ES"/>
          </a:p>
        </p:txBody>
      </p:sp>
    </p:spTree>
    <p:extLst>
      <p:ext uri="{BB962C8B-B14F-4D97-AF65-F5344CB8AC3E}">
        <p14:creationId xmlns:p14="http://schemas.microsoft.com/office/powerpoint/2010/main" val="513858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5C6E6C-8310-8A6D-D45A-19C87BA1295C}"/>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10615E52-9666-2B95-340F-A5B44CD16B9A}"/>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3D3E071-F1A5-1B7D-3506-6DE5C303E3AD}"/>
              </a:ext>
            </a:extLst>
          </p:cNvPr>
          <p:cNvSpPr>
            <a:spLocks noGrp="1"/>
          </p:cNvSpPr>
          <p:nvPr>
            <p:ph type="dt" sz="half" idx="10"/>
          </p:nvPr>
        </p:nvSpPr>
        <p:spPr/>
        <p:txBody>
          <a:bodyPr/>
          <a:lstStyle/>
          <a:p>
            <a:fld id="{399303C3-7D65-4741-9954-6037FC3AA124}" type="datetimeFigureOut">
              <a:rPr lang="es-ES" smtClean="0"/>
              <a:t>25/10/2023</a:t>
            </a:fld>
            <a:endParaRPr lang="es-ES"/>
          </a:p>
        </p:txBody>
      </p:sp>
      <p:sp>
        <p:nvSpPr>
          <p:cNvPr id="5" name="Marcador de pie de página 4">
            <a:extLst>
              <a:ext uri="{FF2B5EF4-FFF2-40B4-BE49-F238E27FC236}">
                <a16:creationId xmlns:a16="http://schemas.microsoft.com/office/drawing/2014/main" id="{769DC242-7B6F-A8B6-2D3B-F4C16D1968B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DF273201-79A7-FF95-9612-C1B7362722D3}"/>
              </a:ext>
            </a:extLst>
          </p:cNvPr>
          <p:cNvSpPr>
            <a:spLocks noGrp="1"/>
          </p:cNvSpPr>
          <p:nvPr>
            <p:ph type="sldNum" sz="quarter" idx="12"/>
          </p:nvPr>
        </p:nvSpPr>
        <p:spPr/>
        <p:txBody>
          <a:bodyPr/>
          <a:lstStyle/>
          <a:p>
            <a:fld id="{DECD4FC8-5CA8-4B4E-88DA-CE0732C96FD7}" type="slidenum">
              <a:rPr lang="es-ES" smtClean="0"/>
              <a:t>‹Nº›</a:t>
            </a:fld>
            <a:endParaRPr lang="es-ES"/>
          </a:p>
        </p:txBody>
      </p:sp>
    </p:spTree>
    <p:extLst>
      <p:ext uri="{BB962C8B-B14F-4D97-AF65-F5344CB8AC3E}">
        <p14:creationId xmlns:p14="http://schemas.microsoft.com/office/powerpoint/2010/main" val="3832673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B54C2F-9E3D-21B6-395A-6AB58265D013}"/>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96843E7F-7E38-18C7-7450-040DE3352C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76CEF9C3-F7C0-94FC-B66D-CBAAEC0179DE}"/>
              </a:ext>
            </a:extLst>
          </p:cNvPr>
          <p:cNvSpPr>
            <a:spLocks noGrp="1"/>
          </p:cNvSpPr>
          <p:nvPr>
            <p:ph type="dt" sz="half" idx="10"/>
          </p:nvPr>
        </p:nvSpPr>
        <p:spPr/>
        <p:txBody>
          <a:bodyPr/>
          <a:lstStyle/>
          <a:p>
            <a:fld id="{399303C3-7D65-4741-9954-6037FC3AA124}" type="datetimeFigureOut">
              <a:rPr lang="es-ES" smtClean="0"/>
              <a:t>25/10/2023</a:t>
            </a:fld>
            <a:endParaRPr lang="es-ES"/>
          </a:p>
        </p:txBody>
      </p:sp>
      <p:sp>
        <p:nvSpPr>
          <p:cNvPr id="5" name="Marcador de pie de página 4">
            <a:extLst>
              <a:ext uri="{FF2B5EF4-FFF2-40B4-BE49-F238E27FC236}">
                <a16:creationId xmlns:a16="http://schemas.microsoft.com/office/drawing/2014/main" id="{56BA7EB4-8121-A748-6EA2-55A567FDA9A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750C228-B4DF-B4F0-F1F4-B4ACD4E69C03}"/>
              </a:ext>
            </a:extLst>
          </p:cNvPr>
          <p:cNvSpPr>
            <a:spLocks noGrp="1"/>
          </p:cNvSpPr>
          <p:nvPr>
            <p:ph type="sldNum" sz="quarter" idx="12"/>
          </p:nvPr>
        </p:nvSpPr>
        <p:spPr/>
        <p:txBody>
          <a:bodyPr/>
          <a:lstStyle/>
          <a:p>
            <a:fld id="{DECD4FC8-5CA8-4B4E-88DA-CE0732C96FD7}" type="slidenum">
              <a:rPr lang="es-ES" smtClean="0"/>
              <a:t>‹Nº›</a:t>
            </a:fld>
            <a:endParaRPr lang="es-ES"/>
          </a:p>
        </p:txBody>
      </p:sp>
    </p:spTree>
    <p:extLst>
      <p:ext uri="{BB962C8B-B14F-4D97-AF65-F5344CB8AC3E}">
        <p14:creationId xmlns:p14="http://schemas.microsoft.com/office/powerpoint/2010/main" val="508262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FF41FF-A3F6-0AA8-DCD6-D11330822009}"/>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0572716F-6A64-17FC-71FF-B51D1356734A}"/>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013B0DF9-F82B-FE10-BAE2-7033ECC2C2F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864BE63B-0033-E4F9-59EC-D4E40FC715FD}"/>
              </a:ext>
            </a:extLst>
          </p:cNvPr>
          <p:cNvSpPr>
            <a:spLocks noGrp="1"/>
          </p:cNvSpPr>
          <p:nvPr>
            <p:ph type="dt" sz="half" idx="10"/>
          </p:nvPr>
        </p:nvSpPr>
        <p:spPr/>
        <p:txBody>
          <a:bodyPr/>
          <a:lstStyle/>
          <a:p>
            <a:fld id="{399303C3-7D65-4741-9954-6037FC3AA124}" type="datetimeFigureOut">
              <a:rPr lang="es-ES" smtClean="0"/>
              <a:t>25/10/2023</a:t>
            </a:fld>
            <a:endParaRPr lang="es-ES"/>
          </a:p>
        </p:txBody>
      </p:sp>
      <p:sp>
        <p:nvSpPr>
          <p:cNvPr id="6" name="Marcador de pie de página 5">
            <a:extLst>
              <a:ext uri="{FF2B5EF4-FFF2-40B4-BE49-F238E27FC236}">
                <a16:creationId xmlns:a16="http://schemas.microsoft.com/office/drawing/2014/main" id="{129E44C8-F8FF-5CC0-B245-85323172FAFF}"/>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FB55854-EE50-B110-321F-2779440BBCB4}"/>
              </a:ext>
            </a:extLst>
          </p:cNvPr>
          <p:cNvSpPr>
            <a:spLocks noGrp="1"/>
          </p:cNvSpPr>
          <p:nvPr>
            <p:ph type="sldNum" sz="quarter" idx="12"/>
          </p:nvPr>
        </p:nvSpPr>
        <p:spPr/>
        <p:txBody>
          <a:bodyPr/>
          <a:lstStyle/>
          <a:p>
            <a:fld id="{DECD4FC8-5CA8-4B4E-88DA-CE0732C96FD7}" type="slidenum">
              <a:rPr lang="es-ES" smtClean="0"/>
              <a:t>‹Nº›</a:t>
            </a:fld>
            <a:endParaRPr lang="es-ES"/>
          </a:p>
        </p:txBody>
      </p:sp>
    </p:spTree>
    <p:extLst>
      <p:ext uri="{BB962C8B-B14F-4D97-AF65-F5344CB8AC3E}">
        <p14:creationId xmlns:p14="http://schemas.microsoft.com/office/powerpoint/2010/main" val="1828111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48B5C3-45B2-908C-D0D1-77F7F1D87ADE}"/>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4EAB97B7-82B8-8BAF-DB5A-0385EDB15C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B452F9E1-B2E7-081C-5DC6-0B6925294088}"/>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9FED7F9E-5194-DCD6-EF55-1B5ED676A1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CA1DE176-7584-FC6D-489E-EDE3020E570E}"/>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731F3351-0CAB-B765-D97A-A77B47019716}"/>
              </a:ext>
            </a:extLst>
          </p:cNvPr>
          <p:cNvSpPr>
            <a:spLocks noGrp="1"/>
          </p:cNvSpPr>
          <p:nvPr>
            <p:ph type="dt" sz="half" idx="10"/>
          </p:nvPr>
        </p:nvSpPr>
        <p:spPr/>
        <p:txBody>
          <a:bodyPr/>
          <a:lstStyle/>
          <a:p>
            <a:fld id="{399303C3-7D65-4741-9954-6037FC3AA124}" type="datetimeFigureOut">
              <a:rPr lang="es-ES" smtClean="0"/>
              <a:t>25/10/2023</a:t>
            </a:fld>
            <a:endParaRPr lang="es-ES"/>
          </a:p>
        </p:txBody>
      </p:sp>
      <p:sp>
        <p:nvSpPr>
          <p:cNvPr id="8" name="Marcador de pie de página 7">
            <a:extLst>
              <a:ext uri="{FF2B5EF4-FFF2-40B4-BE49-F238E27FC236}">
                <a16:creationId xmlns:a16="http://schemas.microsoft.com/office/drawing/2014/main" id="{A79A6D6F-FFD0-085E-5D7A-A1790B544A52}"/>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01A315FE-4412-B928-49C5-3762982AAF9C}"/>
              </a:ext>
            </a:extLst>
          </p:cNvPr>
          <p:cNvSpPr>
            <a:spLocks noGrp="1"/>
          </p:cNvSpPr>
          <p:nvPr>
            <p:ph type="sldNum" sz="quarter" idx="12"/>
          </p:nvPr>
        </p:nvSpPr>
        <p:spPr/>
        <p:txBody>
          <a:bodyPr/>
          <a:lstStyle/>
          <a:p>
            <a:fld id="{DECD4FC8-5CA8-4B4E-88DA-CE0732C96FD7}" type="slidenum">
              <a:rPr lang="es-ES" smtClean="0"/>
              <a:t>‹Nº›</a:t>
            </a:fld>
            <a:endParaRPr lang="es-ES"/>
          </a:p>
        </p:txBody>
      </p:sp>
    </p:spTree>
    <p:extLst>
      <p:ext uri="{BB962C8B-B14F-4D97-AF65-F5344CB8AC3E}">
        <p14:creationId xmlns:p14="http://schemas.microsoft.com/office/powerpoint/2010/main" val="1745770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86CBA7-8D54-FD98-9E9F-4902153FFE48}"/>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7236578B-61FF-48C4-A5F8-8458964DB9BF}"/>
              </a:ext>
            </a:extLst>
          </p:cNvPr>
          <p:cNvSpPr>
            <a:spLocks noGrp="1"/>
          </p:cNvSpPr>
          <p:nvPr>
            <p:ph type="dt" sz="half" idx="10"/>
          </p:nvPr>
        </p:nvSpPr>
        <p:spPr/>
        <p:txBody>
          <a:bodyPr/>
          <a:lstStyle/>
          <a:p>
            <a:fld id="{399303C3-7D65-4741-9954-6037FC3AA124}" type="datetimeFigureOut">
              <a:rPr lang="es-ES" smtClean="0"/>
              <a:t>25/10/2023</a:t>
            </a:fld>
            <a:endParaRPr lang="es-ES"/>
          </a:p>
        </p:txBody>
      </p:sp>
      <p:sp>
        <p:nvSpPr>
          <p:cNvPr id="4" name="Marcador de pie de página 3">
            <a:extLst>
              <a:ext uri="{FF2B5EF4-FFF2-40B4-BE49-F238E27FC236}">
                <a16:creationId xmlns:a16="http://schemas.microsoft.com/office/drawing/2014/main" id="{1BE6FC29-FBEF-8A16-B426-1FB7FF41DFB8}"/>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7A4252A5-168B-97BD-6769-14E055F531D1}"/>
              </a:ext>
            </a:extLst>
          </p:cNvPr>
          <p:cNvSpPr>
            <a:spLocks noGrp="1"/>
          </p:cNvSpPr>
          <p:nvPr>
            <p:ph type="sldNum" sz="quarter" idx="12"/>
          </p:nvPr>
        </p:nvSpPr>
        <p:spPr/>
        <p:txBody>
          <a:bodyPr/>
          <a:lstStyle/>
          <a:p>
            <a:fld id="{DECD4FC8-5CA8-4B4E-88DA-CE0732C96FD7}" type="slidenum">
              <a:rPr lang="es-ES" smtClean="0"/>
              <a:t>‹Nº›</a:t>
            </a:fld>
            <a:endParaRPr lang="es-ES"/>
          </a:p>
        </p:txBody>
      </p:sp>
    </p:spTree>
    <p:extLst>
      <p:ext uri="{BB962C8B-B14F-4D97-AF65-F5344CB8AC3E}">
        <p14:creationId xmlns:p14="http://schemas.microsoft.com/office/powerpoint/2010/main" val="2779857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FAB98F1-5306-AB47-C3C0-74F013301405}"/>
              </a:ext>
            </a:extLst>
          </p:cNvPr>
          <p:cNvSpPr>
            <a:spLocks noGrp="1"/>
          </p:cNvSpPr>
          <p:nvPr>
            <p:ph type="dt" sz="half" idx="10"/>
          </p:nvPr>
        </p:nvSpPr>
        <p:spPr/>
        <p:txBody>
          <a:bodyPr/>
          <a:lstStyle/>
          <a:p>
            <a:fld id="{399303C3-7D65-4741-9954-6037FC3AA124}" type="datetimeFigureOut">
              <a:rPr lang="es-ES" smtClean="0"/>
              <a:t>25/10/2023</a:t>
            </a:fld>
            <a:endParaRPr lang="es-ES"/>
          </a:p>
        </p:txBody>
      </p:sp>
      <p:sp>
        <p:nvSpPr>
          <p:cNvPr id="3" name="Marcador de pie de página 2">
            <a:extLst>
              <a:ext uri="{FF2B5EF4-FFF2-40B4-BE49-F238E27FC236}">
                <a16:creationId xmlns:a16="http://schemas.microsoft.com/office/drawing/2014/main" id="{D23E8918-E981-3E5A-256C-8E6516F95A4B}"/>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3DDEF118-7EB3-3F19-D3A9-CF97B91C9F33}"/>
              </a:ext>
            </a:extLst>
          </p:cNvPr>
          <p:cNvSpPr>
            <a:spLocks noGrp="1"/>
          </p:cNvSpPr>
          <p:nvPr>
            <p:ph type="sldNum" sz="quarter" idx="12"/>
          </p:nvPr>
        </p:nvSpPr>
        <p:spPr/>
        <p:txBody>
          <a:bodyPr/>
          <a:lstStyle/>
          <a:p>
            <a:fld id="{DECD4FC8-5CA8-4B4E-88DA-CE0732C96FD7}" type="slidenum">
              <a:rPr lang="es-ES" smtClean="0"/>
              <a:t>‹Nº›</a:t>
            </a:fld>
            <a:endParaRPr lang="es-ES"/>
          </a:p>
        </p:txBody>
      </p:sp>
    </p:spTree>
    <p:extLst>
      <p:ext uri="{BB962C8B-B14F-4D97-AF65-F5344CB8AC3E}">
        <p14:creationId xmlns:p14="http://schemas.microsoft.com/office/powerpoint/2010/main" val="3468102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959FAF-B0FB-2720-A4D5-79A325AB52E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DDE56B5E-A689-18D7-D9EC-B5D441F09C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3A565C8C-2909-0140-4431-D2F0027639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3FF3E62-C74C-5CCA-2996-4429D36E6460}"/>
              </a:ext>
            </a:extLst>
          </p:cNvPr>
          <p:cNvSpPr>
            <a:spLocks noGrp="1"/>
          </p:cNvSpPr>
          <p:nvPr>
            <p:ph type="dt" sz="half" idx="10"/>
          </p:nvPr>
        </p:nvSpPr>
        <p:spPr/>
        <p:txBody>
          <a:bodyPr/>
          <a:lstStyle/>
          <a:p>
            <a:fld id="{399303C3-7D65-4741-9954-6037FC3AA124}" type="datetimeFigureOut">
              <a:rPr lang="es-ES" smtClean="0"/>
              <a:t>25/10/2023</a:t>
            </a:fld>
            <a:endParaRPr lang="es-ES"/>
          </a:p>
        </p:txBody>
      </p:sp>
      <p:sp>
        <p:nvSpPr>
          <p:cNvPr id="6" name="Marcador de pie de página 5">
            <a:extLst>
              <a:ext uri="{FF2B5EF4-FFF2-40B4-BE49-F238E27FC236}">
                <a16:creationId xmlns:a16="http://schemas.microsoft.com/office/drawing/2014/main" id="{BDFB706E-6896-6255-B141-121C5A7428CA}"/>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AB0A835C-EE3F-3367-6E6E-74336E643A18}"/>
              </a:ext>
            </a:extLst>
          </p:cNvPr>
          <p:cNvSpPr>
            <a:spLocks noGrp="1"/>
          </p:cNvSpPr>
          <p:nvPr>
            <p:ph type="sldNum" sz="quarter" idx="12"/>
          </p:nvPr>
        </p:nvSpPr>
        <p:spPr/>
        <p:txBody>
          <a:bodyPr/>
          <a:lstStyle/>
          <a:p>
            <a:fld id="{DECD4FC8-5CA8-4B4E-88DA-CE0732C96FD7}" type="slidenum">
              <a:rPr lang="es-ES" smtClean="0"/>
              <a:t>‹Nº›</a:t>
            </a:fld>
            <a:endParaRPr lang="es-ES"/>
          </a:p>
        </p:txBody>
      </p:sp>
    </p:spTree>
    <p:extLst>
      <p:ext uri="{BB962C8B-B14F-4D97-AF65-F5344CB8AC3E}">
        <p14:creationId xmlns:p14="http://schemas.microsoft.com/office/powerpoint/2010/main" val="1121045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919641-8691-C70F-6D86-A95CA46D06A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CC5190AD-5AFA-59ED-EAF2-3D6763F257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38730C20-0C4A-77C0-1795-EE1E6A46E7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5B2CA1D-A189-735A-7A0A-5D549A5E54DB}"/>
              </a:ext>
            </a:extLst>
          </p:cNvPr>
          <p:cNvSpPr>
            <a:spLocks noGrp="1"/>
          </p:cNvSpPr>
          <p:nvPr>
            <p:ph type="dt" sz="half" idx="10"/>
          </p:nvPr>
        </p:nvSpPr>
        <p:spPr/>
        <p:txBody>
          <a:bodyPr/>
          <a:lstStyle/>
          <a:p>
            <a:fld id="{399303C3-7D65-4741-9954-6037FC3AA124}" type="datetimeFigureOut">
              <a:rPr lang="es-ES" smtClean="0"/>
              <a:t>25/10/2023</a:t>
            </a:fld>
            <a:endParaRPr lang="es-ES"/>
          </a:p>
        </p:txBody>
      </p:sp>
      <p:sp>
        <p:nvSpPr>
          <p:cNvPr id="6" name="Marcador de pie de página 5">
            <a:extLst>
              <a:ext uri="{FF2B5EF4-FFF2-40B4-BE49-F238E27FC236}">
                <a16:creationId xmlns:a16="http://schemas.microsoft.com/office/drawing/2014/main" id="{4BBADF7D-08EF-916C-2164-6ACB0EE2C818}"/>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33D42B28-1682-932F-30A7-111FA9F80E44}"/>
              </a:ext>
            </a:extLst>
          </p:cNvPr>
          <p:cNvSpPr>
            <a:spLocks noGrp="1"/>
          </p:cNvSpPr>
          <p:nvPr>
            <p:ph type="sldNum" sz="quarter" idx="12"/>
          </p:nvPr>
        </p:nvSpPr>
        <p:spPr/>
        <p:txBody>
          <a:bodyPr/>
          <a:lstStyle/>
          <a:p>
            <a:fld id="{DECD4FC8-5CA8-4B4E-88DA-CE0732C96FD7}" type="slidenum">
              <a:rPr lang="es-ES" smtClean="0"/>
              <a:t>‹Nº›</a:t>
            </a:fld>
            <a:endParaRPr lang="es-ES"/>
          </a:p>
        </p:txBody>
      </p:sp>
    </p:spTree>
    <p:extLst>
      <p:ext uri="{BB962C8B-B14F-4D97-AF65-F5344CB8AC3E}">
        <p14:creationId xmlns:p14="http://schemas.microsoft.com/office/powerpoint/2010/main" val="2335314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E958873-980A-DA7E-93CC-756861D59B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14A5451E-B6F7-31E7-A928-A3FA08E16A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86DB0E1-2FEB-53AD-46D7-F9B52CF090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9303C3-7D65-4741-9954-6037FC3AA124}" type="datetimeFigureOut">
              <a:rPr lang="es-ES" smtClean="0"/>
              <a:t>25/10/2023</a:t>
            </a:fld>
            <a:endParaRPr lang="es-ES"/>
          </a:p>
        </p:txBody>
      </p:sp>
      <p:sp>
        <p:nvSpPr>
          <p:cNvPr id="5" name="Marcador de pie de página 4">
            <a:extLst>
              <a:ext uri="{FF2B5EF4-FFF2-40B4-BE49-F238E27FC236}">
                <a16:creationId xmlns:a16="http://schemas.microsoft.com/office/drawing/2014/main" id="{D72ECBC1-EE5C-E967-7DB9-FCB95F4AA8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4A87A6C0-7B53-B7C1-22EA-BC1FA5B440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CD4FC8-5CA8-4B4E-88DA-CE0732C96FD7}" type="slidenum">
              <a:rPr lang="es-ES" smtClean="0"/>
              <a:t>‹Nº›</a:t>
            </a:fld>
            <a:endParaRPr lang="es-ES"/>
          </a:p>
        </p:txBody>
      </p:sp>
    </p:spTree>
    <p:extLst>
      <p:ext uri="{BB962C8B-B14F-4D97-AF65-F5344CB8AC3E}">
        <p14:creationId xmlns:p14="http://schemas.microsoft.com/office/powerpoint/2010/main" val="211504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3C504449-54C6-0267-68C0-88ECD6B15E25}"/>
              </a:ext>
            </a:extLst>
          </p:cNvPr>
          <p:cNvSpPr txBox="1"/>
          <p:nvPr/>
        </p:nvSpPr>
        <p:spPr>
          <a:xfrm>
            <a:off x="387928" y="240145"/>
            <a:ext cx="5708072" cy="1754326"/>
          </a:xfrm>
          <a:prstGeom prst="rect">
            <a:avLst/>
          </a:prstGeom>
          <a:noFill/>
        </p:spPr>
        <p:txBody>
          <a:bodyPr wrap="square" rtlCol="0">
            <a:spAutoFit/>
          </a:bodyPr>
          <a:lstStyle/>
          <a:p>
            <a:r>
              <a:rPr lang="el-GR" sz="5400" b="1">
                <a:latin typeface="Abadi" panose="020B0604020104020204" pitchFamily="34" charset="0"/>
              </a:rPr>
              <a:t>ΚΩΔΙΚΟΣ QR </a:t>
            </a:r>
          </a:p>
          <a:p>
            <a:r>
              <a:rPr lang="el-GR">
                <a:highlight>
                  <a:srgbClr val="FFFF00"/>
                </a:highlight>
                <a:latin typeface="Abadi Extra Light" panose="020B0204020104020204" pitchFamily="34" charset="0"/>
              </a:rPr>
              <a:t>SLIDE 1 – Idiomas </a:t>
            </a:r>
          </a:p>
          <a:p>
            <a:r>
              <a:rPr lang="el-GR">
                <a:highlight>
                  <a:srgbClr val="FFFF00"/>
                </a:highlight>
                <a:latin typeface="Abadi Extra Light" panose="020B0204020104020204" pitchFamily="34" charset="0"/>
              </a:rPr>
              <a:t>SLIDE 2- Índice productos </a:t>
            </a:r>
          </a:p>
          <a:p>
            <a:r>
              <a:rPr lang="el-GR">
                <a:highlight>
                  <a:srgbClr val="FFFF00"/>
                </a:highlight>
                <a:latin typeface="Abadi Extra Light" panose="020B0204020104020204" pitchFamily="34" charset="0"/>
              </a:rPr>
              <a:t>SLIDE 2- SLIDE 3 – Producto a producto  </a:t>
            </a:r>
          </a:p>
        </p:txBody>
      </p:sp>
    </p:spTree>
    <p:extLst>
      <p:ext uri="{BB962C8B-B14F-4D97-AF65-F5344CB8AC3E}">
        <p14:creationId xmlns:p14="http://schemas.microsoft.com/office/powerpoint/2010/main" val="2561780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Diagrama, Tabla&#10;&#10;Descripción generada automáticamente">
            <a:extLst>
              <a:ext uri="{FF2B5EF4-FFF2-40B4-BE49-F238E27FC236}">
                <a16:creationId xmlns:a16="http://schemas.microsoft.com/office/drawing/2014/main" id="{1BE72E02-E21F-3072-0A7A-5D1A06722E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857626" cy="6858000"/>
          </a:xfrm>
          <a:prstGeom prst="rect">
            <a:avLst/>
          </a:prstGeom>
        </p:spPr>
      </p:pic>
      <p:sp>
        <p:nvSpPr>
          <p:cNvPr id="6" name="CuadroTexto 5">
            <a:extLst>
              <a:ext uri="{FF2B5EF4-FFF2-40B4-BE49-F238E27FC236}">
                <a16:creationId xmlns:a16="http://schemas.microsoft.com/office/drawing/2014/main" id="{E4AC8E10-8CB2-BE4E-D745-21FD0CDA3F77}"/>
              </a:ext>
            </a:extLst>
          </p:cNvPr>
          <p:cNvSpPr txBox="1"/>
          <p:nvPr/>
        </p:nvSpPr>
        <p:spPr>
          <a:xfrm>
            <a:off x="3990109" y="221673"/>
            <a:ext cx="3786909" cy="923330"/>
          </a:xfrm>
          <a:prstGeom prst="rect">
            <a:avLst/>
          </a:prstGeom>
          <a:noFill/>
        </p:spPr>
        <p:txBody>
          <a:bodyPr wrap="square" rtlCol="0">
            <a:spAutoFit/>
          </a:bodyPr>
          <a:lstStyle/>
          <a:p>
            <a:r>
              <a:rPr lang="el-GR">
                <a:highlight>
                  <a:srgbClr val="FFFF00"/>
                </a:highlight>
                <a:latin typeface="Abadi Extra Light" panose="020B0204020104020204" pitchFamily="34" charset="0"/>
              </a:rPr>
              <a:t>SLIDE 1: </a:t>
            </a:r>
          </a:p>
          <a:p>
            <a:r>
              <a:rPr lang="el-GR">
                <a:highlight>
                  <a:srgbClr val="FFFF00"/>
                </a:highlight>
                <a:latin typeface="Abadi Extra Light" panose="020B0204020104020204" pitchFamily="34" charset="0"/>
              </a:rPr>
              <a:t>Mismo diseño y mismos idiomas </a:t>
            </a:r>
          </a:p>
          <a:p>
            <a:endParaRPr lang="es-ES" dirty="0">
              <a:latin typeface="Abadi Extra Light" panose="020B0204020104020204" pitchFamily="34" charset="0"/>
            </a:endParaRPr>
          </a:p>
        </p:txBody>
      </p:sp>
    </p:spTree>
    <p:extLst>
      <p:ext uri="{BB962C8B-B14F-4D97-AF65-F5344CB8AC3E}">
        <p14:creationId xmlns:p14="http://schemas.microsoft.com/office/powerpoint/2010/main" val="3568396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D99D12F3-4852-EB2D-281E-C676E9872926}"/>
              </a:ext>
            </a:extLst>
          </p:cNvPr>
          <p:cNvSpPr txBox="1"/>
          <p:nvPr/>
        </p:nvSpPr>
        <p:spPr>
          <a:xfrm>
            <a:off x="511115" y="423496"/>
            <a:ext cx="6094562" cy="369332"/>
          </a:xfrm>
          <a:prstGeom prst="rect">
            <a:avLst/>
          </a:prstGeom>
          <a:noFill/>
        </p:spPr>
        <p:txBody>
          <a:bodyPr wrap="square">
            <a:spAutoFit/>
          </a:bodyPr>
          <a:lstStyle/>
          <a:p>
            <a:r>
              <a:rPr lang="el-GR">
                <a:highlight>
                  <a:srgbClr val="FFFF00"/>
                </a:highlight>
                <a:latin typeface="Abadi Extra Light" panose="020B0204020104020204" pitchFamily="34" charset="0"/>
              </a:rPr>
              <a:t>SLIDE 2- Índice productos </a:t>
            </a:r>
          </a:p>
        </p:txBody>
      </p:sp>
      <p:sp>
        <p:nvSpPr>
          <p:cNvPr id="7" name="CuadroTexto 6">
            <a:extLst>
              <a:ext uri="{FF2B5EF4-FFF2-40B4-BE49-F238E27FC236}">
                <a16:creationId xmlns:a16="http://schemas.microsoft.com/office/drawing/2014/main" id="{4BB6D6FA-3D46-36E0-8D24-34DF035E0DF5}"/>
              </a:ext>
            </a:extLst>
          </p:cNvPr>
          <p:cNvSpPr txBox="1"/>
          <p:nvPr/>
        </p:nvSpPr>
        <p:spPr>
          <a:xfrm>
            <a:off x="511115" y="887892"/>
            <a:ext cx="5268583" cy="1477328"/>
          </a:xfrm>
          <a:prstGeom prst="rect">
            <a:avLst/>
          </a:prstGeom>
          <a:noFill/>
        </p:spPr>
        <p:txBody>
          <a:bodyPr wrap="square">
            <a:spAutoFit/>
          </a:bodyPr>
          <a:lstStyle/>
          <a:p>
            <a:r>
              <a:rPr lang="el-GR" b="1">
                <a:highlight>
                  <a:srgbClr val="FFFF00"/>
                </a:highlight>
                <a:latin typeface="Abadi Extra Light" panose="020B0204020104020204" pitchFamily="34" charset="0"/>
              </a:rPr>
              <a:t>INTENSIFIER - </a:t>
            </a:r>
            <a:r>
              <a:rPr lang="el-GR" b="1">
                <a:latin typeface="Abadi Extra Light" panose="020B0204020104020204" pitchFamily="34" charset="0"/>
              </a:rPr>
              <a:t>Βάση για λεπτή έως μέτρια τρίχα </a:t>
            </a:r>
          </a:p>
          <a:p>
            <a:r>
              <a:rPr lang="el-GR" b="1">
                <a:highlight>
                  <a:srgbClr val="FFFF00"/>
                </a:highlight>
                <a:latin typeface="Abadi Extra Light" panose="020B0204020104020204" pitchFamily="34" charset="0"/>
              </a:rPr>
              <a:t>INTENSIFIER </a:t>
            </a:r>
            <a:r>
              <a:rPr lang="el-GR" b="1">
                <a:latin typeface="Abadi Extra Light" panose="020B0204020104020204" pitchFamily="34" charset="0"/>
              </a:rPr>
              <a:t>- Βάση για μέτρια έως χοντρή τρίχα </a:t>
            </a:r>
          </a:p>
          <a:p>
            <a:r>
              <a:rPr lang="el-GR" b="1">
                <a:highlight>
                  <a:srgbClr val="FFFF00"/>
                </a:highlight>
                <a:latin typeface="Abadi Extra Light" panose="020B0204020104020204" pitchFamily="34" charset="0"/>
              </a:rPr>
              <a:t>RECHARGE - Strengthening Concentrate</a:t>
            </a:r>
          </a:p>
          <a:p>
            <a:r>
              <a:rPr lang="el-GR" b="1">
                <a:highlight>
                  <a:srgbClr val="FFFF00"/>
                </a:highlight>
                <a:latin typeface="Abadi Extra Light" panose="020B0204020104020204" pitchFamily="34" charset="0"/>
              </a:rPr>
              <a:t>RECHARGE - Colour Concentrate</a:t>
            </a:r>
          </a:p>
          <a:p>
            <a:r>
              <a:rPr lang="el-GR" b="1">
                <a:highlight>
                  <a:srgbClr val="FFFF00"/>
                </a:highlight>
                <a:latin typeface="Abadi Extra Light" panose="020B0204020104020204" pitchFamily="34" charset="0"/>
              </a:rPr>
              <a:t>RECHARGE - Smoothing Concentrate</a:t>
            </a:r>
          </a:p>
        </p:txBody>
      </p:sp>
    </p:spTree>
    <p:extLst>
      <p:ext uri="{BB962C8B-B14F-4D97-AF65-F5344CB8AC3E}">
        <p14:creationId xmlns:p14="http://schemas.microsoft.com/office/powerpoint/2010/main" val="2197797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D99D12F3-4852-EB2D-281E-C676E9872926}"/>
              </a:ext>
            </a:extLst>
          </p:cNvPr>
          <p:cNvSpPr txBox="1"/>
          <p:nvPr/>
        </p:nvSpPr>
        <p:spPr>
          <a:xfrm>
            <a:off x="511115" y="423496"/>
            <a:ext cx="6094562" cy="369332"/>
          </a:xfrm>
          <a:prstGeom prst="rect">
            <a:avLst/>
          </a:prstGeom>
          <a:noFill/>
        </p:spPr>
        <p:txBody>
          <a:bodyPr wrap="square">
            <a:spAutoFit/>
          </a:bodyPr>
          <a:lstStyle/>
          <a:p>
            <a:r>
              <a:rPr lang="el-GR">
                <a:highlight>
                  <a:srgbClr val="FFFF00"/>
                </a:highlight>
                <a:latin typeface="Abadi Extra Light" panose="020B0204020104020204" pitchFamily="34" charset="0"/>
              </a:rPr>
              <a:t>SLIDE 3- Producto a producto </a:t>
            </a:r>
          </a:p>
        </p:txBody>
      </p:sp>
      <p:pic>
        <p:nvPicPr>
          <p:cNvPr id="3" name="Imagen 2" descr="Interfaz de usuario gráfica&#10;&#10;Descripción generada automáticamente con confianza media">
            <a:extLst>
              <a:ext uri="{FF2B5EF4-FFF2-40B4-BE49-F238E27FC236}">
                <a16:creationId xmlns:a16="http://schemas.microsoft.com/office/drawing/2014/main" id="{EBECF661-71F4-B010-F598-CD1C4D28E8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115" y="1376217"/>
            <a:ext cx="2018434" cy="3588327"/>
          </a:xfrm>
          <a:prstGeom prst="rect">
            <a:avLst/>
          </a:prstGeom>
        </p:spPr>
      </p:pic>
      <p:pic>
        <p:nvPicPr>
          <p:cNvPr id="6" name="Imagen 5" descr="Interfaz de usuario gráfica, Texto, Aplicación&#10;&#10;Descripción generada automáticamente">
            <a:extLst>
              <a:ext uri="{FF2B5EF4-FFF2-40B4-BE49-F238E27FC236}">
                <a16:creationId xmlns:a16="http://schemas.microsoft.com/office/drawing/2014/main" id="{3C789BC3-B6C4-CCD3-29DA-4331EC4656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369" y="1376217"/>
            <a:ext cx="2018434" cy="3588327"/>
          </a:xfrm>
          <a:prstGeom prst="rect">
            <a:avLst/>
          </a:prstGeom>
        </p:spPr>
      </p:pic>
      <p:sp>
        <p:nvSpPr>
          <p:cNvPr id="8" name="CuadroTexto 7">
            <a:extLst>
              <a:ext uri="{FF2B5EF4-FFF2-40B4-BE49-F238E27FC236}">
                <a16:creationId xmlns:a16="http://schemas.microsoft.com/office/drawing/2014/main" id="{84FD7566-DD3A-0BAA-937C-7E6012624418}"/>
              </a:ext>
            </a:extLst>
          </p:cNvPr>
          <p:cNvSpPr txBox="1"/>
          <p:nvPr/>
        </p:nvSpPr>
        <p:spPr>
          <a:xfrm>
            <a:off x="511115" y="987664"/>
            <a:ext cx="2309091" cy="369332"/>
          </a:xfrm>
          <a:prstGeom prst="rect">
            <a:avLst/>
          </a:prstGeom>
          <a:noFill/>
        </p:spPr>
        <p:txBody>
          <a:bodyPr wrap="square" rtlCol="0">
            <a:spAutoFit/>
          </a:bodyPr>
          <a:lstStyle/>
          <a:p>
            <a:r>
              <a:rPr lang="el-GR">
                <a:latin typeface="Abadi Extra Light" panose="020B0204020104020204" pitchFamily="34" charset="0"/>
              </a:rPr>
              <a:t>Ίδια δομή </a:t>
            </a:r>
          </a:p>
        </p:txBody>
      </p:sp>
      <p:sp>
        <p:nvSpPr>
          <p:cNvPr id="10" name="CuadroTexto 9">
            <a:extLst>
              <a:ext uri="{FF2B5EF4-FFF2-40B4-BE49-F238E27FC236}">
                <a16:creationId xmlns:a16="http://schemas.microsoft.com/office/drawing/2014/main" id="{DB070113-0142-C777-02DD-7B8F2E129216}"/>
              </a:ext>
            </a:extLst>
          </p:cNvPr>
          <p:cNvSpPr txBox="1"/>
          <p:nvPr/>
        </p:nvSpPr>
        <p:spPr>
          <a:xfrm>
            <a:off x="5006196" y="423496"/>
            <a:ext cx="6096000" cy="5724644"/>
          </a:xfrm>
          <a:prstGeom prst="rect">
            <a:avLst/>
          </a:prstGeom>
          <a:noFill/>
        </p:spPr>
        <p:txBody>
          <a:bodyPr wrap="square">
            <a:spAutoFit/>
          </a:bodyPr>
          <a:lstStyle/>
          <a:p>
            <a:r>
              <a:rPr lang="el-GR" sz="1200" b="1">
                <a:latin typeface="Abadi Extra Light" panose="020B0204020104020204" pitchFamily="34" charset="0"/>
              </a:rPr>
              <a:t>INTENSIFIER - Βάση για λεπτή έως μέτρια τρίχα</a:t>
            </a:r>
          </a:p>
          <a:p>
            <a:r>
              <a:rPr lang="el-GR" sz="1200">
                <a:latin typeface="Abadi Extra Light" panose="020B0204020104020204" pitchFamily="34" charset="0"/>
              </a:rPr>
              <a:t>Τα Intensifier είναι οι βάσεις των θεραπειών TRANSFORMING WELL-AGEING, σχεδιασμένα για να προλαμβάνουν τη συσσώρευση φθοράς στην τρίχα, να προσφέρουν περιποίηση και μαλακή υφή, καθώς και να εντείνουν τη δράση των συμπυκνωμάτων.</a:t>
            </a:r>
          </a:p>
          <a:p>
            <a:endParaRPr lang="es-ES" sz="1200" dirty="0">
              <a:latin typeface="Abadi Extra Light" panose="020B0204020104020204" pitchFamily="34" charset="0"/>
            </a:endParaRPr>
          </a:p>
          <a:p>
            <a:r>
              <a:rPr lang="el-GR" sz="1200">
                <a:latin typeface="Abadi Extra Light" panose="020B0204020104020204" pitchFamily="34" charset="0"/>
              </a:rPr>
              <a:t>Παρασκευασμένα με Molecular Enzymatic Complex, που βασίζεται σε ένα επανορθωτικό σύμπλεγμα βιοενζύμων φυσικής προέλευσης και ενισχύει την εσωτερική δομή της τρίχας, παρέχει βαθιά ενυδάτωση, απαλύνει την επιφάνεια τρίχας και επαναφέρει το εξωτερικό της στρώμα δημιουργώντας μια ασπίδα προστασίας. Συνδυάζεται με την βιοεπιστήμη της άλγης, LifeAlgae BioScience, που διευρύνει την ισχύ των ενεργών συστατικών για να βελτιστοποιήσει τα αποτελέσματα στην τρίχα.</a:t>
            </a:r>
          </a:p>
          <a:p>
            <a:endParaRPr lang="es-ES" sz="1200" dirty="0">
              <a:latin typeface="Abadi Extra Light" panose="020B0204020104020204" pitchFamily="34" charset="0"/>
            </a:endParaRPr>
          </a:p>
          <a:p>
            <a:r>
              <a:rPr lang="el-GR" sz="1200" b="1">
                <a:latin typeface="Abadi Extra Light" panose="020B0204020104020204" pitchFamily="34" charset="0"/>
              </a:rPr>
              <a:t>Οφέλη:</a:t>
            </a:r>
          </a:p>
          <a:p>
            <a:r>
              <a:rPr lang="el-GR" sz="1200">
                <a:latin typeface="Abadi Extra Light" panose="020B0204020104020204" pitchFamily="34" charset="0"/>
              </a:rPr>
              <a:t>• Επαναφέρει και ενισχύει την εσωτερική δομή της τρίχας </a:t>
            </a:r>
          </a:p>
          <a:p>
            <a:r>
              <a:rPr lang="el-GR" sz="1200">
                <a:latin typeface="Abadi Extra Light" panose="020B0204020104020204" pitchFamily="34" charset="0"/>
              </a:rPr>
              <a:t>• Σφραγίζει την υγρασία και απαλύνει την επιφάνεια της τρίχας</a:t>
            </a:r>
          </a:p>
          <a:p>
            <a:r>
              <a:rPr lang="el-GR" sz="1200">
                <a:latin typeface="Abadi Extra Light" panose="020B0204020104020204" pitchFamily="34" charset="0"/>
              </a:rPr>
              <a:t>• Βελτιώνει την υφή και προσφέρει έντονη ενυδάτωση </a:t>
            </a:r>
          </a:p>
          <a:p>
            <a:r>
              <a:rPr lang="el-GR" sz="1200">
                <a:latin typeface="Abadi Extra Light" panose="020B0204020104020204" pitchFamily="34" charset="0"/>
              </a:rPr>
              <a:t>5 ΦΟΡΕΣ ΠΙΟ ΑΠΑΛΑ ΜΑΛΛΙΑ </a:t>
            </a:r>
          </a:p>
          <a:p>
            <a:r>
              <a:rPr lang="el-GR" sz="1200">
                <a:latin typeface="Abadi Extra Light" panose="020B0204020104020204" pitchFamily="34" charset="0"/>
              </a:rPr>
              <a:t>4 ΦΟΡΕΣ ΠΙΟ ΕΛΑΦΡΙΑ ΚΑΙ ΕΥΠΛΑΣΤΑ </a:t>
            </a:r>
          </a:p>
          <a:p>
            <a:r>
              <a:rPr lang="el-GR" sz="1200">
                <a:latin typeface="Abadi Extra Light" panose="020B0204020104020204" pitchFamily="34" charset="0"/>
              </a:rPr>
              <a:t>80% ΠΙΟ ΕΠΑΝΟΡΘΩΜΕΝΑ ΚΑΙ ΥΓΙΗ </a:t>
            </a:r>
          </a:p>
          <a:p>
            <a:endParaRPr lang="es-ES" b="1" dirty="0">
              <a:latin typeface="Abadi Extra Light" panose="020B0204020104020204" pitchFamily="34" charset="0"/>
            </a:endParaRPr>
          </a:p>
          <a:p>
            <a:r>
              <a:rPr lang="el-GR" sz="1200" b="1">
                <a:latin typeface="Abadi Extra Light" panose="020B0204020104020204" pitchFamily="34" charset="0"/>
              </a:rPr>
              <a:t>Βασικά συστατικά: </a:t>
            </a:r>
          </a:p>
          <a:p>
            <a:r>
              <a:rPr lang="el-GR" sz="1200">
                <a:latin typeface="Abadi Extra Light" panose="020B0204020104020204" pitchFamily="34" charset="0"/>
              </a:rPr>
              <a:t>· </a:t>
            </a:r>
            <a:r>
              <a:rPr lang="el-GR" sz="1200" b="1">
                <a:latin typeface="Abadi Extra Light" panose="020B0204020104020204" pitchFamily="34" charset="0"/>
              </a:rPr>
              <a:t>Σύμπλεγμα φυσικής προέλευσης </a:t>
            </a:r>
            <a:r>
              <a:rPr lang="el-GR" sz="1200">
                <a:latin typeface="Abadi Extra Light" panose="020B0204020104020204" pitchFamily="34" charset="0"/>
              </a:rPr>
              <a:t>που ενισχύει τη δομή της τρίχας εκ των έσω διεισδύοντας στον φλοιό, ισορροπεί το νερό στην τρίχα, βελτιώνει τις μηχανικές της ιδιότητες και επανορθώνει τη φθορά που προκαλείται από την υπεριώδη ακτινοβολία. </a:t>
            </a:r>
          </a:p>
          <a:p>
            <a:r>
              <a:rPr lang="el-GR" sz="1200">
                <a:latin typeface="Abadi Extra Light" panose="020B0204020104020204" pitchFamily="34" charset="0"/>
              </a:rPr>
              <a:t>· </a:t>
            </a:r>
            <a:r>
              <a:rPr lang="el-GR" sz="1200" b="1">
                <a:latin typeface="Abadi Extra Light" panose="020B0204020104020204" pitchFamily="34" charset="0"/>
              </a:rPr>
              <a:t>Φίλτρο UV </a:t>
            </a:r>
            <a:r>
              <a:rPr lang="el-GR" sz="1200">
                <a:latin typeface="Abadi Extra Light" panose="020B0204020104020204" pitchFamily="34" charset="0"/>
              </a:rPr>
              <a:t>πολυδραστικό πολυμερές που περιποιείται και προστατεύει την ίνα της τρίχας από την απώλεια χρώματος. </a:t>
            </a:r>
          </a:p>
          <a:p>
            <a:r>
              <a:rPr lang="el-GR" sz="1200" b="1">
                <a:latin typeface="Abadi Extra Light" panose="020B0204020104020204" pitchFamily="34" charset="0"/>
              </a:rPr>
              <a:t>· Προβιταμίνη B5 </a:t>
            </a:r>
            <a:r>
              <a:rPr lang="el-GR" sz="1200">
                <a:latin typeface="Abadi Extra Light" panose="020B0204020104020204" pitchFamily="34" charset="0"/>
              </a:rPr>
              <a:t>που διεισδύει στο εσωτερικό της ίνας, την ενυδατώνει και τη βοηθά να συγκρατήσει την υγρασία.</a:t>
            </a:r>
          </a:p>
          <a:p>
            <a:endParaRPr lang="es-ES" sz="1200" dirty="0">
              <a:latin typeface="Abadi Extra Light" panose="020B0204020104020204" pitchFamily="34" charset="0"/>
            </a:endParaRPr>
          </a:p>
          <a:p>
            <a:r>
              <a:rPr lang="el-GR" sz="1200" b="1">
                <a:latin typeface="Abadi Extra Light" panose="020B0204020104020204" pitchFamily="34" charset="0"/>
              </a:rPr>
              <a:t>Χρήση: </a:t>
            </a:r>
          </a:p>
          <a:p>
            <a:r>
              <a:rPr lang="el-GR" sz="1200">
                <a:latin typeface="Abadi Extra Light" panose="020B0204020104020204" pitchFamily="34" charset="0"/>
              </a:rPr>
              <a:t>Ο επαγγελματίας, ανάλογα με την διάγνωση που έχει προηγηθεί, συνδυάζει τα δύο βήματα, Intensifier &amp; Recharge, στο ίδιο απλικατέρ. Το μείγμα εφαρμόζεται στα μαλλιά μετά το λούσιμο, αφήνοντάς το να δράσει για 7 λεπτά. </a:t>
            </a:r>
          </a:p>
        </p:txBody>
      </p:sp>
      <p:pic>
        <p:nvPicPr>
          <p:cNvPr id="12" name="Imagen 11">
            <a:extLst>
              <a:ext uri="{FF2B5EF4-FFF2-40B4-BE49-F238E27FC236}">
                <a16:creationId xmlns:a16="http://schemas.microsoft.com/office/drawing/2014/main" id="{4FAE5277-EA12-F7C3-40A8-135D477EC651}"/>
              </a:ext>
            </a:extLst>
          </p:cNvPr>
          <p:cNvPicPr>
            <a:picLocks noChangeAspect="1"/>
          </p:cNvPicPr>
          <p:nvPr/>
        </p:nvPicPr>
        <p:blipFill>
          <a:blip r:embed="rId4"/>
          <a:stretch>
            <a:fillRect/>
          </a:stretch>
        </p:blipFill>
        <p:spPr>
          <a:xfrm>
            <a:off x="619282" y="1914025"/>
            <a:ext cx="1663528" cy="2512710"/>
          </a:xfrm>
          <a:prstGeom prst="rect">
            <a:avLst/>
          </a:prstGeom>
        </p:spPr>
      </p:pic>
    </p:spTree>
    <p:extLst>
      <p:ext uri="{BB962C8B-B14F-4D97-AF65-F5344CB8AC3E}">
        <p14:creationId xmlns:p14="http://schemas.microsoft.com/office/powerpoint/2010/main" val="172282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D99D12F3-4852-EB2D-281E-C676E9872926}"/>
              </a:ext>
            </a:extLst>
          </p:cNvPr>
          <p:cNvSpPr txBox="1"/>
          <p:nvPr/>
        </p:nvSpPr>
        <p:spPr>
          <a:xfrm>
            <a:off x="511115" y="423496"/>
            <a:ext cx="6094562" cy="369332"/>
          </a:xfrm>
          <a:prstGeom prst="rect">
            <a:avLst/>
          </a:prstGeom>
          <a:noFill/>
        </p:spPr>
        <p:txBody>
          <a:bodyPr wrap="square">
            <a:spAutoFit/>
          </a:bodyPr>
          <a:lstStyle/>
          <a:p>
            <a:r>
              <a:rPr lang="el-GR">
                <a:highlight>
                  <a:srgbClr val="FFFF00"/>
                </a:highlight>
                <a:latin typeface="Abadi Extra Light" panose="020B0204020104020204" pitchFamily="34" charset="0"/>
              </a:rPr>
              <a:t>SLIDE 3- Producto a producto </a:t>
            </a:r>
          </a:p>
        </p:txBody>
      </p:sp>
      <p:pic>
        <p:nvPicPr>
          <p:cNvPr id="3" name="Imagen 2" descr="Interfaz de usuario gráfica&#10;&#10;Descripción generada automáticamente con confianza media">
            <a:extLst>
              <a:ext uri="{FF2B5EF4-FFF2-40B4-BE49-F238E27FC236}">
                <a16:creationId xmlns:a16="http://schemas.microsoft.com/office/drawing/2014/main" id="{EBECF661-71F4-B010-F598-CD1C4D28E8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115" y="1376217"/>
            <a:ext cx="2018434" cy="3588327"/>
          </a:xfrm>
          <a:prstGeom prst="rect">
            <a:avLst/>
          </a:prstGeom>
        </p:spPr>
      </p:pic>
      <p:pic>
        <p:nvPicPr>
          <p:cNvPr id="6" name="Imagen 5" descr="Interfaz de usuario gráfica, Texto, Aplicación&#10;&#10;Descripción generada automáticamente">
            <a:extLst>
              <a:ext uri="{FF2B5EF4-FFF2-40B4-BE49-F238E27FC236}">
                <a16:creationId xmlns:a16="http://schemas.microsoft.com/office/drawing/2014/main" id="{3C789BC3-B6C4-CCD3-29DA-4331EC4656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369" y="1376217"/>
            <a:ext cx="2018434" cy="3588327"/>
          </a:xfrm>
          <a:prstGeom prst="rect">
            <a:avLst/>
          </a:prstGeom>
        </p:spPr>
      </p:pic>
      <p:sp>
        <p:nvSpPr>
          <p:cNvPr id="8" name="CuadroTexto 7">
            <a:extLst>
              <a:ext uri="{FF2B5EF4-FFF2-40B4-BE49-F238E27FC236}">
                <a16:creationId xmlns:a16="http://schemas.microsoft.com/office/drawing/2014/main" id="{84FD7566-DD3A-0BAA-937C-7E6012624418}"/>
              </a:ext>
            </a:extLst>
          </p:cNvPr>
          <p:cNvSpPr txBox="1"/>
          <p:nvPr/>
        </p:nvSpPr>
        <p:spPr>
          <a:xfrm>
            <a:off x="511115" y="987664"/>
            <a:ext cx="2309091" cy="369332"/>
          </a:xfrm>
          <a:prstGeom prst="rect">
            <a:avLst/>
          </a:prstGeom>
          <a:noFill/>
        </p:spPr>
        <p:txBody>
          <a:bodyPr wrap="square" rtlCol="0">
            <a:spAutoFit/>
          </a:bodyPr>
          <a:lstStyle/>
          <a:p>
            <a:r>
              <a:rPr lang="el-GR">
                <a:latin typeface="Abadi Extra Light" panose="020B0204020104020204" pitchFamily="34" charset="0"/>
              </a:rPr>
              <a:t>Ίδια δομή </a:t>
            </a:r>
          </a:p>
        </p:txBody>
      </p:sp>
      <p:sp>
        <p:nvSpPr>
          <p:cNvPr id="10" name="CuadroTexto 9">
            <a:extLst>
              <a:ext uri="{FF2B5EF4-FFF2-40B4-BE49-F238E27FC236}">
                <a16:creationId xmlns:a16="http://schemas.microsoft.com/office/drawing/2014/main" id="{DB070113-0142-C777-02DD-7B8F2E129216}"/>
              </a:ext>
            </a:extLst>
          </p:cNvPr>
          <p:cNvSpPr txBox="1"/>
          <p:nvPr/>
        </p:nvSpPr>
        <p:spPr>
          <a:xfrm>
            <a:off x="5006196" y="423496"/>
            <a:ext cx="6096000" cy="5724644"/>
          </a:xfrm>
          <a:prstGeom prst="rect">
            <a:avLst/>
          </a:prstGeom>
          <a:noFill/>
        </p:spPr>
        <p:txBody>
          <a:bodyPr wrap="square">
            <a:spAutoFit/>
          </a:bodyPr>
          <a:lstStyle/>
          <a:p>
            <a:r>
              <a:rPr lang="el-GR" sz="1200" b="1">
                <a:latin typeface="Abadi Extra Light" panose="020B0204020104020204" pitchFamily="34" charset="0"/>
              </a:rPr>
              <a:t>INTENSIFIER - Βάση για μέτρια έως χοντρή τρίχα. </a:t>
            </a:r>
          </a:p>
          <a:p>
            <a:r>
              <a:rPr lang="el-GR" sz="1200">
                <a:latin typeface="Abadi Extra Light" panose="020B0204020104020204" pitchFamily="34" charset="0"/>
              </a:rPr>
              <a:t>Τα Intensifier είναι οι βάσεις των θεραπειών TRANSFORMING WELL-AGEING, σχεδιασμένα για να προλαμβάνουν τη συσσώρευση φθοράς στην τρίχα, να προσφέρουν περιποίηση και μαλακή υφή, καθώς και να εντείνουν τη δράση των συμπυκνωμάτων.</a:t>
            </a:r>
          </a:p>
          <a:p>
            <a:endParaRPr lang="es-ES" sz="1200" dirty="0">
              <a:latin typeface="Abadi Extra Light" panose="020B0204020104020204" pitchFamily="34" charset="0"/>
            </a:endParaRPr>
          </a:p>
          <a:p>
            <a:r>
              <a:rPr lang="el-GR" sz="1200">
                <a:latin typeface="Abadi Extra Light" panose="020B0204020104020204" pitchFamily="34" charset="0"/>
              </a:rPr>
              <a:t>Παρασκευασμένα με Molecular Enzymatic Complex, που βασίζεται σε ένα επανορθωτικό σύμπλεγμα βιοενζύμων φυσικής προέλευσης και ενισχύει την εσωτερική δομή της τρίχας, παρέχει βαθιά ενυδάτωση, απαλύνει την επιφάνεια τρίχας και επαναφέρει το εξωτερικό της στρώμα δημιουργώντας μια ασπίδα προστασίας. Συνδυάζεται με την βιοεπιστήμη της άλγης, LifeAlgae BioScience, που διευρύνει την ισχύ των ενεργών συστατικών για να βελτιστοποιήσει τα αποτελέσματα στην τρίχα.</a:t>
            </a:r>
          </a:p>
          <a:p>
            <a:endParaRPr lang="es-ES" sz="1200" dirty="0">
              <a:latin typeface="Abadi Extra Light" panose="020B0204020104020204" pitchFamily="34" charset="0"/>
            </a:endParaRPr>
          </a:p>
          <a:p>
            <a:r>
              <a:rPr lang="el-GR" sz="1200" b="1">
                <a:latin typeface="Abadi Extra Light" panose="020B0204020104020204" pitchFamily="34" charset="0"/>
              </a:rPr>
              <a:t>Οφέλη:</a:t>
            </a:r>
          </a:p>
          <a:p>
            <a:r>
              <a:rPr lang="el-GR" sz="1200">
                <a:latin typeface="Abadi Extra Light" panose="020B0204020104020204" pitchFamily="34" charset="0"/>
              </a:rPr>
              <a:t>• Επαναφέρει και ενισχύει την εσωτερική δομή της τρίχας </a:t>
            </a:r>
          </a:p>
          <a:p>
            <a:r>
              <a:rPr lang="el-GR" sz="1200">
                <a:latin typeface="Abadi Extra Light" panose="020B0204020104020204" pitchFamily="34" charset="0"/>
              </a:rPr>
              <a:t>• Σφραγίζει την υγρασία και απαλύνει την επιφάνεια της τρίχας</a:t>
            </a:r>
          </a:p>
          <a:p>
            <a:r>
              <a:rPr lang="el-GR" sz="1200">
                <a:latin typeface="Abadi Extra Light" panose="020B0204020104020204" pitchFamily="34" charset="0"/>
              </a:rPr>
              <a:t>• Βελτιώνει την υφή και προσφέρει έντονη ενυδάτωση </a:t>
            </a:r>
          </a:p>
          <a:p>
            <a:r>
              <a:rPr lang="el-GR" sz="1200">
                <a:latin typeface="Abadi Extra Light" panose="020B0204020104020204" pitchFamily="34" charset="0"/>
              </a:rPr>
              <a:t>5 ΦΟΡΕΣ ΠΙΟ ΑΠΑΛΑ ΜΑΛΛΙΑ </a:t>
            </a:r>
          </a:p>
          <a:p>
            <a:r>
              <a:rPr lang="el-GR" sz="1200">
                <a:latin typeface="Abadi Extra Light" panose="020B0204020104020204" pitchFamily="34" charset="0"/>
              </a:rPr>
              <a:t>4 ΦΟΡΕΣ ΠΙΟ ΕΛΑΦΡΙΑ ΚΑΙ ΕΥΠΛΑΣΤΑ </a:t>
            </a:r>
          </a:p>
          <a:p>
            <a:r>
              <a:rPr lang="el-GR" sz="1200">
                <a:latin typeface="Abadi Extra Light" panose="020B0204020104020204" pitchFamily="34" charset="0"/>
              </a:rPr>
              <a:t>80% ΠΙΟ ΕΠΑΝΟΡΘΩΜΕΝΑ ΚΑΙ ΥΓΙΗ </a:t>
            </a:r>
          </a:p>
          <a:p>
            <a:endParaRPr lang="es-ES" b="1" dirty="0">
              <a:latin typeface="Abadi Extra Light" panose="020B0204020104020204" pitchFamily="34" charset="0"/>
            </a:endParaRPr>
          </a:p>
          <a:p>
            <a:r>
              <a:rPr lang="el-GR" sz="1200" b="1">
                <a:latin typeface="Abadi Extra Light" panose="020B0204020104020204" pitchFamily="34" charset="0"/>
              </a:rPr>
              <a:t>Βασικά συστατικά: </a:t>
            </a:r>
          </a:p>
          <a:p>
            <a:r>
              <a:rPr lang="el-GR" sz="1200">
                <a:latin typeface="Abadi Extra Light" panose="020B0204020104020204" pitchFamily="34" charset="0"/>
              </a:rPr>
              <a:t>· </a:t>
            </a:r>
            <a:r>
              <a:rPr lang="el-GR" sz="1200" b="1">
                <a:latin typeface="Abadi Extra Light" panose="020B0204020104020204" pitchFamily="34" charset="0"/>
              </a:rPr>
              <a:t>Σύμπλεγμα φυσικής προέλευσης </a:t>
            </a:r>
            <a:r>
              <a:rPr lang="el-GR" sz="1200">
                <a:latin typeface="Abadi Extra Light" panose="020B0204020104020204" pitchFamily="34" charset="0"/>
              </a:rPr>
              <a:t>που ενισχύει τη δομή της τρίχας εκ των έσω διεισδύοντας στον φλοιό, ισορροπεί το νερό στην τρίχα, βελτιώνει τις μηχανικές της ιδιότητες και επανορθώνει τη φθορά που προκαλείται από την υπεριώδη ακτινοβολία. </a:t>
            </a:r>
          </a:p>
          <a:p>
            <a:r>
              <a:rPr lang="el-GR" sz="1200">
                <a:latin typeface="Abadi Extra Light" panose="020B0204020104020204" pitchFamily="34" charset="0"/>
              </a:rPr>
              <a:t>· </a:t>
            </a:r>
            <a:r>
              <a:rPr lang="el-GR" sz="1200" b="1">
                <a:latin typeface="Abadi Extra Light" panose="020B0204020104020204" pitchFamily="34" charset="0"/>
              </a:rPr>
              <a:t>Φίλτρο UV </a:t>
            </a:r>
            <a:r>
              <a:rPr lang="el-GR" sz="1200">
                <a:latin typeface="Abadi Extra Light" panose="020B0204020104020204" pitchFamily="34" charset="0"/>
              </a:rPr>
              <a:t>πολυδραστικό πολυμερές που περιποιείται και προστατεύει την ίνα της τρίχας από την απώλεια χρώματος. </a:t>
            </a:r>
          </a:p>
          <a:p>
            <a:r>
              <a:rPr lang="el-GR" sz="1200" b="1">
                <a:latin typeface="Abadi Extra Light" panose="020B0204020104020204" pitchFamily="34" charset="0"/>
              </a:rPr>
              <a:t>· Προβιταμίνη B5 </a:t>
            </a:r>
            <a:r>
              <a:rPr lang="el-GR" sz="1200">
                <a:latin typeface="Abadi Extra Light" panose="020B0204020104020204" pitchFamily="34" charset="0"/>
              </a:rPr>
              <a:t>που διεισδύει στο εσωτερικό της ίνας, την ενυδατώνει και τη βοηθά να συγκρατήσει την υγρασία.</a:t>
            </a:r>
          </a:p>
          <a:p>
            <a:endParaRPr lang="es-ES" sz="1200" dirty="0">
              <a:latin typeface="Abadi Extra Light" panose="020B0204020104020204" pitchFamily="34" charset="0"/>
            </a:endParaRPr>
          </a:p>
          <a:p>
            <a:r>
              <a:rPr lang="el-GR" sz="1200" b="1">
                <a:latin typeface="Abadi Extra Light" panose="020B0204020104020204" pitchFamily="34" charset="0"/>
              </a:rPr>
              <a:t>Χρήση: </a:t>
            </a:r>
          </a:p>
          <a:p>
            <a:r>
              <a:rPr lang="el-GR" sz="1200">
                <a:latin typeface="Abadi Extra Light" panose="020B0204020104020204" pitchFamily="34" charset="0"/>
              </a:rPr>
              <a:t>Ο επαγγελματίας, ανάλογα με την διάγνωση που έχει προηγηθεί, συνδυάζει τα δύο βήματα, Intensifier &amp; Recharge, στο ίδιο απλικατέρ. Το μείγμα εφαρμόζεται στα μαλλιά μετά το λούσιμο, αφήνοντάς το να δράσει για 7 λεπτά. </a:t>
            </a:r>
          </a:p>
        </p:txBody>
      </p:sp>
      <p:pic>
        <p:nvPicPr>
          <p:cNvPr id="4" name="Imagen 3">
            <a:extLst>
              <a:ext uri="{FF2B5EF4-FFF2-40B4-BE49-F238E27FC236}">
                <a16:creationId xmlns:a16="http://schemas.microsoft.com/office/drawing/2014/main" id="{746A387C-FE31-583E-7BA1-3C8BBC779DF5}"/>
              </a:ext>
            </a:extLst>
          </p:cNvPr>
          <p:cNvPicPr>
            <a:picLocks noChangeAspect="1"/>
          </p:cNvPicPr>
          <p:nvPr/>
        </p:nvPicPr>
        <p:blipFill>
          <a:blip r:embed="rId4"/>
          <a:stretch>
            <a:fillRect/>
          </a:stretch>
        </p:blipFill>
        <p:spPr>
          <a:xfrm>
            <a:off x="666118" y="1984770"/>
            <a:ext cx="1569855" cy="2371220"/>
          </a:xfrm>
          <a:prstGeom prst="rect">
            <a:avLst/>
          </a:prstGeom>
        </p:spPr>
      </p:pic>
    </p:spTree>
    <p:extLst>
      <p:ext uri="{BB962C8B-B14F-4D97-AF65-F5344CB8AC3E}">
        <p14:creationId xmlns:p14="http://schemas.microsoft.com/office/powerpoint/2010/main" val="2022915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D99D12F3-4852-EB2D-281E-C676E9872926}"/>
              </a:ext>
            </a:extLst>
          </p:cNvPr>
          <p:cNvSpPr txBox="1"/>
          <p:nvPr/>
        </p:nvSpPr>
        <p:spPr>
          <a:xfrm>
            <a:off x="511115" y="423496"/>
            <a:ext cx="6094562" cy="369332"/>
          </a:xfrm>
          <a:prstGeom prst="rect">
            <a:avLst/>
          </a:prstGeom>
          <a:noFill/>
        </p:spPr>
        <p:txBody>
          <a:bodyPr wrap="square">
            <a:spAutoFit/>
          </a:bodyPr>
          <a:lstStyle/>
          <a:p>
            <a:r>
              <a:rPr lang="el-GR">
                <a:highlight>
                  <a:srgbClr val="FFFF00"/>
                </a:highlight>
                <a:latin typeface="Abadi Extra Light" panose="020B0204020104020204" pitchFamily="34" charset="0"/>
              </a:rPr>
              <a:t>SLIDE 3- Producto a producto </a:t>
            </a:r>
          </a:p>
        </p:txBody>
      </p:sp>
      <p:pic>
        <p:nvPicPr>
          <p:cNvPr id="3" name="Imagen 2" descr="Interfaz de usuario gráfica&#10;&#10;Descripción generada automáticamente con confianza media">
            <a:extLst>
              <a:ext uri="{FF2B5EF4-FFF2-40B4-BE49-F238E27FC236}">
                <a16:creationId xmlns:a16="http://schemas.microsoft.com/office/drawing/2014/main" id="{EBECF661-71F4-B010-F598-CD1C4D28E8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115" y="1376217"/>
            <a:ext cx="2018434" cy="3588327"/>
          </a:xfrm>
          <a:prstGeom prst="rect">
            <a:avLst/>
          </a:prstGeom>
        </p:spPr>
      </p:pic>
      <p:pic>
        <p:nvPicPr>
          <p:cNvPr id="6" name="Imagen 5" descr="Interfaz de usuario gráfica, Texto, Aplicación&#10;&#10;Descripción generada automáticamente">
            <a:extLst>
              <a:ext uri="{FF2B5EF4-FFF2-40B4-BE49-F238E27FC236}">
                <a16:creationId xmlns:a16="http://schemas.microsoft.com/office/drawing/2014/main" id="{3C789BC3-B6C4-CCD3-29DA-4331EC4656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369" y="1376217"/>
            <a:ext cx="2018434" cy="3588327"/>
          </a:xfrm>
          <a:prstGeom prst="rect">
            <a:avLst/>
          </a:prstGeom>
        </p:spPr>
      </p:pic>
      <p:sp>
        <p:nvSpPr>
          <p:cNvPr id="8" name="CuadroTexto 7">
            <a:extLst>
              <a:ext uri="{FF2B5EF4-FFF2-40B4-BE49-F238E27FC236}">
                <a16:creationId xmlns:a16="http://schemas.microsoft.com/office/drawing/2014/main" id="{84FD7566-DD3A-0BAA-937C-7E6012624418}"/>
              </a:ext>
            </a:extLst>
          </p:cNvPr>
          <p:cNvSpPr txBox="1"/>
          <p:nvPr/>
        </p:nvSpPr>
        <p:spPr>
          <a:xfrm>
            <a:off x="511115" y="987664"/>
            <a:ext cx="2309091" cy="369332"/>
          </a:xfrm>
          <a:prstGeom prst="rect">
            <a:avLst/>
          </a:prstGeom>
          <a:noFill/>
        </p:spPr>
        <p:txBody>
          <a:bodyPr wrap="square" rtlCol="0">
            <a:spAutoFit/>
          </a:bodyPr>
          <a:lstStyle/>
          <a:p>
            <a:r>
              <a:rPr lang="el-GR">
                <a:latin typeface="Abadi Extra Light" panose="020B0204020104020204" pitchFamily="34" charset="0"/>
              </a:rPr>
              <a:t>Ίδια δομή </a:t>
            </a:r>
          </a:p>
        </p:txBody>
      </p:sp>
      <p:sp>
        <p:nvSpPr>
          <p:cNvPr id="10" name="CuadroTexto 9">
            <a:extLst>
              <a:ext uri="{FF2B5EF4-FFF2-40B4-BE49-F238E27FC236}">
                <a16:creationId xmlns:a16="http://schemas.microsoft.com/office/drawing/2014/main" id="{DB070113-0142-C777-02DD-7B8F2E129216}"/>
              </a:ext>
            </a:extLst>
          </p:cNvPr>
          <p:cNvSpPr txBox="1"/>
          <p:nvPr/>
        </p:nvSpPr>
        <p:spPr>
          <a:xfrm>
            <a:off x="5006196" y="423496"/>
            <a:ext cx="6096000" cy="3877985"/>
          </a:xfrm>
          <a:prstGeom prst="rect">
            <a:avLst/>
          </a:prstGeom>
          <a:noFill/>
        </p:spPr>
        <p:txBody>
          <a:bodyPr wrap="square">
            <a:spAutoFit/>
          </a:bodyPr>
          <a:lstStyle/>
          <a:p>
            <a:r>
              <a:rPr lang="el-GR" sz="1200" b="1">
                <a:latin typeface="Abadi Extra Light" panose="020B0204020104020204" pitchFamily="34" charset="0"/>
              </a:rPr>
              <a:t>RECHARGE - STRENGTHENING CONCENTRATE</a:t>
            </a:r>
          </a:p>
          <a:p>
            <a:r>
              <a:rPr lang="el-GR" sz="1200">
                <a:latin typeface="Abadi Extra Light" panose="020B0204020104020204" pitchFamily="34" charset="0"/>
              </a:rPr>
              <a:t>Συμπύκνωμα για αδύναμα ή/και φθαρμένα μαλλιά, παρασκευασμένο με αμινοξέα και ενυδατικούς παράγοντες για εντατική αναδόμηση των πιο εσωτερικών στοιβάδων της τρίχας και προστασία από το σπάσιμο.</a:t>
            </a:r>
          </a:p>
          <a:p>
            <a:endParaRPr lang="es-ES" sz="1200" dirty="0">
              <a:latin typeface="Abadi Extra Light" panose="020B0204020104020204" pitchFamily="34" charset="0"/>
            </a:endParaRPr>
          </a:p>
          <a:p>
            <a:r>
              <a:rPr lang="el-GR" sz="1200" b="1">
                <a:latin typeface="Abadi Extra Light" panose="020B0204020104020204" pitchFamily="34" charset="0"/>
              </a:rPr>
              <a:t>Οφέλη:</a:t>
            </a:r>
          </a:p>
          <a:p>
            <a:r>
              <a:rPr lang="el-GR" sz="1200">
                <a:latin typeface="Abadi Extra Light" panose="020B0204020104020204" pitchFamily="34" charset="0"/>
              </a:rPr>
              <a:t>• Επαναφέρει την εσωτερική δομή της τρίχας </a:t>
            </a:r>
          </a:p>
          <a:p>
            <a:r>
              <a:rPr lang="el-GR" sz="1200">
                <a:latin typeface="Abadi Extra Light" panose="020B0204020104020204" pitchFamily="34" charset="0"/>
              </a:rPr>
              <a:t>• Προλαμβάνει το σπάσιμο</a:t>
            </a:r>
          </a:p>
          <a:p>
            <a:r>
              <a:rPr lang="el-GR" sz="1200">
                <a:latin typeface="Abadi Extra Light" panose="020B0204020104020204" pitchFamily="34" charset="0"/>
              </a:rPr>
              <a:t>• Προσφέρει δύναμη και ελαστικότητα στην ίνα</a:t>
            </a:r>
          </a:p>
          <a:p>
            <a:endParaRPr lang="es-ES" b="1" dirty="0">
              <a:latin typeface="Abadi Extra Light" panose="020B0204020104020204" pitchFamily="34" charset="0"/>
            </a:endParaRPr>
          </a:p>
          <a:p>
            <a:r>
              <a:rPr lang="el-GR" sz="1200" b="1">
                <a:latin typeface="Abadi Extra Light" panose="020B0204020104020204" pitchFamily="34" charset="0"/>
              </a:rPr>
              <a:t>Βασικά συστατικά: </a:t>
            </a:r>
          </a:p>
          <a:p>
            <a:r>
              <a:rPr lang="el-GR" sz="1200" b="1">
                <a:latin typeface="Abadi Extra Light" panose="020B0204020104020204" pitchFamily="34" charset="0"/>
              </a:rPr>
              <a:t>· Ισχυρό ενισχυτικό σύμπλεγμα </a:t>
            </a:r>
            <a:r>
              <a:rPr lang="el-GR" sz="1200">
                <a:latin typeface="Abadi Extra Light" panose="020B0204020104020204" pitchFamily="34" charset="0"/>
              </a:rPr>
              <a:t>διπλής δράσης, διεισδύει στην ίνα της τρίχας για να αυξήσει την αντοχή της στο σπάσιμο και την περιβάλλει για να λιπάνει και να επανορθώσει το εξωτερικό της τρίχας. </a:t>
            </a:r>
          </a:p>
          <a:p>
            <a:r>
              <a:rPr lang="el-GR" sz="1200">
                <a:latin typeface="Abadi Extra Light" panose="020B0204020104020204" pitchFamily="34" charset="0"/>
              </a:rPr>
              <a:t>· </a:t>
            </a:r>
            <a:r>
              <a:rPr lang="el-GR" sz="1200" b="1">
                <a:latin typeface="Abadi Extra Light" panose="020B0204020104020204" pitchFamily="34" charset="0"/>
              </a:rPr>
              <a:t>Συνδυασμός αμινοξέων </a:t>
            </a:r>
            <a:r>
              <a:rPr lang="el-GR" sz="1200">
                <a:latin typeface="Abadi Extra Light" panose="020B0204020104020204" pitchFamily="34" charset="0"/>
              </a:rPr>
              <a:t>που αλληλεπιδρούν με την τρίχα ενισχύοντας τη δομή της ίνας και επανορθώνοντας τις επιφανειακές φθορές για να αυξήσουν την ελαστικότητα και την αντοχή της.</a:t>
            </a:r>
          </a:p>
          <a:p>
            <a:endParaRPr lang="es-ES" sz="1200" dirty="0">
              <a:latin typeface="Abadi Extra Light" panose="020B0204020104020204" pitchFamily="34" charset="0"/>
            </a:endParaRPr>
          </a:p>
          <a:p>
            <a:r>
              <a:rPr lang="el-GR" sz="1200" b="1">
                <a:latin typeface="Abadi Extra Light" panose="020B0204020104020204" pitchFamily="34" charset="0"/>
              </a:rPr>
              <a:t>Χρήση: </a:t>
            </a:r>
          </a:p>
          <a:p>
            <a:r>
              <a:rPr lang="el-GR" sz="1200">
                <a:latin typeface="Abadi Extra Light" panose="020B0204020104020204" pitchFamily="34" charset="0"/>
              </a:rPr>
              <a:t>Ο επαγγελματίας, ανάλογα με την διάγνωση που έχει προηγηθεί, συνδυάζει τα δύο βήματα, Intensifier &amp; Recharge, στο ίδιο απλικατέρ. Το μείγμα εφαρμόζεται στα μαλλιά μετά το λούσιμο, αφήνοντάς το να δράσει για 7 λεπτά. </a:t>
            </a:r>
          </a:p>
        </p:txBody>
      </p:sp>
      <p:pic>
        <p:nvPicPr>
          <p:cNvPr id="4" name="Imagen 3">
            <a:extLst>
              <a:ext uri="{FF2B5EF4-FFF2-40B4-BE49-F238E27FC236}">
                <a16:creationId xmlns:a16="http://schemas.microsoft.com/office/drawing/2014/main" id="{E2668D54-D1E8-CE95-0C3E-E33D28339730}"/>
              </a:ext>
            </a:extLst>
          </p:cNvPr>
          <p:cNvPicPr>
            <a:picLocks noChangeAspect="1"/>
          </p:cNvPicPr>
          <p:nvPr/>
        </p:nvPicPr>
        <p:blipFill>
          <a:blip r:embed="rId4"/>
          <a:stretch>
            <a:fillRect/>
          </a:stretch>
        </p:blipFill>
        <p:spPr>
          <a:xfrm>
            <a:off x="762404" y="2191110"/>
            <a:ext cx="1515855" cy="2246489"/>
          </a:xfrm>
          <a:prstGeom prst="rect">
            <a:avLst/>
          </a:prstGeom>
        </p:spPr>
      </p:pic>
    </p:spTree>
    <p:extLst>
      <p:ext uri="{BB962C8B-B14F-4D97-AF65-F5344CB8AC3E}">
        <p14:creationId xmlns:p14="http://schemas.microsoft.com/office/powerpoint/2010/main" val="3487578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D99D12F3-4852-EB2D-281E-C676E9872926}"/>
              </a:ext>
            </a:extLst>
          </p:cNvPr>
          <p:cNvSpPr txBox="1"/>
          <p:nvPr/>
        </p:nvSpPr>
        <p:spPr>
          <a:xfrm>
            <a:off x="511115" y="423496"/>
            <a:ext cx="6094562" cy="369332"/>
          </a:xfrm>
          <a:prstGeom prst="rect">
            <a:avLst/>
          </a:prstGeom>
          <a:noFill/>
        </p:spPr>
        <p:txBody>
          <a:bodyPr wrap="square">
            <a:spAutoFit/>
          </a:bodyPr>
          <a:lstStyle/>
          <a:p>
            <a:r>
              <a:rPr lang="el-GR">
                <a:highlight>
                  <a:srgbClr val="FFFF00"/>
                </a:highlight>
                <a:latin typeface="Abadi Extra Light" panose="020B0204020104020204" pitchFamily="34" charset="0"/>
              </a:rPr>
              <a:t>SLIDE 3- Producto a producto </a:t>
            </a:r>
          </a:p>
        </p:txBody>
      </p:sp>
      <p:pic>
        <p:nvPicPr>
          <p:cNvPr id="3" name="Imagen 2" descr="Interfaz de usuario gráfica&#10;&#10;Descripción generada automáticamente con confianza media">
            <a:extLst>
              <a:ext uri="{FF2B5EF4-FFF2-40B4-BE49-F238E27FC236}">
                <a16:creationId xmlns:a16="http://schemas.microsoft.com/office/drawing/2014/main" id="{EBECF661-71F4-B010-F598-CD1C4D28E8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115" y="1376217"/>
            <a:ext cx="2018434" cy="3588327"/>
          </a:xfrm>
          <a:prstGeom prst="rect">
            <a:avLst/>
          </a:prstGeom>
        </p:spPr>
      </p:pic>
      <p:pic>
        <p:nvPicPr>
          <p:cNvPr id="6" name="Imagen 5" descr="Interfaz de usuario gráfica, Texto, Aplicación&#10;&#10;Descripción generada automáticamente">
            <a:extLst>
              <a:ext uri="{FF2B5EF4-FFF2-40B4-BE49-F238E27FC236}">
                <a16:creationId xmlns:a16="http://schemas.microsoft.com/office/drawing/2014/main" id="{3C789BC3-B6C4-CCD3-29DA-4331EC4656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369" y="1376217"/>
            <a:ext cx="2018434" cy="3588327"/>
          </a:xfrm>
          <a:prstGeom prst="rect">
            <a:avLst/>
          </a:prstGeom>
        </p:spPr>
      </p:pic>
      <p:sp>
        <p:nvSpPr>
          <p:cNvPr id="8" name="CuadroTexto 7">
            <a:extLst>
              <a:ext uri="{FF2B5EF4-FFF2-40B4-BE49-F238E27FC236}">
                <a16:creationId xmlns:a16="http://schemas.microsoft.com/office/drawing/2014/main" id="{84FD7566-DD3A-0BAA-937C-7E6012624418}"/>
              </a:ext>
            </a:extLst>
          </p:cNvPr>
          <p:cNvSpPr txBox="1"/>
          <p:nvPr/>
        </p:nvSpPr>
        <p:spPr>
          <a:xfrm>
            <a:off x="511115" y="987664"/>
            <a:ext cx="2309091" cy="369332"/>
          </a:xfrm>
          <a:prstGeom prst="rect">
            <a:avLst/>
          </a:prstGeom>
          <a:noFill/>
        </p:spPr>
        <p:txBody>
          <a:bodyPr wrap="square" rtlCol="0">
            <a:spAutoFit/>
          </a:bodyPr>
          <a:lstStyle/>
          <a:p>
            <a:r>
              <a:rPr lang="el-GR">
                <a:latin typeface="Abadi Extra Light" panose="020B0204020104020204" pitchFamily="34" charset="0"/>
              </a:rPr>
              <a:t>Ίδια δομή </a:t>
            </a:r>
          </a:p>
        </p:txBody>
      </p:sp>
      <p:sp>
        <p:nvSpPr>
          <p:cNvPr id="10" name="CuadroTexto 9">
            <a:extLst>
              <a:ext uri="{FF2B5EF4-FFF2-40B4-BE49-F238E27FC236}">
                <a16:creationId xmlns:a16="http://schemas.microsoft.com/office/drawing/2014/main" id="{DB070113-0142-C777-02DD-7B8F2E129216}"/>
              </a:ext>
            </a:extLst>
          </p:cNvPr>
          <p:cNvSpPr txBox="1"/>
          <p:nvPr/>
        </p:nvSpPr>
        <p:spPr>
          <a:xfrm>
            <a:off x="5006196" y="423496"/>
            <a:ext cx="6096000" cy="3970318"/>
          </a:xfrm>
          <a:prstGeom prst="rect">
            <a:avLst/>
          </a:prstGeom>
          <a:noFill/>
        </p:spPr>
        <p:txBody>
          <a:bodyPr wrap="square">
            <a:spAutoFit/>
          </a:bodyPr>
          <a:lstStyle/>
          <a:p>
            <a:r>
              <a:rPr lang="el-GR" sz="1200" b="1">
                <a:latin typeface="Abadi Extra Light" panose="020B0204020104020204" pitchFamily="34" charset="0"/>
              </a:rPr>
              <a:t>RECHARGE - SMOOTHING CONCENTRATE:</a:t>
            </a:r>
          </a:p>
          <a:p>
            <a:r>
              <a:rPr lang="el-GR" sz="1200">
                <a:latin typeface="Abadi Extra Light" panose="020B0204020104020204" pitchFamily="34" charset="0"/>
              </a:rPr>
              <a:t>Συμπύκνωμα για ατίθασα, φριζαρισμένα ή/και σγουρά μαλλιά, παρασκευασμένο με παράγοντες που σφραγίζουν το εξωτερικό της τρίχας και εξουδετερώνουν τα ηλεκτροστατικά φορτία που δρουν ως προστατευτικός φραγμός για το σφράγισμα της ενυδάτωσης και τα ενεργά επανορθωτικά συστατικά.</a:t>
            </a:r>
          </a:p>
          <a:p>
            <a:endParaRPr lang="es-ES" sz="1200" dirty="0">
              <a:latin typeface="Abadi Extra Light" panose="020B0204020104020204" pitchFamily="34" charset="0"/>
            </a:endParaRPr>
          </a:p>
          <a:p>
            <a:r>
              <a:rPr lang="el-GR" sz="1200" b="1">
                <a:latin typeface="Abadi Extra Light" panose="020B0204020104020204" pitchFamily="34" charset="0"/>
              </a:rPr>
              <a:t>Οφέλη:</a:t>
            </a:r>
          </a:p>
          <a:p>
            <a:r>
              <a:rPr lang="el-GR" sz="1200">
                <a:latin typeface="Abadi Extra Light" panose="020B0204020104020204" pitchFamily="34" charset="0"/>
              </a:rPr>
              <a:t>• Βελτιώνει την απαλότητα</a:t>
            </a:r>
          </a:p>
          <a:p>
            <a:r>
              <a:rPr lang="el-GR" sz="1200">
                <a:latin typeface="Abadi Extra Light" panose="020B0204020104020204" pitchFamily="34" charset="0"/>
              </a:rPr>
              <a:t>• Συγκρατεί την υγρασία</a:t>
            </a:r>
          </a:p>
          <a:p>
            <a:r>
              <a:rPr lang="el-GR" sz="1200">
                <a:latin typeface="Abadi Extra Light" panose="020B0204020104020204" pitchFamily="34" charset="0"/>
              </a:rPr>
              <a:t>• Εξαφανίζει το φριζάρισμα</a:t>
            </a:r>
          </a:p>
          <a:p>
            <a:endParaRPr lang="es-ES" sz="1200" b="1" dirty="0">
              <a:latin typeface="Abadi Extra Light" panose="020B0204020104020204" pitchFamily="34" charset="0"/>
            </a:endParaRPr>
          </a:p>
          <a:p>
            <a:r>
              <a:rPr lang="el-GR" sz="1200" b="1">
                <a:latin typeface="Abadi Extra Light" panose="020B0204020104020204" pitchFamily="34" charset="0"/>
              </a:rPr>
              <a:t>Βασικά συστατικά: </a:t>
            </a:r>
          </a:p>
          <a:p>
            <a:r>
              <a:rPr lang="el-GR" sz="1200" b="1">
                <a:latin typeface="Abadi Extra Light" panose="020B0204020104020204" pitchFamily="34" charset="0"/>
              </a:rPr>
              <a:t>· Σύμπλεγμα φυσικών σακχάρων </a:t>
            </a:r>
            <a:r>
              <a:rPr lang="el-GR" sz="1200">
                <a:latin typeface="Abadi Extra Light" panose="020B0204020104020204" pitchFamily="34" charset="0"/>
              </a:rPr>
              <a:t>φυτικής προέλευσης που ενυδατώνει την τρίχα ενώ ταυτόχρονα δημιουργεί γύρω από την ίνα έναν φραγμό που εμποδίζει την απώλεια της υγρασίας.</a:t>
            </a:r>
          </a:p>
          <a:p>
            <a:r>
              <a:rPr lang="el-GR" sz="1200">
                <a:latin typeface="Abadi Extra Light" panose="020B0204020104020204" pitchFamily="34" charset="0"/>
              </a:rPr>
              <a:t>· </a:t>
            </a:r>
            <a:r>
              <a:rPr lang="el-GR" sz="1200" b="1">
                <a:latin typeface="Abadi Extra Light" panose="020B0204020104020204" pitchFamily="34" charset="0"/>
              </a:rPr>
              <a:t>Μαλακτικοί παράγοντες και φυσικές υγροσκοπικές ουσίες </a:t>
            </a:r>
            <a:r>
              <a:rPr lang="el-GR" sz="1200">
                <a:latin typeface="Abadi Extra Light" panose="020B0204020104020204" pitchFamily="34" charset="0"/>
              </a:rPr>
              <a:t>που απαλύνουν, μειώνουν τη δύναμη στο χτένισμα, επαναφέρουν τις υδροφοβικές ιδιότητες των μαλλιών, προσφέρουν εξαιρετική αντοχή στο φριζάρισμα και βοηθούν στην επανόρθωση της ψαλίδας.</a:t>
            </a:r>
          </a:p>
          <a:p>
            <a:endParaRPr lang="es-ES" sz="1200" dirty="0">
              <a:latin typeface="Abadi Extra Light" panose="020B0204020104020204" pitchFamily="34" charset="0"/>
            </a:endParaRPr>
          </a:p>
          <a:p>
            <a:r>
              <a:rPr lang="el-GR" sz="1200" b="1">
                <a:latin typeface="Abadi Extra Light" panose="020B0204020104020204" pitchFamily="34" charset="0"/>
              </a:rPr>
              <a:t>Χρήση: </a:t>
            </a:r>
          </a:p>
          <a:p>
            <a:r>
              <a:rPr lang="el-GR" sz="1200">
                <a:latin typeface="Abadi Extra Light" panose="020B0204020104020204" pitchFamily="34" charset="0"/>
              </a:rPr>
              <a:t>Ο επαγγελματίας, ανάλογα με την διάγνωση που έχει προηγηθεί, συνδυάζει τα δύο βήματα, Intensifier &amp; Recharge, στο ίδιο απλικατέρ. Το μείγμα εφαρμόζεται στα μαλλιά μετά το λούσιμο, αφήνοντάς το να δράσει για 7 λεπτά. </a:t>
            </a:r>
          </a:p>
        </p:txBody>
      </p:sp>
      <p:pic>
        <p:nvPicPr>
          <p:cNvPr id="12" name="Imagen 11">
            <a:extLst>
              <a:ext uri="{FF2B5EF4-FFF2-40B4-BE49-F238E27FC236}">
                <a16:creationId xmlns:a16="http://schemas.microsoft.com/office/drawing/2014/main" id="{7B04AF50-4658-EFC5-1F6C-E8BECB88B9FA}"/>
              </a:ext>
            </a:extLst>
          </p:cNvPr>
          <p:cNvPicPr>
            <a:picLocks noChangeAspect="1"/>
          </p:cNvPicPr>
          <p:nvPr/>
        </p:nvPicPr>
        <p:blipFill>
          <a:blip r:embed="rId4"/>
          <a:stretch>
            <a:fillRect/>
          </a:stretch>
        </p:blipFill>
        <p:spPr>
          <a:xfrm>
            <a:off x="705138" y="1940834"/>
            <a:ext cx="1491816" cy="2459091"/>
          </a:xfrm>
          <a:prstGeom prst="rect">
            <a:avLst/>
          </a:prstGeom>
        </p:spPr>
      </p:pic>
    </p:spTree>
    <p:extLst>
      <p:ext uri="{BB962C8B-B14F-4D97-AF65-F5344CB8AC3E}">
        <p14:creationId xmlns:p14="http://schemas.microsoft.com/office/powerpoint/2010/main" val="459188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D99D12F3-4852-EB2D-281E-C676E9872926}"/>
              </a:ext>
            </a:extLst>
          </p:cNvPr>
          <p:cNvSpPr txBox="1"/>
          <p:nvPr/>
        </p:nvSpPr>
        <p:spPr>
          <a:xfrm>
            <a:off x="511115" y="423496"/>
            <a:ext cx="6094562" cy="369332"/>
          </a:xfrm>
          <a:prstGeom prst="rect">
            <a:avLst/>
          </a:prstGeom>
          <a:noFill/>
        </p:spPr>
        <p:txBody>
          <a:bodyPr wrap="square">
            <a:spAutoFit/>
          </a:bodyPr>
          <a:lstStyle/>
          <a:p>
            <a:r>
              <a:rPr lang="el-GR">
                <a:highlight>
                  <a:srgbClr val="FFFF00"/>
                </a:highlight>
                <a:latin typeface="Abadi Extra Light" panose="020B0204020104020204" pitchFamily="34" charset="0"/>
              </a:rPr>
              <a:t>SLIDE 3- Producto a producto </a:t>
            </a:r>
          </a:p>
        </p:txBody>
      </p:sp>
      <p:pic>
        <p:nvPicPr>
          <p:cNvPr id="3" name="Imagen 2" descr="Interfaz de usuario gráfica&#10;&#10;Descripción generada automáticamente con confianza media">
            <a:extLst>
              <a:ext uri="{FF2B5EF4-FFF2-40B4-BE49-F238E27FC236}">
                <a16:creationId xmlns:a16="http://schemas.microsoft.com/office/drawing/2014/main" id="{EBECF661-71F4-B010-F598-CD1C4D28E8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115" y="1376217"/>
            <a:ext cx="2018434" cy="3588327"/>
          </a:xfrm>
          <a:prstGeom prst="rect">
            <a:avLst/>
          </a:prstGeom>
        </p:spPr>
      </p:pic>
      <p:pic>
        <p:nvPicPr>
          <p:cNvPr id="6" name="Imagen 5" descr="Interfaz de usuario gráfica, Texto, Aplicación&#10;&#10;Descripción generada automáticamente">
            <a:extLst>
              <a:ext uri="{FF2B5EF4-FFF2-40B4-BE49-F238E27FC236}">
                <a16:creationId xmlns:a16="http://schemas.microsoft.com/office/drawing/2014/main" id="{3C789BC3-B6C4-CCD3-29DA-4331EC4656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369" y="1376217"/>
            <a:ext cx="2018434" cy="3588327"/>
          </a:xfrm>
          <a:prstGeom prst="rect">
            <a:avLst/>
          </a:prstGeom>
        </p:spPr>
      </p:pic>
      <p:sp>
        <p:nvSpPr>
          <p:cNvPr id="8" name="CuadroTexto 7">
            <a:extLst>
              <a:ext uri="{FF2B5EF4-FFF2-40B4-BE49-F238E27FC236}">
                <a16:creationId xmlns:a16="http://schemas.microsoft.com/office/drawing/2014/main" id="{84FD7566-DD3A-0BAA-937C-7E6012624418}"/>
              </a:ext>
            </a:extLst>
          </p:cNvPr>
          <p:cNvSpPr txBox="1"/>
          <p:nvPr/>
        </p:nvSpPr>
        <p:spPr>
          <a:xfrm>
            <a:off x="511115" y="987664"/>
            <a:ext cx="2309091" cy="369332"/>
          </a:xfrm>
          <a:prstGeom prst="rect">
            <a:avLst/>
          </a:prstGeom>
          <a:noFill/>
        </p:spPr>
        <p:txBody>
          <a:bodyPr wrap="square" rtlCol="0">
            <a:spAutoFit/>
          </a:bodyPr>
          <a:lstStyle/>
          <a:p>
            <a:r>
              <a:rPr lang="el-GR">
                <a:latin typeface="Abadi Extra Light" panose="020B0204020104020204" pitchFamily="34" charset="0"/>
              </a:rPr>
              <a:t>Ίδια δομή </a:t>
            </a:r>
          </a:p>
        </p:txBody>
      </p:sp>
      <p:sp>
        <p:nvSpPr>
          <p:cNvPr id="10" name="CuadroTexto 9">
            <a:extLst>
              <a:ext uri="{FF2B5EF4-FFF2-40B4-BE49-F238E27FC236}">
                <a16:creationId xmlns:a16="http://schemas.microsoft.com/office/drawing/2014/main" id="{DB070113-0142-C777-02DD-7B8F2E129216}"/>
              </a:ext>
            </a:extLst>
          </p:cNvPr>
          <p:cNvSpPr txBox="1"/>
          <p:nvPr/>
        </p:nvSpPr>
        <p:spPr>
          <a:xfrm>
            <a:off x="5006196" y="423496"/>
            <a:ext cx="6096000" cy="3785652"/>
          </a:xfrm>
          <a:prstGeom prst="rect">
            <a:avLst/>
          </a:prstGeom>
          <a:noFill/>
        </p:spPr>
        <p:txBody>
          <a:bodyPr wrap="square">
            <a:spAutoFit/>
          </a:bodyPr>
          <a:lstStyle/>
          <a:p>
            <a:r>
              <a:rPr lang="el-GR" sz="1200" b="1">
                <a:latin typeface="Abadi Extra Light" panose="020B0204020104020204" pitchFamily="34" charset="0"/>
              </a:rPr>
              <a:t>RECHARGE - COLOUR CONCENTRATE:</a:t>
            </a:r>
          </a:p>
          <a:p>
            <a:r>
              <a:rPr lang="el-GR" sz="1200">
                <a:latin typeface="Abadi Extra Light" panose="020B0204020104020204" pitchFamily="34" charset="0"/>
              </a:rPr>
              <a:t>Συμπύκνωμα για βαμμένα μαλλιά, παρασκευασμένο με φυσικά αντιοξειδωτικά, ενισχυτικά λάμψης και πολυμερή που σφραγίζουν το χρώμα για να βελτιώσουν τη λάμψη, να παρατείνουν τη διάρκεια του χρώματος και να το προστατεύσουν από το οξειδωτικό στρες.</a:t>
            </a:r>
          </a:p>
          <a:p>
            <a:endParaRPr lang="es-ES" sz="1200" dirty="0">
              <a:latin typeface="Abadi Extra Light" panose="020B0204020104020204" pitchFamily="34" charset="0"/>
            </a:endParaRPr>
          </a:p>
          <a:p>
            <a:r>
              <a:rPr lang="el-GR" sz="1200" b="1">
                <a:latin typeface="Abadi Extra Light" panose="020B0204020104020204" pitchFamily="34" charset="0"/>
              </a:rPr>
              <a:t>Οφέλη:</a:t>
            </a:r>
          </a:p>
          <a:p>
            <a:r>
              <a:rPr lang="el-GR" sz="1200">
                <a:latin typeface="Abadi Extra Light" panose="020B0204020104020204" pitchFamily="34" charset="0"/>
              </a:rPr>
              <a:t>• Παρατείνει τη διάρκεια του χρώματος </a:t>
            </a:r>
          </a:p>
          <a:p>
            <a:r>
              <a:rPr lang="el-GR" sz="1200">
                <a:latin typeface="Abadi Extra Light" panose="020B0204020104020204" pitchFamily="34" charset="0"/>
              </a:rPr>
              <a:t>• Προστατεύει από τις ακτινοβολίες</a:t>
            </a:r>
          </a:p>
          <a:p>
            <a:r>
              <a:rPr lang="el-GR" sz="1200">
                <a:latin typeface="Abadi Extra Light" panose="020B0204020104020204" pitchFamily="34" charset="0"/>
              </a:rPr>
              <a:t>• Ενισχύει τη ζωντάνια και τη λάμψη των μαλλιών</a:t>
            </a:r>
          </a:p>
          <a:p>
            <a:endParaRPr lang="es-ES" sz="1200" b="1" dirty="0">
              <a:latin typeface="Abadi Extra Light" panose="020B0204020104020204" pitchFamily="34" charset="0"/>
            </a:endParaRPr>
          </a:p>
          <a:p>
            <a:r>
              <a:rPr lang="el-GR" sz="1200" b="1">
                <a:latin typeface="Abadi Extra Light" panose="020B0204020104020204" pitchFamily="34" charset="0"/>
              </a:rPr>
              <a:t>Βασικά συστατικά: </a:t>
            </a:r>
          </a:p>
          <a:p>
            <a:r>
              <a:rPr lang="el-GR" sz="1200" b="1">
                <a:latin typeface="Abadi Extra Light" panose="020B0204020104020204" pitchFamily="34" charset="0"/>
              </a:rPr>
              <a:t>· Φυσικά αντιοξειδωτικά πράσινου τσαγιού </a:t>
            </a:r>
            <a:r>
              <a:rPr lang="el-GR" sz="1200">
                <a:latin typeface="Abadi Extra Light" panose="020B0204020104020204" pitchFamily="34" charset="0"/>
              </a:rPr>
              <a:t>που προστατεύουν τα μαλλιά από την απώλεια του χρώματος, τόσο από την οξείδωση λόγω δημιουργίας ελεύθερων ριζών, όσο και από τις επιπτώσεις της ακτινοβολίας UV.</a:t>
            </a:r>
          </a:p>
          <a:p>
            <a:r>
              <a:rPr lang="el-GR" sz="1200">
                <a:latin typeface="Abadi Extra Light" panose="020B0204020104020204" pitchFamily="34" charset="0"/>
              </a:rPr>
              <a:t>· </a:t>
            </a:r>
            <a:r>
              <a:rPr lang="el-GR" sz="1200" b="1">
                <a:latin typeface="Abadi Extra Light" panose="020B0204020104020204" pitchFamily="34" charset="0"/>
              </a:rPr>
              <a:t>Τεταρτοταγοποιημένο πολυμερές </a:t>
            </a:r>
            <a:r>
              <a:rPr lang="el-GR" sz="1200">
                <a:latin typeface="Abadi Extra Light" panose="020B0204020104020204" pitchFamily="34" charset="0"/>
              </a:rPr>
              <a:t>που περιβάλλει ομοιόμορφα την ίνα της τρίχας δημιουργώντας ένα προστατευτικό φιλμ που προλαμβάνει την απώλεια του χρώματος από τα λουσίματα.</a:t>
            </a:r>
          </a:p>
          <a:p>
            <a:endParaRPr lang="es-ES" sz="1200" dirty="0">
              <a:latin typeface="Abadi Extra Light" panose="020B0204020104020204" pitchFamily="34" charset="0"/>
            </a:endParaRPr>
          </a:p>
          <a:p>
            <a:r>
              <a:rPr lang="el-GR" sz="1200" b="1">
                <a:latin typeface="Abadi Extra Light" panose="020B0204020104020204" pitchFamily="34" charset="0"/>
              </a:rPr>
              <a:t>Χρήση: </a:t>
            </a:r>
          </a:p>
          <a:p>
            <a:r>
              <a:rPr lang="el-GR" sz="1200">
                <a:latin typeface="Abadi Extra Light" panose="020B0204020104020204" pitchFamily="34" charset="0"/>
              </a:rPr>
              <a:t>Ο επαγγελματίας, ανάλογα με την διάγνωση που έχει προηγηθεί, συνδυάζει τα δύο βήματα, Intensifier &amp; Recharge, στο ίδιο απλικατέρ. Το μείγμα εφαρμόζεται στα μαλλιά μετά το λούσιμο, αφήνοντάς το να δράσει για 7 λεπτά. </a:t>
            </a:r>
          </a:p>
        </p:txBody>
      </p:sp>
      <p:pic>
        <p:nvPicPr>
          <p:cNvPr id="12" name="Imagen 11">
            <a:extLst>
              <a:ext uri="{FF2B5EF4-FFF2-40B4-BE49-F238E27FC236}">
                <a16:creationId xmlns:a16="http://schemas.microsoft.com/office/drawing/2014/main" id="{F155C1BB-1FEE-0787-F0E5-71143AA2DF1D}"/>
              </a:ext>
            </a:extLst>
          </p:cNvPr>
          <p:cNvPicPr>
            <a:picLocks noChangeAspect="1"/>
          </p:cNvPicPr>
          <p:nvPr/>
        </p:nvPicPr>
        <p:blipFill>
          <a:blip r:embed="rId4"/>
          <a:stretch>
            <a:fillRect/>
          </a:stretch>
        </p:blipFill>
        <p:spPr>
          <a:xfrm>
            <a:off x="679793" y="2013500"/>
            <a:ext cx="1542506" cy="2313759"/>
          </a:xfrm>
          <a:prstGeom prst="rect">
            <a:avLst/>
          </a:prstGeom>
        </p:spPr>
      </p:pic>
    </p:spTree>
    <p:extLst>
      <p:ext uri="{BB962C8B-B14F-4D97-AF65-F5344CB8AC3E}">
        <p14:creationId xmlns:p14="http://schemas.microsoft.com/office/powerpoint/2010/main" val="53543000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1152</Words>
  <Application>Microsoft Office PowerPoint</Application>
  <PresentationFormat>Panorámica</PresentationFormat>
  <Paragraphs>104</Paragraphs>
  <Slides>8</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8</vt:i4>
      </vt:variant>
    </vt:vector>
  </HeadingPairs>
  <TitlesOfParts>
    <vt:vector size="14" baseType="lpstr">
      <vt:lpstr>Abadi</vt:lpstr>
      <vt:lpstr>Abadi Extra Light</vt: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Claudia Ballester</dc:creator>
  <cp:lastModifiedBy>Project Management</cp:lastModifiedBy>
  <cp:revision>4</cp:revision>
  <dcterms:created xsi:type="dcterms:W3CDTF">2023-10-20T08:51:43Z</dcterms:created>
  <dcterms:modified xsi:type="dcterms:W3CDTF">2023-10-25T07:51:19Z</dcterms:modified>
</cp:coreProperties>
</file>