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3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A08CB0-7BF4-5760-4DD2-E07E867EC3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B9E5EB-E035-43CD-7150-C192AB0EF5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398D328-ADB2-75F6-1C55-C714E3EF3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303C3-7D65-4741-9954-6037FC3AA124}" type="datetimeFigureOut">
              <a:rPr lang="es-ES" smtClean="0"/>
              <a:t>25/10/2023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462F64B-A2FE-81E7-3DF7-8629673A4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D4E880E-2F9D-2A21-C813-0C4215E88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D4FC8-5CA8-4B4E-88DA-CE0732C96F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7231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80A1F9-32BE-90A7-2A2B-FE04274DC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AEF8E31-67C1-3809-2734-C4BC060762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9E161DD-0CB2-A591-6DDD-6C25AEB09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303C3-7D65-4741-9954-6037FC3AA124}" type="datetimeFigureOut">
              <a:rPr lang="es-ES" smtClean="0"/>
              <a:t>25/10/2023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25E5B22-7822-C8B1-85D2-07299E656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7942240-8FB2-D1C6-9C08-AF876615F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D4FC8-5CA8-4B4E-88DA-CE0732C96F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9653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27108A0-5A7E-7CA5-AFC0-D545B67CD9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311E8AE-195F-C872-12B4-B51C219795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D0F627E-FB40-3877-3EAB-AE4241400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303C3-7D65-4741-9954-6037FC3AA124}" type="datetimeFigureOut">
              <a:rPr lang="es-ES" smtClean="0"/>
              <a:t>25/10/2023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BCAFDDB-166A-A5CA-DEB9-9D63A1422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B112AE4-9ED0-D968-C692-057A2B234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D4FC8-5CA8-4B4E-88DA-CE0732C96F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3858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5C6E6C-8310-8A6D-D45A-19C87BA12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615E52-9666-2B95-340F-A5B44CD16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3D3E071-F1A5-1B7D-3506-6DE5C303E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303C3-7D65-4741-9954-6037FC3AA124}" type="datetimeFigureOut">
              <a:rPr lang="es-ES" smtClean="0"/>
              <a:t>25/10/2023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69DC242-7B6F-A8B6-2D3B-F4C16D196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F273201-79A7-FF95-9612-C1B736272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D4FC8-5CA8-4B4E-88DA-CE0732C96F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2673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B54C2F-9E3D-21B6-395A-6AB58265D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6843E7F-7E38-18C7-7450-040DE3352C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6CEF9C3-F7C0-94FC-B66D-CBAAEC017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303C3-7D65-4741-9954-6037FC3AA124}" type="datetimeFigureOut">
              <a:rPr lang="es-ES" smtClean="0"/>
              <a:t>25/10/2023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6BA7EB4-8121-A748-6EA2-55A567FDA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750C228-B4DF-B4F0-F1F4-B4ACD4E69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D4FC8-5CA8-4B4E-88DA-CE0732C96F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08262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FF41FF-A3F6-0AA8-DCD6-D11330822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72716F-6A64-17FC-71FF-B51D135673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13B0DF9-F82B-FE10-BAE2-7033ECC2C2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64BE63B-0033-E4F9-59EC-D4E40FC71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303C3-7D65-4741-9954-6037FC3AA124}" type="datetimeFigureOut">
              <a:rPr lang="es-ES" smtClean="0"/>
              <a:t>25/10/2023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29E44C8-F8FF-5CC0-B245-85323172F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FB55854-EE50-B110-321F-2779440BB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D4FC8-5CA8-4B4E-88DA-CE0732C96F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28111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48B5C3-45B2-908C-D0D1-77F7F1D87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EAB97B7-82B8-8BAF-DB5A-0385EDB15C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452F9E1-B2E7-081C-5DC6-0B69252940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FED7F9E-5194-DCD6-EF55-1B5ED676A1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A1DE176-7584-FC6D-489E-EDE3020E57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31F3351-0CAB-B765-D97A-A77B47019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303C3-7D65-4741-9954-6037FC3AA124}" type="datetimeFigureOut">
              <a:rPr lang="es-ES" smtClean="0"/>
              <a:t>25/10/2023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79A6D6F-FFD0-085E-5D7A-A1790B544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1A315FE-4412-B928-49C5-3762982AA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D4FC8-5CA8-4B4E-88DA-CE0732C96F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45770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86CBA7-8D54-FD98-9E9F-4902153FF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236578B-61FF-48C4-A5F8-8458964DB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303C3-7D65-4741-9954-6037FC3AA124}" type="datetimeFigureOut">
              <a:rPr lang="es-ES" smtClean="0"/>
              <a:t>25/10/2023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BE6FC29-FBEF-8A16-B426-1FB7FF41D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A4252A5-168B-97BD-6769-14E055F53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D4FC8-5CA8-4B4E-88DA-CE0732C96F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9857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FAB98F1-5306-AB47-C3C0-74F013301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303C3-7D65-4741-9954-6037FC3AA124}" type="datetimeFigureOut">
              <a:rPr lang="es-ES" smtClean="0"/>
              <a:t>25/10/2023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23E8918-E981-3E5A-256C-8E6516F95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DDEF118-7EB3-3F19-D3A9-CF97B91C9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D4FC8-5CA8-4B4E-88DA-CE0732C96F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68102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959FAF-B0FB-2720-A4D5-79A325AB5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E56B5E-A689-18D7-D9EC-B5D441F09C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A565C8C-2909-0140-4431-D2F0027639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3FF3E62-C74C-5CCA-2996-4429D36E6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303C3-7D65-4741-9954-6037FC3AA124}" type="datetimeFigureOut">
              <a:rPr lang="es-ES" smtClean="0"/>
              <a:t>25/10/2023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DFB706E-6896-6255-B141-121C5A742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B0A835C-EE3F-3367-6E6E-74336E643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D4FC8-5CA8-4B4E-88DA-CE0732C96F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1045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919641-8691-C70F-6D86-A95CA46D0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C5190AD-5AFA-59ED-EAF2-3D6763F257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8730C20-0C4A-77C0-1795-EE1E6A46E7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5B2CA1D-A189-735A-7A0A-5D549A5E5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303C3-7D65-4741-9954-6037FC3AA124}" type="datetimeFigureOut">
              <a:rPr lang="es-ES" smtClean="0"/>
              <a:t>25/10/2023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BBADF7D-08EF-916C-2164-6ACB0EE2C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3D42B28-1682-932F-30A7-111FA9F80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D4FC8-5CA8-4B4E-88DA-CE0732C96F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5314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E958873-980A-DA7E-93CC-756861D59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4A5451E-B6F7-31E7-A928-A3FA08E16A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86DB0E1-2FEB-53AD-46D7-F9B52CF090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9303C3-7D65-4741-9954-6037FC3AA124}" type="datetimeFigureOut">
              <a:rPr lang="es-ES" smtClean="0"/>
              <a:t>25/10/2023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72ECBC1-EE5C-E967-7DB9-FCB95F4AA8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A87A6C0-7B53-B7C1-22EA-BC1FA5B440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D4FC8-5CA8-4B4E-88DA-CE0732C96F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504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3C504449-54C6-0267-68C0-88ECD6B15E25}"/>
              </a:ext>
            </a:extLst>
          </p:cNvPr>
          <p:cNvSpPr txBox="1"/>
          <p:nvPr/>
        </p:nvSpPr>
        <p:spPr>
          <a:xfrm>
            <a:off x="387928" y="240145"/>
            <a:ext cx="57080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5400" b="1">
                <a:latin typeface="Abadi" panose="020B0604020104020204" pitchFamily="34" charset="0"/>
              </a:rPr>
              <a:t>QR-KOD </a:t>
            </a:r>
          </a:p>
          <a:p>
            <a:r>
              <a:rPr lang="sv-SE">
                <a:highlight>
                  <a:srgbClr val="FFFF00"/>
                </a:highlight>
                <a:latin typeface="Abadi Extra Light" panose="020B0204020104020204" pitchFamily="34" charset="0"/>
              </a:rPr>
              <a:t>SLIDE 1 – Idiomas </a:t>
            </a:r>
          </a:p>
          <a:p>
            <a:r>
              <a:rPr lang="sv-SE">
                <a:highlight>
                  <a:srgbClr val="FFFF00"/>
                </a:highlight>
                <a:latin typeface="Abadi Extra Light" panose="020B0204020104020204" pitchFamily="34" charset="0"/>
              </a:rPr>
              <a:t>SLIDE 2- Índice productos </a:t>
            </a:r>
          </a:p>
          <a:p>
            <a:r>
              <a:rPr lang="sv-SE">
                <a:highlight>
                  <a:srgbClr val="FFFF00"/>
                </a:highlight>
                <a:latin typeface="Abadi Extra Light" panose="020B0204020104020204" pitchFamily="34" charset="0"/>
              </a:rPr>
              <a:t>SLIDE 2- SLIDE 3 – Producto a producto  </a:t>
            </a:r>
          </a:p>
        </p:txBody>
      </p:sp>
    </p:spTree>
    <p:extLst>
      <p:ext uri="{BB962C8B-B14F-4D97-AF65-F5344CB8AC3E}">
        <p14:creationId xmlns:p14="http://schemas.microsoft.com/office/powerpoint/2010/main" val="2561780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Diagrama, Tabla&#10;&#10;Descripción generada automáticamente">
            <a:extLst>
              <a:ext uri="{FF2B5EF4-FFF2-40B4-BE49-F238E27FC236}">
                <a16:creationId xmlns:a16="http://schemas.microsoft.com/office/drawing/2014/main" id="{1BE72E02-E21F-3072-0A7A-5D1A06722E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57626" cy="685800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E4AC8E10-8CB2-BE4E-D745-21FD0CDA3F77}"/>
              </a:ext>
            </a:extLst>
          </p:cNvPr>
          <p:cNvSpPr txBox="1"/>
          <p:nvPr/>
        </p:nvSpPr>
        <p:spPr>
          <a:xfrm>
            <a:off x="3990109" y="221673"/>
            <a:ext cx="37869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>
                <a:highlight>
                  <a:srgbClr val="FFFF00"/>
                </a:highlight>
                <a:latin typeface="Abadi Extra Light" panose="020B0204020104020204" pitchFamily="34" charset="0"/>
              </a:rPr>
              <a:t>SLIDE 1: </a:t>
            </a:r>
          </a:p>
          <a:p>
            <a:r>
              <a:rPr lang="sv-SE">
                <a:highlight>
                  <a:srgbClr val="FFFF00"/>
                </a:highlight>
                <a:latin typeface="Abadi Extra Light" panose="020B0204020104020204" pitchFamily="34" charset="0"/>
              </a:rPr>
              <a:t>Mismo diseño y mismos idiomas </a:t>
            </a:r>
          </a:p>
          <a:p>
            <a:endParaRPr lang="es-ES" dirty="0">
              <a:latin typeface="Abadi Extra Light" panose="020B02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8396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D99D12F3-4852-EB2D-281E-C676E9872926}"/>
              </a:ext>
            </a:extLst>
          </p:cNvPr>
          <p:cNvSpPr txBox="1"/>
          <p:nvPr/>
        </p:nvSpPr>
        <p:spPr>
          <a:xfrm>
            <a:off x="511115" y="423496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>
                <a:highlight>
                  <a:srgbClr val="FFFF00"/>
                </a:highlight>
                <a:latin typeface="Abadi Extra Light" panose="020B0204020104020204" pitchFamily="34" charset="0"/>
              </a:rPr>
              <a:t>SLIDE 2- Índice productos 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BB6D6FA-3D46-36E0-8D24-34DF035E0DF5}"/>
              </a:ext>
            </a:extLst>
          </p:cNvPr>
          <p:cNvSpPr txBox="1"/>
          <p:nvPr/>
        </p:nvSpPr>
        <p:spPr>
          <a:xfrm>
            <a:off x="511115" y="887892"/>
            <a:ext cx="550057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b="1" dirty="0" err="1">
                <a:highlight>
                  <a:srgbClr val="FFFF00"/>
                </a:highlight>
                <a:latin typeface="Abadi Extra Light" panose="020B0204020104020204" pitchFamily="34" charset="0"/>
              </a:rPr>
              <a:t>INTENSIFIER</a:t>
            </a:r>
            <a:r>
              <a:rPr lang="sv-SE" b="1" dirty="0">
                <a:highlight>
                  <a:srgbClr val="FFFF00"/>
                </a:highlight>
                <a:latin typeface="Abadi Extra Light" panose="020B0204020104020204" pitchFamily="34" charset="0"/>
              </a:rPr>
              <a:t> - </a:t>
            </a:r>
            <a:r>
              <a:rPr lang="sv-SE" b="1" dirty="0">
                <a:latin typeface="Abadi Extra Light" panose="020B0204020104020204" pitchFamily="34" charset="0"/>
              </a:rPr>
              <a:t>Bas för fint till medelgrovt/-tjockt hår </a:t>
            </a:r>
          </a:p>
          <a:p>
            <a:r>
              <a:rPr lang="sv-SE" b="1" dirty="0" err="1">
                <a:highlight>
                  <a:srgbClr val="FFFF00"/>
                </a:highlight>
                <a:latin typeface="Abadi Extra Light" panose="020B0204020104020204" pitchFamily="34" charset="0"/>
              </a:rPr>
              <a:t>INTENSIFIER</a:t>
            </a:r>
            <a:r>
              <a:rPr lang="sv-SE" b="1" dirty="0">
                <a:highlight>
                  <a:srgbClr val="FFFF00"/>
                </a:highlight>
                <a:latin typeface="Abadi Extra Light" panose="020B0204020104020204" pitchFamily="34" charset="0"/>
              </a:rPr>
              <a:t> - </a:t>
            </a:r>
            <a:r>
              <a:rPr lang="sv-SE" b="1" dirty="0">
                <a:latin typeface="Abadi Extra Light" panose="020B0204020104020204" pitchFamily="34" charset="0"/>
              </a:rPr>
              <a:t>Bas för medelgrovt/-tjockt till grovt/tjockt hår </a:t>
            </a:r>
          </a:p>
          <a:p>
            <a:r>
              <a:rPr lang="sv-SE" b="1" dirty="0" err="1">
                <a:highlight>
                  <a:srgbClr val="FFFF00"/>
                </a:highlight>
                <a:latin typeface="Abadi Extra Light" panose="020B0204020104020204" pitchFamily="34" charset="0"/>
              </a:rPr>
              <a:t>RECHARGE</a:t>
            </a:r>
            <a:r>
              <a:rPr lang="sv-SE" b="1" dirty="0">
                <a:highlight>
                  <a:srgbClr val="FFFF00"/>
                </a:highlight>
                <a:latin typeface="Abadi Extra Light" panose="020B0204020104020204" pitchFamily="34" charset="0"/>
              </a:rPr>
              <a:t> - </a:t>
            </a:r>
            <a:r>
              <a:rPr lang="sv-SE" b="1" dirty="0" err="1">
                <a:highlight>
                  <a:srgbClr val="FFFF00"/>
                </a:highlight>
                <a:latin typeface="Abadi Extra Light" panose="020B0204020104020204" pitchFamily="34" charset="0"/>
              </a:rPr>
              <a:t>Strengthening</a:t>
            </a:r>
            <a:r>
              <a:rPr lang="sv-SE" b="1" dirty="0">
                <a:highlight>
                  <a:srgbClr val="FFFF00"/>
                </a:highlight>
                <a:latin typeface="Abadi Extra Light" panose="020B0204020104020204" pitchFamily="34" charset="0"/>
              </a:rPr>
              <a:t> </a:t>
            </a:r>
            <a:r>
              <a:rPr lang="sv-SE" b="1" dirty="0" err="1">
                <a:highlight>
                  <a:srgbClr val="FFFF00"/>
                </a:highlight>
                <a:latin typeface="Abadi Extra Light" panose="020B0204020104020204" pitchFamily="34" charset="0"/>
              </a:rPr>
              <a:t>Concentrate</a:t>
            </a:r>
            <a:endParaRPr lang="sv-SE" b="1" dirty="0">
              <a:highlight>
                <a:srgbClr val="FFFF00"/>
              </a:highlight>
              <a:latin typeface="Abadi Extra Light" panose="020B0204020104020204" pitchFamily="34" charset="0"/>
            </a:endParaRPr>
          </a:p>
          <a:p>
            <a:r>
              <a:rPr lang="sv-SE" b="1" dirty="0" err="1">
                <a:highlight>
                  <a:srgbClr val="FFFF00"/>
                </a:highlight>
                <a:latin typeface="Abadi Extra Light" panose="020B0204020104020204" pitchFamily="34" charset="0"/>
              </a:rPr>
              <a:t>RECHARGE</a:t>
            </a:r>
            <a:r>
              <a:rPr lang="sv-SE" b="1" dirty="0">
                <a:highlight>
                  <a:srgbClr val="FFFF00"/>
                </a:highlight>
                <a:latin typeface="Abadi Extra Light" panose="020B0204020104020204" pitchFamily="34" charset="0"/>
              </a:rPr>
              <a:t> - </a:t>
            </a:r>
            <a:r>
              <a:rPr lang="sv-SE" b="1" dirty="0" err="1">
                <a:highlight>
                  <a:srgbClr val="FFFF00"/>
                </a:highlight>
                <a:latin typeface="Abadi Extra Light" panose="020B0204020104020204" pitchFamily="34" charset="0"/>
              </a:rPr>
              <a:t>Colour</a:t>
            </a:r>
            <a:r>
              <a:rPr lang="sv-SE" b="1" dirty="0">
                <a:highlight>
                  <a:srgbClr val="FFFF00"/>
                </a:highlight>
                <a:latin typeface="Abadi Extra Light" panose="020B0204020104020204" pitchFamily="34" charset="0"/>
              </a:rPr>
              <a:t> </a:t>
            </a:r>
            <a:r>
              <a:rPr lang="sv-SE" b="1" dirty="0" err="1">
                <a:highlight>
                  <a:srgbClr val="FFFF00"/>
                </a:highlight>
                <a:latin typeface="Abadi Extra Light" panose="020B0204020104020204" pitchFamily="34" charset="0"/>
              </a:rPr>
              <a:t>Concentrate</a:t>
            </a:r>
            <a:endParaRPr lang="sv-SE" b="1" dirty="0">
              <a:highlight>
                <a:srgbClr val="FFFF00"/>
              </a:highlight>
              <a:latin typeface="Abadi Extra Light" panose="020B0204020104020204" pitchFamily="34" charset="0"/>
            </a:endParaRPr>
          </a:p>
          <a:p>
            <a:r>
              <a:rPr lang="sv-SE" b="1" dirty="0" err="1">
                <a:highlight>
                  <a:srgbClr val="FFFF00"/>
                </a:highlight>
                <a:latin typeface="Abadi Extra Light" panose="020B0204020104020204" pitchFamily="34" charset="0"/>
              </a:rPr>
              <a:t>RECHARGE</a:t>
            </a:r>
            <a:r>
              <a:rPr lang="sv-SE" b="1" dirty="0">
                <a:highlight>
                  <a:srgbClr val="FFFF00"/>
                </a:highlight>
                <a:latin typeface="Abadi Extra Light" panose="020B0204020104020204" pitchFamily="34" charset="0"/>
              </a:rPr>
              <a:t> - </a:t>
            </a:r>
            <a:r>
              <a:rPr lang="sv-SE" b="1" dirty="0" err="1">
                <a:highlight>
                  <a:srgbClr val="FFFF00"/>
                </a:highlight>
                <a:latin typeface="Abadi Extra Light" panose="020B0204020104020204" pitchFamily="34" charset="0"/>
              </a:rPr>
              <a:t>Smoothing</a:t>
            </a:r>
            <a:r>
              <a:rPr lang="sv-SE" b="1" dirty="0">
                <a:highlight>
                  <a:srgbClr val="FFFF00"/>
                </a:highlight>
                <a:latin typeface="Abadi Extra Light" panose="020B0204020104020204" pitchFamily="34" charset="0"/>
              </a:rPr>
              <a:t> </a:t>
            </a:r>
            <a:r>
              <a:rPr lang="sv-SE" b="1" dirty="0" err="1">
                <a:highlight>
                  <a:srgbClr val="FFFF00"/>
                </a:highlight>
                <a:latin typeface="Abadi Extra Light" panose="020B0204020104020204" pitchFamily="34" charset="0"/>
              </a:rPr>
              <a:t>Concentrate</a:t>
            </a:r>
            <a:endParaRPr lang="sv-SE" b="1" dirty="0">
              <a:highlight>
                <a:srgbClr val="FFFF00"/>
              </a:highlight>
              <a:latin typeface="Abadi Extra Light" panose="020B02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7797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D99D12F3-4852-EB2D-281E-C676E9872926}"/>
              </a:ext>
            </a:extLst>
          </p:cNvPr>
          <p:cNvSpPr txBox="1"/>
          <p:nvPr/>
        </p:nvSpPr>
        <p:spPr>
          <a:xfrm>
            <a:off x="511115" y="423496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>
                <a:highlight>
                  <a:srgbClr val="FFFF00"/>
                </a:highlight>
                <a:latin typeface="Abadi Extra Light" panose="020B0204020104020204" pitchFamily="34" charset="0"/>
              </a:rPr>
              <a:t>SLIDE 3- Producto a producto </a:t>
            </a:r>
          </a:p>
        </p:txBody>
      </p:sp>
      <p:pic>
        <p:nvPicPr>
          <p:cNvPr id="3" name="Imagen 2" descr="Interfaz de usuario gráfica&#10;&#10;Descripción generada automáticamente con confianza media">
            <a:extLst>
              <a:ext uri="{FF2B5EF4-FFF2-40B4-BE49-F238E27FC236}">
                <a16:creationId xmlns:a16="http://schemas.microsoft.com/office/drawing/2014/main" id="{EBECF661-71F4-B010-F598-CD1C4D28E8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15" y="1376217"/>
            <a:ext cx="2018434" cy="3588327"/>
          </a:xfrm>
          <a:prstGeom prst="rect">
            <a:avLst/>
          </a:prstGeom>
        </p:spPr>
      </p:pic>
      <p:pic>
        <p:nvPicPr>
          <p:cNvPr id="6" name="Imagen 5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3C789BC3-B6C4-CCD3-29DA-4331EC4656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369" y="1376217"/>
            <a:ext cx="2018434" cy="3588327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84FD7566-DD3A-0BAA-937C-7E6012624418}"/>
              </a:ext>
            </a:extLst>
          </p:cNvPr>
          <p:cNvSpPr txBox="1"/>
          <p:nvPr/>
        </p:nvSpPr>
        <p:spPr>
          <a:xfrm>
            <a:off x="511115" y="987664"/>
            <a:ext cx="2309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>
                <a:latin typeface="Abadi Extra Light" panose="020B0204020104020204" pitchFamily="34" charset="0"/>
              </a:rPr>
              <a:t>Samma struktur 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B070113-0142-C777-02DD-7B8F2E129216}"/>
              </a:ext>
            </a:extLst>
          </p:cNvPr>
          <p:cNvSpPr txBox="1"/>
          <p:nvPr/>
        </p:nvSpPr>
        <p:spPr>
          <a:xfrm>
            <a:off x="5006196" y="423496"/>
            <a:ext cx="6096000" cy="57246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200" b="1" dirty="0" err="1">
                <a:latin typeface="Abadi Extra Light" panose="020B0204020104020204" pitchFamily="34" charset="0"/>
              </a:rPr>
              <a:t>INTENSIFIER</a:t>
            </a:r>
            <a:r>
              <a:rPr lang="sv-SE" sz="1200" b="1" dirty="0">
                <a:latin typeface="Abadi Extra Light" panose="020B0204020104020204" pitchFamily="34" charset="0"/>
              </a:rPr>
              <a:t> - Bas för fint till medelgrovt/-tjockt hår</a:t>
            </a:r>
          </a:p>
          <a:p>
            <a:r>
              <a:rPr lang="sv-SE" sz="1200" dirty="0" err="1">
                <a:latin typeface="Abadi Extra Light" panose="020B0204020104020204" pitchFamily="34" charset="0"/>
              </a:rPr>
              <a:t>Intensifier</a:t>
            </a:r>
            <a:r>
              <a:rPr lang="sv-SE" sz="1200" dirty="0">
                <a:latin typeface="Abadi Extra Light" panose="020B0204020104020204" pitchFamily="34" charset="0"/>
              </a:rPr>
              <a:t>-produkterna är grunden för </a:t>
            </a:r>
            <a:r>
              <a:rPr lang="sv-SE" sz="1200" dirty="0" err="1">
                <a:latin typeface="Abadi Extra Light" panose="020B0204020104020204" pitchFamily="34" charset="0"/>
              </a:rPr>
              <a:t>TRANSFORMING</a:t>
            </a:r>
            <a:r>
              <a:rPr lang="sv-SE" sz="1200" dirty="0">
                <a:latin typeface="Abadi Extra Light" panose="020B0204020104020204" pitchFamily="34" charset="0"/>
              </a:rPr>
              <a:t> </a:t>
            </a:r>
            <a:r>
              <a:rPr lang="sv-SE" sz="1200" dirty="0" err="1">
                <a:latin typeface="Abadi Extra Light" panose="020B0204020104020204" pitchFamily="34" charset="0"/>
              </a:rPr>
              <a:t>WELL</a:t>
            </a:r>
            <a:r>
              <a:rPr lang="sv-SE" sz="1200" dirty="0">
                <a:latin typeface="Abadi Extra Light" panose="020B0204020104020204" pitchFamily="34" charset="0"/>
              </a:rPr>
              <a:t>-</a:t>
            </a:r>
            <a:r>
              <a:rPr lang="sv-SE" sz="1200" dirty="0" err="1">
                <a:latin typeface="Abadi Extra Light" panose="020B0204020104020204" pitchFamily="34" charset="0"/>
              </a:rPr>
              <a:t>AGEING</a:t>
            </a:r>
            <a:r>
              <a:rPr lang="sv-SE" sz="1200" dirty="0">
                <a:latin typeface="Abadi Extra Light" panose="020B0204020104020204" pitchFamily="34" charset="0"/>
              </a:rPr>
              <a:t>-behandlingarna, som tagits fram för att förhindra de samlade skadorna på håret, konditionera och mjuka upp samt förstärka effekten av koncentraten.</a:t>
            </a:r>
          </a:p>
          <a:p>
            <a:endParaRPr lang="es-ES" sz="1200" dirty="0">
              <a:latin typeface="Abadi Extra Light" panose="020B0204020104020204" pitchFamily="34" charset="0"/>
            </a:endParaRPr>
          </a:p>
          <a:p>
            <a:r>
              <a:rPr lang="sv-SE" sz="1200" dirty="0">
                <a:latin typeface="Abadi Extra Light" panose="020B0204020104020204" pitchFamily="34" charset="0"/>
              </a:rPr>
              <a:t>De är framställda med </a:t>
            </a:r>
            <a:r>
              <a:rPr lang="sv-SE" sz="1200" dirty="0" err="1">
                <a:latin typeface="Abadi Extra Light" panose="020B0204020104020204" pitchFamily="34" charset="0"/>
              </a:rPr>
              <a:t>Molecular</a:t>
            </a:r>
            <a:r>
              <a:rPr lang="sv-SE" sz="1200" dirty="0">
                <a:latin typeface="Abadi Extra Light" panose="020B0204020104020204" pitchFamily="34" charset="0"/>
              </a:rPr>
              <a:t> </a:t>
            </a:r>
            <a:r>
              <a:rPr lang="sv-SE" sz="1200" dirty="0" err="1">
                <a:latin typeface="Abadi Extra Light" panose="020B0204020104020204" pitchFamily="34" charset="0"/>
              </a:rPr>
              <a:t>Enzymatic</a:t>
            </a:r>
            <a:r>
              <a:rPr lang="sv-SE" sz="1200" dirty="0">
                <a:latin typeface="Abadi Extra Light" panose="020B0204020104020204" pitchFamily="34" charset="0"/>
              </a:rPr>
              <a:t> </a:t>
            </a:r>
            <a:r>
              <a:rPr lang="sv-SE" sz="1200" dirty="0" err="1">
                <a:latin typeface="Abadi Extra Light" panose="020B0204020104020204" pitchFamily="34" charset="0"/>
              </a:rPr>
              <a:t>Complex</a:t>
            </a:r>
            <a:r>
              <a:rPr lang="sv-SE" sz="1200" dirty="0">
                <a:latin typeface="Abadi Extra Light" panose="020B0204020104020204" pitchFamily="34" charset="0"/>
              </a:rPr>
              <a:t> som baseras på reparerande bioenzymkomplex av naturligt ursprung, som stärker hårets struktur, återfuktar på djupet, mjukar upp ytskiktet och återställer det yttre lagret genom att skapa en yttre sköld. I </a:t>
            </a:r>
            <a:r>
              <a:rPr lang="sv-SE" sz="1200" dirty="0" err="1">
                <a:latin typeface="Abadi Extra Light" panose="020B0204020104020204" pitchFamily="34" charset="0"/>
              </a:rPr>
              <a:t>LifeAlgae</a:t>
            </a:r>
            <a:r>
              <a:rPr lang="sv-SE" sz="1200" dirty="0">
                <a:latin typeface="Abadi Extra Light" panose="020B0204020104020204" pitchFamily="34" charset="0"/>
              </a:rPr>
              <a:t> </a:t>
            </a:r>
            <a:r>
              <a:rPr lang="sv-SE" sz="1200" dirty="0" err="1">
                <a:latin typeface="Abadi Extra Light" panose="020B0204020104020204" pitchFamily="34" charset="0"/>
              </a:rPr>
              <a:t>BioScience</a:t>
            </a:r>
            <a:r>
              <a:rPr lang="sv-SE" sz="1200" dirty="0">
                <a:latin typeface="Abadi Extra Light" panose="020B0204020104020204" pitchFamily="34" charset="0"/>
              </a:rPr>
              <a:t> förenas biovetenskap och alger, och förstärker effekten hos de aktiva ingredienserna för att förhöja resultaten på håret.</a:t>
            </a:r>
          </a:p>
          <a:p>
            <a:endParaRPr lang="es-ES" sz="1200" dirty="0">
              <a:latin typeface="Abadi Extra Light" panose="020B0204020104020204" pitchFamily="34" charset="0"/>
            </a:endParaRPr>
          </a:p>
          <a:p>
            <a:r>
              <a:rPr lang="sv-SE" sz="1200" b="1" dirty="0">
                <a:latin typeface="Abadi Extra Light" panose="020B0204020104020204" pitchFamily="34" charset="0"/>
              </a:rPr>
              <a:t>Fördelar:</a:t>
            </a:r>
          </a:p>
          <a:p>
            <a:r>
              <a:rPr lang="sv-SE" sz="1200" dirty="0">
                <a:latin typeface="Abadi Extra Light" panose="020B0204020104020204" pitchFamily="34" charset="0"/>
              </a:rPr>
              <a:t>• Återställer och stärker hårets inre struktur </a:t>
            </a:r>
          </a:p>
          <a:p>
            <a:r>
              <a:rPr lang="sv-SE" sz="1200" dirty="0">
                <a:latin typeface="Abadi Extra Light" panose="020B0204020104020204" pitchFamily="34" charset="0"/>
              </a:rPr>
              <a:t>• Binder fukten i håret och mjukar upp ytskiktet</a:t>
            </a:r>
          </a:p>
          <a:p>
            <a:r>
              <a:rPr lang="sv-SE" sz="1200" dirty="0">
                <a:latin typeface="Abadi Extra Light" panose="020B0204020104020204" pitchFamily="34" charset="0"/>
              </a:rPr>
              <a:t>• Förbättrar texturen och ger intensiv </a:t>
            </a:r>
            <a:r>
              <a:rPr lang="sv-SE" sz="1200" dirty="0" err="1">
                <a:latin typeface="Abadi Extra Light" panose="020B0204020104020204" pitchFamily="34" charset="0"/>
              </a:rPr>
              <a:t>återfuktning</a:t>
            </a:r>
            <a:r>
              <a:rPr lang="sv-SE" sz="1200" dirty="0">
                <a:latin typeface="Abadi Extra Light" panose="020B0204020104020204" pitchFamily="34" charset="0"/>
              </a:rPr>
              <a:t> </a:t>
            </a:r>
          </a:p>
          <a:p>
            <a:r>
              <a:rPr lang="sv-SE" sz="1200" dirty="0">
                <a:latin typeface="Abadi Extra Light" panose="020B0204020104020204" pitchFamily="34" charset="0"/>
              </a:rPr>
              <a:t>FEM GÅNGER MJUKARE </a:t>
            </a:r>
          </a:p>
          <a:p>
            <a:r>
              <a:rPr lang="sv-SE" sz="1200" dirty="0">
                <a:latin typeface="Abadi Extra Light" panose="020B0204020104020204" pitchFamily="34" charset="0"/>
              </a:rPr>
              <a:t>FYRA GÅNGER LÄTTARE OCH LÄTTARE ATT HANTERA </a:t>
            </a:r>
          </a:p>
          <a:p>
            <a:r>
              <a:rPr lang="sv-SE" sz="1200" dirty="0">
                <a:latin typeface="Abadi Extra Light" panose="020B0204020104020204" pitchFamily="34" charset="0"/>
              </a:rPr>
              <a:t>80 % MER ÅTERSTÄLLT OCH FRISKT </a:t>
            </a:r>
          </a:p>
          <a:p>
            <a:endParaRPr lang="es-ES" b="1" dirty="0">
              <a:latin typeface="Abadi Extra Light" panose="020B0204020104020204" pitchFamily="34" charset="0"/>
            </a:endParaRPr>
          </a:p>
          <a:p>
            <a:r>
              <a:rPr lang="sv-SE" sz="1200" b="1" dirty="0">
                <a:latin typeface="Abadi Extra Light" panose="020B0204020104020204" pitchFamily="34" charset="0"/>
              </a:rPr>
              <a:t>Viktiga ingredienser: </a:t>
            </a:r>
          </a:p>
          <a:p>
            <a:r>
              <a:rPr lang="sv-SE" sz="1200" dirty="0">
                <a:latin typeface="Abadi Extra Light" panose="020B0204020104020204" pitchFamily="34" charset="0"/>
              </a:rPr>
              <a:t>· </a:t>
            </a:r>
            <a:r>
              <a:rPr lang="sv-SE" sz="1200" b="1" dirty="0">
                <a:latin typeface="Abadi Extra Light" panose="020B0204020104020204" pitchFamily="34" charset="0"/>
              </a:rPr>
              <a:t>Beståndsdelar av naturligt ursprung </a:t>
            </a:r>
            <a:r>
              <a:rPr lang="sv-SE" sz="1200" dirty="0">
                <a:latin typeface="Abadi Extra Light" panose="020B0204020104020204" pitchFamily="34" charset="0"/>
              </a:rPr>
              <a:t>som förstärker hårets struktur inifrån och tränger in i cortex, balanserar vattnet i håret, förbättrar de mekaniska egenskaperna och återställer skadorna från ultraviolett strålning. </a:t>
            </a:r>
          </a:p>
          <a:p>
            <a:r>
              <a:rPr lang="sv-SE" sz="1200" dirty="0">
                <a:latin typeface="Abadi Extra Light" panose="020B0204020104020204" pitchFamily="34" charset="0"/>
              </a:rPr>
              <a:t>· Multifunktionellt polymert </a:t>
            </a:r>
            <a:r>
              <a:rPr lang="sv-SE" sz="1200" b="1" dirty="0">
                <a:latin typeface="Abadi Extra Light" panose="020B0204020104020204" pitchFamily="34" charset="0"/>
              </a:rPr>
              <a:t>UV-filter </a:t>
            </a:r>
            <a:r>
              <a:rPr lang="sv-SE" sz="1200" dirty="0">
                <a:latin typeface="Abadi Extra Light" panose="020B0204020104020204" pitchFamily="34" charset="0"/>
              </a:rPr>
              <a:t>som aktiverar och skyddar fibern från att förlora färg. </a:t>
            </a:r>
          </a:p>
          <a:p>
            <a:r>
              <a:rPr lang="sv-SE" sz="1200" b="1" dirty="0">
                <a:latin typeface="Abadi Extra Light" panose="020B0204020104020204" pitchFamily="34" charset="0"/>
              </a:rPr>
              <a:t>· Provitamin </a:t>
            </a:r>
            <a:r>
              <a:rPr lang="sv-SE" sz="1200" b="1" dirty="0" err="1">
                <a:latin typeface="Abadi Extra Light" panose="020B0204020104020204" pitchFamily="34" charset="0"/>
              </a:rPr>
              <a:t>B5</a:t>
            </a:r>
            <a:r>
              <a:rPr lang="sv-SE" sz="1200" b="1" dirty="0">
                <a:latin typeface="Abadi Extra Light" panose="020B0204020104020204" pitchFamily="34" charset="0"/>
              </a:rPr>
              <a:t> </a:t>
            </a:r>
            <a:r>
              <a:rPr lang="sv-SE" sz="1200" dirty="0">
                <a:latin typeface="Abadi Extra Light" panose="020B0204020104020204" pitchFamily="34" charset="0"/>
              </a:rPr>
              <a:t>som tränger in i fibern, återfuktar och bidrar till att bevara fukten.</a:t>
            </a:r>
          </a:p>
          <a:p>
            <a:endParaRPr lang="es-ES" sz="1200" dirty="0">
              <a:latin typeface="Abadi Extra Light" panose="020B0204020104020204" pitchFamily="34" charset="0"/>
            </a:endParaRPr>
          </a:p>
          <a:p>
            <a:r>
              <a:rPr lang="sv-SE" sz="1200" b="1" dirty="0">
                <a:latin typeface="Abadi Extra Light" panose="020B0204020104020204" pitchFamily="34" charset="0"/>
              </a:rPr>
              <a:t>Användning: </a:t>
            </a:r>
          </a:p>
          <a:p>
            <a:r>
              <a:rPr lang="sv-SE" sz="1200" dirty="0">
                <a:latin typeface="Abadi Extra Light" panose="020B0204020104020204" pitchFamily="34" charset="0"/>
              </a:rPr>
              <a:t>Den yrkesverksamme kombinerar de två stegen, </a:t>
            </a:r>
            <a:r>
              <a:rPr lang="sv-SE" sz="1200" dirty="0" err="1">
                <a:latin typeface="Abadi Extra Light" panose="020B0204020104020204" pitchFamily="34" charset="0"/>
              </a:rPr>
              <a:t>Intensifier</a:t>
            </a:r>
            <a:r>
              <a:rPr lang="sv-SE" sz="1200" dirty="0">
                <a:latin typeface="Abadi Extra Light" panose="020B0204020104020204" pitchFamily="34" charset="0"/>
              </a:rPr>
              <a:t> och </a:t>
            </a:r>
            <a:r>
              <a:rPr lang="sv-SE" sz="1200" dirty="0" err="1">
                <a:latin typeface="Abadi Extra Light" panose="020B0204020104020204" pitchFamily="34" charset="0"/>
              </a:rPr>
              <a:t>Recharge</a:t>
            </a:r>
            <a:r>
              <a:rPr lang="sv-SE" sz="1200" dirty="0">
                <a:latin typeface="Abadi Extra Light" panose="020B0204020104020204" pitchFamily="34" charset="0"/>
              </a:rPr>
              <a:t>, i </a:t>
            </a:r>
            <a:r>
              <a:rPr lang="sv-SE" sz="1200" dirty="0" err="1">
                <a:latin typeface="Abadi Extra Light" panose="020B0204020104020204" pitchFamily="34" charset="0"/>
              </a:rPr>
              <a:t>aplikatorflaskan</a:t>
            </a:r>
            <a:r>
              <a:rPr lang="sv-SE" sz="1200" dirty="0">
                <a:latin typeface="Abadi Extra Light" panose="020B0204020104020204" pitchFamily="34" charset="0"/>
              </a:rPr>
              <a:t> enligt föregående diagnos. Blandningen appliceras på håret efter tvätt, och får sitta och verka under 7 minuter. 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4FAE5277-EA12-F7C3-40A8-135D477EC6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282" y="1914025"/>
            <a:ext cx="1663528" cy="2512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82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D99D12F3-4852-EB2D-281E-C676E9872926}"/>
              </a:ext>
            </a:extLst>
          </p:cNvPr>
          <p:cNvSpPr txBox="1"/>
          <p:nvPr/>
        </p:nvSpPr>
        <p:spPr>
          <a:xfrm>
            <a:off x="511115" y="423496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>
                <a:highlight>
                  <a:srgbClr val="FFFF00"/>
                </a:highlight>
                <a:latin typeface="Abadi Extra Light" panose="020B0204020104020204" pitchFamily="34" charset="0"/>
              </a:rPr>
              <a:t>SLIDE 3- Producto a producto </a:t>
            </a:r>
          </a:p>
        </p:txBody>
      </p:sp>
      <p:pic>
        <p:nvPicPr>
          <p:cNvPr id="3" name="Imagen 2" descr="Interfaz de usuario gráfica&#10;&#10;Descripción generada automáticamente con confianza media">
            <a:extLst>
              <a:ext uri="{FF2B5EF4-FFF2-40B4-BE49-F238E27FC236}">
                <a16:creationId xmlns:a16="http://schemas.microsoft.com/office/drawing/2014/main" id="{EBECF661-71F4-B010-F598-CD1C4D28E8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15" y="1376217"/>
            <a:ext cx="2018434" cy="3588327"/>
          </a:xfrm>
          <a:prstGeom prst="rect">
            <a:avLst/>
          </a:prstGeom>
        </p:spPr>
      </p:pic>
      <p:pic>
        <p:nvPicPr>
          <p:cNvPr id="6" name="Imagen 5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3C789BC3-B6C4-CCD3-29DA-4331EC4656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369" y="1376217"/>
            <a:ext cx="2018434" cy="3588327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84FD7566-DD3A-0BAA-937C-7E6012624418}"/>
              </a:ext>
            </a:extLst>
          </p:cNvPr>
          <p:cNvSpPr txBox="1"/>
          <p:nvPr/>
        </p:nvSpPr>
        <p:spPr>
          <a:xfrm>
            <a:off x="511115" y="987664"/>
            <a:ext cx="2309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>
                <a:latin typeface="Abadi Extra Light" panose="020B0204020104020204" pitchFamily="34" charset="0"/>
              </a:rPr>
              <a:t>Samma struktur 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B070113-0142-C777-02DD-7B8F2E129216}"/>
              </a:ext>
            </a:extLst>
          </p:cNvPr>
          <p:cNvSpPr txBox="1"/>
          <p:nvPr/>
        </p:nvSpPr>
        <p:spPr>
          <a:xfrm>
            <a:off x="5006196" y="423496"/>
            <a:ext cx="6096000" cy="57246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200" b="1" dirty="0" err="1">
                <a:latin typeface="Abadi Extra Light" panose="020B0204020104020204" pitchFamily="34" charset="0"/>
              </a:rPr>
              <a:t>INTENSIFIER</a:t>
            </a:r>
            <a:r>
              <a:rPr lang="sv-SE" sz="1200" b="1" dirty="0">
                <a:latin typeface="Abadi Extra Light" panose="020B0204020104020204" pitchFamily="34" charset="0"/>
              </a:rPr>
              <a:t> - Bas för medelgrovt/-tjockt till grovt/tjockt hår. </a:t>
            </a:r>
          </a:p>
          <a:p>
            <a:r>
              <a:rPr lang="sv-SE" sz="1200" dirty="0" err="1">
                <a:latin typeface="Abadi Extra Light" panose="020B0204020104020204" pitchFamily="34" charset="0"/>
              </a:rPr>
              <a:t>Intensifier</a:t>
            </a:r>
            <a:r>
              <a:rPr lang="sv-SE" sz="1200" dirty="0">
                <a:latin typeface="Abadi Extra Light" panose="020B0204020104020204" pitchFamily="34" charset="0"/>
              </a:rPr>
              <a:t>-produkterna är grunden för </a:t>
            </a:r>
            <a:r>
              <a:rPr lang="sv-SE" sz="1200" dirty="0" err="1">
                <a:latin typeface="Abadi Extra Light" panose="020B0204020104020204" pitchFamily="34" charset="0"/>
              </a:rPr>
              <a:t>TRANSFORMING</a:t>
            </a:r>
            <a:r>
              <a:rPr lang="sv-SE" sz="1200" dirty="0">
                <a:latin typeface="Abadi Extra Light" panose="020B0204020104020204" pitchFamily="34" charset="0"/>
              </a:rPr>
              <a:t> </a:t>
            </a:r>
            <a:r>
              <a:rPr lang="sv-SE" sz="1200" dirty="0" err="1">
                <a:latin typeface="Abadi Extra Light" panose="020B0204020104020204" pitchFamily="34" charset="0"/>
              </a:rPr>
              <a:t>WELL</a:t>
            </a:r>
            <a:r>
              <a:rPr lang="sv-SE" sz="1200" dirty="0">
                <a:latin typeface="Abadi Extra Light" panose="020B0204020104020204" pitchFamily="34" charset="0"/>
              </a:rPr>
              <a:t>-</a:t>
            </a:r>
            <a:r>
              <a:rPr lang="sv-SE" sz="1200" dirty="0" err="1">
                <a:latin typeface="Abadi Extra Light" panose="020B0204020104020204" pitchFamily="34" charset="0"/>
              </a:rPr>
              <a:t>AGEING</a:t>
            </a:r>
            <a:r>
              <a:rPr lang="sv-SE" sz="1200" dirty="0">
                <a:latin typeface="Abadi Extra Light" panose="020B0204020104020204" pitchFamily="34" charset="0"/>
              </a:rPr>
              <a:t>-behandlingarna, som tagits fram för att förhindra de samlade skadorna på håret, konditionera och mjuka upp samt förstärka effekten av koncentraten.</a:t>
            </a:r>
          </a:p>
          <a:p>
            <a:endParaRPr lang="es-ES" sz="1200" dirty="0">
              <a:latin typeface="Abadi Extra Light" panose="020B0204020104020204" pitchFamily="34" charset="0"/>
            </a:endParaRPr>
          </a:p>
          <a:p>
            <a:r>
              <a:rPr lang="sv-SE" sz="1200" dirty="0">
                <a:latin typeface="Abadi Extra Light" panose="020B0204020104020204" pitchFamily="34" charset="0"/>
              </a:rPr>
              <a:t>De är framställda med </a:t>
            </a:r>
            <a:r>
              <a:rPr lang="sv-SE" sz="1200" dirty="0" err="1">
                <a:latin typeface="Abadi Extra Light" panose="020B0204020104020204" pitchFamily="34" charset="0"/>
              </a:rPr>
              <a:t>Molecular</a:t>
            </a:r>
            <a:r>
              <a:rPr lang="sv-SE" sz="1200" dirty="0">
                <a:latin typeface="Abadi Extra Light" panose="020B0204020104020204" pitchFamily="34" charset="0"/>
              </a:rPr>
              <a:t> </a:t>
            </a:r>
            <a:r>
              <a:rPr lang="sv-SE" sz="1200" dirty="0" err="1">
                <a:latin typeface="Abadi Extra Light" panose="020B0204020104020204" pitchFamily="34" charset="0"/>
              </a:rPr>
              <a:t>Enzymatic</a:t>
            </a:r>
            <a:r>
              <a:rPr lang="sv-SE" sz="1200" dirty="0">
                <a:latin typeface="Abadi Extra Light" panose="020B0204020104020204" pitchFamily="34" charset="0"/>
              </a:rPr>
              <a:t> </a:t>
            </a:r>
            <a:r>
              <a:rPr lang="sv-SE" sz="1200" dirty="0" err="1">
                <a:latin typeface="Abadi Extra Light" panose="020B0204020104020204" pitchFamily="34" charset="0"/>
              </a:rPr>
              <a:t>Complex</a:t>
            </a:r>
            <a:r>
              <a:rPr lang="sv-SE" sz="1200" dirty="0">
                <a:latin typeface="Abadi Extra Light" panose="020B0204020104020204" pitchFamily="34" charset="0"/>
              </a:rPr>
              <a:t> som baseras på reparerande bioenzymkomplex av naturligt ursprung, som stärker hårets struktur, återfuktar på djupet, mjukar upp ytskiktet och återställer det yttre lagret genom att skapa en yttre sköld. I </a:t>
            </a:r>
            <a:r>
              <a:rPr lang="sv-SE" sz="1200" dirty="0" err="1">
                <a:latin typeface="Abadi Extra Light" panose="020B0204020104020204" pitchFamily="34" charset="0"/>
              </a:rPr>
              <a:t>LifeAlgae</a:t>
            </a:r>
            <a:r>
              <a:rPr lang="sv-SE" sz="1200" dirty="0">
                <a:latin typeface="Abadi Extra Light" panose="020B0204020104020204" pitchFamily="34" charset="0"/>
              </a:rPr>
              <a:t> </a:t>
            </a:r>
            <a:r>
              <a:rPr lang="sv-SE" sz="1200" dirty="0" err="1">
                <a:latin typeface="Abadi Extra Light" panose="020B0204020104020204" pitchFamily="34" charset="0"/>
              </a:rPr>
              <a:t>BioScience</a:t>
            </a:r>
            <a:r>
              <a:rPr lang="sv-SE" sz="1200" dirty="0">
                <a:latin typeface="Abadi Extra Light" panose="020B0204020104020204" pitchFamily="34" charset="0"/>
              </a:rPr>
              <a:t> förenas biovetenskap och alger, och förstärker effekten hos de aktiva ingredienserna för att förhöja resultaten på håret.</a:t>
            </a:r>
          </a:p>
          <a:p>
            <a:endParaRPr lang="es-ES" sz="1200" dirty="0">
              <a:latin typeface="Abadi Extra Light" panose="020B0204020104020204" pitchFamily="34" charset="0"/>
            </a:endParaRPr>
          </a:p>
          <a:p>
            <a:r>
              <a:rPr lang="sv-SE" sz="1200" b="1" dirty="0">
                <a:latin typeface="Abadi Extra Light" panose="020B0204020104020204" pitchFamily="34" charset="0"/>
              </a:rPr>
              <a:t>Fördelar:</a:t>
            </a:r>
          </a:p>
          <a:p>
            <a:r>
              <a:rPr lang="sv-SE" sz="1200" dirty="0">
                <a:latin typeface="Abadi Extra Light" panose="020B0204020104020204" pitchFamily="34" charset="0"/>
              </a:rPr>
              <a:t>• Återställer och stärker hårets inre struktur </a:t>
            </a:r>
          </a:p>
          <a:p>
            <a:r>
              <a:rPr lang="sv-SE" sz="1200" dirty="0">
                <a:latin typeface="Abadi Extra Light" panose="020B0204020104020204" pitchFamily="34" charset="0"/>
              </a:rPr>
              <a:t>• Binder fukten i håret och mjukar upp ytskiktet</a:t>
            </a:r>
          </a:p>
          <a:p>
            <a:r>
              <a:rPr lang="sv-SE" sz="1200" dirty="0">
                <a:latin typeface="Abadi Extra Light" panose="020B0204020104020204" pitchFamily="34" charset="0"/>
              </a:rPr>
              <a:t>• Förbättrar texturen och ger intensiv </a:t>
            </a:r>
            <a:r>
              <a:rPr lang="sv-SE" sz="1200" dirty="0" err="1">
                <a:latin typeface="Abadi Extra Light" panose="020B0204020104020204" pitchFamily="34" charset="0"/>
              </a:rPr>
              <a:t>återfuktning</a:t>
            </a:r>
            <a:r>
              <a:rPr lang="sv-SE" sz="1200" dirty="0">
                <a:latin typeface="Abadi Extra Light" panose="020B0204020104020204" pitchFamily="34" charset="0"/>
              </a:rPr>
              <a:t> </a:t>
            </a:r>
          </a:p>
          <a:p>
            <a:r>
              <a:rPr lang="sv-SE" sz="1200" dirty="0">
                <a:latin typeface="Abadi Extra Light" panose="020B0204020104020204" pitchFamily="34" charset="0"/>
              </a:rPr>
              <a:t>FEM GÅNGER MJUKARE </a:t>
            </a:r>
          </a:p>
          <a:p>
            <a:r>
              <a:rPr lang="sv-SE" sz="1200" dirty="0">
                <a:latin typeface="Abadi Extra Light" panose="020B0204020104020204" pitchFamily="34" charset="0"/>
              </a:rPr>
              <a:t>FYRA GÅNGER LÄTTARE OCH LÄTTARE ATT HANTERA </a:t>
            </a:r>
          </a:p>
          <a:p>
            <a:r>
              <a:rPr lang="sv-SE" sz="1200" dirty="0">
                <a:latin typeface="Abadi Extra Light" panose="020B0204020104020204" pitchFamily="34" charset="0"/>
              </a:rPr>
              <a:t>80 % MER ÅTERSTÄLLT OCH FRISKT </a:t>
            </a:r>
          </a:p>
          <a:p>
            <a:endParaRPr lang="es-ES" b="1" dirty="0">
              <a:latin typeface="Abadi Extra Light" panose="020B0204020104020204" pitchFamily="34" charset="0"/>
            </a:endParaRPr>
          </a:p>
          <a:p>
            <a:r>
              <a:rPr lang="sv-SE" sz="1200" b="1" dirty="0">
                <a:latin typeface="Abadi Extra Light" panose="020B0204020104020204" pitchFamily="34" charset="0"/>
              </a:rPr>
              <a:t>Viktiga ingredienser: </a:t>
            </a:r>
          </a:p>
          <a:p>
            <a:r>
              <a:rPr lang="sv-SE" sz="1200" dirty="0">
                <a:latin typeface="Abadi Extra Light" panose="020B0204020104020204" pitchFamily="34" charset="0"/>
              </a:rPr>
              <a:t>· </a:t>
            </a:r>
            <a:r>
              <a:rPr lang="sv-SE" sz="1200" b="1" dirty="0">
                <a:latin typeface="Abadi Extra Light" panose="020B0204020104020204" pitchFamily="34" charset="0"/>
              </a:rPr>
              <a:t>Beståndsdelar av naturligt ursprung </a:t>
            </a:r>
            <a:r>
              <a:rPr lang="sv-SE" sz="1200" dirty="0">
                <a:latin typeface="Abadi Extra Light" panose="020B0204020104020204" pitchFamily="34" charset="0"/>
              </a:rPr>
              <a:t>som förstärker hårets struktur inifrån och tränger in i cortex, balanserar vattnet i håret, förbättrar de mekaniska egenskaperna och återställer skadorna från ultraviolett strålning. </a:t>
            </a:r>
          </a:p>
          <a:p>
            <a:r>
              <a:rPr lang="sv-SE" sz="1200" dirty="0">
                <a:latin typeface="Abadi Extra Light" panose="020B0204020104020204" pitchFamily="34" charset="0"/>
              </a:rPr>
              <a:t>· Multifunktionellt polymert </a:t>
            </a:r>
            <a:r>
              <a:rPr lang="sv-SE" sz="1200" b="1" dirty="0">
                <a:latin typeface="Abadi Extra Light" panose="020B0204020104020204" pitchFamily="34" charset="0"/>
              </a:rPr>
              <a:t>UV-filter </a:t>
            </a:r>
            <a:r>
              <a:rPr lang="sv-SE" sz="1200" dirty="0">
                <a:latin typeface="Abadi Extra Light" panose="020B0204020104020204" pitchFamily="34" charset="0"/>
              </a:rPr>
              <a:t>som aktiverar och skyddar fibern från att förlora färg. </a:t>
            </a:r>
          </a:p>
          <a:p>
            <a:r>
              <a:rPr lang="sv-SE" sz="1200" b="1" dirty="0">
                <a:latin typeface="Abadi Extra Light" panose="020B0204020104020204" pitchFamily="34" charset="0"/>
              </a:rPr>
              <a:t>· Provitamin </a:t>
            </a:r>
            <a:r>
              <a:rPr lang="sv-SE" sz="1200" b="1" dirty="0" err="1">
                <a:latin typeface="Abadi Extra Light" panose="020B0204020104020204" pitchFamily="34" charset="0"/>
              </a:rPr>
              <a:t>B5</a:t>
            </a:r>
            <a:r>
              <a:rPr lang="sv-SE" sz="1200" b="1" dirty="0">
                <a:latin typeface="Abadi Extra Light" panose="020B0204020104020204" pitchFamily="34" charset="0"/>
              </a:rPr>
              <a:t> </a:t>
            </a:r>
            <a:r>
              <a:rPr lang="sv-SE" sz="1200" dirty="0">
                <a:latin typeface="Abadi Extra Light" panose="020B0204020104020204" pitchFamily="34" charset="0"/>
              </a:rPr>
              <a:t>som tränger in i fibern, återfuktar och bidrar till att bevara fukten.</a:t>
            </a:r>
          </a:p>
          <a:p>
            <a:endParaRPr lang="es-ES" sz="1200" dirty="0">
              <a:latin typeface="Abadi Extra Light" panose="020B0204020104020204" pitchFamily="34" charset="0"/>
            </a:endParaRPr>
          </a:p>
          <a:p>
            <a:r>
              <a:rPr lang="sv-SE" sz="1200" b="1" dirty="0">
                <a:latin typeface="Abadi Extra Light" panose="020B0204020104020204" pitchFamily="34" charset="0"/>
              </a:rPr>
              <a:t>Användning: </a:t>
            </a:r>
          </a:p>
          <a:p>
            <a:r>
              <a:rPr lang="sv-SE" sz="1200" dirty="0">
                <a:latin typeface="Abadi Extra Light" panose="020B0204020104020204" pitchFamily="34" charset="0"/>
              </a:rPr>
              <a:t>Den yrkesverksamme kombinerar de två stegen, </a:t>
            </a:r>
            <a:r>
              <a:rPr lang="sv-SE" sz="1200" dirty="0" err="1">
                <a:latin typeface="Abadi Extra Light" panose="020B0204020104020204" pitchFamily="34" charset="0"/>
              </a:rPr>
              <a:t>Intensifier</a:t>
            </a:r>
            <a:r>
              <a:rPr lang="sv-SE" sz="1200" dirty="0">
                <a:latin typeface="Abadi Extra Light" panose="020B0204020104020204" pitchFamily="34" charset="0"/>
              </a:rPr>
              <a:t> och </a:t>
            </a:r>
            <a:r>
              <a:rPr lang="sv-SE" sz="1200" dirty="0" err="1">
                <a:latin typeface="Abadi Extra Light" panose="020B0204020104020204" pitchFamily="34" charset="0"/>
              </a:rPr>
              <a:t>Recharge</a:t>
            </a:r>
            <a:r>
              <a:rPr lang="sv-SE" sz="1200" dirty="0">
                <a:latin typeface="Abadi Extra Light" panose="020B0204020104020204" pitchFamily="34" charset="0"/>
              </a:rPr>
              <a:t>, i </a:t>
            </a:r>
            <a:r>
              <a:rPr lang="sv-SE" sz="1200" dirty="0" err="1">
                <a:latin typeface="Abadi Extra Light" panose="020B0204020104020204" pitchFamily="34" charset="0"/>
              </a:rPr>
              <a:t>aplikatorflaskan</a:t>
            </a:r>
            <a:r>
              <a:rPr lang="sv-SE" sz="1200" dirty="0">
                <a:latin typeface="Abadi Extra Light" panose="020B0204020104020204" pitchFamily="34" charset="0"/>
              </a:rPr>
              <a:t> enligt föregående diagnos. Blandningen appliceras på håret efter tvätt, och får sitta och verka under 7 minuter. 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46A387C-FE31-583E-7BA1-3C8BBC779D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118" y="1984770"/>
            <a:ext cx="1569855" cy="2371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915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D99D12F3-4852-EB2D-281E-C676E9872926}"/>
              </a:ext>
            </a:extLst>
          </p:cNvPr>
          <p:cNvSpPr txBox="1"/>
          <p:nvPr/>
        </p:nvSpPr>
        <p:spPr>
          <a:xfrm>
            <a:off x="511115" y="423496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>
                <a:highlight>
                  <a:srgbClr val="FFFF00"/>
                </a:highlight>
                <a:latin typeface="Abadi Extra Light" panose="020B0204020104020204" pitchFamily="34" charset="0"/>
              </a:rPr>
              <a:t>SLIDE 3- Producto a producto </a:t>
            </a:r>
          </a:p>
        </p:txBody>
      </p:sp>
      <p:pic>
        <p:nvPicPr>
          <p:cNvPr id="3" name="Imagen 2" descr="Interfaz de usuario gráfica&#10;&#10;Descripción generada automáticamente con confianza media">
            <a:extLst>
              <a:ext uri="{FF2B5EF4-FFF2-40B4-BE49-F238E27FC236}">
                <a16:creationId xmlns:a16="http://schemas.microsoft.com/office/drawing/2014/main" id="{EBECF661-71F4-B010-F598-CD1C4D28E8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15" y="1376217"/>
            <a:ext cx="2018434" cy="3588327"/>
          </a:xfrm>
          <a:prstGeom prst="rect">
            <a:avLst/>
          </a:prstGeom>
        </p:spPr>
      </p:pic>
      <p:pic>
        <p:nvPicPr>
          <p:cNvPr id="6" name="Imagen 5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3C789BC3-B6C4-CCD3-29DA-4331EC4656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369" y="1376217"/>
            <a:ext cx="2018434" cy="3588327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84FD7566-DD3A-0BAA-937C-7E6012624418}"/>
              </a:ext>
            </a:extLst>
          </p:cNvPr>
          <p:cNvSpPr txBox="1"/>
          <p:nvPr/>
        </p:nvSpPr>
        <p:spPr>
          <a:xfrm>
            <a:off x="511115" y="987664"/>
            <a:ext cx="2309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>
                <a:latin typeface="Abadi Extra Light" panose="020B0204020104020204" pitchFamily="34" charset="0"/>
              </a:rPr>
              <a:t>Samma struktur 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B070113-0142-C777-02DD-7B8F2E129216}"/>
              </a:ext>
            </a:extLst>
          </p:cNvPr>
          <p:cNvSpPr txBox="1"/>
          <p:nvPr/>
        </p:nvSpPr>
        <p:spPr>
          <a:xfrm>
            <a:off x="5006196" y="423496"/>
            <a:ext cx="60960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200" b="1" dirty="0" err="1">
                <a:latin typeface="Abadi Extra Light" panose="020B0204020104020204" pitchFamily="34" charset="0"/>
              </a:rPr>
              <a:t>RECHARGE</a:t>
            </a:r>
            <a:r>
              <a:rPr lang="sv-SE" sz="1200" b="1" dirty="0">
                <a:latin typeface="Abadi Extra Light" panose="020B0204020104020204" pitchFamily="34" charset="0"/>
              </a:rPr>
              <a:t> - </a:t>
            </a:r>
            <a:r>
              <a:rPr lang="sv-SE" sz="1200" b="1" dirty="0" err="1">
                <a:latin typeface="Abadi Extra Light" panose="020B0204020104020204" pitchFamily="34" charset="0"/>
              </a:rPr>
              <a:t>STRENGTHENING</a:t>
            </a:r>
            <a:r>
              <a:rPr lang="sv-SE" sz="1200" b="1" dirty="0">
                <a:latin typeface="Abadi Extra Light" panose="020B0204020104020204" pitchFamily="34" charset="0"/>
              </a:rPr>
              <a:t> </a:t>
            </a:r>
            <a:r>
              <a:rPr lang="sv-SE" sz="1200" b="1" dirty="0" err="1">
                <a:latin typeface="Abadi Extra Light" panose="020B0204020104020204" pitchFamily="34" charset="0"/>
              </a:rPr>
              <a:t>CONCENTRATE</a:t>
            </a:r>
            <a:endParaRPr lang="sv-SE" sz="1200" b="1" dirty="0">
              <a:latin typeface="Abadi Extra Light" panose="020B0204020104020204" pitchFamily="34" charset="0"/>
            </a:endParaRPr>
          </a:p>
          <a:p>
            <a:r>
              <a:rPr lang="sv-SE" sz="1200" dirty="0">
                <a:latin typeface="Abadi Extra Light" panose="020B0204020104020204" pitchFamily="34" charset="0"/>
              </a:rPr>
              <a:t>Koncentrat för ömtåliga och/eller skadade hår, bestående av aminosyror och återfuktande ämnen för en intensiv återuppbyggnad av hårets innersta lager och skydd mot att håret skadas.</a:t>
            </a:r>
          </a:p>
          <a:p>
            <a:endParaRPr lang="es-ES" sz="1200" dirty="0">
              <a:latin typeface="Abadi Extra Light" panose="020B0204020104020204" pitchFamily="34" charset="0"/>
            </a:endParaRPr>
          </a:p>
          <a:p>
            <a:r>
              <a:rPr lang="sv-SE" sz="1200" b="1" dirty="0">
                <a:latin typeface="Abadi Extra Light" panose="020B0204020104020204" pitchFamily="34" charset="0"/>
              </a:rPr>
              <a:t>Fördelar:</a:t>
            </a:r>
          </a:p>
          <a:p>
            <a:r>
              <a:rPr lang="sv-SE" sz="1200" dirty="0">
                <a:latin typeface="Abadi Extra Light" panose="020B0204020104020204" pitchFamily="34" charset="0"/>
              </a:rPr>
              <a:t>• Återställer hårets inre struktur </a:t>
            </a:r>
          </a:p>
          <a:p>
            <a:r>
              <a:rPr lang="sv-SE" sz="1200" dirty="0">
                <a:latin typeface="Abadi Extra Light" panose="020B0204020104020204" pitchFamily="34" charset="0"/>
              </a:rPr>
              <a:t>• Förebygger skador</a:t>
            </a:r>
          </a:p>
          <a:p>
            <a:r>
              <a:rPr lang="sv-SE" sz="1200" dirty="0">
                <a:latin typeface="Abadi Extra Light" panose="020B0204020104020204" pitchFamily="34" charset="0"/>
              </a:rPr>
              <a:t>• Ger fibrerna styrka och elasticitet</a:t>
            </a:r>
          </a:p>
          <a:p>
            <a:endParaRPr lang="es-ES" b="1" dirty="0">
              <a:latin typeface="Abadi Extra Light" panose="020B0204020104020204" pitchFamily="34" charset="0"/>
            </a:endParaRPr>
          </a:p>
          <a:p>
            <a:r>
              <a:rPr lang="sv-SE" sz="1200" b="1" dirty="0">
                <a:latin typeface="Abadi Extra Light" panose="020B0204020104020204" pitchFamily="34" charset="0"/>
              </a:rPr>
              <a:t>Viktiga ingredienser: </a:t>
            </a:r>
          </a:p>
          <a:p>
            <a:r>
              <a:rPr lang="sv-SE" sz="1200" b="1" dirty="0">
                <a:latin typeface="Abadi Extra Light" panose="020B0204020104020204" pitchFamily="34" charset="0"/>
              </a:rPr>
              <a:t>· </a:t>
            </a:r>
            <a:r>
              <a:rPr lang="sv-SE" sz="1200" dirty="0">
                <a:latin typeface="Abadi Extra Light" panose="020B0204020104020204" pitchFamily="34" charset="0"/>
              </a:rPr>
              <a:t>Dubbelverkande </a:t>
            </a:r>
            <a:r>
              <a:rPr lang="sv-SE" sz="1200" b="1" dirty="0">
                <a:latin typeface="Abadi Extra Light" panose="020B0204020104020204" pitchFamily="34" charset="0"/>
              </a:rPr>
              <a:t>kraftfullt stärkande komplex</a:t>
            </a:r>
            <a:r>
              <a:rPr lang="sv-SE" sz="1200" dirty="0">
                <a:latin typeface="Abadi Extra Light" panose="020B0204020104020204" pitchFamily="34" charset="0"/>
              </a:rPr>
              <a:t> som tränger in i hårets fibrer för att öka motståndskraften mot skador och skapa en beläggning som smörjer och återställer ytskiktet. </a:t>
            </a:r>
          </a:p>
          <a:p>
            <a:r>
              <a:rPr lang="sv-SE" sz="1200" dirty="0">
                <a:latin typeface="Abadi Extra Light" panose="020B0204020104020204" pitchFamily="34" charset="0"/>
              </a:rPr>
              <a:t>· </a:t>
            </a:r>
            <a:r>
              <a:rPr lang="sv-SE" sz="1200" b="1" dirty="0">
                <a:latin typeface="Abadi Extra Light" panose="020B0204020104020204" pitchFamily="34" charset="0"/>
              </a:rPr>
              <a:t>Kombination av aminosyror </a:t>
            </a:r>
            <a:r>
              <a:rPr lang="sv-SE" sz="1200" dirty="0">
                <a:latin typeface="Abadi Extra Light" panose="020B0204020104020204" pitchFamily="34" charset="0"/>
              </a:rPr>
              <a:t>som interagerar med håret genom att förstärka fiberns struktur och reparera ytskiktet, för att förstärka elasticiteten och motståndskraften.</a:t>
            </a:r>
          </a:p>
          <a:p>
            <a:endParaRPr lang="es-ES" sz="1200" dirty="0">
              <a:latin typeface="Abadi Extra Light" panose="020B0204020104020204" pitchFamily="34" charset="0"/>
            </a:endParaRPr>
          </a:p>
          <a:p>
            <a:r>
              <a:rPr lang="sv-SE" sz="1200" b="1" dirty="0">
                <a:latin typeface="Abadi Extra Light" panose="020B0204020104020204" pitchFamily="34" charset="0"/>
              </a:rPr>
              <a:t>Användning: </a:t>
            </a:r>
          </a:p>
          <a:p>
            <a:r>
              <a:rPr lang="sv-SE" sz="1200" dirty="0">
                <a:latin typeface="Abadi Extra Light" panose="020B0204020104020204" pitchFamily="34" charset="0"/>
              </a:rPr>
              <a:t>Den yrkesverksamme kombinerar de två stegen, </a:t>
            </a:r>
            <a:r>
              <a:rPr lang="sv-SE" sz="1200" dirty="0" err="1">
                <a:latin typeface="Abadi Extra Light" panose="020B0204020104020204" pitchFamily="34" charset="0"/>
              </a:rPr>
              <a:t>Intensifier</a:t>
            </a:r>
            <a:r>
              <a:rPr lang="sv-SE" sz="1200" dirty="0">
                <a:latin typeface="Abadi Extra Light" panose="020B0204020104020204" pitchFamily="34" charset="0"/>
              </a:rPr>
              <a:t> och </a:t>
            </a:r>
            <a:r>
              <a:rPr lang="sv-SE" sz="1200" dirty="0" err="1">
                <a:latin typeface="Abadi Extra Light" panose="020B0204020104020204" pitchFamily="34" charset="0"/>
              </a:rPr>
              <a:t>Recharge</a:t>
            </a:r>
            <a:r>
              <a:rPr lang="sv-SE" sz="1200" dirty="0">
                <a:latin typeface="Abadi Extra Light" panose="020B0204020104020204" pitchFamily="34" charset="0"/>
              </a:rPr>
              <a:t>, i </a:t>
            </a:r>
            <a:r>
              <a:rPr lang="sv-SE" sz="1200" dirty="0" err="1">
                <a:latin typeface="Abadi Extra Light" panose="020B0204020104020204" pitchFamily="34" charset="0"/>
              </a:rPr>
              <a:t>aplikatorflaskan</a:t>
            </a:r>
            <a:r>
              <a:rPr lang="sv-SE" sz="1200" dirty="0">
                <a:latin typeface="Abadi Extra Light" panose="020B0204020104020204" pitchFamily="34" charset="0"/>
              </a:rPr>
              <a:t> enligt föregående diagnos. Blandningen appliceras på håret efter tvätt, och får sitta och verka under 7 minuter. 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2668D54-D1E8-CE95-0C3E-E33D283397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404" y="2191110"/>
            <a:ext cx="1515855" cy="2246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578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D99D12F3-4852-EB2D-281E-C676E9872926}"/>
              </a:ext>
            </a:extLst>
          </p:cNvPr>
          <p:cNvSpPr txBox="1"/>
          <p:nvPr/>
        </p:nvSpPr>
        <p:spPr>
          <a:xfrm>
            <a:off x="511115" y="423496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>
                <a:highlight>
                  <a:srgbClr val="FFFF00"/>
                </a:highlight>
                <a:latin typeface="Abadi Extra Light" panose="020B0204020104020204" pitchFamily="34" charset="0"/>
              </a:rPr>
              <a:t>SLIDE 3- Producto a producto </a:t>
            </a:r>
          </a:p>
        </p:txBody>
      </p:sp>
      <p:pic>
        <p:nvPicPr>
          <p:cNvPr id="3" name="Imagen 2" descr="Interfaz de usuario gráfica&#10;&#10;Descripción generada automáticamente con confianza media">
            <a:extLst>
              <a:ext uri="{FF2B5EF4-FFF2-40B4-BE49-F238E27FC236}">
                <a16:creationId xmlns:a16="http://schemas.microsoft.com/office/drawing/2014/main" id="{EBECF661-71F4-B010-F598-CD1C4D28E8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15" y="1376217"/>
            <a:ext cx="2018434" cy="3588327"/>
          </a:xfrm>
          <a:prstGeom prst="rect">
            <a:avLst/>
          </a:prstGeom>
        </p:spPr>
      </p:pic>
      <p:pic>
        <p:nvPicPr>
          <p:cNvPr id="6" name="Imagen 5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3C789BC3-B6C4-CCD3-29DA-4331EC4656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369" y="1376217"/>
            <a:ext cx="2018434" cy="3588327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84FD7566-DD3A-0BAA-937C-7E6012624418}"/>
              </a:ext>
            </a:extLst>
          </p:cNvPr>
          <p:cNvSpPr txBox="1"/>
          <p:nvPr/>
        </p:nvSpPr>
        <p:spPr>
          <a:xfrm>
            <a:off x="511115" y="987664"/>
            <a:ext cx="2309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>
                <a:latin typeface="Abadi Extra Light" panose="020B0204020104020204" pitchFamily="34" charset="0"/>
              </a:rPr>
              <a:t>Samma struktur 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B070113-0142-C777-02DD-7B8F2E129216}"/>
              </a:ext>
            </a:extLst>
          </p:cNvPr>
          <p:cNvSpPr txBox="1"/>
          <p:nvPr/>
        </p:nvSpPr>
        <p:spPr>
          <a:xfrm>
            <a:off x="5006196" y="423496"/>
            <a:ext cx="60960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200" b="1" dirty="0" err="1">
                <a:latin typeface="Abadi Extra Light" panose="020B0204020104020204" pitchFamily="34" charset="0"/>
              </a:rPr>
              <a:t>RECHARGE</a:t>
            </a:r>
            <a:r>
              <a:rPr lang="sv-SE" sz="1200" b="1" dirty="0">
                <a:latin typeface="Abadi Extra Light" panose="020B0204020104020204" pitchFamily="34" charset="0"/>
              </a:rPr>
              <a:t> - </a:t>
            </a:r>
            <a:r>
              <a:rPr lang="sv-SE" sz="1200" b="1" dirty="0" err="1">
                <a:latin typeface="Abadi Extra Light" panose="020B0204020104020204" pitchFamily="34" charset="0"/>
              </a:rPr>
              <a:t>SMOOTHING</a:t>
            </a:r>
            <a:r>
              <a:rPr lang="sv-SE" sz="1200" b="1" dirty="0">
                <a:latin typeface="Abadi Extra Light" panose="020B0204020104020204" pitchFamily="34" charset="0"/>
              </a:rPr>
              <a:t> </a:t>
            </a:r>
            <a:r>
              <a:rPr lang="sv-SE" sz="1200" b="1" dirty="0" err="1">
                <a:latin typeface="Abadi Extra Light" panose="020B0204020104020204" pitchFamily="34" charset="0"/>
              </a:rPr>
              <a:t>CONCENTRATE</a:t>
            </a:r>
            <a:r>
              <a:rPr lang="sv-SE" sz="1200" b="1" dirty="0">
                <a:latin typeface="Abadi Extra Light" panose="020B0204020104020204" pitchFamily="34" charset="0"/>
              </a:rPr>
              <a:t>:</a:t>
            </a:r>
          </a:p>
          <a:p>
            <a:r>
              <a:rPr lang="sv-SE" sz="1200" dirty="0">
                <a:latin typeface="Abadi Extra Light" panose="020B0204020104020204" pitchFamily="34" charset="0"/>
              </a:rPr>
              <a:t>Koncentrat för ostyrigt, </a:t>
            </a:r>
            <a:r>
              <a:rPr lang="sv-SE" sz="1200" dirty="0" err="1">
                <a:latin typeface="Abadi Extra Light" panose="020B0204020104020204" pitchFamily="34" charset="0"/>
              </a:rPr>
              <a:t>frissigt</a:t>
            </a:r>
            <a:r>
              <a:rPr lang="sv-SE" sz="1200" dirty="0">
                <a:latin typeface="Abadi Extra Light" panose="020B0204020104020204" pitchFamily="34" charset="0"/>
              </a:rPr>
              <a:t> och/eller lockigt hår, med beståndsdelar som förseglar ytskiktet och neutraliserar den elektrostatiska laddningen som fungerar som en skyddande barriär som binder fukten och de reparerande aktiva ämnena.</a:t>
            </a:r>
          </a:p>
          <a:p>
            <a:endParaRPr lang="es-ES" sz="1200" dirty="0">
              <a:latin typeface="Abadi Extra Light" panose="020B0204020104020204" pitchFamily="34" charset="0"/>
            </a:endParaRPr>
          </a:p>
          <a:p>
            <a:r>
              <a:rPr lang="sv-SE" sz="1200" b="1" dirty="0">
                <a:latin typeface="Abadi Extra Light" panose="020B0204020104020204" pitchFamily="34" charset="0"/>
              </a:rPr>
              <a:t>Fördelar:</a:t>
            </a:r>
          </a:p>
          <a:p>
            <a:r>
              <a:rPr lang="sv-SE" sz="1200" dirty="0">
                <a:latin typeface="Abadi Extra Light" panose="020B0204020104020204" pitchFamily="34" charset="0"/>
              </a:rPr>
              <a:t>• Gör håret mjukare</a:t>
            </a:r>
          </a:p>
          <a:p>
            <a:r>
              <a:rPr lang="sv-SE" sz="1200" dirty="0">
                <a:latin typeface="Abadi Extra Light" panose="020B0204020104020204" pitchFamily="34" charset="0"/>
              </a:rPr>
              <a:t>• Bevarar fukten</a:t>
            </a:r>
          </a:p>
          <a:p>
            <a:r>
              <a:rPr lang="sv-SE" sz="1200" dirty="0">
                <a:latin typeface="Abadi Extra Light" panose="020B0204020104020204" pitchFamily="34" charset="0"/>
              </a:rPr>
              <a:t>• Eliminerar </a:t>
            </a:r>
            <a:r>
              <a:rPr lang="sv-SE" sz="1200" dirty="0" err="1">
                <a:latin typeface="Abadi Extra Light" panose="020B0204020104020204" pitchFamily="34" charset="0"/>
              </a:rPr>
              <a:t>krusigheter</a:t>
            </a:r>
            <a:endParaRPr lang="sv-SE" sz="1200" dirty="0">
              <a:latin typeface="Abadi Extra Light" panose="020B0204020104020204" pitchFamily="34" charset="0"/>
            </a:endParaRPr>
          </a:p>
          <a:p>
            <a:endParaRPr lang="es-ES" sz="1200" b="1" dirty="0">
              <a:latin typeface="Abadi Extra Light" panose="020B0204020104020204" pitchFamily="34" charset="0"/>
            </a:endParaRPr>
          </a:p>
          <a:p>
            <a:r>
              <a:rPr lang="sv-SE" sz="1200" b="1" dirty="0">
                <a:latin typeface="Abadi Extra Light" panose="020B0204020104020204" pitchFamily="34" charset="0"/>
              </a:rPr>
              <a:t>Viktiga ingredienser: </a:t>
            </a:r>
          </a:p>
          <a:p>
            <a:r>
              <a:rPr lang="sv-SE" sz="1200" b="1" dirty="0">
                <a:latin typeface="Abadi Extra Light" panose="020B0204020104020204" pitchFamily="34" charset="0"/>
              </a:rPr>
              <a:t>· Komplex av naturliga sockerarter </a:t>
            </a:r>
            <a:r>
              <a:rPr lang="sv-SE" sz="1200" dirty="0">
                <a:latin typeface="Abadi Extra Light" panose="020B0204020104020204" pitchFamily="34" charset="0"/>
              </a:rPr>
              <a:t>av vegetabiliskt ursprung som återfuktar håret och på så vis skapar en barriär runt fibern och bevarar fuktigheten.</a:t>
            </a:r>
          </a:p>
          <a:p>
            <a:r>
              <a:rPr lang="sv-SE" sz="1200" dirty="0">
                <a:latin typeface="Abadi Extra Light" panose="020B0204020104020204" pitchFamily="34" charset="0"/>
              </a:rPr>
              <a:t>· </a:t>
            </a:r>
            <a:r>
              <a:rPr lang="sv-SE" sz="1200" b="1" dirty="0">
                <a:latin typeface="Abadi Extra Light" panose="020B0204020104020204" pitchFamily="34" charset="0"/>
              </a:rPr>
              <a:t>Naturligt vårdande och fuktgivande ämnen</a:t>
            </a:r>
            <a:r>
              <a:rPr lang="sv-SE" sz="1200" dirty="0">
                <a:latin typeface="Abadi Extra Light" panose="020B0204020104020204" pitchFamily="34" charset="0"/>
              </a:rPr>
              <a:t> som mjukar upp, minskar effekten av kamning, återställer hårets hydrofoba egenskaper, ger utmärkta egenskaper som motverkar </a:t>
            </a:r>
            <a:r>
              <a:rPr lang="sv-SE" sz="1200" dirty="0" err="1">
                <a:latin typeface="Abadi Extra Light" panose="020B0204020104020204" pitchFamily="34" charset="0"/>
              </a:rPr>
              <a:t>krusighet</a:t>
            </a:r>
            <a:r>
              <a:rPr lang="sv-SE" sz="1200" dirty="0">
                <a:latin typeface="Abadi Extra Light" panose="020B0204020104020204" pitchFamily="34" charset="0"/>
              </a:rPr>
              <a:t> och bidrar till att reparera kluvna toppar.</a:t>
            </a:r>
          </a:p>
          <a:p>
            <a:endParaRPr lang="es-ES" sz="1200" dirty="0">
              <a:latin typeface="Abadi Extra Light" panose="020B0204020104020204" pitchFamily="34" charset="0"/>
            </a:endParaRPr>
          </a:p>
          <a:p>
            <a:r>
              <a:rPr lang="sv-SE" sz="1200" b="1" dirty="0">
                <a:latin typeface="Abadi Extra Light" panose="020B0204020104020204" pitchFamily="34" charset="0"/>
              </a:rPr>
              <a:t>Användning: </a:t>
            </a:r>
          </a:p>
          <a:p>
            <a:r>
              <a:rPr lang="sv-SE" sz="1200" dirty="0">
                <a:latin typeface="Abadi Extra Light" panose="020B0204020104020204" pitchFamily="34" charset="0"/>
              </a:rPr>
              <a:t>Den yrkesverksamme kombinerar de två stegen, </a:t>
            </a:r>
            <a:r>
              <a:rPr lang="sv-SE" sz="1200" dirty="0" err="1">
                <a:latin typeface="Abadi Extra Light" panose="020B0204020104020204" pitchFamily="34" charset="0"/>
              </a:rPr>
              <a:t>Intensifier</a:t>
            </a:r>
            <a:r>
              <a:rPr lang="sv-SE" sz="1200" dirty="0">
                <a:latin typeface="Abadi Extra Light" panose="020B0204020104020204" pitchFamily="34" charset="0"/>
              </a:rPr>
              <a:t> och </a:t>
            </a:r>
            <a:r>
              <a:rPr lang="sv-SE" sz="1200" dirty="0" err="1">
                <a:latin typeface="Abadi Extra Light" panose="020B0204020104020204" pitchFamily="34" charset="0"/>
              </a:rPr>
              <a:t>Recharge</a:t>
            </a:r>
            <a:r>
              <a:rPr lang="sv-SE" sz="1200" dirty="0">
                <a:latin typeface="Abadi Extra Light" panose="020B0204020104020204" pitchFamily="34" charset="0"/>
              </a:rPr>
              <a:t>, i </a:t>
            </a:r>
            <a:r>
              <a:rPr lang="sv-SE" sz="1200" dirty="0" err="1">
                <a:latin typeface="Abadi Extra Light" panose="020B0204020104020204" pitchFamily="34" charset="0"/>
              </a:rPr>
              <a:t>aplikatorflaskan</a:t>
            </a:r>
            <a:r>
              <a:rPr lang="sv-SE" sz="1200" dirty="0">
                <a:latin typeface="Abadi Extra Light" panose="020B0204020104020204" pitchFamily="34" charset="0"/>
              </a:rPr>
              <a:t> enligt föregående diagnos. Blandningen appliceras på håret efter tvätt, och får sitta och verka under 7 minuter. 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7B04AF50-4658-EFC5-1F6C-E8BECB88B9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138" y="1940834"/>
            <a:ext cx="1491816" cy="2459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188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D99D12F3-4852-EB2D-281E-C676E9872926}"/>
              </a:ext>
            </a:extLst>
          </p:cNvPr>
          <p:cNvSpPr txBox="1"/>
          <p:nvPr/>
        </p:nvSpPr>
        <p:spPr>
          <a:xfrm>
            <a:off x="511115" y="423496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>
                <a:highlight>
                  <a:srgbClr val="FFFF00"/>
                </a:highlight>
                <a:latin typeface="Abadi Extra Light" panose="020B0204020104020204" pitchFamily="34" charset="0"/>
              </a:rPr>
              <a:t>SLIDE 3- Producto a producto </a:t>
            </a:r>
          </a:p>
        </p:txBody>
      </p:sp>
      <p:pic>
        <p:nvPicPr>
          <p:cNvPr id="3" name="Imagen 2" descr="Interfaz de usuario gráfica&#10;&#10;Descripción generada automáticamente con confianza media">
            <a:extLst>
              <a:ext uri="{FF2B5EF4-FFF2-40B4-BE49-F238E27FC236}">
                <a16:creationId xmlns:a16="http://schemas.microsoft.com/office/drawing/2014/main" id="{EBECF661-71F4-B010-F598-CD1C4D28E8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15" y="1376217"/>
            <a:ext cx="2018434" cy="3588327"/>
          </a:xfrm>
          <a:prstGeom prst="rect">
            <a:avLst/>
          </a:prstGeom>
        </p:spPr>
      </p:pic>
      <p:pic>
        <p:nvPicPr>
          <p:cNvPr id="6" name="Imagen 5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3C789BC3-B6C4-CCD3-29DA-4331EC4656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369" y="1376217"/>
            <a:ext cx="2018434" cy="3588327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84FD7566-DD3A-0BAA-937C-7E6012624418}"/>
              </a:ext>
            </a:extLst>
          </p:cNvPr>
          <p:cNvSpPr txBox="1"/>
          <p:nvPr/>
        </p:nvSpPr>
        <p:spPr>
          <a:xfrm>
            <a:off x="511115" y="987664"/>
            <a:ext cx="2309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>
                <a:latin typeface="Abadi Extra Light" panose="020B0204020104020204" pitchFamily="34" charset="0"/>
              </a:rPr>
              <a:t>Samma struktur 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B070113-0142-C777-02DD-7B8F2E129216}"/>
              </a:ext>
            </a:extLst>
          </p:cNvPr>
          <p:cNvSpPr txBox="1"/>
          <p:nvPr/>
        </p:nvSpPr>
        <p:spPr>
          <a:xfrm>
            <a:off x="5006196" y="423496"/>
            <a:ext cx="60960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200" b="1" dirty="0" err="1">
                <a:latin typeface="Abadi Extra Light" panose="020B0204020104020204" pitchFamily="34" charset="0"/>
              </a:rPr>
              <a:t>RECHARGE</a:t>
            </a:r>
            <a:r>
              <a:rPr lang="sv-SE" sz="1200" b="1" dirty="0">
                <a:latin typeface="Abadi Extra Light" panose="020B0204020104020204" pitchFamily="34" charset="0"/>
              </a:rPr>
              <a:t> - </a:t>
            </a:r>
            <a:r>
              <a:rPr lang="sv-SE" sz="1200" b="1" dirty="0" err="1">
                <a:latin typeface="Abadi Extra Light" panose="020B0204020104020204" pitchFamily="34" charset="0"/>
              </a:rPr>
              <a:t>COLOUR</a:t>
            </a:r>
            <a:r>
              <a:rPr lang="sv-SE" sz="1200" b="1" dirty="0">
                <a:latin typeface="Abadi Extra Light" panose="020B0204020104020204" pitchFamily="34" charset="0"/>
              </a:rPr>
              <a:t> </a:t>
            </a:r>
            <a:r>
              <a:rPr lang="sv-SE" sz="1200" b="1" dirty="0" err="1">
                <a:latin typeface="Abadi Extra Light" panose="020B0204020104020204" pitchFamily="34" charset="0"/>
              </a:rPr>
              <a:t>CONCENTRATE</a:t>
            </a:r>
            <a:r>
              <a:rPr lang="sv-SE" sz="1200" b="1" dirty="0">
                <a:latin typeface="Abadi Extra Light" panose="020B0204020104020204" pitchFamily="34" charset="0"/>
              </a:rPr>
              <a:t>:</a:t>
            </a:r>
          </a:p>
          <a:p>
            <a:r>
              <a:rPr lang="sv-SE" sz="1200" dirty="0">
                <a:latin typeface="Abadi Extra Light" panose="020B0204020104020204" pitchFamily="34" charset="0"/>
              </a:rPr>
              <a:t>Koncentrat för färgat hår, framställt med naturliga antioxidanter, glansförstärkare och färgförseglande polymerer för att förbättra lystern, förlänga färgens varaktighet och skydda det mot </a:t>
            </a:r>
            <a:r>
              <a:rPr lang="sv-SE" sz="1200" dirty="0" err="1">
                <a:latin typeface="Abadi Extra Light" panose="020B0204020104020204" pitchFamily="34" charset="0"/>
              </a:rPr>
              <a:t>oxidativ</a:t>
            </a:r>
            <a:r>
              <a:rPr lang="sv-SE" sz="1200" dirty="0">
                <a:latin typeface="Abadi Extra Light" panose="020B0204020104020204" pitchFamily="34" charset="0"/>
              </a:rPr>
              <a:t> stress.</a:t>
            </a:r>
          </a:p>
          <a:p>
            <a:endParaRPr lang="es-ES" sz="1200" dirty="0">
              <a:latin typeface="Abadi Extra Light" panose="020B0204020104020204" pitchFamily="34" charset="0"/>
            </a:endParaRPr>
          </a:p>
          <a:p>
            <a:r>
              <a:rPr lang="sv-SE" sz="1200" b="1" dirty="0">
                <a:latin typeface="Abadi Extra Light" panose="020B0204020104020204" pitchFamily="34" charset="0"/>
              </a:rPr>
              <a:t>Fördelar:</a:t>
            </a:r>
          </a:p>
          <a:p>
            <a:r>
              <a:rPr lang="sv-SE" sz="1200" dirty="0">
                <a:latin typeface="Abadi Extra Light" panose="020B0204020104020204" pitchFamily="34" charset="0"/>
              </a:rPr>
              <a:t>• Förlänger färgens varaktighet </a:t>
            </a:r>
          </a:p>
          <a:p>
            <a:r>
              <a:rPr lang="sv-SE" sz="1200" dirty="0">
                <a:latin typeface="Abadi Extra Light" panose="020B0204020104020204" pitchFamily="34" charset="0"/>
              </a:rPr>
              <a:t>• Skyddar mot strålning</a:t>
            </a:r>
          </a:p>
          <a:p>
            <a:r>
              <a:rPr lang="sv-SE" sz="1200" dirty="0">
                <a:latin typeface="Abadi Extra Light" panose="020B0204020104020204" pitchFamily="34" charset="0"/>
              </a:rPr>
              <a:t>• Förbättrar hårets livskraft och glans</a:t>
            </a:r>
          </a:p>
          <a:p>
            <a:endParaRPr lang="es-ES" sz="1200" b="1" dirty="0">
              <a:latin typeface="Abadi Extra Light" panose="020B0204020104020204" pitchFamily="34" charset="0"/>
            </a:endParaRPr>
          </a:p>
          <a:p>
            <a:r>
              <a:rPr lang="sv-SE" sz="1200" b="1" dirty="0">
                <a:latin typeface="Abadi Extra Light" panose="020B0204020104020204" pitchFamily="34" charset="0"/>
              </a:rPr>
              <a:t>Viktiga ingredienser: </a:t>
            </a:r>
          </a:p>
          <a:p>
            <a:r>
              <a:rPr lang="sv-SE" sz="1200" b="1" dirty="0">
                <a:latin typeface="Abadi Extra Light" panose="020B0204020104020204" pitchFamily="34" charset="0"/>
              </a:rPr>
              <a:t>· Naturliga antioxidanter från grönt te </a:t>
            </a:r>
            <a:r>
              <a:rPr lang="sv-SE" sz="1200" dirty="0">
                <a:latin typeface="Abadi Extra Light" panose="020B0204020104020204" pitchFamily="34" charset="0"/>
              </a:rPr>
              <a:t>som skyddar håret mot förlust av färg både på grund av oxidation till följd av att det bildas fria radikaler och på grund av effekten av UV-strålning.</a:t>
            </a:r>
          </a:p>
          <a:p>
            <a:r>
              <a:rPr lang="sv-SE" sz="1200" dirty="0">
                <a:latin typeface="Abadi Extra Light" panose="020B0204020104020204" pitchFamily="34" charset="0"/>
              </a:rPr>
              <a:t>· </a:t>
            </a:r>
            <a:r>
              <a:rPr lang="sv-SE" sz="1200" b="1" dirty="0" err="1">
                <a:latin typeface="Abadi Extra Light" panose="020B0204020104020204" pitchFamily="34" charset="0"/>
              </a:rPr>
              <a:t>Kvaterniserad</a:t>
            </a:r>
            <a:r>
              <a:rPr lang="sv-SE" sz="1200" b="1" dirty="0">
                <a:latin typeface="Abadi Extra Light" panose="020B0204020104020204" pitchFamily="34" charset="0"/>
              </a:rPr>
              <a:t> polymer </a:t>
            </a:r>
            <a:r>
              <a:rPr lang="sv-SE" sz="1200" dirty="0">
                <a:latin typeface="Abadi Extra Light" panose="020B0204020104020204" pitchFamily="34" charset="0"/>
              </a:rPr>
              <a:t>som täcker hårfibrerna jämnt och skapar en skyddande film som skyddar dem mot förlust av färg på grund av tvätt.</a:t>
            </a:r>
          </a:p>
          <a:p>
            <a:endParaRPr lang="es-ES" sz="1200" dirty="0">
              <a:latin typeface="Abadi Extra Light" panose="020B0204020104020204" pitchFamily="34" charset="0"/>
            </a:endParaRPr>
          </a:p>
          <a:p>
            <a:r>
              <a:rPr lang="sv-SE" sz="1200" b="1" dirty="0">
                <a:latin typeface="Abadi Extra Light" panose="020B0204020104020204" pitchFamily="34" charset="0"/>
              </a:rPr>
              <a:t>Användning: </a:t>
            </a:r>
          </a:p>
          <a:p>
            <a:r>
              <a:rPr lang="sv-SE" sz="1200" dirty="0">
                <a:latin typeface="Abadi Extra Light" panose="020B0204020104020204" pitchFamily="34" charset="0"/>
              </a:rPr>
              <a:t>Den yrkesverksamme kombinerar de två stegen, </a:t>
            </a:r>
            <a:r>
              <a:rPr lang="sv-SE" sz="1200" dirty="0" err="1">
                <a:latin typeface="Abadi Extra Light" panose="020B0204020104020204" pitchFamily="34" charset="0"/>
              </a:rPr>
              <a:t>Intensifier</a:t>
            </a:r>
            <a:r>
              <a:rPr lang="sv-SE" sz="1200">
                <a:latin typeface="Abadi Extra Light" panose="020B0204020104020204" pitchFamily="34" charset="0"/>
              </a:rPr>
              <a:t> och </a:t>
            </a:r>
            <a:r>
              <a:rPr lang="sv-SE" sz="1200" dirty="0" err="1">
                <a:latin typeface="Abadi Extra Light" panose="020B0204020104020204" pitchFamily="34" charset="0"/>
              </a:rPr>
              <a:t>Recharge</a:t>
            </a:r>
            <a:r>
              <a:rPr lang="sv-SE" sz="1200" dirty="0">
                <a:latin typeface="Abadi Extra Light" panose="020B0204020104020204" pitchFamily="34" charset="0"/>
              </a:rPr>
              <a:t>, i </a:t>
            </a:r>
            <a:r>
              <a:rPr lang="sv-SE" sz="1200" dirty="0" err="1">
                <a:latin typeface="Abadi Extra Light" panose="020B0204020104020204" pitchFamily="34" charset="0"/>
              </a:rPr>
              <a:t>aplikatorflaskan</a:t>
            </a:r>
            <a:r>
              <a:rPr lang="sv-SE" sz="1200" dirty="0">
                <a:latin typeface="Abadi Extra Light" panose="020B0204020104020204" pitchFamily="34" charset="0"/>
              </a:rPr>
              <a:t> enligt föregående diagnos. Blandningen appliceras på håret efter tvätt, och får sitta och verka under 7 minuter. 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F155C1BB-1FEE-0787-F0E5-71143AA2DF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793" y="2013500"/>
            <a:ext cx="1542506" cy="2313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4300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1021</Words>
  <Application>Microsoft Office PowerPoint</Application>
  <PresentationFormat>Panorámica</PresentationFormat>
  <Paragraphs>104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4" baseType="lpstr">
      <vt:lpstr>Abadi</vt:lpstr>
      <vt:lpstr>Abadi Extra Light</vt:lpstr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Claudia Ballester</dc:creator>
  <cp:lastModifiedBy>Project Management</cp:lastModifiedBy>
  <cp:revision>9</cp:revision>
  <dcterms:created xsi:type="dcterms:W3CDTF">2023-10-20T08:51:43Z</dcterms:created>
  <dcterms:modified xsi:type="dcterms:W3CDTF">2023-10-25T08:26:30Z</dcterms:modified>
</cp:coreProperties>
</file>