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A08CB0-7BF4-5760-4DD2-E07E867EC3F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C9B9E5EB-E035-43CD-7150-C192AB0EF5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4398D328-ADB2-75F6-1C55-C714E3EF3074}"/>
              </a:ext>
            </a:extLst>
          </p:cNvPr>
          <p:cNvSpPr>
            <a:spLocks noGrp="1"/>
          </p:cNvSpPr>
          <p:nvPr>
            <p:ph type="dt" sz="half" idx="10"/>
          </p:nvPr>
        </p:nvSpPr>
        <p:spPr/>
        <p:txBody>
          <a:bodyPr/>
          <a:lstStyle/>
          <a:p>
            <a:fld id="{399303C3-7D65-4741-9954-6037FC3AA124}" type="datetimeFigureOut">
              <a:rPr lang="es-ES" smtClean="0"/>
              <a:t>25/10/2023</a:t>
            </a:fld>
            <a:endParaRPr lang="es-ES"/>
          </a:p>
        </p:txBody>
      </p:sp>
      <p:sp>
        <p:nvSpPr>
          <p:cNvPr id="5" name="Marcador de pie de página 4">
            <a:extLst>
              <a:ext uri="{FF2B5EF4-FFF2-40B4-BE49-F238E27FC236}">
                <a16:creationId xmlns:a16="http://schemas.microsoft.com/office/drawing/2014/main" id="{E462F64B-A2FE-81E7-3DF7-8629673A41C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D4E880E-2F9D-2A21-C813-0C4215E88A64}"/>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3017231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80A1F9-32BE-90A7-2A2B-FE04274DC047}"/>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AEF8E31-67C1-3809-2734-C4BC060762A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9E161DD-0CB2-A591-6DDD-6C25AEB09BFD}"/>
              </a:ext>
            </a:extLst>
          </p:cNvPr>
          <p:cNvSpPr>
            <a:spLocks noGrp="1"/>
          </p:cNvSpPr>
          <p:nvPr>
            <p:ph type="dt" sz="half" idx="10"/>
          </p:nvPr>
        </p:nvSpPr>
        <p:spPr/>
        <p:txBody>
          <a:bodyPr/>
          <a:lstStyle/>
          <a:p>
            <a:fld id="{399303C3-7D65-4741-9954-6037FC3AA124}" type="datetimeFigureOut">
              <a:rPr lang="es-ES" smtClean="0"/>
              <a:t>25/10/2023</a:t>
            </a:fld>
            <a:endParaRPr lang="es-ES"/>
          </a:p>
        </p:txBody>
      </p:sp>
      <p:sp>
        <p:nvSpPr>
          <p:cNvPr id="5" name="Marcador de pie de página 4">
            <a:extLst>
              <a:ext uri="{FF2B5EF4-FFF2-40B4-BE49-F238E27FC236}">
                <a16:creationId xmlns:a16="http://schemas.microsoft.com/office/drawing/2014/main" id="{725E5B22-7822-C8B1-85D2-07299E65642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7942240-8FB2-D1C6-9C08-AF876615FCC8}"/>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3589653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27108A0-5A7E-7CA5-AFC0-D545B67CD97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311E8AE-195F-C872-12B4-B51C2197957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D0F627E-FB40-3877-3EAB-AE4241400A66}"/>
              </a:ext>
            </a:extLst>
          </p:cNvPr>
          <p:cNvSpPr>
            <a:spLocks noGrp="1"/>
          </p:cNvSpPr>
          <p:nvPr>
            <p:ph type="dt" sz="half" idx="10"/>
          </p:nvPr>
        </p:nvSpPr>
        <p:spPr/>
        <p:txBody>
          <a:bodyPr/>
          <a:lstStyle/>
          <a:p>
            <a:fld id="{399303C3-7D65-4741-9954-6037FC3AA124}" type="datetimeFigureOut">
              <a:rPr lang="es-ES" smtClean="0"/>
              <a:t>25/10/2023</a:t>
            </a:fld>
            <a:endParaRPr lang="es-ES"/>
          </a:p>
        </p:txBody>
      </p:sp>
      <p:sp>
        <p:nvSpPr>
          <p:cNvPr id="5" name="Marcador de pie de página 4">
            <a:extLst>
              <a:ext uri="{FF2B5EF4-FFF2-40B4-BE49-F238E27FC236}">
                <a16:creationId xmlns:a16="http://schemas.microsoft.com/office/drawing/2014/main" id="{CBCAFDDB-166A-A5CA-DEB9-9D63A1422A2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B112AE4-9ED0-D968-C692-057A2B234597}"/>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513858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5C6E6C-8310-8A6D-D45A-19C87BA1295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0615E52-9666-2B95-340F-A5B44CD16B9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3D3E071-F1A5-1B7D-3506-6DE5C303E3AD}"/>
              </a:ext>
            </a:extLst>
          </p:cNvPr>
          <p:cNvSpPr>
            <a:spLocks noGrp="1"/>
          </p:cNvSpPr>
          <p:nvPr>
            <p:ph type="dt" sz="half" idx="10"/>
          </p:nvPr>
        </p:nvSpPr>
        <p:spPr/>
        <p:txBody>
          <a:bodyPr/>
          <a:lstStyle/>
          <a:p>
            <a:fld id="{399303C3-7D65-4741-9954-6037FC3AA124}" type="datetimeFigureOut">
              <a:rPr lang="es-ES" smtClean="0"/>
              <a:t>25/10/2023</a:t>
            </a:fld>
            <a:endParaRPr lang="es-ES"/>
          </a:p>
        </p:txBody>
      </p:sp>
      <p:sp>
        <p:nvSpPr>
          <p:cNvPr id="5" name="Marcador de pie de página 4">
            <a:extLst>
              <a:ext uri="{FF2B5EF4-FFF2-40B4-BE49-F238E27FC236}">
                <a16:creationId xmlns:a16="http://schemas.microsoft.com/office/drawing/2014/main" id="{769DC242-7B6F-A8B6-2D3B-F4C16D1968B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F273201-79A7-FF95-9612-C1B7362722D3}"/>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3832673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B54C2F-9E3D-21B6-395A-6AB58265D01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96843E7F-7E38-18C7-7450-040DE3352C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6CEF9C3-F7C0-94FC-B66D-CBAAEC0179DE}"/>
              </a:ext>
            </a:extLst>
          </p:cNvPr>
          <p:cNvSpPr>
            <a:spLocks noGrp="1"/>
          </p:cNvSpPr>
          <p:nvPr>
            <p:ph type="dt" sz="half" idx="10"/>
          </p:nvPr>
        </p:nvSpPr>
        <p:spPr/>
        <p:txBody>
          <a:bodyPr/>
          <a:lstStyle/>
          <a:p>
            <a:fld id="{399303C3-7D65-4741-9954-6037FC3AA124}" type="datetimeFigureOut">
              <a:rPr lang="es-ES" smtClean="0"/>
              <a:t>25/10/2023</a:t>
            </a:fld>
            <a:endParaRPr lang="es-ES"/>
          </a:p>
        </p:txBody>
      </p:sp>
      <p:sp>
        <p:nvSpPr>
          <p:cNvPr id="5" name="Marcador de pie de página 4">
            <a:extLst>
              <a:ext uri="{FF2B5EF4-FFF2-40B4-BE49-F238E27FC236}">
                <a16:creationId xmlns:a16="http://schemas.microsoft.com/office/drawing/2014/main" id="{56BA7EB4-8121-A748-6EA2-55A567FDA9A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750C228-B4DF-B4F0-F1F4-B4ACD4E69C03}"/>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508262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FF41FF-A3F6-0AA8-DCD6-D1133082200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572716F-6A64-17FC-71FF-B51D1356734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013B0DF9-F82B-FE10-BAE2-7033ECC2C2F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864BE63B-0033-E4F9-59EC-D4E40FC715FD}"/>
              </a:ext>
            </a:extLst>
          </p:cNvPr>
          <p:cNvSpPr>
            <a:spLocks noGrp="1"/>
          </p:cNvSpPr>
          <p:nvPr>
            <p:ph type="dt" sz="half" idx="10"/>
          </p:nvPr>
        </p:nvSpPr>
        <p:spPr/>
        <p:txBody>
          <a:bodyPr/>
          <a:lstStyle/>
          <a:p>
            <a:fld id="{399303C3-7D65-4741-9954-6037FC3AA124}" type="datetimeFigureOut">
              <a:rPr lang="es-ES" smtClean="0"/>
              <a:t>25/10/2023</a:t>
            </a:fld>
            <a:endParaRPr lang="es-ES"/>
          </a:p>
        </p:txBody>
      </p:sp>
      <p:sp>
        <p:nvSpPr>
          <p:cNvPr id="6" name="Marcador de pie de página 5">
            <a:extLst>
              <a:ext uri="{FF2B5EF4-FFF2-40B4-BE49-F238E27FC236}">
                <a16:creationId xmlns:a16="http://schemas.microsoft.com/office/drawing/2014/main" id="{129E44C8-F8FF-5CC0-B245-85323172FAF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FB55854-EE50-B110-321F-2779440BBCB4}"/>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1828111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8B5C3-45B2-908C-D0D1-77F7F1D87ADE}"/>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EAB97B7-82B8-8BAF-DB5A-0385EDB15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452F9E1-B2E7-081C-5DC6-0B692529408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9FED7F9E-5194-DCD6-EF55-1B5ED676A1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A1DE176-7584-FC6D-489E-EDE3020E570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31F3351-0CAB-B765-D97A-A77B47019716}"/>
              </a:ext>
            </a:extLst>
          </p:cNvPr>
          <p:cNvSpPr>
            <a:spLocks noGrp="1"/>
          </p:cNvSpPr>
          <p:nvPr>
            <p:ph type="dt" sz="half" idx="10"/>
          </p:nvPr>
        </p:nvSpPr>
        <p:spPr/>
        <p:txBody>
          <a:bodyPr/>
          <a:lstStyle/>
          <a:p>
            <a:fld id="{399303C3-7D65-4741-9954-6037FC3AA124}" type="datetimeFigureOut">
              <a:rPr lang="es-ES" smtClean="0"/>
              <a:t>25/10/2023</a:t>
            </a:fld>
            <a:endParaRPr lang="es-ES"/>
          </a:p>
        </p:txBody>
      </p:sp>
      <p:sp>
        <p:nvSpPr>
          <p:cNvPr id="8" name="Marcador de pie de página 7">
            <a:extLst>
              <a:ext uri="{FF2B5EF4-FFF2-40B4-BE49-F238E27FC236}">
                <a16:creationId xmlns:a16="http://schemas.microsoft.com/office/drawing/2014/main" id="{A79A6D6F-FFD0-085E-5D7A-A1790B544A5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01A315FE-4412-B928-49C5-3762982AAF9C}"/>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1745770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86CBA7-8D54-FD98-9E9F-4902153FFE48}"/>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7236578B-61FF-48C4-A5F8-8458964DB9BF}"/>
              </a:ext>
            </a:extLst>
          </p:cNvPr>
          <p:cNvSpPr>
            <a:spLocks noGrp="1"/>
          </p:cNvSpPr>
          <p:nvPr>
            <p:ph type="dt" sz="half" idx="10"/>
          </p:nvPr>
        </p:nvSpPr>
        <p:spPr/>
        <p:txBody>
          <a:bodyPr/>
          <a:lstStyle/>
          <a:p>
            <a:fld id="{399303C3-7D65-4741-9954-6037FC3AA124}" type="datetimeFigureOut">
              <a:rPr lang="es-ES" smtClean="0"/>
              <a:t>25/10/2023</a:t>
            </a:fld>
            <a:endParaRPr lang="es-ES"/>
          </a:p>
        </p:txBody>
      </p:sp>
      <p:sp>
        <p:nvSpPr>
          <p:cNvPr id="4" name="Marcador de pie de página 3">
            <a:extLst>
              <a:ext uri="{FF2B5EF4-FFF2-40B4-BE49-F238E27FC236}">
                <a16:creationId xmlns:a16="http://schemas.microsoft.com/office/drawing/2014/main" id="{1BE6FC29-FBEF-8A16-B426-1FB7FF41DFB8}"/>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7A4252A5-168B-97BD-6769-14E055F531D1}"/>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2779857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FAB98F1-5306-AB47-C3C0-74F013301405}"/>
              </a:ext>
            </a:extLst>
          </p:cNvPr>
          <p:cNvSpPr>
            <a:spLocks noGrp="1"/>
          </p:cNvSpPr>
          <p:nvPr>
            <p:ph type="dt" sz="half" idx="10"/>
          </p:nvPr>
        </p:nvSpPr>
        <p:spPr/>
        <p:txBody>
          <a:bodyPr/>
          <a:lstStyle/>
          <a:p>
            <a:fld id="{399303C3-7D65-4741-9954-6037FC3AA124}" type="datetimeFigureOut">
              <a:rPr lang="es-ES" smtClean="0"/>
              <a:t>25/10/2023</a:t>
            </a:fld>
            <a:endParaRPr lang="es-ES"/>
          </a:p>
        </p:txBody>
      </p:sp>
      <p:sp>
        <p:nvSpPr>
          <p:cNvPr id="3" name="Marcador de pie de página 2">
            <a:extLst>
              <a:ext uri="{FF2B5EF4-FFF2-40B4-BE49-F238E27FC236}">
                <a16:creationId xmlns:a16="http://schemas.microsoft.com/office/drawing/2014/main" id="{D23E8918-E981-3E5A-256C-8E6516F95A4B}"/>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3DDEF118-7EB3-3F19-D3A9-CF97B91C9F33}"/>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3468102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959FAF-B0FB-2720-A4D5-79A325AB52E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DE56B5E-A689-18D7-D9EC-B5D441F09C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3A565C8C-2909-0140-4431-D2F0027639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3FF3E62-C74C-5CCA-2996-4429D36E6460}"/>
              </a:ext>
            </a:extLst>
          </p:cNvPr>
          <p:cNvSpPr>
            <a:spLocks noGrp="1"/>
          </p:cNvSpPr>
          <p:nvPr>
            <p:ph type="dt" sz="half" idx="10"/>
          </p:nvPr>
        </p:nvSpPr>
        <p:spPr/>
        <p:txBody>
          <a:bodyPr/>
          <a:lstStyle/>
          <a:p>
            <a:fld id="{399303C3-7D65-4741-9954-6037FC3AA124}" type="datetimeFigureOut">
              <a:rPr lang="es-ES" smtClean="0"/>
              <a:t>25/10/2023</a:t>
            </a:fld>
            <a:endParaRPr lang="es-ES"/>
          </a:p>
        </p:txBody>
      </p:sp>
      <p:sp>
        <p:nvSpPr>
          <p:cNvPr id="6" name="Marcador de pie de página 5">
            <a:extLst>
              <a:ext uri="{FF2B5EF4-FFF2-40B4-BE49-F238E27FC236}">
                <a16:creationId xmlns:a16="http://schemas.microsoft.com/office/drawing/2014/main" id="{BDFB706E-6896-6255-B141-121C5A7428C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B0A835C-EE3F-3367-6E6E-74336E643A18}"/>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1121045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919641-8691-C70F-6D86-A95CA46D06A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CC5190AD-5AFA-59ED-EAF2-3D6763F257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38730C20-0C4A-77C0-1795-EE1E6A46E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5B2CA1D-A189-735A-7A0A-5D549A5E54DB}"/>
              </a:ext>
            </a:extLst>
          </p:cNvPr>
          <p:cNvSpPr>
            <a:spLocks noGrp="1"/>
          </p:cNvSpPr>
          <p:nvPr>
            <p:ph type="dt" sz="half" idx="10"/>
          </p:nvPr>
        </p:nvSpPr>
        <p:spPr/>
        <p:txBody>
          <a:bodyPr/>
          <a:lstStyle/>
          <a:p>
            <a:fld id="{399303C3-7D65-4741-9954-6037FC3AA124}" type="datetimeFigureOut">
              <a:rPr lang="es-ES" smtClean="0"/>
              <a:t>25/10/2023</a:t>
            </a:fld>
            <a:endParaRPr lang="es-ES"/>
          </a:p>
        </p:txBody>
      </p:sp>
      <p:sp>
        <p:nvSpPr>
          <p:cNvPr id="6" name="Marcador de pie de página 5">
            <a:extLst>
              <a:ext uri="{FF2B5EF4-FFF2-40B4-BE49-F238E27FC236}">
                <a16:creationId xmlns:a16="http://schemas.microsoft.com/office/drawing/2014/main" id="{4BBADF7D-08EF-916C-2164-6ACB0EE2C81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3D42B28-1682-932F-30A7-111FA9F80E44}"/>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2335314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E958873-980A-DA7E-93CC-756861D59B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4A5451E-B6F7-31E7-A928-A3FA08E16A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86DB0E1-2FEB-53AD-46D7-F9B52CF090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9303C3-7D65-4741-9954-6037FC3AA124}" type="datetimeFigureOut">
              <a:rPr lang="es-ES" smtClean="0"/>
              <a:t>25/10/2023</a:t>
            </a:fld>
            <a:endParaRPr lang="es-ES"/>
          </a:p>
        </p:txBody>
      </p:sp>
      <p:sp>
        <p:nvSpPr>
          <p:cNvPr id="5" name="Marcador de pie de página 4">
            <a:extLst>
              <a:ext uri="{FF2B5EF4-FFF2-40B4-BE49-F238E27FC236}">
                <a16:creationId xmlns:a16="http://schemas.microsoft.com/office/drawing/2014/main" id="{D72ECBC1-EE5C-E967-7DB9-FCB95F4AA8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4A87A6C0-7B53-B7C1-22EA-BC1FA5B440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D4FC8-5CA8-4B4E-88DA-CE0732C96FD7}" type="slidenum">
              <a:rPr lang="es-ES" smtClean="0"/>
              <a:t>‹Nº›</a:t>
            </a:fld>
            <a:endParaRPr lang="es-ES"/>
          </a:p>
        </p:txBody>
      </p:sp>
    </p:spTree>
    <p:extLst>
      <p:ext uri="{BB962C8B-B14F-4D97-AF65-F5344CB8AC3E}">
        <p14:creationId xmlns:p14="http://schemas.microsoft.com/office/powerpoint/2010/main" val="211504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3C504449-54C6-0267-68C0-88ECD6B15E25}"/>
              </a:ext>
            </a:extLst>
          </p:cNvPr>
          <p:cNvSpPr txBox="1"/>
          <p:nvPr/>
        </p:nvSpPr>
        <p:spPr>
          <a:xfrm>
            <a:off x="387928" y="240145"/>
            <a:ext cx="5708072" cy="1754326"/>
          </a:xfrm>
          <a:prstGeom prst="rect">
            <a:avLst/>
          </a:prstGeom>
          <a:noFill/>
        </p:spPr>
        <p:txBody>
          <a:bodyPr wrap="square" rtlCol="0">
            <a:spAutoFit/>
          </a:bodyPr>
          <a:lstStyle/>
          <a:p>
            <a:r>
              <a:rPr lang="tr-TR" sz="5400" b="1">
                <a:latin typeface="Abadi" panose="020B0604020104020204" pitchFamily="34" charset="0"/>
              </a:rPr>
              <a:t>QR KODU </a:t>
            </a:r>
          </a:p>
          <a:p>
            <a:r>
              <a:rPr lang="tr-TR">
                <a:highlight>
                  <a:srgbClr val="FFFF00"/>
                </a:highlight>
                <a:latin typeface="Abadi Extra Light" panose="020B0204020104020204" pitchFamily="34" charset="0"/>
              </a:rPr>
              <a:t>SLIDE 1 – Idiomas </a:t>
            </a:r>
          </a:p>
          <a:p>
            <a:r>
              <a:rPr lang="tr-TR">
                <a:highlight>
                  <a:srgbClr val="FFFF00"/>
                </a:highlight>
                <a:latin typeface="Abadi Extra Light" panose="020B0204020104020204" pitchFamily="34" charset="0"/>
              </a:rPr>
              <a:t>SLIDE 2- Índice productos </a:t>
            </a:r>
          </a:p>
          <a:p>
            <a:r>
              <a:rPr lang="tr-TR">
                <a:highlight>
                  <a:srgbClr val="FFFF00"/>
                </a:highlight>
                <a:latin typeface="Abadi Extra Light" panose="020B0204020104020204" pitchFamily="34" charset="0"/>
              </a:rPr>
              <a:t>SLIDE 2- SLIDE 3 – Producto a producto  </a:t>
            </a:r>
          </a:p>
        </p:txBody>
      </p:sp>
    </p:spTree>
    <p:extLst>
      <p:ext uri="{BB962C8B-B14F-4D97-AF65-F5344CB8AC3E}">
        <p14:creationId xmlns:p14="http://schemas.microsoft.com/office/powerpoint/2010/main" val="2561780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Diagrama, Tabla&#10;&#10;Descripción generada automáticamente">
            <a:extLst>
              <a:ext uri="{FF2B5EF4-FFF2-40B4-BE49-F238E27FC236}">
                <a16:creationId xmlns:a16="http://schemas.microsoft.com/office/drawing/2014/main" id="{1BE72E02-E21F-3072-0A7A-5D1A06722E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857626" cy="6858000"/>
          </a:xfrm>
          <a:prstGeom prst="rect">
            <a:avLst/>
          </a:prstGeom>
        </p:spPr>
      </p:pic>
      <p:sp>
        <p:nvSpPr>
          <p:cNvPr id="6" name="CuadroTexto 5">
            <a:extLst>
              <a:ext uri="{FF2B5EF4-FFF2-40B4-BE49-F238E27FC236}">
                <a16:creationId xmlns:a16="http://schemas.microsoft.com/office/drawing/2014/main" id="{E4AC8E10-8CB2-BE4E-D745-21FD0CDA3F77}"/>
              </a:ext>
            </a:extLst>
          </p:cNvPr>
          <p:cNvSpPr txBox="1"/>
          <p:nvPr/>
        </p:nvSpPr>
        <p:spPr>
          <a:xfrm>
            <a:off x="3990109" y="221673"/>
            <a:ext cx="3786909" cy="923330"/>
          </a:xfrm>
          <a:prstGeom prst="rect">
            <a:avLst/>
          </a:prstGeom>
          <a:noFill/>
        </p:spPr>
        <p:txBody>
          <a:bodyPr wrap="square" rtlCol="0">
            <a:spAutoFit/>
          </a:bodyPr>
          <a:lstStyle/>
          <a:p>
            <a:r>
              <a:rPr lang="tr-TR">
                <a:highlight>
                  <a:srgbClr val="FFFF00"/>
                </a:highlight>
                <a:latin typeface="Abadi Extra Light" panose="020B0204020104020204" pitchFamily="34" charset="0"/>
              </a:rPr>
              <a:t>SLIDE 1: </a:t>
            </a:r>
          </a:p>
          <a:p>
            <a:r>
              <a:rPr lang="tr-TR">
                <a:highlight>
                  <a:srgbClr val="FFFF00"/>
                </a:highlight>
                <a:latin typeface="Abadi Extra Light" panose="020B0204020104020204" pitchFamily="34" charset="0"/>
              </a:rPr>
              <a:t>Mismo diseño y mismos idiomas </a:t>
            </a:r>
          </a:p>
          <a:p>
            <a:endParaRPr lang="es-ES" dirty="0">
              <a:latin typeface="Abadi Extra Light" panose="020B0204020104020204" pitchFamily="34" charset="0"/>
            </a:endParaRPr>
          </a:p>
        </p:txBody>
      </p:sp>
    </p:spTree>
    <p:extLst>
      <p:ext uri="{BB962C8B-B14F-4D97-AF65-F5344CB8AC3E}">
        <p14:creationId xmlns:p14="http://schemas.microsoft.com/office/powerpoint/2010/main" val="3568396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99D12F3-4852-EB2D-281E-C676E9872926}"/>
              </a:ext>
            </a:extLst>
          </p:cNvPr>
          <p:cNvSpPr txBox="1"/>
          <p:nvPr/>
        </p:nvSpPr>
        <p:spPr>
          <a:xfrm>
            <a:off x="511115" y="423496"/>
            <a:ext cx="6094562" cy="369332"/>
          </a:xfrm>
          <a:prstGeom prst="rect">
            <a:avLst/>
          </a:prstGeom>
          <a:noFill/>
        </p:spPr>
        <p:txBody>
          <a:bodyPr wrap="square">
            <a:spAutoFit/>
          </a:bodyPr>
          <a:lstStyle/>
          <a:p>
            <a:r>
              <a:rPr lang="tr-TR">
                <a:highlight>
                  <a:srgbClr val="FFFF00"/>
                </a:highlight>
                <a:latin typeface="Abadi Extra Light" panose="020B0204020104020204" pitchFamily="34" charset="0"/>
              </a:rPr>
              <a:t>SLIDE 2- Índice productos </a:t>
            </a:r>
          </a:p>
        </p:txBody>
      </p:sp>
      <p:sp>
        <p:nvSpPr>
          <p:cNvPr id="7" name="CuadroTexto 6">
            <a:extLst>
              <a:ext uri="{FF2B5EF4-FFF2-40B4-BE49-F238E27FC236}">
                <a16:creationId xmlns:a16="http://schemas.microsoft.com/office/drawing/2014/main" id="{4BB6D6FA-3D46-36E0-8D24-34DF035E0DF5}"/>
              </a:ext>
            </a:extLst>
          </p:cNvPr>
          <p:cNvSpPr txBox="1"/>
          <p:nvPr/>
        </p:nvSpPr>
        <p:spPr>
          <a:xfrm>
            <a:off x="511115" y="887892"/>
            <a:ext cx="5268583" cy="1477328"/>
          </a:xfrm>
          <a:prstGeom prst="rect">
            <a:avLst/>
          </a:prstGeom>
          <a:noFill/>
        </p:spPr>
        <p:txBody>
          <a:bodyPr wrap="square">
            <a:spAutoFit/>
          </a:bodyPr>
          <a:lstStyle/>
          <a:p>
            <a:r>
              <a:rPr lang="tr-TR" b="1">
                <a:highlight>
                  <a:srgbClr val="FFFF00"/>
                </a:highlight>
                <a:latin typeface="Abadi Extra Light" panose="020B0204020104020204" pitchFamily="34" charset="0"/>
              </a:rPr>
              <a:t>INTENSIFIER - </a:t>
            </a:r>
            <a:r>
              <a:rPr lang="tr-TR" b="1">
                <a:latin typeface="Abadi Extra Light" panose="020B0204020104020204" pitchFamily="34" charset="0"/>
              </a:rPr>
              <a:t>İnce ve orta kalınlıkta saçlar için baz </a:t>
            </a:r>
          </a:p>
          <a:p>
            <a:r>
              <a:rPr lang="tr-TR" b="1">
                <a:highlight>
                  <a:srgbClr val="FFFF00"/>
                </a:highlight>
                <a:latin typeface="Abadi Extra Light" panose="020B0204020104020204" pitchFamily="34" charset="0"/>
              </a:rPr>
              <a:t>INTENSIFIER - </a:t>
            </a:r>
            <a:r>
              <a:rPr lang="tr-TR" b="1">
                <a:latin typeface="Abadi Extra Light" panose="020B0204020104020204" pitchFamily="34" charset="0"/>
              </a:rPr>
              <a:t>Orta ve kalın saçlar için baz </a:t>
            </a:r>
          </a:p>
          <a:p>
            <a:r>
              <a:rPr lang="tr-TR" b="1">
                <a:highlight>
                  <a:srgbClr val="FFFF00"/>
                </a:highlight>
                <a:latin typeface="Abadi Extra Light" panose="020B0204020104020204" pitchFamily="34" charset="0"/>
              </a:rPr>
              <a:t>RECHARGE - Strengthening Concentrate</a:t>
            </a:r>
          </a:p>
          <a:p>
            <a:r>
              <a:rPr lang="tr-TR" b="1">
                <a:highlight>
                  <a:srgbClr val="FFFF00"/>
                </a:highlight>
                <a:latin typeface="Abadi Extra Light" panose="020B0204020104020204" pitchFamily="34" charset="0"/>
              </a:rPr>
              <a:t>RECHARGE - Colour Concentrate</a:t>
            </a:r>
          </a:p>
          <a:p>
            <a:r>
              <a:rPr lang="tr-TR" b="1">
                <a:highlight>
                  <a:srgbClr val="FFFF00"/>
                </a:highlight>
                <a:latin typeface="Abadi Extra Light" panose="020B0204020104020204" pitchFamily="34" charset="0"/>
              </a:rPr>
              <a:t>RECHARGE - Smoothing Concentrate</a:t>
            </a:r>
          </a:p>
        </p:txBody>
      </p:sp>
    </p:spTree>
    <p:extLst>
      <p:ext uri="{BB962C8B-B14F-4D97-AF65-F5344CB8AC3E}">
        <p14:creationId xmlns:p14="http://schemas.microsoft.com/office/powerpoint/2010/main" val="2197797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99D12F3-4852-EB2D-281E-C676E9872926}"/>
              </a:ext>
            </a:extLst>
          </p:cNvPr>
          <p:cNvSpPr txBox="1"/>
          <p:nvPr/>
        </p:nvSpPr>
        <p:spPr>
          <a:xfrm>
            <a:off x="511115" y="423496"/>
            <a:ext cx="6094562" cy="369332"/>
          </a:xfrm>
          <a:prstGeom prst="rect">
            <a:avLst/>
          </a:prstGeom>
          <a:noFill/>
        </p:spPr>
        <p:txBody>
          <a:bodyPr wrap="square">
            <a:spAutoFit/>
          </a:bodyPr>
          <a:lstStyle/>
          <a:p>
            <a:r>
              <a:rPr lang="tr-TR">
                <a:highlight>
                  <a:srgbClr val="FFFF00"/>
                </a:highlight>
                <a:latin typeface="Abadi Extra Light" panose="020B0204020104020204" pitchFamily="34" charset="0"/>
              </a:rPr>
              <a:t>SLIDE 3- Producto a producto </a:t>
            </a:r>
          </a:p>
        </p:txBody>
      </p:sp>
      <p:pic>
        <p:nvPicPr>
          <p:cNvPr id="3" name="Imagen 2" descr="Interfaz de usuario gráfica&#10;&#10;Descripción generada automáticamente con confianza media">
            <a:extLst>
              <a:ext uri="{FF2B5EF4-FFF2-40B4-BE49-F238E27FC236}">
                <a16:creationId xmlns:a16="http://schemas.microsoft.com/office/drawing/2014/main" id="{EBECF661-71F4-B010-F598-CD1C4D28E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15" y="1376217"/>
            <a:ext cx="2018434" cy="3588327"/>
          </a:xfrm>
          <a:prstGeom prst="rect">
            <a:avLst/>
          </a:prstGeom>
        </p:spPr>
      </p:pic>
      <p:pic>
        <p:nvPicPr>
          <p:cNvPr id="6" name="Imagen 5" descr="Interfaz de usuario gráfica, Texto, Aplicación&#10;&#10;Descripción generada automáticamente">
            <a:extLst>
              <a:ext uri="{FF2B5EF4-FFF2-40B4-BE49-F238E27FC236}">
                <a16:creationId xmlns:a16="http://schemas.microsoft.com/office/drawing/2014/main" id="{3C789BC3-B6C4-CCD3-29DA-4331EC465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69" y="1376217"/>
            <a:ext cx="2018434" cy="3588327"/>
          </a:xfrm>
          <a:prstGeom prst="rect">
            <a:avLst/>
          </a:prstGeom>
        </p:spPr>
      </p:pic>
      <p:sp>
        <p:nvSpPr>
          <p:cNvPr id="8" name="CuadroTexto 7">
            <a:extLst>
              <a:ext uri="{FF2B5EF4-FFF2-40B4-BE49-F238E27FC236}">
                <a16:creationId xmlns:a16="http://schemas.microsoft.com/office/drawing/2014/main" id="{84FD7566-DD3A-0BAA-937C-7E6012624418}"/>
              </a:ext>
            </a:extLst>
          </p:cNvPr>
          <p:cNvSpPr txBox="1"/>
          <p:nvPr/>
        </p:nvSpPr>
        <p:spPr>
          <a:xfrm>
            <a:off x="511115" y="987664"/>
            <a:ext cx="2309091" cy="369332"/>
          </a:xfrm>
          <a:prstGeom prst="rect">
            <a:avLst/>
          </a:prstGeom>
          <a:noFill/>
        </p:spPr>
        <p:txBody>
          <a:bodyPr wrap="square" rtlCol="0">
            <a:spAutoFit/>
          </a:bodyPr>
          <a:lstStyle/>
          <a:p>
            <a:r>
              <a:rPr lang="tr-TR">
                <a:latin typeface="Abadi Extra Light" panose="020B0204020104020204" pitchFamily="34" charset="0"/>
              </a:rPr>
              <a:t>Aynı yapı </a:t>
            </a:r>
          </a:p>
        </p:txBody>
      </p:sp>
      <p:sp>
        <p:nvSpPr>
          <p:cNvPr id="10" name="CuadroTexto 9">
            <a:extLst>
              <a:ext uri="{FF2B5EF4-FFF2-40B4-BE49-F238E27FC236}">
                <a16:creationId xmlns:a16="http://schemas.microsoft.com/office/drawing/2014/main" id="{DB070113-0142-C777-02DD-7B8F2E129216}"/>
              </a:ext>
            </a:extLst>
          </p:cNvPr>
          <p:cNvSpPr txBox="1"/>
          <p:nvPr/>
        </p:nvSpPr>
        <p:spPr>
          <a:xfrm>
            <a:off x="5006196" y="423496"/>
            <a:ext cx="6096000" cy="5724644"/>
          </a:xfrm>
          <a:prstGeom prst="rect">
            <a:avLst/>
          </a:prstGeom>
          <a:noFill/>
        </p:spPr>
        <p:txBody>
          <a:bodyPr wrap="square">
            <a:spAutoFit/>
          </a:bodyPr>
          <a:lstStyle/>
          <a:p>
            <a:r>
              <a:rPr lang="tr-TR" sz="1200" b="1">
                <a:latin typeface="Abadi Extra Light" panose="020B0204020104020204" pitchFamily="34" charset="0"/>
              </a:rPr>
              <a:t>INTENSIFIER - İnce ve orta kalınlıkta saçlar için baz</a:t>
            </a:r>
          </a:p>
          <a:p>
            <a:r>
              <a:rPr lang="tr-TR" sz="1200">
                <a:latin typeface="Abadi Extra Light" panose="020B0204020104020204" pitchFamily="34" charset="0"/>
              </a:rPr>
              <a:t>Intensifier'lar saçlarda biriken hasarları önlemek, nemlilik ve yumuşaklık katmak ve konsantre maddelerin etkisini yoğunlaştırmak için tasarlanan TRANSFORMING WELL-AGEING bakım ürünlerinin temelini oluşturur.</a:t>
            </a:r>
          </a:p>
          <a:p>
            <a:endParaRPr lang="es-ES" sz="1200" dirty="0">
              <a:latin typeface="Abadi Extra Light" panose="020B0204020104020204" pitchFamily="34" charset="0"/>
            </a:endParaRPr>
          </a:p>
          <a:p>
            <a:r>
              <a:rPr lang="tr-TR" sz="1200">
                <a:latin typeface="Abadi Extra Light" panose="020B0204020104020204" pitchFamily="34" charset="0"/>
              </a:rPr>
              <a:t>Doğal kökenli onarıcı biyoenzim kompleksini temel alan Molecular Enzymatic Complex ile formüle edilen bu ürünler saçların iç yapısını güçlendirir, derinlemesine nemlendirme sağlar, üst katmanı yumuşatır ve iç katmanı onararak bir koruyucu kalkan oluşturur. Etken maddelerin gücünü artırarak saçlarda elde edilen sonuçları en yüksek seviyeye çıkaran yosun biyobilimi LifeAlgae BioScience'la bir arada.</a:t>
            </a:r>
          </a:p>
          <a:p>
            <a:endParaRPr lang="es-ES" sz="1200" dirty="0">
              <a:latin typeface="Abadi Extra Light" panose="020B0204020104020204" pitchFamily="34" charset="0"/>
            </a:endParaRPr>
          </a:p>
          <a:p>
            <a:r>
              <a:rPr lang="tr-TR" sz="1200" b="1">
                <a:latin typeface="Abadi Extra Light" panose="020B0204020104020204" pitchFamily="34" charset="0"/>
              </a:rPr>
              <a:t>Faydaları:</a:t>
            </a:r>
          </a:p>
          <a:p>
            <a:r>
              <a:rPr lang="tr-TR" sz="1200">
                <a:latin typeface="Abadi Extra Light" panose="020B0204020104020204" pitchFamily="34" charset="0"/>
              </a:rPr>
              <a:t>• Saçın iç yapısını onarır ve güçlendirir </a:t>
            </a:r>
          </a:p>
          <a:p>
            <a:r>
              <a:rPr lang="tr-TR" sz="1200">
                <a:latin typeface="Abadi Extra Light" panose="020B0204020104020204" pitchFamily="34" charset="0"/>
              </a:rPr>
              <a:t>• Nemi hapseder ve saçın üst katmanını yumuşatır</a:t>
            </a:r>
          </a:p>
          <a:p>
            <a:r>
              <a:rPr lang="tr-TR" sz="1200">
                <a:latin typeface="Abadi Extra Light" panose="020B0204020104020204" pitchFamily="34" charset="0"/>
              </a:rPr>
              <a:t>• Dokuyu iyileştirir ve yoğun nemlendirme katar </a:t>
            </a:r>
          </a:p>
          <a:p>
            <a:r>
              <a:rPr lang="tr-TR" sz="1200">
                <a:latin typeface="Abadi Extra Light" panose="020B0204020104020204" pitchFamily="34" charset="0"/>
              </a:rPr>
              <a:t>X5 DAHA YUMUŞAK </a:t>
            </a:r>
          </a:p>
          <a:p>
            <a:r>
              <a:rPr lang="tr-TR" sz="1200">
                <a:latin typeface="Abadi Extra Light" panose="020B0204020104020204" pitchFamily="34" charset="0"/>
              </a:rPr>
              <a:t>X4 DAHA HAFİF VE ŞEKİLLENDİRİLEBİLİR </a:t>
            </a:r>
          </a:p>
          <a:p>
            <a:r>
              <a:rPr lang="tr-TR" sz="1200">
                <a:latin typeface="Abadi Extra Light" panose="020B0204020104020204" pitchFamily="34" charset="0"/>
              </a:rPr>
              <a:t>%80 DAHA ONARILMIŞ VE SAĞLIKLI </a:t>
            </a:r>
          </a:p>
          <a:p>
            <a:endParaRPr lang="es-ES" b="1" dirty="0">
              <a:latin typeface="Abadi Extra Light" panose="020B0204020104020204" pitchFamily="34" charset="0"/>
            </a:endParaRPr>
          </a:p>
          <a:p>
            <a:r>
              <a:rPr lang="tr-TR" sz="1200" b="1">
                <a:latin typeface="Abadi Extra Light" panose="020B0204020104020204" pitchFamily="34" charset="0"/>
              </a:rPr>
              <a:t>Temel maddeler: </a:t>
            </a:r>
          </a:p>
          <a:p>
            <a:r>
              <a:rPr lang="tr-TR" sz="1200">
                <a:latin typeface="Abadi Extra Light" panose="020B0204020104020204" pitchFamily="34" charset="0"/>
              </a:rPr>
              <a:t>· </a:t>
            </a:r>
            <a:r>
              <a:rPr lang="tr-TR" sz="1200" b="1">
                <a:latin typeface="Abadi Extra Light" panose="020B0204020104020204" pitchFamily="34" charset="0"/>
              </a:rPr>
              <a:t>Doğal kökenli kompleks </a:t>
            </a:r>
            <a:r>
              <a:rPr lang="tr-TR" sz="1200">
                <a:latin typeface="Abadi Extra Light" panose="020B0204020104020204" pitchFamily="34" charset="0"/>
              </a:rPr>
              <a:t>kortekse nüfuz ederek saçın yapısını içeriden güçlendirir, saçtaki su miktarını dengeler, mekanik özelliklerini iyileştirir ve morötesi radyasyonun neden olduğu hasarı onarır. </a:t>
            </a:r>
          </a:p>
          <a:p>
            <a:r>
              <a:rPr lang="tr-TR" sz="1200">
                <a:latin typeface="Abadi Extra Light" panose="020B0204020104020204" pitchFamily="34" charset="0"/>
              </a:rPr>
              <a:t>· Çok işlevli polimerik </a:t>
            </a:r>
            <a:r>
              <a:rPr lang="tr-TR" sz="1200" b="1">
                <a:latin typeface="Abadi Extra Light" panose="020B0204020104020204" pitchFamily="34" charset="0"/>
              </a:rPr>
              <a:t>UV filtresi </a:t>
            </a:r>
            <a:r>
              <a:rPr lang="tr-TR" sz="1200">
                <a:latin typeface="Abadi Extra Light" panose="020B0204020104020204" pitchFamily="34" charset="0"/>
              </a:rPr>
              <a:t>saç tellerini nemlendirir ve renk kaybına karşı korur. </a:t>
            </a:r>
          </a:p>
          <a:p>
            <a:r>
              <a:rPr lang="tr-TR" sz="1200" b="1">
                <a:latin typeface="Abadi Extra Light" panose="020B0204020104020204" pitchFamily="34" charset="0"/>
              </a:rPr>
              <a:t>· Provitamin B5 </a:t>
            </a:r>
            <a:r>
              <a:rPr lang="tr-TR" sz="1200">
                <a:latin typeface="Abadi Extra Light" panose="020B0204020104020204" pitchFamily="34" charset="0"/>
              </a:rPr>
              <a:t>saçın içine nüfuz eder, nemlendirir ve nemi hapsetmeye yardımcı olur.</a:t>
            </a:r>
          </a:p>
          <a:p>
            <a:endParaRPr lang="es-ES" sz="1200" dirty="0">
              <a:latin typeface="Abadi Extra Light" panose="020B0204020104020204" pitchFamily="34" charset="0"/>
            </a:endParaRPr>
          </a:p>
          <a:p>
            <a:r>
              <a:rPr lang="tr-TR" sz="1200" b="1">
                <a:latin typeface="Abadi Extra Light" panose="020B0204020104020204" pitchFamily="34" charset="0"/>
              </a:rPr>
              <a:t>Kullanım şekli: </a:t>
            </a:r>
          </a:p>
          <a:p>
            <a:r>
              <a:rPr lang="tr-TR" sz="1200">
                <a:latin typeface="Abadi Extra Light" panose="020B0204020104020204" pitchFamily="34" charset="0"/>
              </a:rPr>
              <a:t>Uzman, önceden gerçekleştireceği teşhise bağlı olarak, uygulama şişesinde Intensifier ve Recharge adımlarını bir araya getirir. Karışım saçlar yıkandıktan sonra uygulanır, 7 dakika boyunca etki göstermesi beklenir. </a:t>
            </a:r>
          </a:p>
        </p:txBody>
      </p:sp>
      <p:pic>
        <p:nvPicPr>
          <p:cNvPr id="12" name="Imagen 11">
            <a:extLst>
              <a:ext uri="{FF2B5EF4-FFF2-40B4-BE49-F238E27FC236}">
                <a16:creationId xmlns:a16="http://schemas.microsoft.com/office/drawing/2014/main" id="{4FAE5277-EA12-F7C3-40A8-135D477EC651}"/>
              </a:ext>
            </a:extLst>
          </p:cNvPr>
          <p:cNvPicPr>
            <a:picLocks noChangeAspect="1"/>
          </p:cNvPicPr>
          <p:nvPr/>
        </p:nvPicPr>
        <p:blipFill>
          <a:blip r:embed="rId4"/>
          <a:stretch>
            <a:fillRect/>
          </a:stretch>
        </p:blipFill>
        <p:spPr>
          <a:xfrm>
            <a:off x="619282" y="1914025"/>
            <a:ext cx="1663528" cy="2512710"/>
          </a:xfrm>
          <a:prstGeom prst="rect">
            <a:avLst/>
          </a:prstGeom>
        </p:spPr>
      </p:pic>
    </p:spTree>
    <p:extLst>
      <p:ext uri="{BB962C8B-B14F-4D97-AF65-F5344CB8AC3E}">
        <p14:creationId xmlns:p14="http://schemas.microsoft.com/office/powerpoint/2010/main" val="172282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99D12F3-4852-EB2D-281E-C676E9872926}"/>
              </a:ext>
            </a:extLst>
          </p:cNvPr>
          <p:cNvSpPr txBox="1"/>
          <p:nvPr/>
        </p:nvSpPr>
        <p:spPr>
          <a:xfrm>
            <a:off x="511115" y="423496"/>
            <a:ext cx="6094562" cy="369332"/>
          </a:xfrm>
          <a:prstGeom prst="rect">
            <a:avLst/>
          </a:prstGeom>
          <a:noFill/>
        </p:spPr>
        <p:txBody>
          <a:bodyPr wrap="square">
            <a:spAutoFit/>
          </a:bodyPr>
          <a:lstStyle/>
          <a:p>
            <a:r>
              <a:rPr lang="tr-TR">
                <a:highlight>
                  <a:srgbClr val="FFFF00"/>
                </a:highlight>
                <a:latin typeface="Abadi Extra Light" panose="020B0204020104020204" pitchFamily="34" charset="0"/>
              </a:rPr>
              <a:t>SLIDE 3- Producto a producto </a:t>
            </a:r>
          </a:p>
        </p:txBody>
      </p:sp>
      <p:pic>
        <p:nvPicPr>
          <p:cNvPr id="3" name="Imagen 2" descr="Interfaz de usuario gráfica&#10;&#10;Descripción generada automáticamente con confianza media">
            <a:extLst>
              <a:ext uri="{FF2B5EF4-FFF2-40B4-BE49-F238E27FC236}">
                <a16:creationId xmlns:a16="http://schemas.microsoft.com/office/drawing/2014/main" id="{EBECF661-71F4-B010-F598-CD1C4D28E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15" y="1376217"/>
            <a:ext cx="2018434" cy="3588327"/>
          </a:xfrm>
          <a:prstGeom prst="rect">
            <a:avLst/>
          </a:prstGeom>
        </p:spPr>
      </p:pic>
      <p:pic>
        <p:nvPicPr>
          <p:cNvPr id="6" name="Imagen 5" descr="Interfaz de usuario gráfica, Texto, Aplicación&#10;&#10;Descripción generada automáticamente">
            <a:extLst>
              <a:ext uri="{FF2B5EF4-FFF2-40B4-BE49-F238E27FC236}">
                <a16:creationId xmlns:a16="http://schemas.microsoft.com/office/drawing/2014/main" id="{3C789BC3-B6C4-CCD3-29DA-4331EC465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69" y="1376217"/>
            <a:ext cx="2018434" cy="3588327"/>
          </a:xfrm>
          <a:prstGeom prst="rect">
            <a:avLst/>
          </a:prstGeom>
        </p:spPr>
      </p:pic>
      <p:sp>
        <p:nvSpPr>
          <p:cNvPr id="8" name="CuadroTexto 7">
            <a:extLst>
              <a:ext uri="{FF2B5EF4-FFF2-40B4-BE49-F238E27FC236}">
                <a16:creationId xmlns:a16="http://schemas.microsoft.com/office/drawing/2014/main" id="{84FD7566-DD3A-0BAA-937C-7E6012624418}"/>
              </a:ext>
            </a:extLst>
          </p:cNvPr>
          <p:cNvSpPr txBox="1"/>
          <p:nvPr/>
        </p:nvSpPr>
        <p:spPr>
          <a:xfrm>
            <a:off x="511115" y="987664"/>
            <a:ext cx="2309091" cy="369332"/>
          </a:xfrm>
          <a:prstGeom prst="rect">
            <a:avLst/>
          </a:prstGeom>
          <a:noFill/>
        </p:spPr>
        <p:txBody>
          <a:bodyPr wrap="square" rtlCol="0">
            <a:spAutoFit/>
          </a:bodyPr>
          <a:lstStyle/>
          <a:p>
            <a:r>
              <a:rPr lang="tr-TR">
                <a:latin typeface="Abadi Extra Light" panose="020B0204020104020204" pitchFamily="34" charset="0"/>
              </a:rPr>
              <a:t>Aynı yapı </a:t>
            </a:r>
          </a:p>
        </p:txBody>
      </p:sp>
      <p:sp>
        <p:nvSpPr>
          <p:cNvPr id="10" name="CuadroTexto 9">
            <a:extLst>
              <a:ext uri="{FF2B5EF4-FFF2-40B4-BE49-F238E27FC236}">
                <a16:creationId xmlns:a16="http://schemas.microsoft.com/office/drawing/2014/main" id="{DB070113-0142-C777-02DD-7B8F2E129216}"/>
              </a:ext>
            </a:extLst>
          </p:cNvPr>
          <p:cNvSpPr txBox="1"/>
          <p:nvPr/>
        </p:nvSpPr>
        <p:spPr>
          <a:xfrm>
            <a:off x="5006196" y="423496"/>
            <a:ext cx="6096000" cy="5724644"/>
          </a:xfrm>
          <a:prstGeom prst="rect">
            <a:avLst/>
          </a:prstGeom>
          <a:noFill/>
        </p:spPr>
        <p:txBody>
          <a:bodyPr wrap="square">
            <a:spAutoFit/>
          </a:bodyPr>
          <a:lstStyle/>
          <a:p>
            <a:r>
              <a:rPr lang="tr-TR" sz="1200" b="1">
                <a:latin typeface="Abadi Extra Light" panose="020B0204020104020204" pitchFamily="34" charset="0"/>
              </a:rPr>
              <a:t>INTENSIFIER - Orta ve kalın saçlar için baz. </a:t>
            </a:r>
          </a:p>
          <a:p>
            <a:r>
              <a:rPr lang="tr-TR" sz="1200">
                <a:latin typeface="Abadi Extra Light" panose="020B0204020104020204" pitchFamily="34" charset="0"/>
              </a:rPr>
              <a:t>Intensifier'lar saçlarda biriken hasarları önlemek, nemlilik ve yumuşaklık katmak ve konsantre maddelerin etkisini yoğunlaştırmak için tasarlanan TRANSFORMING WELL-AGEING bakım ürünlerinin temelini oluşturur.</a:t>
            </a:r>
          </a:p>
          <a:p>
            <a:endParaRPr lang="es-ES" sz="1200" dirty="0">
              <a:latin typeface="Abadi Extra Light" panose="020B0204020104020204" pitchFamily="34" charset="0"/>
            </a:endParaRPr>
          </a:p>
          <a:p>
            <a:r>
              <a:rPr lang="tr-TR" sz="1200">
                <a:latin typeface="Abadi Extra Light" panose="020B0204020104020204" pitchFamily="34" charset="0"/>
              </a:rPr>
              <a:t>Doğal kökenli onarıcı biyoenzim kompleksini temel alan Molecular Enzymatic Complex ile formüle edilen bu ürünler saçların iç yapısını güçlendirir, derinlemesine nemlendirme sağlar, üst katmanı yumuşatır ve iç katmanı onararak bir koruyucu kalkan oluşturur. Etken maddelerin gücünü artırarak saçlarda elde edilen sonuçları en yüksek seviyeye çıkaran yosun biyobilimi LifeAlgae BioScience'la bir arada.</a:t>
            </a:r>
          </a:p>
          <a:p>
            <a:endParaRPr lang="es-ES" sz="1200" dirty="0">
              <a:latin typeface="Abadi Extra Light" panose="020B0204020104020204" pitchFamily="34" charset="0"/>
            </a:endParaRPr>
          </a:p>
          <a:p>
            <a:r>
              <a:rPr lang="tr-TR" sz="1200" b="1">
                <a:latin typeface="Abadi Extra Light" panose="020B0204020104020204" pitchFamily="34" charset="0"/>
              </a:rPr>
              <a:t>Faydaları:</a:t>
            </a:r>
          </a:p>
          <a:p>
            <a:r>
              <a:rPr lang="tr-TR" sz="1200">
                <a:latin typeface="Abadi Extra Light" panose="020B0204020104020204" pitchFamily="34" charset="0"/>
              </a:rPr>
              <a:t>• Saçın iç yapısını onarır ve güçlendirir </a:t>
            </a:r>
          </a:p>
          <a:p>
            <a:r>
              <a:rPr lang="tr-TR" sz="1200">
                <a:latin typeface="Abadi Extra Light" panose="020B0204020104020204" pitchFamily="34" charset="0"/>
              </a:rPr>
              <a:t>• Nemi hapseder ve saçın üst katmanını yumuşatır</a:t>
            </a:r>
          </a:p>
          <a:p>
            <a:r>
              <a:rPr lang="tr-TR" sz="1200">
                <a:latin typeface="Abadi Extra Light" panose="020B0204020104020204" pitchFamily="34" charset="0"/>
              </a:rPr>
              <a:t>• Dokuyu iyileştirir ve yoğun nemlendirme katar </a:t>
            </a:r>
          </a:p>
          <a:p>
            <a:r>
              <a:rPr lang="tr-TR" sz="1200">
                <a:latin typeface="Abadi Extra Light" panose="020B0204020104020204" pitchFamily="34" charset="0"/>
              </a:rPr>
              <a:t>X5 DAHA YUMUŞAK </a:t>
            </a:r>
          </a:p>
          <a:p>
            <a:r>
              <a:rPr lang="tr-TR" sz="1200">
                <a:latin typeface="Abadi Extra Light" panose="020B0204020104020204" pitchFamily="34" charset="0"/>
              </a:rPr>
              <a:t>X4 DAHA HAFİF VE ŞEKİLLENDİRİLEBİLİR </a:t>
            </a:r>
          </a:p>
          <a:p>
            <a:r>
              <a:rPr lang="tr-TR" sz="1200">
                <a:latin typeface="Abadi Extra Light" panose="020B0204020104020204" pitchFamily="34" charset="0"/>
              </a:rPr>
              <a:t>%80 DAHA ONARILMIŞ VE SAĞLIKLI </a:t>
            </a:r>
          </a:p>
          <a:p>
            <a:endParaRPr lang="es-ES" b="1" dirty="0">
              <a:latin typeface="Abadi Extra Light" panose="020B0204020104020204" pitchFamily="34" charset="0"/>
            </a:endParaRPr>
          </a:p>
          <a:p>
            <a:r>
              <a:rPr lang="tr-TR" sz="1200" b="1">
                <a:latin typeface="Abadi Extra Light" panose="020B0204020104020204" pitchFamily="34" charset="0"/>
              </a:rPr>
              <a:t>Temel maddeler: </a:t>
            </a:r>
          </a:p>
          <a:p>
            <a:r>
              <a:rPr lang="tr-TR" sz="1200">
                <a:latin typeface="Abadi Extra Light" panose="020B0204020104020204" pitchFamily="34" charset="0"/>
              </a:rPr>
              <a:t>· </a:t>
            </a:r>
            <a:r>
              <a:rPr lang="tr-TR" sz="1200" b="1">
                <a:latin typeface="Abadi Extra Light" panose="020B0204020104020204" pitchFamily="34" charset="0"/>
              </a:rPr>
              <a:t>Doğal kökenli kompleks </a:t>
            </a:r>
            <a:r>
              <a:rPr lang="tr-TR" sz="1200">
                <a:latin typeface="Abadi Extra Light" panose="020B0204020104020204" pitchFamily="34" charset="0"/>
              </a:rPr>
              <a:t>kortekse nüfuz ederek saçın yapısını içeriden güçlendirir, saçtaki su miktarını dengeler, mekanik özelliklerini iyileştirir ve morötesi radyasyonun neden olduğu hasarı onarır. </a:t>
            </a:r>
          </a:p>
          <a:p>
            <a:r>
              <a:rPr lang="tr-TR" sz="1200">
                <a:latin typeface="Abadi Extra Light" panose="020B0204020104020204" pitchFamily="34" charset="0"/>
              </a:rPr>
              <a:t>· Çok işlevli polimerik </a:t>
            </a:r>
            <a:r>
              <a:rPr lang="tr-TR" sz="1200" b="1">
                <a:latin typeface="Abadi Extra Light" panose="020B0204020104020204" pitchFamily="34" charset="0"/>
              </a:rPr>
              <a:t>UV filtresi </a:t>
            </a:r>
            <a:r>
              <a:rPr lang="tr-TR" sz="1200">
                <a:latin typeface="Abadi Extra Light" panose="020B0204020104020204" pitchFamily="34" charset="0"/>
              </a:rPr>
              <a:t>saç tellerini nemlendirir ve renk kaybına karşı korur. </a:t>
            </a:r>
          </a:p>
          <a:p>
            <a:r>
              <a:rPr lang="tr-TR" sz="1200" b="1">
                <a:latin typeface="Abadi Extra Light" panose="020B0204020104020204" pitchFamily="34" charset="0"/>
              </a:rPr>
              <a:t>· Provitamin B5 </a:t>
            </a:r>
            <a:r>
              <a:rPr lang="tr-TR" sz="1200">
                <a:latin typeface="Abadi Extra Light" panose="020B0204020104020204" pitchFamily="34" charset="0"/>
              </a:rPr>
              <a:t>saçın içine nüfuz eder, nemlendirir ve nemi hapsetmeye yardımcı olur.</a:t>
            </a:r>
          </a:p>
          <a:p>
            <a:endParaRPr lang="es-ES" sz="1200" dirty="0">
              <a:latin typeface="Abadi Extra Light" panose="020B0204020104020204" pitchFamily="34" charset="0"/>
            </a:endParaRPr>
          </a:p>
          <a:p>
            <a:r>
              <a:rPr lang="tr-TR" sz="1200" b="1">
                <a:latin typeface="Abadi Extra Light" panose="020B0204020104020204" pitchFamily="34" charset="0"/>
              </a:rPr>
              <a:t>Kullanım şekli: </a:t>
            </a:r>
          </a:p>
          <a:p>
            <a:r>
              <a:rPr lang="tr-TR" sz="1200">
                <a:latin typeface="Abadi Extra Light" panose="020B0204020104020204" pitchFamily="34" charset="0"/>
              </a:rPr>
              <a:t>Uzman, önceden gerçekleştireceği teşhise bağlı olarak, uygulama şişesinde Intensifier ve Recharge adımlarını bir araya getirir. Karışım saçlar yıkandıktan sonra uygulanır, 7 dakika boyunca etki göstermesi beklenir. </a:t>
            </a:r>
          </a:p>
        </p:txBody>
      </p:sp>
      <p:pic>
        <p:nvPicPr>
          <p:cNvPr id="4" name="Imagen 3">
            <a:extLst>
              <a:ext uri="{FF2B5EF4-FFF2-40B4-BE49-F238E27FC236}">
                <a16:creationId xmlns:a16="http://schemas.microsoft.com/office/drawing/2014/main" id="{746A387C-FE31-583E-7BA1-3C8BBC779DF5}"/>
              </a:ext>
            </a:extLst>
          </p:cNvPr>
          <p:cNvPicPr>
            <a:picLocks noChangeAspect="1"/>
          </p:cNvPicPr>
          <p:nvPr/>
        </p:nvPicPr>
        <p:blipFill>
          <a:blip r:embed="rId4"/>
          <a:stretch>
            <a:fillRect/>
          </a:stretch>
        </p:blipFill>
        <p:spPr>
          <a:xfrm>
            <a:off x="666118" y="1984770"/>
            <a:ext cx="1569855" cy="2371220"/>
          </a:xfrm>
          <a:prstGeom prst="rect">
            <a:avLst/>
          </a:prstGeom>
        </p:spPr>
      </p:pic>
    </p:spTree>
    <p:extLst>
      <p:ext uri="{BB962C8B-B14F-4D97-AF65-F5344CB8AC3E}">
        <p14:creationId xmlns:p14="http://schemas.microsoft.com/office/powerpoint/2010/main" val="2022915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99D12F3-4852-EB2D-281E-C676E9872926}"/>
              </a:ext>
            </a:extLst>
          </p:cNvPr>
          <p:cNvSpPr txBox="1"/>
          <p:nvPr/>
        </p:nvSpPr>
        <p:spPr>
          <a:xfrm>
            <a:off x="511115" y="423496"/>
            <a:ext cx="6094562" cy="369332"/>
          </a:xfrm>
          <a:prstGeom prst="rect">
            <a:avLst/>
          </a:prstGeom>
          <a:noFill/>
        </p:spPr>
        <p:txBody>
          <a:bodyPr wrap="square">
            <a:spAutoFit/>
          </a:bodyPr>
          <a:lstStyle/>
          <a:p>
            <a:r>
              <a:rPr lang="tr-TR">
                <a:highlight>
                  <a:srgbClr val="FFFF00"/>
                </a:highlight>
                <a:latin typeface="Abadi Extra Light" panose="020B0204020104020204" pitchFamily="34" charset="0"/>
              </a:rPr>
              <a:t>SLIDE 3- Producto a producto </a:t>
            </a:r>
          </a:p>
        </p:txBody>
      </p:sp>
      <p:pic>
        <p:nvPicPr>
          <p:cNvPr id="3" name="Imagen 2" descr="Interfaz de usuario gráfica&#10;&#10;Descripción generada automáticamente con confianza media">
            <a:extLst>
              <a:ext uri="{FF2B5EF4-FFF2-40B4-BE49-F238E27FC236}">
                <a16:creationId xmlns:a16="http://schemas.microsoft.com/office/drawing/2014/main" id="{EBECF661-71F4-B010-F598-CD1C4D28E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15" y="1376217"/>
            <a:ext cx="2018434" cy="3588327"/>
          </a:xfrm>
          <a:prstGeom prst="rect">
            <a:avLst/>
          </a:prstGeom>
        </p:spPr>
      </p:pic>
      <p:pic>
        <p:nvPicPr>
          <p:cNvPr id="6" name="Imagen 5" descr="Interfaz de usuario gráfica, Texto, Aplicación&#10;&#10;Descripción generada automáticamente">
            <a:extLst>
              <a:ext uri="{FF2B5EF4-FFF2-40B4-BE49-F238E27FC236}">
                <a16:creationId xmlns:a16="http://schemas.microsoft.com/office/drawing/2014/main" id="{3C789BC3-B6C4-CCD3-29DA-4331EC465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69" y="1376217"/>
            <a:ext cx="2018434" cy="3588327"/>
          </a:xfrm>
          <a:prstGeom prst="rect">
            <a:avLst/>
          </a:prstGeom>
        </p:spPr>
      </p:pic>
      <p:sp>
        <p:nvSpPr>
          <p:cNvPr id="8" name="CuadroTexto 7">
            <a:extLst>
              <a:ext uri="{FF2B5EF4-FFF2-40B4-BE49-F238E27FC236}">
                <a16:creationId xmlns:a16="http://schemas.microsoft.com/office/drawing/2014/main" id="{84FD7566-DD3A-0BAA-937C-7E6012624418}"/>
              </a:ext>
            </a:extLst>
          </p:cNvPr>
          <p:cNvSpPr txBox="1"/>
          <p:nvPr/>
        </p:nvSpPr>
        <p:spPr>
          <a:xfrm>
            <a:off x="511115" y="987664"/>
            <a:ext cx="2309091" cy="369332"/>
          </a:xfrm>
          <a:prstGeom prst="rect">
            <a:avLst/>
          </a:prstGeom>
          <a:noFill/>
        </p:spPr>
        <p:txBody>
          <a:bodyPr wrap="square" rtlCol="0">
            <a:spAutoFit/>
          </a:bodyPr>
          <a:lstStyle/>
          <a:p>
            <a:r>
              <a:rPr lang="tr-TR">
                <a:latin typeface="Abadi Extra Light" panose="020B0204020104020204" pitchFamily="34" charset="0"/>
              </a:rPr>
              <a:t>Aynı yapı </a:t>
            </a:r>
          </a:p>
        </p:txBody>
      </p:sp>
      <p:sp>
        <p:nvSpPr>
          <p:cNvPr id="10" name="CuadroTexto 9">
            <a:extLst>
              <a:ext uri="{FF2B5EF4-FFF2-40B4-BE49-F238E27FC236}">
                <a16:creationId xmlns:a16="http://schemas.microsoft.com/office/drawing/2014/main" id="{DB070113-0142-C777-02DD-7B8F2E129216}"/>
              </a:ext>
            </a:extLst>
          </p:cNvPr>
          <p:cNvSpPr txBox="1"/>
          <p:nvPr/>
        </p:nvSpPr>
        <p:spPr>
          <a:xfrm>
            <a:off x="5006196" y="423496"/>
            <a:ext cx="6096000" cy="3877985"/>
          </a:xfrm>
          <a:prstGeom prst="rect">
            <a:avLst/>
          </a:prstGeom>
          <a:noFill/>
        </p:spPr>
        <p:txBody>
          <a:bodyPr wrap="square">
            <a:spAutoFit/>
          </a:bodyPr>
          <a:lstStyle/>
          <a:p>
            <a:r>
              <a:rPr lang="tr-TR" sz="1200" b="1">
                <a:latin typeface="Abadi Extra Light" panose="020B0204020104020204" pitchFamily="34" charset="0"/>
              </a:rPr>
              <a:t>RECHARGE - STRENGTHENING CONCENTRATE</a:t>
            </a:r>
          </a:p>
          <a:p>
            <a:r>
              <a:rPr lang="tr-TR" sz="1200">
                <a:latin typeface="Abadi Extra Light" panose="020B0204020104020204" pitchFamily="34" charset="0"/>
              </a:rPr>
              <a:t>Zayıf ve/veya hasar görmüş saçlar için, saçların en iç katmanlarında yoğun onarım ve kırılmalara karşı koruma sağlamak amacıyla aminoasitler ve nemlendirici faktörlerle formüle edilen konsantre ürün.</a:t>
            </a:r>
          </a:p>
          <a:p>
            <a:endParaRPr lang="es-ES" sz="1200" dirty="0">
              <a:latin typeface="Abadi Extra Light" panose="020B0204020104020204" pitchFamily="34" charset="0"/>
            </a:endParaRPr>
          </a:p>
          <a:p>
            <a:r>
              <a:rPr lang="tr-TR" sz="1200" b="1">
                <a:latin typeface="Abadi Extra Light" panose="020B0204020104020204" pitchFamily="34" charset="0"/>
              </a:rPr>
              <a:t>Faydaları:</a:t>
            </a:r>
          </a:p>
          <a:p>
            <a:r>
              <a:rPr lang="tr-TR" sz="1200">
                <a:latin typeface="Abadi Extra Light" panose="020B0204020104020204" pitchFamily="34" charset="0"/>
              </a:rPr>
              <a:t>• Saçın iç yapısını onarır </a:t>
            </a:r>
          </a:p>
          <a:p>
            <a:r>
              <a:rPr lang="tr-TR" sz="1200">
                <a:latin typeface="Abadi Extra Light" panose="020B0204020104020204" pitchFamily="34" charset="0"/>
              </a:rPr>
              <a:t>• Kırılmayı önler</a:t>
            </a:r>
          </a:p>
          <a:p>
            <a:r>
              <a:rPr lang="tr-TR" sz="1200">
                <a:latin typeface="Abadi Extra Light" panose="020B0204020104020204" pitchFamily="34" charset="0"/>
              </a:rPr>
              <a:t>• Saç teline güç ve esneklik katar</a:t>
            </a:r>
          </a:p>
          <a:p>
            <a:endParaRPr lang="es-ES" b="1" dirty="0">
              <a:latin typeface="Abadi Extra Light" panose="020B0204020104020204" pitchFamily="34" charset="0"/>
            </a:endParaRPr>
          </a:p>
          <a:p>
            <a:r>
              <a:rPr lang="tr-TR" sz="1200" b="1">
                <a:latin typeface="Abadi Extra Light" panose="020B0204020104020204" pitchFamily="34" charset="0"/>
              </a:rPr>
              <a:t>Temel maddeler: </a:t>
            </a:r>
          </a:p>
          <a:p>
            <a:r>
              <a:rPr lang="tr-TR" sz="1200" b="1">
                <a:latin typeface="Abadi Extra Light" panose="020B0204020104020204" pitchFamily="34" charset="0"/>
              </a:rPr>
              <a:t>· Güçlü güçlendirici kompleks </a:t>
            </a:r>
            <a:r>
              <a:rPr lang="tr-TR" sz="1200">
                <a:latin typeface="Abadi Extra Light" panose="020B0204020104020204" pitchFamily="34" charset="0"/>
              </a:rPr>
              <a:t>çift eylem sağlayarak saç teline nüfuz edip kırılmalara karşı direncini artırır ve saç telini kaplayarak kayganlaştırır ve üst katmanı onarır. </a:t>
            </a:r>
          </a:p>
          <a:p>
            <a:r>
              <a:rPr lang="tr-TR" sz="1200">
                <a:latin typeface="Abadi Extra Light" panose="020B0204020104020204" pitchFamily="34" charset="0"/>
              </a:rPr>
              <a:t>· </a:t>
            </a:r>
            <a:r>
              <a:rPr lang="tr-TR" sz="1200" b="1">
                <a:latin typeface="Abadi Extra Light" panose="020B0204020104020204" pitchFamily="34" charset="0"/>
              </a:rPr>
              <a:t>Aminoasit kombinasyonu </a:t>
            </a:r>
            <a:r>
              <a:rPr lang="tr-TR" sz="1200">
                <a:latin typeface="Abadi Extra Light" panose="020B0204020104020204" pitchFamily="34" charset="0"/>
              </a:rPr>
              <a:t>saçlarla etkileşime geçerek saç telinin yapısını güçlendirir ve yüzeydeki hasarı onararak esnekliğini ve direncini artırır.</a:t>
            </a:r>
          </a:p>
          <a:p>
            <a:endParaRPr lang="es-ES" sz="1200" dirty="0">
              <a:latin typeface="Abadi Extra Light" panose="020B0204020104020204" pitchFamily="34" charset="0"/>
            </a:endParaRPr>
          </a:p>
          <a:p>
            <a:r>
              <a:rPr lang="tr-TR" sz="1200" b="1">
                <a:latin typeface="Abadi Extra Light" panose="020B0204020104020204" pitchFamily="34" charset="0"/>
              </a:rPr>
              <a:t>Kullanım şekli: </a:t>
            </a:r>
          </a:p>
          <a:p>
            <a:r>
              <a:rPr lang="tr-TR" sz="1200">
                <a:latin typeface="Abadi Extra Light" panose="020B0204020104020204" pitchFamily="34" charset="0"/>
              </a:rPr>
              <a:t>Uzman, önceden gerçekleştireceği teşhise bağlı olarak, uygulama şişesinde Intensifier ve Recharge adımlarını bir araya getirir. Karışım saçlar yıkandıktan sonra uygulanır, 7 dakika boyunca etki göstermesi beklenir. </a:t>
            </a:r>
          </a:p>
        </p:txBody>
      </p:sp>
      <p:pic>
        <p:nvPicPr>
          <p:cNvPr id="4" name="Imagen 3">
            <a:extLst>
              <a:ext uri="{FF2B5EF4-FFF2-40B4-BE49-F238E27FC236}">
                <a16:creationId xmlns:a16="http://schemas.microsoft.com/office/drawing/2014/main" id="{E2668D54-D1E8-CE95-0C3E-E33D28339730}"/>
              </a:ext>
            </a:extLst>
          </p:cNvPr>
          <p:cNvPicPr>
            <a:picLocks noChangeAspect="1"/>
          </p:cNvPicPr>
          <p:nvPr/>
        </p:nvPicPr>
        <p:blipFill>
          <a:blip r:embed="rId4"/>
          <a:stretch>
            <a:fillRect/>
          </a:stretch>
        </p:blipFill>
        <p:spPr>
          <a:xfrm>
            <a:off x="762404" y="2191110"/>
            <a:ext cx="1515855" cy="2246489"/>
          </a:xfrm>
          <a:prstGeom prst="rect">
            <a:avLst/>
          </a:prstGeom>
        </p:spPr>
      </p:pic>
    </p:spTree>
    <p:extLst>
      <p:ext uri="{BB962C8B-B14F-4D97-AF65-F5344CB8AC3E}">
        <p14:creationId xmlns:p14="http://schemas.microsoft.com/office/powerpoint/2010/main" val="3487578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99D12F3-4852-EB2D-281E-C676E9872926}"/>
              </a:ext>
            </a:extLst>
          </p:cNvPr>
          <p:cNvSpPr txBox="1"/>
          <p:nvPr/>
        </p:nvSpPr>
        <p:spPr>
          <a:xfrm>
            <a:off x="511115" y="423496"/>
            <a:ext cx="6094562" cy="369332"/>
          </a:xfrm>
          <a:prstGeom prst="rect">
            <a:avLst/>
          </a:prstGeom>
          <a:noFill/>
        </p:spPr>
        <p:txBody>
          <a:bodyPr wrap="square">
            <a:spAutoFit/>
          </a:bodyPr>
          <a:lstStyle/>
          <a:p>
            <a:r>
              <a:rPr lang="tr-TR">
                <a:highlight>
                  <a:srgbClr val="FFFF00"/>
                </a:highlight>
                <a:latin typeface="Abadi Extra Light" panose="020B0204020104020204" pitchFamily="34" charset="0"/>
              </a:rPr>
              <a:t>SLIDE 3- Producto a producto </a:t>
            </a:r>
          </a:p>
        </p:txBody>
      </p:sp>
      <p:pic>
        <p:nvPicPr>
          <p:cNvPr id="3" name="Imagen 2" descr="Interfaz de usuario gráfica&#10;&#10;Descripción generada automáticamente con confianza media">
            <a:extLst>
              <a:ext uri="{FF2B5EF4-FFF2-40B4-BE49-F238E27FC236}">
                <a16:creationId xmlns:a16="http://schemas.microsoft.com/office/drawing/2014/main" id="{EBECF661-71F4-B010-F598-CD1C4D28E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15" y="1376217"/>
            <a:ext cx="2018434" cy="3588327"/>
          </a:xfrm>
          <a:prstGeom prst="rect">
            <a:avLst/>
          </a:prstGeom>
        </p:spPr>
      </p:pic>
      <p:pic>
        <p:nvPicPr>
          <p:cNvPr id="6" name="Imagen 5" descr="Interfaz de usuario gráfica, Texto, Aplicación&#10;&#10;Descripción generada automáticamente">
            <a:extLst>
              <a:ext uri="{FF2B5EF4-FFF2-40B4-BE49-F238E27FC236}">
                <a16:creationId xmlns:a16="http://schemas.microsoft.com/office/drawing/2014/main" id="{3C789BC3-B6C4-CCD3-29DA-4331EC465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69" y="1376217"/>
            <a:ext cx="2018434" cy="3588327"/>
          </a:xfrm>
          <a:prstGeom prst="rect">
            <a:avLst/>
          </a:prstGeom>
        </p:spPr>
      </p:pic>
      <p:sp>
        <p:nvSpPr>
          <p:cNvPr id="8" name="CuadroTexto 7">
            <a:extLst>
              <a:ext uri="{FF2B5EF4-FFF2-40B4-BE49-F238E27FC236}">
                <a16:creationId xmlns:a16="http://schemas.microsoft.com/office/drawing/2014/main" id="{84FD7566-DD3A-0BAA-937C-7E6012624418}"/>
              </a:ext>
            </a:extLst>
          </p:cNvPr>
          <p:cNvSpPr txBox="1"/>
          <p:nvPr/>
        </p:nvSpPr>
        <p:spPr>
          <a:xfrm>
            <a:off x="511115" y="987664"/>
            <a:ext cx="2309091" cy="369332"/>
          </a:xfrm>
          <a:prstGeom prst="rect">
            <a:avLst/>
          </a:prstGeom>
          <a:noFill/>
        </p:spPr>
        <p:txBody>
          <a:bodyPr wrap="square" rtlCol="0">
            <a:spAutoFit/>
          </a:bodyPr>
          <a:lstStyle/>
          <a:p>
            <a:r>
              <a:rPr lang="tr-TR">
                <a:latin typeface="Abadi Extra Light" panose="020B0204020104020204" pitchFamily="34" charset="0"/>
              </a:rPr>
              <a:t>Aynı yapı </a:t>
            </a:r>
          </a:p>
        </p:txBody>
      </p:sp>
      <p:sp>
        <p:nvSpPr>
          <p:cNvPr id="10" name="CuadroTexto 9">
            <a:extLst>
              <a:ext uri="{FF2B5EF4-FFF2-40B4-BE49-F238E27FC236}">
                <a16:creationId xmlns:a16="http://schemas.microsoft.com/office/drawing/2014/main" id="{DB070113-0142-C777-02DD-7B8F2E129216}"/>
              </a:ext>
            </a:extLst>
          </p:cNvPr>
          <p:cNvSpPr txBox="1"/>
          <p:nvPr/>
        </p:nvSpPr>
        <p:spPr>
          <a:xfrm>
            <a:off x="5006196" y="423496"/>
            <a:ext cx="6096000" cy="3970318"/>
          </a:xfrm>
          <a:prstGeom prst="rect">
            <a:avLst/>
          </a:prstGeom>
          <a:noFill/>
        </p:spPr>
        <p:txBody>
          <a:bodyPr wrap="square">
            <a:spAutoFit/>
          </a:bodyPr>
          <a:lstStyle/>
          <a:p>
            <a:r>
              <a:rPr lang="tr-TR" sz="1200" b="1">
                <a:latin typeface="Abadi Extra Light" panose="020B0204020104020204" pitchFamily="34" charset="0"/>
              </a:rPr>
              <a:t>RECHARGE - SMOOTHING CONCENTRATE:</a:t>
            </a:r>
          </a:p>
          <a:p>
            <a:r>
              <a:rPr lang="tr-TR" sz="1200">
                <a:latin typeface="Abadi Extra Light" panose="020B0204020104020204" pitchFamily="34" charset="0"/>
              </a:rPr>
              <a:t>Asi, kabaran ve/veya kıvırcık saçlar için konsantre ürün üst deriyi mühürleyen maddelerle ve nemi ve onarıcı etken maddeleri hapseden koruyucu bir bariyer görevi görerek statik elektriği nötrleştiren maddelerle formüle edilmiştir.</a:t>
            </a:r>
          </a:p>
          <a:p>
            <a:endParaRPr lang="es-ES" sz="1200" dirty="0">
              <a:latin typeface="Abadi Extra Light" panose="020B0204020104020204" pitchFamily="34" charset="0"/>
            </a:endParaRPr>
          </a:p>
          <a:p>
            <a:r>
              <a:rPr lang="tr-TR" sz="1200" b="1">
                <a:latin typeface="Abadi Extra Light" panose="020B0204020104020204" pitchFamily="34" charset="0"/>
              </a:rPr>
              <a:t>Faydaları:</a:t>
            </a:r>
          </a:p>
          <a:p>
            <a:r>
              <a:rPr lang="tr-TR" sz="1200">
                <a:latin typeface="Abadi Extra Light" panose="020B0204020104020204" pitchFamily="34" charset="0"/>
              </a:rPr>
              <a:t>• Yumuşaklığı artırır</a:t>
            </a:r>
          </a:p>
          <a:p>
            <a:r>
              <a:rPr lang="tr-TR" sz="1200">
                <a:latin typeface="Abadi Extra Light" panose="020B0204020104020204" pitchFamily="34" charset="0"/>
              </a:rPr>
              <a:t>• Nemlenme özelliğini sürdürür</a:t>
            </a:r>
          </a:p>
          <a:p>
            <a:r>
              <a:rPr lang="tr-TR" sz="1200">
                <a:latin typeface="Abadi Extra Light" panose="020B0204020104020204" pitchFamily="34" charset="0"/>
              </a:rPr>
              <a:t>• Kabarmayı ortadan kaldırır</a:t>
            </a:r>
          </a:p>
          <a:p>
            <a:endParaRPr lang="es-ES" sz="1200" b="1" dirty="0">
              <a:latin typeface="Abadi Extra Light" panose="020B0204020104020204" pitchFamily="34" charset="0"/>
            </a:endParaRPr>
          </a:p>
          <a:p>
            <a:r>
              <a:rPr lang="tr-TR" sz="1200" b="1">
                <a:latin typeface="Abadi Extra Light" panose="020B0204020104020204" pitchFamily="34" charset="0"/>
              </a:rPr>
              <a:t>Temel maddeler: </a:t>
            </a:r>
          </a:p>
          <a:p>
            <a:r>
              <a:rPr lang="tr-TR" sz="1200" b="1">
                <a:latin typeface="Abadi Extra Light" panose="020B0204020104020204" pitchFamily="34" charset="0"/>
              </a:rPr>
              <a:t>· Bitkisel kökenli doğal şeker kompleksi </a:t>
            </a:r>
            <a:r>
              <a:rPr lang="tr-TR" sz="1200">
                <a:latin typeface="Abadi Extra Light" panose="020B0204020104020204" pitchFamily="34" charset="0"/>
              </a:rPr>
              <a:t>saçları nemlendirir ve saç telinin etrafında nem kaybını engelleyen bir bariyer inşa eder.</a:t>
            </a:r>
          </a:p>
          <a:p>
            <a:r>
              <a:rPr lang="tr-TR" sz="1200">
                <a:latin typeface="Abadi Extra Light" panose="020B0204020104020204" pitchFamily="34" charset="0"/>
              </a:rPr>
              <a:t>· </a:t>
            </a:r>
            <a:r>
              <a:rPr lang="tr-TR" sz="1200" b="1">
                <a:latin typeface="Abadi Extra Light" panose="020B0204020104020204" pitchFamily="34" charset="0"/>
              </a:rPr>
              <a:t>Nemlendirici maddeler ve doğal nem tutucular </a:t>
            </a:r>
            <a:r>
              <a:rPr lang="tr-TR" sz="1200">
                <a:latin typeface="Abadi Extra Light" panose="020B0204020104020204" pitchFamily="34" charset="0"/>
              </a:rPr>
              <a:t>yumuşatır, taramanın yol açtığı darbeyi azaltır, saçların su savarlığını onarır, kusursuz bir kabarma önleyici özellik katar ve kırık uçları onarmaya yardımcı olur.</a:t>
            </a:r>
          </a:p>
          <a:p>
            <a:endParaRPr lang="es-ES" sz="1200" dirty="0">
              <a:latin typeface="Abadi Extra Light" panose="020B0204020104020204" pitchFamily="34" charset="0"/>
            </a:endParaRPr>
          </a:p>
          <a:p>
            <a:r>
              <a:rPr lang="tr-TR" sz="1200" b="1">
                <a:latin typeface="Abadi Extra Light" panose="020B0204020104020204" pitchFamily="34" charset="0"/>
              </a:rPr>
              <a:t>Kullanım şekli: </a:t>
            </a:r>
          </a:p>
          <a:p>
            <a:r>
              <a:rPr lang="tr-TR" sz="1200">
                <a:latin typeface="Abadi Extra Light" panose="020B0204020104020204" pitchFamily="34" charset="0"/>
              </a:rPr>
              <a:t>Uzman, önceden gerçekleştireceği teşhise bağlı olarak, uygulama şişesinde Intensifier ve Recharge adımlarını bir araya getirir. Karışım saçlar yıkandıktan sonra uygulanır, 7 dakika boyunca etki göstermesi beklenir. </a:t>
            </a:r>
          </a:p>
        </p:txBody>
      </p:sp>
      <p:pic>
        <p:nvPicPr>
          <p:cNvPr id="12" name="Imagen 11">
            <a:extLst>
              <a:ext uri="{FF2B5EF4-FFF2-40B4-BE49-F238E27FC236}">
                <a16:creationId xmlns:a16="http://schemas.microsoft.com/office/drawing/2014/main" id="{7B04AF50-4658-EFC5-1F6C-E8BECB88B9FA}"/>
              </a:ext>
            </a:extLst>
          </p:cNvPr>
          <p:cNvPicPr>
            <a:picLocks noChangeAspect="1"/>
          </p:cNvPicPr>
          <p:nvPr/>
        </p:nvPicPr>
        <p:blipFill>
          <a:blip r:embed="rId4"/>
          <a:stretch>
            <a:fillRect/>
          </a:stretch>
        </p:blipFill>
        <p:spPr>
          <a:xfrm>
            <a:off x="705138" y="1940834"/>
            <a:ext cx="1491816" cy="2459091"/>
          </a:xfrm>
          <a:prstGeom prst="rect">
            <a:avLst/>
          </a:prstGeom>
        </p:spPr>
      </p:pic>
    </p:spTree>
    <p:extLst>
      <p:ext uri="{BB962C8B-B14F-4D97-AF65-F5344CB8AC3E}">
        <p14:creationId xmlns:p14="http://schemas.microsoft.com/office/powerpoint/2010/main" val="459188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99D12F3-4852-EB2D-281E-C676E9872926}"/>
              </a:ext>
            </a:extLst>
          </p:cNvPr>
          <p:cNvSpPr txBox="1"/>
          <p:nvPr/>
        </p:nvSpPr>
        <p:spPr>
          <a:xfrm>
            <a:off x="511115" y="423496"/>
            <a:ext cx="6094562" cy="369332"/>
          </a:xfrm>
          <a:prstGeom prst="rect">
            <a:avLst/>
          </a:prstGeom>
          <a:noFill/>
        </p:spPr>
        <p:txBody>
          <a:bodyPr wrap="square">
            <a:spAutoFit/>
          </a:bodyPr>
          <a:lstStyle/>
          <a:p>
            <a:r>
              <a:rPr lang="tr-TR">
                <a:highlight>
                  <a:srgbClr val="FFFF00"/>
                </a:highlight>
                <a:latin typeface="Abadi Extra Light" panose="020B0204020104020204" pitchFamily="34" charset="0"/>
              </a:rPr>
              <a:t>SLIDE 3- Producto a producto </a:t>
            </a:r>
          </a:p>
        </p:txBody>
      </p:sp>
      <p:pic>
        <p:nvPicPr>
          <p:cNvPr id="3" name="Imagen 2" descr="Interfaz de usuario gráfica&#10;&#10;Descripción generada automáticamente con confianza media">
            <a:extLst>
              <a:ext uri="{FF2B5EF4-FFF2-40B4-BE49-F238E27FC236}">
                <a16:creationId xmlns:a16="http://schemas.microsoft.com/office/drawing/2014/main" id="{EBECF661-71F4-B010-F598-CD1C4D28E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15" y="1376217"/>
            <a:ext cx="2018434" cy="3588327"/>
          </a:xfrm>
          <a:prstGeom prst="rect">
            <a:avLst/>
          </a:prstGeom>
        </p:spPr>
      </p:pic>
      <p:pic>
        <p:nvPicPr>
          <p:cNvPr id="6" name="Imagen 5" descr="Interfaz de usuario gráfica, Texto, Aplicación&#10;&#10;Descripción generada automáticamente">
            <a:extLst>
              <a:ext uri="{FF2B5EF4-FFF2-40B4-BE49-F238E27FC236}">
                <a16:creationId xmlns:a16="http://schemas.microsoft.com/office/drawing/2014/main" id="{3C789BC3-B6C4-CCD3-29DA-4331EC465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69" y="1376217"/>
            <a:ext cx="2018434" cy="3588327"/>
          </a:xfrm>
          <a:prstGeom prst="rect">
            <a:avLst/>
          </a:prstGeom>
        </p:spPr>
      </p:pic>
      <p:sp>
        <p:nvSpPr>
          <p:cNvPr id="8" name="CuadroTexto 7">
            <a:extLst>
              <a:ext uri="{FF2B5EF4-FFF2-40B4-BE49-F238E27FC236}">
                <a16:creationId xmlns:a16="http://schemas.microsoft.com/office/drawing/2014/main" id="{84FD7566-DD3A-0BAA-937C-7E6012624418}"/>
              </a:ext>
            </a:extLst>
          </p:cNvPr>
          <p:cNvSpPr txBox="1"/>
          <p:nvPr/>
        </p:nvSpPr>
        <p:spPr>
          <a:xfrm>
            <a:off x="511115" y="987664"/>
            <a:ext cx="2309091" cy="369332"/>
          </a:xfrm>
          <a:prstGeom prst="rect">
            <a:avLst/>
          </a:prstGeom>
          <a:noFill/>
        </p:spPr>
        <p:txBody>
          <a:bodyPr wrap="square" rtlCol="0">
            <a:spAutoFit/>
          </a:bodyPr>
          <a:lstStyle/>
          <a:p>
            <a:r>
              <a:rPr lang="tr-TR">
                <a:latin typeface="Abadi Extra Light" panose="020B0204020104020204" pitchFamily="34" charset="0"/>
              </a:rPr>
              <a:t>Aynı yapı </a:t>
            </a:r>
          </a:p>
        </p:txBody>
      </p:sp>
      <p:sp>
        <p:nvSpPr>
          <p:cNvPr id="10" name="CuadroTexto 9">
            <a:extLst>
              <a:ext uri="{FF2B5EF4-FFF2-40B4-BE49-F238E27FC236}">
                <a16:creationId xmlns:a16="http://schemas.microsoft.com/office/drawing/2014/main" id="{DB070113-0142-C777-02DD-7B8F2E129216}"/>
              </a:ext>
            </a:extLst>
          </p:cNvPr>
          <p:cNvSpPr txBox="1"/>
          <p:nvPr/>
        </p:nvSpPr>
        <p:spPr>
          <a:xfrm>
            <a:off x="5006196" y="423496"/>
            <a:ext cx="6096000" cy="3785652"/>
          </a:xfrm>
          <a:prstGeom prst="rect">
            <a:avLst/>
          </a:prstGeom>
          <a:noFill/>
        </p:spPr>
        <p:txBody>
          <a:bodyPr wrap="square">
            <a:spAutoFit/>
          </a:bodyPr>
          <a:lstStyle/>
          <a:p>
            <a:r>
              <a:rPr lang="tr-TR" sz="1200" b="1">
                <a:latin typeface="Abadi Extra Light" panose="020B0204020104020204" pitchFamily="34" charset="0"/>
              </a:rPr>
              <a:t>RECHARGE - COLOUR CONCENTRATE:</a:t>
            </a:r>
          </a:p>
          <a:p>
            <a:r>
              <a:rPr lang="tr-TR" sz="1200">
                <a:latin typeface="Abadi Extra Light" panose="020B0204020104020204" pitchFamily="34" charset="0"/>
              </a:rPr>
              <a:t>Boyalı saçlar için konsantre ürün ışıltıyı artırmak, boyanın kalıcılığını artırmak ve oksitlendirici strese karşı korumak için doğal antioksidanlarla, ışıltıyı artıran maddelerle ve rengi mühürleyen polimerlerle formüle edilmiştir.</a:t>
            </a:r>
          </a:p>
          <a:p>
            <a:endParaRPr lang="es-ES" sz="1200" dirty="0">
              <a:latin typeface="Abadi Extra Light" panose="020B0204020104020204" pitchFamily="34" charset="0"/>
            </a:endParaRPr>
          </a:p>
          <a:p>
            <a:r>
              <a:rPr lang="tr-TR" sz="1200" b="1">
                <a:latin typeface="Abadi Extra Light" panose="020B0204020104020204" pitchFamily="34" charset="0"/>
              </a:rPr>
              <a:t>Faydaları:</a:t>
            </a:r>
          </a:p>
          <a:p>
            <a:r>
              <a:rPr lang="tr-TR" sz="1200">
                <a:latin typeface="Abadi Extra Light" panose="020B0204020104020204" pitchFamily="34" charset="0"/>
              </a:rPr>
              <a:t>• Rengin süresini uzatır </a:t>
            </a:r>
          </a:p>
          <a:p>
            <a:r>
              <a:rPr lang="tr-TR" sz="1200">
                <a:latin typeface="Abadi Extra Light" panose="020B0204020104020204" pitchFamily="34" charset="0"/>
              </a:rPr>
              <a:t>• Radyasyona karşı korur</a:t>
            </a:r>
          </a:p>
          <a:p>
            <a:r>
              <a:rPr lang="tr-TR" sz="1200">
                <a:latin typeface="Abadi Extra Light" panose="020B0204020104020204" pitchFamily="34" charset="0"/>
              </a:rPr>
              <a:t>• Saçların canlılığını ve parıltısını artırır</a:t>
            </a:r>
          </a:p>
          <a:p>
            <a:endParaRPr lang="es-ES" sz="1200" b="1" dirty="0">
              <a:latin typeface="Abadi Extra Light" panose="020B0204020104020204" pitchFamily="34" charset="0"/>
            </a:endParaRPr>
          </a:p>
          <a:p>
            <a:r>
              <a:rPr lang="tr-TR" sz="1200" b="1">
                <a:latin typeface="Abadi Extra Light" panose="020B0204020104020204" pitchFamily="34" charset="0"/>
              </a:rPr>
              <a:t>Temel maddeler: </a:t>
            </a:r>
          </a:p>
          <a:p>
            <a:r>
              <a:rPr lang="tr-TR" sz="1200" b="1">
                <a:latin typeface="Abadi Extra Light" panose="020B0204020104020204" pitchFamily="34" charset="0"/>
              </a:rPr>
              <a:t>· Yeşil çaydan elde edilen doğal antioksidan maddeler </a:t>
            </a:r>
            <a:r>
              <a:rPr lang="tr-TR" sz="1200">
                <a:latin typeface="Abadi Extra Light" panose="020B0204020104020204" pitchFamily="34" charset="0"/>
              </a:rPr>
              <a:t>hem UV radyasyonu etkisi hem de serbest radikallerin oluşmasıyla gerçekleşen oksitlenme sonucunda renk kaybına karşı saçları korur.</a:t>
            </a:r>
          </a:p>
          <a:p>
            <a:r>
              <a:rPr lang="tr-TR" sz="1200">
                <a:latin typeface="Abadi Extra Light" panose="020B0204020104020204" pitchFamily="34" charset="0"/>
              </a:rPr>
              <a:t>· </a:t>
            </a:r>
            <a:r>
              <a:rPr lang="tr-TR" sz="1200" b="1">
                <a:latin typeface="Abadi Extra Light" panose="020B0204020104020204" pitchFamily="34" charset="0"/>
              </a:rPr>
              <a:t>Kuaternerleşmiş polimer </a:t>
            </a:r>
            <a:r>
              <a:rPr lang="tr-TR" sz="1200">
                <a:latin typeface="Abadi Extra Light" panose="020B0204020104020204" pitchFamily="34" charset="0"/>
              </a:rPr>
              <a:t>saç telini homojen bir şekilde kaplayarak yıkama sonucu renk kaybına karşı koruyan bir film tabakası oluşturur.</a:t>
            </a:r>
          </a:p>
          <a:p>
            <a:endParaRPr lang="es-ES" sz="1200" dirty="0">
              <a:latin typeface="Abadi Extra Light" panose="020B0204020104020204" pitchFamily="34" charset="0"/>
            </a:endParaRPr>
          </a:p>
          <a:p>
            <a:r>
              <a:rPr lang="tr-TR" sz="1200" b="1">
                <a:latin typeface="Abadi Extra Light" panose="020B0204020104020204" pitchFamily="34" charset="0"/>
              </a:rPr>
              <a:t>Kullanım şekli: </a:t>
            </a:r>
          </a:p>
          <a:p>
            <a:r>
              <a:rPr lang="tr-TR" sz="1200">
                <a:latin typeface="Abadi Extra Light" panose="020B0204020104020204" pitchFamily="34" charset="0"/>
              </a:rPr>
              <a:t>Uzman, önceden gerçekleştireceği teşhise bağlı olarak, uygulama şişesinde Intensifier ve Recharge adımlarını bir araya getirir. Karışım saçlar yıkandıktan sonra uygulanır, 7 dakika boyunca etki göstermesi beklenir. </a:t>
            </a:r>
          </a:p>
        </p:txBody>
      </p:sp>
      <p:pic>
        <p:nvPicPr>
          <p:cNvPr id="12" name="Imagen 11">
            <a:extLst>
              <a:ext uri="{FF2B5EF4-FFF2-40B4-BE49-F238E27FC236}">
                <a16:creationId xmlns:a16="http://schemas.microsoft.com/office/drawing/2014/main" id="{F155C1BB-1FEE-0787-F0E5-71143AA2DF1D}"/>
              </a:ext>
            </a:extLst>
          </p:cNvPr>
          <p:cNvPicPr>
            <a:picLocks noChangeAspect="1"/>
          </p:cNvPicPr>
          <p:nvPr/>
        </p:nvPicPr>
        <p:blipFill>
          <a:blip r:embed="rId4"/>
          <a:stretch>
            <a:fillRect/>
          </a:stretch>
        </p:blipFill>
        <p:spPr>
          <a:xfrm>
            <a:off x="679793" y="2013500"/>
            <a:ext cx="1542506" cy="2313759"/>
          </a:xfrm>
          <a:prstGeom prst="rect">
            <a:avLst/>
          </a:prstGeom>
        </p:spPr>
      </p:pic>
    </p:spTree>
    <p:extLst>
      <p:ext uri="{BB962C8B-B14F-4D97-AF65-F5344CB8AC3E}">
        <p14:creationId xmlns:p14="http://schemas.microsoft.com/office/powerpoint/2010/main" val="53543000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944</Words>
  <Application>Microsoft Office PowerPoint</Application>
  <PresentationFormat>Panorámica</PresentationFormat>
  <Paragraphs>104</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Abadi</vt:lpstr>
      <vt:lpstr>Abadi Extra Light</vt: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Ballester</dc:creator>
  <cp:lastModifiedBy>Project Management</cp:lastModifiedBy>
  <cp:revision>4</cp:revision>
  <dcterms:created xsi:type="dcterms:W3CDTF">2023-10-20T08:51:43Z</dcterms:created>
  <dcterms:modified xsi:type="dcterms:W3CDTF">2023-10-25T08:22:34Z</dcterms:modified>
</cp:coreProperties>
</file>