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Luca Molten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41D7FD-ED15-45B8-A31D-2906632E417F}">
  <a:tblStyle styleId="{0F41D7FD-ED15-45B8-A31D-2906632E41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commentAuthors" Target="commentAuthors.xml"/><Relationship Id="rId6" Type="http://schemas.openxmlformats.org/officeDocument/2006/relationships/slideMaster" Target="slideMasters/slideMaster1.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9-10T08:38:01.908">
    <p:pos x="6000" y="0"/>
    <p:text>Da rimuovere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9-10T08:38:15.119">
    <p:pos x="6000" y="0"/>
    <p:text>Da rimuovere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fe084d9fc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fe084d9fc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e084d9fc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e084d9fc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e084d9fc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e084d9fc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e084d9fc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fe084d9fc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fe084d9fc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fe084d9fc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fe084d9fc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fe084d9fc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e084d9fc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e084d9fc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e084d9fc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e084d9fc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e084d9fc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e084d9fc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e084d9fc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e084d9fc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4">
            <a:alphaModFix/>
          </a:blip>
          <a:stretch>
            <a:fillRect/>
          </a:stretch>
        </p:blipFill>
        <p:spPr>
          <a:xfrm>
            <a:off x="10284" y="0"/>
            <a:ext cx="9123432"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70075" y="481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Testing (scenarios) - events for repetitions 0</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11" name="Google Shape;111;p22"/>
          <p:cNvGraphicFramePr/>
          <p:nvPr/>
        </p:nvGraphicFramePr>
        <p:xfrm>
          <a:off x="937900" y="1010375"/>
          <a:ext cx="3000000" cy="3000000"/>
        </p:xfrm>
        <a:graphic>
          <a:graphicData uri="http://schemas.openxmlformats.org/drawingml/2006/table">
            <a:tbl>
              <a:tblPr>
                <a:noFill/>
                <a:tableStyleId>{0F41D7FD-ED15-45B8-A31D-2906632E417F}</a:tableStyleId>
              </a:tblPr>
              <a:tblGrid>
                <a:gridCol w="1423000"/>
                <a:gridCol w="1423000"/>
                <a:gridCol w="1423000"/>
                <a:gridCol w="1423000"/>
                <a:gridCol w="1423000"/>
              </a:tblGrid>
              <a:tr h="523275">
                <a:tc>
                  <a:txBody>
                    <a:bodyPr/>
                    <a:lstStyle/>
                    <a:p>
                      <a:pPr indent="0" lvl="0" marL="0" rtl="0" algn="l">
                        <a:spcBef>
                          <a:spcPts val="0"/>
                        </a:spcBef>
                        <a:spcAft>
                          <a:spcPts val="0"/>
                        </a:spcAft>
                        <a:buNone/>
                      </a:pPr>
                      <a:r>
                        <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num partitions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num rooms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messages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max messages in a room</a:t>
                      </a:r>
                      <a:endParaRPr sz="1200">
                        <a:solidFill>
                          <a:schemeClr val="dk1"/>
                        </a:solidFill>
                      </a:endParaRPr>
                    </a:p>
                  </a:txBody>
                  <a:tcPr marT="91425" marB="91425" marR="91425" marL="91425"/>
                </a:tc>
              </a:tr>
              <a:tr h="340125">
                <a:tc>
                  <a:txBody>
                    <a:bodyPr/>
                    <a:lstStyle/>
                    <a:p>
                      <a:pPr indent="0" lvl="0" marL="0" rtl="0" algn="l">
                        <a:spcBef>
                          <a:spcPts val="0"/>
                        </a:spcBef>
                        <a:spcAft>
                          <a:spcPts val="0"/>
                        </a:spcAft>
                        <a:buNone/>
                      </a:pPr>
                      <a:r>
                        <a:rPr lang="it" sz="1200">
                          <a:solidFill>
                            <a:schemeClr val="dk1"/>
                          </a:solidFill>
                        </a:rPr>
                        <a:t>Ring - 5</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42</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44</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1200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29</a:t>
                      </a:r>
                      <a:endParaRPr sz="1200">
                        <a:solidFill>
                          <a:schemeClr val="dk1"/>
                        </a:solidFill>
                      </a:endParaRPr>
                    </a:p>
                  </a:txBody>
                  <a:tcPr marT="91425" marB="91425" marR="91425" marL="91425"/>
                </a:tc>
              </a:tr>
              <a:tr h="340125">
                <a:tc>
                  <a:txBody>
                    <a:bodyPr/>
                    <a:lstStyle/>
                    <a:p>
                      <a:pPr indent="0" lvl="0" marL="0" rtl="0" algn="l">
                        <a:spcBef>
                          <a:spcPts val="0"/>
                        </a:spcBef>
                        <a:spcAft>
                          <a:spcPts val="0"/>
                        </a:spcAft>
                        <a:buNone/>
                      </a:pPr>
                      <a:r>
                        <a:rPr lang="it" sz="1200">
                          <a:solidFill>
                            <a:schemeClr val="dk1"/>
                          </a:solidFill>
                        </a:rPr>
                        <a:t>Ring - 10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45</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76</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5489</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80</a:t>
                      </a:r>
                      <a:endParaRPr sz="1200">
                        <a:solidFill>
                          <a:schemeClr val="dk1"/>
                        </a:solidFill>
                      </a:endParaRPr>
                    </a:p>
                  </a:txBody>
                  <a:tcPr marT="91425" marB="91425" marR="91425" marL="91425"/>
                </a:tc>
              </a:tr>
              <a:tr h="340125">
                <a:tc>
                  <a:txBody>
                    <a:bodyPr/>
                    <a:lstStyle/>
                    <a:p>
                      <a:pPr indent="0" lvl="0" marL="0" rtl="0" algn="l">
                        <a:spcBef>
                          <a:spcPts val="0"/>
                        </a:spcBef>
                        <a:spcAft>
                          <a:spcPts val="0"/>
                        </a:spcAft>
                        <a:buNone/>
                      </a:pPr>
                      <a:r>
                        <a:rPr lang="it" sz="1200">
                          <a:solidFill>
                            <a:schemeClr val="dk1"/>
                          </a:solidFill>
                        </a:rPr>
                        <a:t>Ring - 50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2</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29</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4356</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20</a:t>
                      </a:r>
                      <a:endParaRPr sz="1200">
                        <a:solidFill>
                          <a:schemeClr val="dk1"/>
                        </a:solidFill>
                      </a:endParaRPr>
                    </a:p>
                  </a:txBody>
                  <a:tcPr marT="91425" marB="91425" marR="91425" marL="91425"/>
                </a:tc>
              </a:tr>
              <a:tr h="340125">
                <a:tc>
                  <a:txBody>
                    <a:bodyPr/>
                    <a:lstStyle/>
                    <a:p>
                      <a:pPr indent="0" lvl="0" marL="0" rtl="0" algn="l">
                        <a:spcBef>
                          <a:spcPts val="0"/>
                        </a:spcBef>
                        <a:spcAft>
                          <a:spcPts val="0"/>
                        </a:spcAft>
                        <a:buNone/>
                      </a:pPr>
                      <a:r>
                        <a:rPr lang="it" sz="1200">
                          <a:solidFill>
                            <a:schemeClr val="dk1"/>
                          </a:solidFill>
                        </a:rPr>
                        <a:t>Fully - 5</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42</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51</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1233</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46</a:t>
                      </a:r>
                      <a:endParaRPr sz="1200">
                        <a:solidFill>
                          <a:schemeClr val="dk1"/>
                        </a:solidFill>
                      </a:endParaRPr>
                    </a:p>
                  </a:txBody>
                  <a:tcPr marT="91425" marB="91425" marR="91425" marL="91425"/>
                </a:tc>
              </a:tr>
              <a:tr h="340125">
                <a:tc>
                  <a:txBody>
                    <a:bodyPr/>
                    <a:lstStyle/>
                    <a:p>
                      <a:pPr indent="0" lvl="0" marL="0" rtl="0" algn="l">
                        <a:spcBef>
                          <a:spcPts val="0"/>
                        </a:spcBef>
                        <a:spcAft>
                          <a:spcPts val="0"/>
                        </a:spcAft>
                        <a:buNone/>
                      </a:pPr>
                      <a:r>
                        <a:rPr lang="it" sz="1200">
                          <a:solidFill>
                            <a:schemeClr val="dk1"/>
                          </a:solidFill>
                        </a:rPr>
                        <a:t>Fully 10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45</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80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5427</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38</a:t>
                      </a:r>
                      <a:endParaRPr sz="1200">
                        <a:solidFill>
                          <a:schemeClr val="dk1"/>
                        </a:solidFill>
                      </a:endParaRPr>
                    </a:p>
                  </a:txBody>
                  <a:tcPr marT="91425" marB="91425" marR="91425" marL="91425"/>
                </a:tc>
              </a:tr>
              <a:tr h="340125">
                <a:tc>
                  <a:txBody>
                    <a:bodyPr/>
                    <a:lstStyle/>
                    <a:p>
                      <a:pPr indent="0" lvl="0" marL="0" rtl="0" algn="l">
                        <a:spcBef>
                          <a:spcPts val="0"/>
                        </a:spcBef>
                        <a:spcAft>
                          <a:spcPts val="0"/>
                        </a:spcAft>
                        <a:buNone/>
                      </a:pPr>
                      <a:r>
                        <a:rPr lang="it" sz="1200">
                          <a:solidFill>
                            <a:schemeClr val="dk1"/>
                          </a:solidFill>
                        </a:rPr>
                        <a:t>Fully - 50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3</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26</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2658</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26</a:t>
                      </a:r>
                      <a:endParaRPr sz="1200">
                        <a:solidFill>
                          <a:schemeClr val="dk1"/>
                        </a:solidFill>
                      </a:endParaRPr>
                    </a:p>
                  </a:txBody>
                  <a:tcPr marT="91425" marB="91425" marR="91425" marL="91425"/>
                </a:tc>
              </a:tr>
              <a:tr h="340125">
                <a:tc>
                  <a:txBody>
                    <a:bodyPr/>
                    <a:lstStyle/>
                    <a:p>
                      <a:pPr indent="0" lvl="0" marL="0" rtl="0" algn="l">
                        <a:spcBef>
                          <a:spcPts val="0"/>
                        </a:spcBef>
                        <a:spcAft>
                          <a:spcPts val="0"/>
                        </a:spcAft>
                        <a:buNone/>
                      </a:pPr>
                      <a:r>
                        <a:rPr lang="it" sz="1200">
                          <a:solidFill>
                            <a:schemeClr val="dk1"/>
                          </a:solidFill>
                        </a:rPr>
                        <a:t>Tree - 5</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41</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41</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1250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88</a:t>
                      </a:r>
                      <a:endParaRPr sz="1200">
                        <a:solidFill>
                          <a:schemeClr val="dk1"/>
                        </a:solidFill>
                      </a:endParaRPr>
                    </a:p>
                  </a:txBody>
                  <a:tcPr marT="91425" marB="91425" marR="91425" marL="91425"/>
                </a:tc>
              </a:tr>
              <a:tr h="340125">
                <a:tc>
                  <a:txBody>
                    <a:bodyPr/>
                    <a:lstStyle/>
                    <a:p>
                      <a:pPr indent="0" lvl="0" marL="0" rtl="0" algn="l">
                        <a:spcBef>
                          <a:spcPts val="0"/>
                        </a:spcBef>
                        <a:spcAft>
                          <a:spcPts val="0"/>
                        </a:spcAft>
                        <a:buNone/>
                      </a:pPr>
                      <a:r>
                        <a:rPr lang="it" sz="1200">
                          <a:solidFill>
                            <a:schemeClr val="dk1"/>
                          </a:solidFill>
                        </a:rPr>
                        <a:t>Tree - 10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37</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86</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4942</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39</a:t>
                      </a:r>
                      <a:endParaRPr sz="1200">
                        <a:solidFill>
                          <a:schemeClr val="dk1"/>
                        </a:solidFill>
                      </a:endParaRPr>
                    </a:p>
                  </a:txBody>
                  <a:tcPr marT="91425" marB="91425" marR="91425" marL="91425"/>
                </a:tc>
              </a:tr>
              <a:tr h="340125">
                <a:tc>
                  <a:txBody>
                    <a:bodyPr/>
                    <a:lstStyle/>
                    <a:p>
                      <a:pPr indent="0" lvl="0" marL="0" rtl="0" algn="l">
                        <a:spcBef>
                          <a:spcPts val="0"/>
                        </a:spcBef>
                        <a:spcAft>
                          <a:spcPts val="0"/>
                        </a:spcAft>
                        <a:buNone/>
                      </a:pPr>
                      <a:r>
                        <a:rPr lang="it" sz="1200">
                          <a:solidFill>
                            <a:schemeClr val="dk1"/>
                          </a:solidFill>
                        </a:rPr>
                        <a:t>Tree - 50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2</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23</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5685</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it" sz="1200">
                          <a:solidFill>
                            <a:schemeClr val="dk1"/>
                          </a:solidFill>
                        </a:rPr>
                        <a:t>40</a:t>
                      </a:r>
                      <a:endParaRPr sz="1200">
                        <a:solidFill>
                          <a:schemeClr val="dk1"/>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5920"/>
              <a:t>Demo</a:t>
            </a:r>
            <a:endParaRPr sz="59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2" name="Google Shape;62;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3" name="Google Shape;63;p14"/>
          <p:cNvPicPr preferRelativeResize="0"/>
          <p:nvPr/>
        </p:nvPicPr>
        <p:blipFill>
          <a:blip r:embed="rId4">
            <a:alphaModFix/>
          </a:blip>
          <a:stretch>
            <a:fillRect/>
          </a:stretch>
        </p:blipFill>
        <p:spPr>
          <a:xfrm>
            <a:off x="696920" y="0"/>
            <a:ext cx="7750162"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Highly available, causally ordered group chat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Project requirements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Distributed chat application</a:t>
            </a:r>
            <a:endParaRPr/>
          </a:p>
          <a:p>
            <a:pPr indent="-342900" lvl="0" marL="457200" rtl="0" algn="l">
              <a:spcBef>
                <a:spcPts val="0"/>
              </a:spcBef>
              <a:spcAft>
                <a:spcPts val="0"/>
              </a:spcAft>
              <a:buSzPts val="1800"/>
              <a:buChar char="-"/>
            </a:pPr>
            <a:r>
              <a:rPr lang="it"/>
              <a:t>A user can create a room </a:t>
            </a:r>
            <a:r>
              <a:rPr lang="it"/>
              <a:t>specifying</a:t>
            </a:r>
            <a:r>
              <a:rPr lang="it"/>
              <a:t> a non mutable </a:t>
            </a:r>
            <a:r>
              <a:rPr lang="it"/>
              <a:t>participants</a:t>
            </a:r>
            <a:r>
              <a:rPr lang="it"/>
              <a:t> list</a:t>
            </a:r>
            <a:endParaRPr/>
          </a:p>
          <a:p>
            <a:pPr indent="-342900" lvl="0" marL="457200" rtl="0" algn="l">
              <a:spcBef>
                <a:spcPts val="0"/>
              </a:spcBef>
              <a:spcAft>
                <a:spcPts val="0"/>
              </a:spcAft>
              <a:buSzPts val="1800"/>
              <a:buChar char="-"/>
            </a:pPr>
            <a:r>
              <a:rPr lang="it"/>
              <a:t>The user who created the room can delete it</a:t>
            </a:r>
            <a:endParaRPr/>
          </a:p>
          <a:p>
            <a:pPr indent="-342900" lvl="0" marL="457200" rtl="0" algn="l">
              <a:spcBef>
                <a:spcPts val="0"/>
              </a:spcBef>
              <a:spcAft>
                <a:spcPts val="0"/>
              </a:spcAft>
              <a:buSzPts val="1800"/>
              <a:buChar char="-"/>
            </a:pPr>
            <a:r>
              <a:rPr lang="it"/>
              <a:t>Every user inside a room can post messages</a:t>
            </a:r>
            <a:endParaRPr/>
          </a:p>
          <a:p>
            <a:pPr indent="-342900" lvl="0" marL="457200" rtl="0" algn="l">
              <a:spcBef>
                <a:spcPts val="0"/>
              </a:spcBef>
              <a:spcAft>
                <a:spcPts val="0"/>
              </a:spcAft>
              <a:buSzPts val="1800"/>
              <a:buChar char="-"/>
            </a:pPr>
            <a:r>
              <a:rPr lang="it"/>
              <a:t>Messages should be delivered in causal order</a:t>
            </a:r>
            <a:endParaRPr/>
          </a:p>
          <a:p>
            <a:pPr indent="-342900" lvl="0" marL="457200" rtl="0" algn="l">
              <a:spcBef>
                <a:spcPts val="0"/>
              </a:spcBef>
              <a:spcAft>
                <a:spcPts val="0"/>
              </a:spcAft>
              <a:buSzPts val="1800"/>
              <a:buChar char="-"/>
            </a:pPr>
            <a:r>
              <a:rPr lang="it"/>
              <a:t>Users can use the chat even if they are </a:t>
            </a:r>
            <a:r>
              <a:rPr lang="it"/>
              <a:t>temporarily</a:t>
            </a:r>
            <a:r>
              <a:rPr lang="it"/>
              <a:t> disconnected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Implementation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it"/>
              <a:t>To simulate this scenario we used Omnet++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it"/>
              <a:t>To </a:t>
            </a:r>
            <a:r>
              <a:rPr lang="it"/>
              <a:t>achieve the requirement of messages causality we implemented a protocol based on vector clocks.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it"/>
              <a:t>High availability is guaranteed by allowing each client to ask for missing messages to every client being part of the room.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Handling missing packets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a:t>In case a client (due to a network partition, low time to live, ecc…) </a:t>
            </a:r>
            <a:r>
              <a:rPr lang="it"/>
              <a:t>doesn't</a:t>
            </a:r>
            <a:r>
              <a:rPr lang="it"/>
              <a:t> get a message he needs he can request it to other clients with an AskMessages packet.</a:t>
            </a:r>
            <a:endParaRPr/>
          </a:p>
          <a:p>
            <a:pPr indent="0" lvl="0" marL="0" rtl="0" algn="l">
              <a:spcBef>
                <a:spcPts val="1200"/>
              </a:spcBef>
              <a:spcAft>
                <a:spcPts val="0"/>
              </a:spcAft>
              <a:buNone/>
            </a:pPr>
            <a:r>
              <a:rPr lang="it"/>
              <a:t>Every client in possession of that </a:t>
            </a:r>
            <a:r>
              <a:rPr lang="it"/>
              <a:t>message can then send that message to the requester.</a:t>
            </a:r>
            <a:endParaRPr/>
          </a:p>
          <a:p>
            <a:pPr indent="0" lvl="0" marL="0" rtl="0" algn="l">
              <a:spcBef>
                <a:spcPts val="1200"/>
              </a:spcBef>
              <a:spcAft>
                <a:spcPts val="0"/>
              </a:spcAft>
              <a:buNone/>
            </a:pPr>
            <a:r>
              <a:rPr lang="it"/>
              <a:t>In case a room gets created and the room creation message gets lost the admin of the room will continue to send the message until eventually the client will answer with an ack message.</a:t>
            </a:r>
            <a:endParaRPr/>
          </a:p>
          <a:p>
            <a:pPr indent="0" lvl="0" marL="0" rtl="0" algn="l">
              <a:spcBef>
                <a:spcPts val="1200"/>
              </a:spcBef>
              <a:spcAft>
                <a:spcPts val="1200"/>
              </a:spcAft>
              <a:buNone/>
            </a:pPr>
            <a:r>
              <a:rPr lang="it"/>
              <a:t>In case of room deletion message miss the client can receive it from any client when asking for messages.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Network partitions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In our simulation a network partition can occur.</a:t>
            </a:r>
            <a:endParaRPr/>
          </a:p>
          <a:p>
            <a:pPr indent="0" lvl="0" marL="0" rtl="0" algn="l">
              <a:spcBef>
                <a:spcPts val="1200"/>
              </a:spcBef>
              <a:spcAft>
                <a:spcPts val="1200"/>
              </a:spcAft>
              <a:buNone/>
            </a:pPr>
            <a:r>
              <a:rPr lang="it"/>
              <a:t>We cut communication for a random set of gates and after t time the communication gets restored.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Testing</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In order to test that our simulations </a:t>
            </a:r>
            <a:r>
              <a:rPr lang="it"/>
              <a:t>achieves</a:t>
            </a:r>
            <a:r>
              <a:rPr lang="it"/>
              <a:t> its requirements we had to test for consistency.</a:t>
            </a:r>
            <a:endParaRPr/>
          </a:p>
          <a:p>
            <a:pPr indent="0" lvl="0" marL="0" rtl="0" algn="l">
              <a:spcBef>
                <a:spcPts val="1200"/>
              </a:spcBef>
              <a:spcAft>
                <a:spcPts val="0"/>
              </a:spcAft>
              <a:buNone/>
            </a:pPr>
            <a:r>
              <a:rPr lang="it"/>
              <a:t>We used a complementary Python 3 </a:t>
            </a:r>
            <a:r>
              <a:rPr lang="it"/>
              <a:t>script</a:t>
            </a:r>
            <a:r>
              <a:rPr lang="it"/>
              <a:t> that parses simulation output and checks for:</a:t>
            </a:r>
            <a:endParaRPr/>
          </a:p>
          <a:p>
            <a:pPr indent="-342900" lvl="0" marL="457200" rtl="0" algn="l">
              <a:spcBef>
                <a:spcPts val="1200"/>
              </a:spcBef>
              <a:spcAft>
                <a:spcPts val="0"/>
              </a:spcAft>
              <a:buSzPts val="1800"/>
              <a:buChar char="-"/>
            </a:pPr>
            <a:r>
              <a:rPr lang="it"/>
              <a:t>Causality (If a message gets displayed by a client, such client must also have already displayed every message the sender has seen before sending that message)</a:t>
            </a:r>
            <a:endParaRPr/>
          </a:p>
          <a:p>
            <a:pPr indent="-342900" lvl="0" marL="457200" rtl="0" algn="l">
              <a:spcBef>
                <a:spcPts val="0"/>
              </a:spcBef>
              <a:spcAft>
                <a:spcPts val="0"/>
              </a:spcAft>
              <a:buSzPts val="1800"/>
              <a:buChar char="-"/>
            </a:pPr>
            <a:r>
              <a:rPr lang="it"/>
              <a:t>Every message gets delivered to every client in the room and only to those clients.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Testing (scenarios)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We created three different network topologies to test that our clients can work under different network circumstances.</a:t>
            </a:r>
            <a:endParaRPr/>
          </a:p>
          <a:p>
            <a:pPr indent="-342900" lvl="0" marL="457200" rtl="0" algn="l">
              <a:spcBef>
                <a:spcPts val="1200"/>
              </a:spcBef>
              <a:spcAft>
                <a:spcPts val="0"/>
              </a:spcAft>
              <a:buSzPts val="1800"/>
              <a:buChar char="-"/>
            </a:pPr>
            <a:r>
              <a:rPr lang="it"/>
              <a:t>Ring with 5, 10 and 50 clients</a:t>
            </a:r>
            <a:endParaRPr/>
          </a:p>
          <a:p>
            <a:pPr indent="-342900" lvl="0" marL="457200" rtl="0" algn="l">
              <a:spcBef>
                <a:spcPts val="0"/>
              </a:spcBef>
              <a:spcAft>
                <a:spcPts val="0"/>
              </a:spcAft>
              <a:buSzPts val="1800"/>
              <a:buChar char="-"/>
            </a:pPr>
            <a:r>
              <a:rPr lang="it"/>
              <a:t>Fully Connected with </a:t>
            </a:r>
            <a:r>
              <a:rPr lang="it"/>
              <a:t>5, 10 and 50 clients</a:t>
            </a:r>
            <a:endParaRPr/>
          </a:p>
          <a:p>
            <a:pPr indent="-342900" lvl="0" marL="457200" rtl="0" algn="l">
              <a:spcBef>
                <a:spcPts val="0"/>
              </a:spcBef>
              <a:spcAft>
                <a:spcPts val="0"/>
              </a:spcAft>
              <a:buSzPts val="1800"/>
              <a:buChar char="-"/>
            </a:pPr>
            <a:r>
              <a:rPr lang="it"/>
              <a:t>Tree with </a:t>
            </a:r>
            <a:r>
              <a:rPr lang="it"/>
              <a:t>5, 10 and 50 clients</a:t>
            </a:r>
            <a:endParaRPr/>
          </a:p>
          <a:p>
            <a:pPr indent="0" lvl="0" marL="0" rtl="0" algn="l">
              <a:spcBef>
                <a:spcPts val="1200"/>
              </a:spcBef>
              <a:spcAft>
                <a:spcPts val="0"/>
              </a:spcAft>
              <a:buNone/>
            </a:pPr>
            <a:r>
              <a:rPr lang="it"/>
              <a:t>With events timing specified in Network.ned and omnetpp.ini.</a:t>
            </a:r>
            <a:endParaRPr/>
          </a:p>
          <a:p>
            <a:pPr indent="0" lvl="0" marL="0" rtl="0" algn="l">
              <a:spcBef>
                <a:spcPts val="1200"/>
              </a:spcBef>
              <a:spcAft>
                <a:spcPts val="1200"/>
              </a:spcAft>
              <a:buNone/>
            </a:pPr>
            <a:r>
              <a:rPr lang="it"/>
              <a:t>Each simulation with more repetitions.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