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4" roundtripDataSignature="AMtx7mjx2Fi5Wr1fTK8gykk0r7wIbTIB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40AA2C6-93EE-4429-8C98-BD84EBB0733F}">
  <a:tblStyle styleId="{A40AA2C6-93EE-4429-8C98-BD84EBB073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54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1" name="Google Shape;58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7" name="Google Shape;66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9" name="Google Shape;76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8" name="Google Shape;81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9" name="Google Shape;86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4" name="Google Shape;91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0" name="Google Shape;97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2" name="Google Shape;99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0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2" name="Google Shape;110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9" name="Shape 1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0" name="Google Shape;116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1" name="Google Shape;116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3" name="Google Shape;1223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2" name="Google Shape;128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2" name="Shape 1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" name="Google Shape;134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4" name="Google Shape;1344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3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5" name="Google Shape;140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5" name="Shape 1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6" name="Google Shape;141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7" name="Google Shape;141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7" name="Shape 1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8" name="Google Shape;142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9" name="Google Shape;142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7" name="Google Shape;1477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5" name="Google Shape;1525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0" name="Shape 1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1" name="Google Shape;154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2" name="Google Shape;1542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4" name="Shape 1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5" name="Google Shape;155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6" name="Google Shape;1556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9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1" name="Google Shape;158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5" name="Google Shape;1625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3" name="Google Shape;167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1" name="Shape 1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2" name="Google Shape;1722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2" name="Google Shape;1772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5" name="Google Shape;1825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2" name="Shape 1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" name="Google Shape;1873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4" name="Google Shape;1874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3" name="Shape 1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4" name="Google Shape;192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5" name="Google Shape;192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8" name="Shape 1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9" name="Google Shape;1969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0" name="Google Shape;1970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2" name="Shape 1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" name="Google Shape;198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4" name="Google Shape;198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4" name="Shape 1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5" name="Google Shape;199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6" name="Google Shape;1996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8" name="Shape 2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9" name="Google Shape;200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0" name="Google Shape;2010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6" name="Google Shape;2026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4" name="Google Shape;14;p4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1" name="Google Shape;71;p5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olo e testo verticale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59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5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59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0"/>
          <p:cNvSpPr txBox="1"/>
          <p:nvPr>
            <p:ph idx="1" type="body"/>
          </p:nvPr>
        </p:nvSpPr>
        <p:spPr>
          <a:xfrm>
            <a:off x="457200" y="274638"/>
            <a:ext cx="8229600" cy="585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2" name="Google Shape;82;p6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 contenuto 4" type="fourObj">
  <p:cSld name="FOUR_OBJECTS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1"/>
          <p:cNvSpPr txBox="1"/>
          <p:nvPr>
            <p:ph idx="1" type="body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8" name="Google Shape;88;p61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9" name="Google Shape;89;p61"/>
          <p:cNvSpPr txBox="1"/>
          <p:nvPr>
            <p:ph idx="3" type="body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0" name="Google Shape;90;p61"/>
          <p:cNvSpPr txBox="1"/>
          <p:nvPr>
            <p:ph idx="4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91" name="Google Shape;91;p6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6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a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0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50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/>
        </p:txBody>
      </p:sp>
      <p:sp>
        <p:nvSpPr>
          <p:cNvPr id="24" name="Google Shape;24;p51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1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0" name="Google Shape;30;p52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e contenuti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6" name="Google Shape;36;p5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37" name="Google Shape;37;p53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3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3" name="Google Shape;43;p5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4" name="Google Shape;44;p5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5" name="Google Shape;45;p5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46" name="Google Shape;46;p54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4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5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5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57" name="Google Shape;57;p5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8" name="Google Shape;58;p56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6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5" name="Google Shape;65;p5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4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1.png"/><Relationship Id="rId4" Type="http://schemas.openxmlformats.org/officeDocument/2006/relationships/image" Target="../media/image59.png"/><Relationship Id="rId5" Type="http://schemas.openxmlformats.org/officeDocument/2006/relationships/image" Target="../media/image61.png"/><Relationship Id="rId6" Type="http://schemas.openxmlformats.org/officeDocument/2006/relationships/image" Target="../media/image63.png"/><Relationship Id="rId7" Type="http://schemas.openxmlformats.org/officeDocument/2006/relationships/image" Target="../media/image6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8.png"/><Relationship Id="rId4" Type="http://schemas.openxmlformats.org/officeDocument/2006/relationships/image" Target="../media/image72.png"/><Relationship Id="rId5" Type="http://schemas.openxmlformats.org/officeDocument/2006/relationships/image" Target="../media/image62.png"/><Relationship Id="rId6" Type="http://schemas.openxmlformats.org/officeDocument/2006/relationships/image" Target="../media/image70.png"/><Relationship Id="rId7" Type="http://schemas.openxmlformats.org/officeDocument/2006/relationships/image" Target="../media/image66.png"/><Relationship Id="rId8" Type="http://schemas.openxmlformats.org/officeDocument/2006/relationships/image" Target="../media/image6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6.png"/><Relationship Id="rId4" Type="http://schemas.openxmlformats.org/officeDocument/2006/relationships/image" Target="../media/image65.png"/><Relationship Id="rId5" Type="http://schemas.openxmlformats.org/officeDocument/2006/relationships/image" Target="../media/image73.png"/><Relationship Id="rId6" Type="http://schemas.openxmlformats.org/officeDocument/2006/relationships/image" Target="../media/image75.png"/></Relationships>
</file>

<file path=ppt/slides/_rels/slide15.xml.rels><?xml version="1.0" encoding="UTF-8" standalone="yes"?><Relationships xmlns="http://schemas.openxmlformats.org/package/2006/relationships"><Relationship Id="rId20" Type="http://schemas.openxmlformats.org/officeDocument/2006/relationships/image" Target="../media/image82.png"/><Relationship Id="rId11" Type="http://schemas.openxmlformats.org/officeDocument/2006/relationships/image" Target="../media/image92.png"/><Relationship Id="rId22" Type="http://schemas.openxmlformats.org/officeDocument/2006/relationships/image" Target="../media/image84.png"/><Relationship Id="rId10" Type="http://schemas.openxmlformats.org/officeDocument/2006/relationships/image" Target="../media/image87.png"/><Relationship Id="rId21" Type="http://schemas.openxmlformats.org/officeDocument/2006/relationships/image" Target="../media/image95.png"/><Relationship Id="rId13" Type="http://schemas.openxmlformats.org/officeDocument/2006/relationships/image" Target="../media/image93.png"/><Relationship Id="rId12" Type="http://schemas.openxmlformats.org/officeDocument/2006/relationships/image" Target="../media/image89.png"/><Relationship Id="rId23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1.png"/><Relationship Id="rId4" Type="http://schemas.openxmlformats.org/officeDocument/2006/relationships/image" Target="../media/image74.png"/><Relationship Id="rId9" Type="http://schemas.openxmlformats.org/officeDocument/2006/relationships/image" Target="../media/image81.png"/><Relationship Id="rId15" Type="http://schemas.openxmlformats.org/officeDocument/2006/relationships/image" Target="../media/image90.png"/><Relationship Id="rId14" Type="http://schemas.openxmlformats.org/officeDocument/2006/relationships/image" Target="../media/image88.png"/><Relationship Id="rId17" Type="http://schemas.openxmlformats.org/officeDocument/2006/relationships/image" Target="../media/image94.png"/><Relationship Id="rId16" Type="http://schemas.openxmlformats.org/officeDocument/2006/relationships/image" Target="../media/image83.png"/><Relationship Id="rId5" Type="http://schemas.openxmlformats.org/officeDocument/2006/relationships/image" Target="../media/image79.png"/><Relationship Id="rId19" Type="http://schemas.openxmlformats.org/officeDocument/2006/relationships/image" Target="../media/image86.png"/><Relationship Id="rId6" Type="http://schemas.openxmlformats.org/officeDocument/2006/relationships/image" Target="../media/image77.png"/><Relationship Id="rId18" Type="http://schemas.openxmlformats.org/officeDocument/2006/relationships/image" Target="../media/image85.png"/><Relationship Id="rId7" Type="http://schemas.openxmlformats.org/officeDocument/2006/relationships/image" Target="../media/image78.png"/><Relationship Id="rId8" Type="http://schemas.openxmlformats.org/officeDocument/2006/relationships/image" Target="../media/image8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7.png"/><Relationship Id="rId4" Type="http://schemas.openxmlformats.org/officeDocument/2006/relationships/image" Target="../media/image98.png"/><Relationship Id="rId5" Type="http://schemas.openxmlformats.org/officeDocument/2006/relationships/image" Target="../media/image96.png"/><Relationship Id="rId6" Type="http://schemas.openxmlformats.org/officeDocument/2006/relationships/image" Target="../media/image9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9.png"/><Relationship Id="rId4" Type="http://schemas.openxmlformats.org/officeDocument/2006/relationships/image" Target="../media/image101.png"/><Relationship Id="rId5" Type="http://schemas.openxmlformats.org/officeDocument/2006/relationships/image" Target="../media/image107.png"/><Relationship Id="rId6" Type="http://schemas.openxmlformats.org/officeDocument/2006/relationships/image" Target="../media/image10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4.png"/><Relationship Id="rId4" Type="http://schemas.openxmlformats.org/officeDocument/2006/relationships/image" Target="../media/image108.png"/><Relationship Id="rId5" Type="http://schemas.openxmlformats.org/officeDocument/2006/relationships/image" Target="../media/image102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5.png"/><Relationship Id="rId10" Type="http://schemas.openxmlformats.org/officeDocument/2006/relationships/image" Target="../media/image10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4.png"/><Relationship Id="rId4" Type="http://schemas.openxmlformats.org/officeDocument/2006/relationships/image" Target="../media/image108.png"/><Relationship Id="rId9" Type="http://schemas.openxmlformats.org/officeDocument/2006/relationships/image" Target="../media/image114.png"/><Relationship Id="rId5" Type="http://schemas.openxmlformats.org/officeDocument/2006/relationships/image" Target="../media/image102.png"/><Relationship Id="rId6" Type="http://schemas.openxmlformats.org/officeDocument/2006/relationships/image" Target="../media/image110.png"/><Relationship Id="rId7" Type="http://schemas.openxmlformats.org/officeDocument/2006/relationships/image" Target="../media/image105.png"/><Relationship Id="rId8" Type="http://schemas.openxmlformats.org/officeDocument/2006/relationships/image" Target="../media/image10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2.png"/><Relationship Id="rId4" Type="http://schemas.openxmlformats.org/officeDocument/2006/relationships/image" Target="../media/image111.png"/><Relationship Id="rId9" Type="http://schemas.openxmlformats.org/officeDocument/2006/relationships/image" Target="../media/image120.png"/><Relationship Id="rId5" Type="http://schemas.openxmlformats.org/officeDocument/2006/relationships/image" Target="../media/image113.png"/><Relationship Id="rId6" Type="http://schemas.openxmlformats.org/officeDocument/2006/relationships/image" Target="../media/image117.png"/><Relationship Id="rId7" Type="http://schemas.openxmlformats.org/officeDocument/2006/relationships/image" Target="../media/image118.png"/><Relationship Id="rId8" Type="http://schemas.openxmlformats.org/officeDocument/2006/relationships/image" Target="../media/image116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9.png"/><Relationship Id="rId10" Type="http://schemas.openxmlformats.org/officeDocument/2006/relationships/image" Target="../media/image1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9.png"/><Relationship Id="rId4" Type="http://schemas.openxmlformats.org/officeDocument/2006/relationships/image" Target="../media/image121.png"/><Relationship Id="rId9" Type="http://schemas.openxmlformats.org/officeDocument/2006/relationships/image" Target="../media/image130.png"/><Relationship Id="rId5" Type="http://schemas.openxmlformats.org/officeDocument/2006/relationships/image" Target="../media/image125.png"/><Relationship Id="rId6" Type="http://schemas.openxmlformats.org/officeDocument/2006/relationships/image" Target="../media/image124.png"/><Relationship Id="rId7" Type="http://schemas.openxmlformats.org/officeDocument/2006/relationships/image" Target="../media/image131.png"/><Relationship Id="rId8" Type="http://schemas.openxmlformats.org/officeDocument/2006/relationships/image" Target="../media/image122.png"/></Relationships>
</file>

<file path=ppt/slides/_rels/slide2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36.png"/><Relationship Id="rId10" Type="http://schemas.openxmlformats.org/officeDocument/2006/relationships/image" Target="../media/image138.png"/><Relationship Id="rId13" Type="http://schemas.openxmlformats.org/officeDocument/2006/relationships/image" Target="../media/image137.png"/><Relationship Id="rId1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8.png"/><Relationship Id="rId4" Type="http://schemas.openxmlformats.org/officeDocument/2006/relationships/image" Target="../media/image135.png"/><Relationship Id="rId9" Type="http://schemas.openxmlformats.org/officeDocument/2006/relationships/image" Target="../media/image133.png"/><Relationship Id="rId15" Type="http://schemas.openxmlformats.org/officeDocument/2006/relationships/image" Target="../media/image144.png"/><Relationship Id="rId14" Type="http://schemas.openxmlformats.org/officeDocument/2006/relationships/image" Target="../media/image141.png"/><Relationship Id="rId17" Type="http://schemas.openxmlformats.org/officeDocument/2006/relationships/image" Target="../media/image145.png"/><Relationship Id="rId16" Type="http://schemas.openxmlformats.org/officeDocument/2006/relationships/image" Target="../media/image140.png"/><Relationship Id="rId5" Type="http://schemas.openxmlformats.org/officeDocument/2006/relationships/image" Target="../media/image134.png"/><Relationship Id="rId6" Type="http://schemas.openxmlformats.org/officeDocument/2006/relationships/image" Target="../media/image123.png"/><Relationship Id="rId18" Type="http://schemas.openxmlformats.org/officeDocument/2006/relationships/image" Target="../media/image142.png"/><Relationship Id="rId7" Type="http://schemas.openxmlformats.org/officeDocument/2006/relationships/image" Target="../media/image127.png"/><Relationship Id="rId8" Type="http://schemas.openxmlformats.org/officeDocument/2006/relationships/image" Target="../media/image132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7.png"/><Relationship Id="rId10" Type="http://schemas.openxmlformats.org/officeDocument/2006/relationships/image" Target="../media/image146.png"/><Relationship Id="rId13" Type="http://schemas.openxmlformats.org/officeDocument/2006/relationships/image" Target="../media/image152.png"/><Relationship Id="rId12" Type="http://schemas.openxmlformats.org/officeDocument/2006/relationships/image" Target="../media/image14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43.png"/><Relationship Id="rId4" Type="http://schemas.openxmlformats.org/officeDocument/2006/relationships/image" Target="../media/image183.png"/><Relationship Id="rId9" Type="http://schemas.openxmlformats.org/officeDocument/2006/relationships/image" Target="../media/image150.png"/><Relationship Id="rId15" Type="http://schemas.openxmlformats.org/officeDocument/2006/relationships/image" Target="../media/image156.png"/><Relationship Id="rId14" Type="http://schemas.openxmlformats.org/officeDocument/2006/relationships/image" Target="../media/image148.png"/><Relationship Id="rId16" Type="http://schemas.openxmlformats.org/officeDocument/2006/relationships/image" Target="../media/image151.png"/><Relationship Id="rId5" Type="http://schemas.openxmlformats.org/officeDocument/2006/relationships/image" Target="../media/image123.png"/><Relationship Id="rId6" Type="http://schemas.openxmlformats.org/officeDocument/2006/relationships/image" Target="../media/image138.png"/><Relationship Id="rId7" Type="http://schemas.openxmlformats.org/officeDocument/2006/relationships/image" Target="../media/image136.png"/><Relationship Id="rId8" Type="http://schemas.openxmlformats.org/officeDocument/2006/relationships/image" Target="../media/image139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2.png"/><Relationship Id="rId10" Type="http://schemas.openxmlformats.org/officeDocument/2006/relationships/image" Target="../media/image153.png"/><Relationship Id="rId13" Type="http://schemas.openxmlformats.org/officeDocument/2006/relationships/image" Target="../media/image161.png"/><Relationship Id="rId12" Type="http://schemas.openxmlformats.org/officeDocument/2006/relationships/image" Target="../media/image15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58.png"/><Relationship Id="rId4" Type="http://schemas.openxmlformats.org/officeDocument/2006/relationships/image" Target="../media/image155.png"/><Relationship Id="rId9" Type="http://schemas.openxmlformats.org/officeDocument/2006/relationships/image" Target="../media/image154.png"/><Relationship Id="rId15" Type="http://schemas.openxmlformats.org/officeDocument/2006/relationships/image" Target="../media/image160.png"/><Relationship Id="rId14" Type="http://schemas.openxmlformats.org/officeDocument/2006/relationships/image" Target="../media/image157.png"/><Relationship Id="rId17" Type="http://schemas.openxmlformats.org/officeDocument/2006/relationships/image" Target="../media/image163.png"/><Relationship Id="rId16" Type="http://schemas.openxmlformats.org/officeDocument/2006/relationships/image" Target="../media/image169.png"/><Relationship Id="rId5" Type="http://schemas.openxmlformats.org/officeDocument/2006/relationships/image" Target="../media/image123.png"/><Relationship Id="rId6" Type="http://schemas.openxmlformats.org/officeDocument/2006/relationships/image" Target="../media/image138.png"/><Relationship Id="rId18" Type="http://schemas.openxmlformats.org/officeDocument/2006/relationships/image" Target="../media/image162.png"/><Relationship Id="rId7" Type="http://schemas.openxmlformats.org/officeDocument/2006/relationships/image" Target="../media/image139.png"/><Relationship Id="rId8" Type="http://schemas.openxmlformats.org/officeDocument/2006/relationships/image" Target="../media/image150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1.png"/><Relationship Id="rId10" Type="http://schemas.openxmlformats.org/officeDocument/2006/relationships/image" Target="../media/image172.png"/><Relationship Id="rId13" Type="http://schemas.openxmlformats.org/officeDocument/2006/relationships/image" Target="../media/image168.png"/><Relationship Id="rId12" Type="http://schemas.openxmlformats.org/officeDocument/2006/relationships/image" Target="../media/image16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65.png"/><Relationship Id="rId4" Type="http://schemas.openxmlformats.org/officeDocument/2006/relationships/image" Target="../media/image123.png"/><Relationship Id="rId9" Type="http://schemas.openxmlformats.org/officeDocument/2006/relationships/image" Target="../media/image170.png"/><Relationship Id="rId14" Type="http://schemas.openxmlformats.org/officeDocument/2006/relationships/image" Target="../media/image173.png"/><Relationship Id="rId5" Type="http://schemas.openxmlformats.org/officeDocument/2006/relationships/image" Target="../media/image166.png"/><Relationship Id="rId6" Type="http://schemas.openxmlformats.org/officeDocument/2006/relationships/image" Target="../media/image167.png"/><Relationship Id="rId7" Type="http://schemas.openxmlformats.org/officeDocument/2006/relationships/image" Target="../media/image152.png"/><Relationship Id="rId8" Type="http://schemas.openxmlformats.org/officeDocument/2006/relationships/image" Target="../media/image159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6.png"/><Relationship Id="rId10" Type="http://schemas.openxmlformats.org/officeDocument/2006/relationships/image" Target="../media/image171.png"/><Relationship Id="rId13" Type="http://schemas.openxmlformats.org/officeDocument/2006/relationships/image" Target="../media/image180.png"/><Relationship Id="rId1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4.png"/><Relationship Id="rId4" Type="http://schemas.openxmlformats.org/officeDocument/2006/relationships/image" Target="../media/image123.png"/><Relationship Id="rId9" Type="http://schemas.openxmlformats.org/officeDocument/2006/relationships/image" Target="../media/image170.png"/><Relationship Id="rId15" Type="http://schemas.openxmlformats.org/officeDocument/2006/relationships/image" Target="../media/image182.png"/><Relationship Id="rId14" Type="http://schemas.openxmlformats.org/officeDocument/2006/relationships/image" Target="../media/image184.png"/><Relationship Id="rId16" Type="http://schemas.openxmlformats.org/officeDocument/2006/relationships/image" Target="../media/image179.png"/><Relationship Id="rId5" Type="http://schemas.openxmlformats.org/officeDocument/2006/relationships/image" Target="../media/image175.png"/><Relationship Id="rId6" Type="http://schemas.openxmlformats.org/officeDocument/2006/relationships/image" Target="../media/image178.png"/><Relationship Id="rId7" Type="http://schemas.openxmlformats.org/officeDocument/2006/relationships/image" Target="../media/image152.png"/><Relationship Id="rId8" Type="http://schemas.openxmlformats.org/officeDocument/2006/relationships/image" Target="../media/image159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7.png"/><Relationship Id="rId10" Type="http://schemas.openxmlformats.org/officeDocument/2006/relationships/image" Target="../media/image176.png"/><Relationship Id="rId13" Type="http://schemas.openxmlformats.org/officeDocument/2006/relationships/image" Target="../media/image191.png"/><Relationship Id="rId1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1.png"/><Relationship Id="rId4" Type="http://schemas.openxmlformats.org/officeDocument/2006/relationships/image" Target="../media/image123.png"/><Relationship Id="rId9" Type="http://schemas.openxmlformats.org/officeDocument/2006/relationships/image" Target="../media/image171.png"/><Relationship Id="rId1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5.png"/><Relationship Id="rId7" Type="http://schemas.openxmlformats.org/officeDocument/2006/relationships/image" Target="../media/image152.png"/><Relationship Id="rId8" Type="http://schemas.openxmlformats.org/officeDocument/2006/relationships/image" Target="../media/image17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8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8.png"/><Relationship Id="rId4" Type="http://schemas.openxmlformats.org/officeDocument/2006/relationships/image" Target="../media/image196.png"/><Relationship Id="rId9" Type="http://schemas.openxmlformats.org/officeDocument/2006/relationships/image" Target="../media/image195.png"/><Relationship Id="rId5" Type="http://schemas.openxmlformats.org/officeDocument/2006/relationships/image" Target="../media/image193.png"/><Relationship Id="rId6" Type="http://schemas.openxmlformats.org/officeDocument/2006/relationships/image" Target="../media/image194.png"/><Relationship Id="rId7" Type="http://schemas.openxmlformats.org/officeDocument/2006/relationships/image" Target="../media/image192.png"/><Relationship Id="rId8" Type="http://schemas.openxmlformats.org/officeDocument/2006/relationships/image" Target="../media/image19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90.png"/><Relationship Id="rId4" Type="http://schemas.openxmlformats.org/officeDocument/2006/relationships/image" Target="../media/image198.png"/><Relationship Id="rId9" Type="http://schemas.openxmlformats.org/officeDocument/2006/relationships/image" Target="../media/image203.png"/><Relationship Id="rId5" Type="http://schemas.openxmlformats.org/officeDocument/2006/relationships/image" Target="../media/image200.png"/><Relationship Id="rId6" Type="http://schemas.openxmlformats.org/officeDocument/2006/relationships/image" Target="../media/image199.png"/><Relationship Id="rId7" Type="http://schemas.openxmlformats.org/officeDocument/2006/relationships/image" Target="../media/image201.png"/><Relationship Id="rId8" Type="http://schemas.openxmlformats.org/officeDocument/2006/relationships/image" Target="../media/image20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04.png"/><Relationship Id="rId4" Type="http://schemas.openxmlformats.org/officeDocument/2006/relationships/image" Target="../media/image206.png"/><Relationship Id="rId5" Type="http://schemas.openxmlformats.org/officeDocument/2006/relationships/image" Target="../media/image20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4.png"/><Relationship Id="rId10" Type="http://schemas.openxmlformats.org/officeDocument/2006/relationships/image" Target="../media/image217.png"/><Relationship Id="rId13" Type="http://schemas.openxmlformats.org/officeDocument/2006/relationships/image" Target="../media/image216.png"/><Relationship Id="rId12" Type="http://schemas.openxmlformats.org/officeDocument/2006/relationships/image" Target="../media/image2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02.png"/><Relationship Id="rId4" Type="http://schemas.openxmlformats.org/officeDocument/2006/relationships/image" Target="../media/image208.png"/><Relationship Id="rId9" Type="http://schemas.openxmlformats.org/officeDocument/2006/relationships/image" Target="../media/image215.png"/><Relationship Id="rId5" Type="http://schemas.openxmlformats.org/officeDocument/2006/relationships/image" Target="../media/image209.png"/><Relationship Id="rId6" Type="http://schemas.openxmlformats.org/officeDocument/2006/relationships/image" Target="../media/image211.png"/><Relationship Id="rId7" Type="http://schemas.openxmlformats.org/officeDocument/2006/relationships/image" Target="../media/image212.png"/><Relationship Id="rId8" Type="http://schemas.openxmlformats.org/officeDocument/2006/relationships/image" Target="../media/image210.png"/></Relationships>
</file>

<file path=ppt/slides/_rels/slide35.xml.rels><?xml version="1.0" encoding="UTF-8" standalone="yes"?><Relationships xmlns="http://schemas.openxmlformats.org/package/2006/relationships"><Relationship Id="rId10" Type="http://schemas.openxmlformats.org/officeDocument/2006/relationships/image" Target="../media/image22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9.png"/><Relationship Id="rId4" Type="http://schemas.openxmlformats.org/officeDocument/2006/relationships/image" Target="../media/image221.png"/><Relationship Id="rId9" Type="http://schemas.openxmlformats.org/officeDocument/2006/relationships/image" Target="../media/image224.png"/><Relationship Id="rId5" Type="http://schemas.openxmlformats.org/officeDocument/2006/relationships/image" Target="../media/image220.png"/><Relationship Id="rId6" Type="http://schemas.openxmlformats.org/officeDocument/2006/relationships/image" Target="../media/image218.png"/><Relationship Id="rId7" Type="http://schemas.openxmlformats.org/officeDocument/2006/relationships/image" Target="../media/image222.png"/><Relationship Id="rId8" Type="http://schemas.openxmlformats.org/officeDocument/2006/relationships/image" Target="../media/image229.png"/></Relationships>
</file>

<file path=ppt/slides/_rels/slide3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6.png"/><Relationship Id="rId10" Type="http://schemas.openxmlformats.org/officeDocument/2006/relationships/image" Target="../media/image235.png"/><Relationship Id="rId1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6.png"/><Relationship Id="rId4" Type="http://schemas.openxmlformats.org/officeDocument/2006/relationships/image" Target="../media/image223.png"/><Relationship Id="rId9" Type="http://schemas.openxmlformats.org/officeDocument/2006/relationships/image" Target="../media/image230.png"/><Relationship Id="rId5" Type="http://schemas.openxmlformats.org/officeDocument/2006/relationships/image" Target="../media/image225.png"/><Relationship Id="rId6" Type="http://schemas.openxmlformats.org/officeDocument/2006/relationships/image" Target="../media/image232.png"/><Relationship Id="rId7" Type="http://schemas.openxmlformats.org/officeDocument/2006/relationships/image" Target="../media/image233.png"/><Relationship Id="rId8" Type="http://schemas.openxmlformats.org/officeDocument/2006/relationships/image" Target="../media/image227.png"/></Relationships>
</file>

<file path=ppt/slides/_rels/slide3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40.png"/><Relationship Id="rId10" Type="http://schemas.openxmlformats.org/officeDocument/2006/relationships/image" Target="../media/image239.png"/><Relationship Id="rId12" Type="http://schemas.openxmlformats.org/officeDocument/2006/relationships/image" Target="../media/image24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6.png"/><Relationship Id="rId4" Type="http://schemas.openxmlformats.org/officeDocument/2006/relationships/image" Target="../media/image234.png"/><Relationship Id="rId9" Type="http://schemas.openxmlformats.org/officeDocument/2006/relationships/image" Target="../media/image238.png"/><Relationship Id="rId5" Type="http://schemas.openxmlformats.org/officeDocument/2006/relationships/image" Target="../media/image237.png"/><Relationship Id="rId6" Type="http://schemas.openxmlformats.org/officeDocument/2006/relationships/image" Target="../media/image233.png"/><Relationship Id="rId7" Type="http://schemas.openxmlformats.org/officeDocument/2006/relationships/image" Target="../media/image227.png"/><Relationship Id="rId8" Type="http://schemas.openxmlformats.org/officeDocument/2006/relationships/image" Target="../media/image230.png"/></Relationships>
</file>

<file path=ppt/slides/_rels/slide38.xml.rels><?xml version="1.0" encoding="UTF-8" standalone="yes"?><Relationships xmlns="http://schemas.openxmlformats.org/package/2006/relationships"><Relationship Id="rId10" Type="http://schemas.openxmlformats.org/officeDocument/2006/relationships/image" Target="../media/image24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26.png"/><Relationship Id="rId4" Type="http://schemas.openxmlformats.org/officeDocument/2006/relationships/image" Target="../media/image242.png"/><Relationship Id="rId9" Type="http://schemas.openxmlformats.org/officeDocument/2006/relationships/image" Target="../media/image244.png"/><Relationship Id="rId5" Type="http://schemas.openxmlformats.org/officeDocument/2006/relationships/image" Target="../media/image233.png"/><Relationship Id="rId6" Type="http://schemas.openxmlformats.org/officeDocument/2006/relationships/image" Target="../media/image238.png"/><Relationship Id="rId7" Type="http://schemas.openxmlformats.org/officeDocument/2006/relationships/image" Target="../media/image239.png"/><Relationship Id="rId8" Type="http://schemas.openxmlformats.org/officeDocument/2006/relationships/image" Target="../media/image246.png"/></Relationships>
</file>

<file path=ppt/slides/_rels/slide3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50.png"/><Relationship Id="rId10" Type="http://schemas.openxmlformats.org/officeDocument/2006/relationships/image" Target="../media/image249.png"/><Relationship Id="rId12" Type="http://schemas.openxmlformats.org/officeDocument/2006/relationships/image" Target="../media/image2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26.png"/><Relationship Id="rId4" Type="http://schemas.openxmlformats.org/officeDocument/2006/relationships/image" Target="../media/image243.png"/><Relationship Id="rId9" Type="http://schemas.openxmlformats.org/officeDocument/2006/relationships/image" Target="../media/image247.png"/><Relationship Id="rId5" Type="http://schemas.openxmlformats.org/officeDocument/2006/relationships/image" Target="../media/image238.png"/><Relationship Id="rId6" Type="http://schemas.openxmlformats.org/officeDocument/2006/relationships/image" Target="../media/image239.png"/><Relationship Id="rId7" Type="http://schemas.openxmlformats.org/officeDocument/2006/relationships/image" Target="../media/image246.png"/><Relationship Id="rId8" Type="http://schemas.openxmlformats.org/officeDocument/2006/relationships/image" Target="../media/image24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26.png"/><Relationship Id="rId4" Type="http://schemas.openxmlformats.org/officeDocument/2006/relationships/image" Target="../media/image251.png"/><Relationship Id="rId9" Type="http://schemas.openxmlformats.org/officeDocument/2006/relationships/image" Target="../media/image255.png"/><Relationship Id="rId5" Type="http://schemas.openxmlformats.org/officeDocument/2006/relationships/image" Target="../media/image239.png"/><Relationship Id="rId6" Type="http://schemas.openxmlformats.org/officeDocument/2006/relationships/image" Target="../media/image244.png"/><Relationship Id="rId7" Type="http://schemas.openxmlformats.org/officeDocument/2006/relationships/image" Target="../media/image247.png"/><Relationship Id="rId8" Type="http://schemas.openxmlformats.org/officeDocument/2006/relationships/image" Target="../media/image253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62.png"/><Relationship Id="rId4" Type="http://schemas.openxmlformats.org/officeDocument/2006/relationships/image" Target="../media/image252.png"/><Relationship Id="rId9" Type="http://schemas.openxmlformats.org/officeDocument/2006/relationships/image" Target="../media/image256.png"/><Relationship Id="rId5" Type="http://schemas.openxmlformats.org/officeDocument/2006/relationships/image" Target="../media/image254.png"/><Relationship Id="rId6" Type="http://schemas.openxmlformats.org/officeDocument/2006/relationships/image" Target="../media/image257.png"/><Relationship Id="rId7" Type="http://schemas.openxmlformats.org/officeDocument/2006/relationships/image" Target="../media/image261.png"/><Relationship Id="rId8" Type="http://schemas.openxmlformats.org/officeDocument/2006/relationships/image" Target="../media/image259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65.png"/><Relationship Id="rId4" Type="http://schemas.openxmlformats.org/officeDocument/2006/relationships/image" Target="../media/image258.png"/><Relationship Id="rId5" Type="http://schemas.openxmlformats.org/officeDocument/2006/relationships/image" Target="../media/image267.png"/><Relationship Id="rId6" Type="http://schemas.openxmlformats.org/officeDocument/2006/relationships/image" Target="../media/image263.png"/><Relationship Id="rId7" Type="http://schemas.openxmlformats.org/officeDocument/2006/relationships/image" Target="../media/image264.png"/><Relationship Id="rId8" Type="http://schemas.openxmlformats.org/officeDocument/2006/relationships/image" Target="../media/image26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9.png"/><Relationship Id="rId4" Type="http://schemas.openxmlformats.org/officeDocument/2006/relationships/image" Target="../media/image26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70.png"/><Relationship Id="rId4" Type="http://schemas.openxmlformats.org/officeDocument/2006/relationships/image" Target="../media/image268.png"/><Relationship Id="rId5" Type="http://schemas.openxmlformats.org/officeDocument/2006/relationships/image" Target="../media/image271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81.png"/><Relationship Id="rId4" Type="http://schemas.openxmlformats.org/officeDocument/2006/relationships/image" Target="../media/image272.png"/><Relationship Id="rId5" Type="http://schemas.openxmlformats.org/officeDocument/2006/relationships/image" Target="../media/image280.png"/><Relationship Id="rId6" Type="http://schemas.openxmlformats.org/officeDocument/2006/relationships/image" Target="../media/image273.png"/><Relationship Id="rId7" Type="http://schemas.openxmlformats.org/officeDocument/2006/relationships/image" Target="../media/image282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77.png"/><Relationship Id="rId4" Type="http://schemas.openxmlformats.org/officeDocument/2006/relationships/image" Target="../media/image274.png"/><Relationship Id="rId5" Type="http://schemas.openxmlformats.org/officeDocument/2006/relationships/image" Target="../media/image276.png"/><Relationship Id="rId6" Type="http://schemas.openxmlformats.org/officeDocument/2006/relationships/image" Target="../media/image275.png"/><Relationship Id="rId7" Type="http://schemas.openxmlformats.org/officeDocument/2006/relationships/image" Target="../media/image278.png"/></Relationships>
</file>

<file path=ppt/slides/_rels/slide4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89.png"/><Relationship Id="rId10" Type="http://schemas.openxmlformats.org/officeDocument/2006/relationships/image" Target="../media/image288.png"/><Relationship Id="rId13" Type="http://schemas.openxmlformats.org/officeDocument/2006/relationships/image" Target="../media/image291.png"/><Relationship Id="rId1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3.png"/><Relationship Id="rId4" Type="http://schemas.openxmlformats.org/officeDocument/2006/relationships/image" Target="../media/image285.png"/><Relationship Id="rId9" Type="http://schemas.openxmlformats.org/officeDocument/2006/relationships/image" Target="../media/image287.png"/><Relationship Id="rId14" Type="http://schemas.openxmlformats.org/officeDocument/2006/relationships/image" Target="../media/image292.png"/><Relationship Id="rId5" Type="http://schemas.openxmlformats.org/officeDocument/2006/relationships/image" Target="../media/image283.png"/><Relationship Id="rId6" Type="http://schemas.openxmlformats.org/officeDocument/2006/relationships/image" Target="../media/image279.png"/><Relationship Id="rId7" Type="http://schemas.openxmlformats.org/officeDocument/2006/relationships/image" Target="../media/image284.png"/><Relationship Id="rId8" Type="http://schemas.openxmlformats.org/officeDocument/2006/relationships/image" Target="../media/image286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27.png"/><Relationship Id="rId11" Type="http://schemas.openxmlformats.org/officeDocument/2006/relationships/image" Target="../media/image3.png"/><Relationship Id="rId22" Type="http://schemas.openxmlformats.org/officeDocument/2006/relationships/image" Target="../media/image24.png"/><Relationship Id="rId10" Type="http://schemas.openxmlformats.org/officeDocument/2006/relationships/image" Target="../media/image11.png"/><Relationship Id="rId21" Type="http://schemas.openxmlformats.org/officeDocument/2006/relationships/image" Target="../media/image29.png"/><Relationship Id="rId13" Type="http://schemas.openxmlformats.org/officeDocument/2006/relationships/image" Target="../media/image19.png"/><Relationship Id="rId12" Type="http://schemas.openxmlformats.org/officeDocument/2006/relationships/image" Target="../media/image17.png"/><Relationship Id="rId23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Relationship Id="rId15" Type="http://schemas.openxmlformats.org/officeDocument/2006/relationships/image" Target="../media/image13.png"/><Relationship Id="rId14" Type="http://schemas.openxmlformats.org/officeDocument/2006/relationships/image" Target="../media/image12.png"/><Relationship Id="rId17" Type="http://schemas.openxmlformats.org/officeDocument/2006/relationships/image" Target="../media/image21.png"/><Relationship Id="rId16" Type="http://schemas.openxmlformats.org/officeDocument/2006/relationships/image" Target="../media/image20.png"/><Relationship Id="rId5" Type="http://schemas.openxmlformats.org/officeDocument/2006/relationships/image" Target="../media/image5.png"/><Relationship Id="rId19" Type="http://schemas.openxmlformats.org/officeDocument/2006/relationships/image" Target="../media/image26.png"/><Relationship Id="rId6" Type="http://schemas.openxmlformats.org/officeDocument/2006/relationships/image" Target="../media/image14.png"/><Relationship Id="rId18" Type="http://schemas.openxmlformats.org/officeDocument/2006/relationships/image" Target="../media/image22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33.png"/><Relationship Id="rId9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32.png"/><Relationship Id="rId7" Type="http://schemas.openxmlformats.org/officeDocument/2006/relationships/image" Target="../media/image34.png"/><Relationship Id="rId8" Type="http://schemas.openxmlformats.org/officeDocument/2006/relationships/image" Target="../media/image38.png"/></Relationships>
</file>

<file path=ppt/slides/_rels/slide8.xml.rels><?xml version="1.0" encoding="UTF-8" standalone="yes"?><Relationships xmlns="http://schemas.openxmlformats.org/package/2006/relationships"><Relationship Id="rId11" Type="http://schemas.openxmlformats.org/officeDocument/2006/relationships/image" Target="../media/image44.png"/><Relationship Id="rId10" Type="http://schemas.openxmlformats.org/officeDocument/2006/relationships/image" Target="../media/image43.png"/><Relationship Id="rId13" Type="http://schemas.openxmlformats.org/officeDocument/2006/relationships/image" Target="../media/image45.png"/><Relationship Id="rId1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2.png"/><Relationship Id="rId14" Type="http://schemas.openxmlformats.org/officeDocument/2006/relationships/image" Target="../media/image49.png"/><Relationship Id="rId5" Type="http://schemas.openxmlformats.org/officeDocument/2006/relationships/image" Target="../media/image39.png"/><Relationship Id="rId6" Type="http://schemas.openxmlformats.org/officeDocument/2006/relationships/image" Target="../media/image37.png"/><Relationship Id="rId7" Type="http://schemas.openxmlformats.org/officeDocument/2006/relationships/image" Target="../media/image41.png"/><Relationship Id="rId8" Type="http://schemas.openxmlformats.org/officeDocument/2006/relationships/image" Target="../media/image40.png"/></Relationships>
</file>

<file path=ppt/slides/_rels/slide9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png"/><Relationship Id="rId10" Type="http://schemas.openxmlformats.org/officeDocument/2006/relationships/image" Target="../media/image50.png"/><Relationship Id="rId13" Type="http://schemas.openxmlformats.org/officeDocument/2006/relationships/image" Target="../media/image58.png"/><Relationship Id="rId1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6.png"/><Relationship Id="rId4" Type="http://schemas.openxmlformats.org/officeDocument/2006/relationships/image" Target="../media/image55.png"/><Relationship Id="rId9" Type="http://schemas.openxmlformats.org/officeDocument/2006/relationships/image" Target="../media/image52.png"/><Relationship Id="rId5" Type="http://schemas.openxmlformats.org/officeDocument/2006/relationships/image" Target="../media/image47.png"/><Relationship Id="rId6" Type="http://schemas.openxmlformats.org/officeDocument/2006/relationships/image" Target="../media/image56.png"/><Relationship Id="rId7" Type="http://schemas.openxmlformats.org/officeDocument/2006/relationships/image" Target="../media/image53.png"/><Relationship Id="rId8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/>
          <p:nvPr/>
        </p:nvSpPr>
        <p:spPr>
          <a:xfrm>
            <a:off x="251520" y="836712"/>
            <a:ext cx="8496944" cy="792088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DF1F4"/>
              </a:gs>
              <a:gs pos="50000">
                <a:srgbClr val="DFF5F7"/>
              </a:gs>
              <a:gs pos="100000">
                <a:srgbClr val="EEF9FB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1" lang="it-IT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/>
          <p:nvPr/>
        </p:nvSpPr>
        <p:spPr>
          <a:xfrm>
            <a:off x="323528" y="1845320"/>
            <a:ext cx="83597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b="0" i="1" lang="it-IT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Definizione</a:t>
            </a:r>
            <a:endParaRPr b="0" i="1" sz="20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323528" y="836712"/>
            <a:ext cx="8359775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b="0" i="1" lang="it-IT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Il </a:t>
            </a:r>
            <a:r>
              <a:rPr b="0" i="1" lang="it-IT" sz="1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Problema del Cammino Minimo </a:t>
            </a:r>
            <a:r>
              <a:rPr b="0" i="1" lang="it-IT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0" i="1" lang="it-IT" sz="1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Shortest Path Problem</a:t>
            </a:r>
            <a:r>
              <a:rPr b="0" i="1" lang="it-IT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è il più semplice dei problemi di </a:t>
            </a:r>
            <a:r>
              <a:rPr b="0" i="1" lang="it-IT" sz="1600" u="none" cap="none" strike="noStrike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flusso si rete</a:t>
            </a:r>
            <a:r>
              <a:rPr b="0" i="1" lang="it-IT" sz="16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b="0" i="1" sz="1600" u="none" cap="none" strike="noStrike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"/>
          <p:cNvSpPr txBox="1"/>
          <p:nvPr/>
        </p:nvSpPr>
        <p:spPr>
          <a:xfrm>
            <a:off x="539550" y="2204879"/>
            <a:ext cx="8143800" cy="792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3611" l="-448" r="-4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t-IT" sz="1800" u="none" cap="none" strike="noStrik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" name="Google Shape;103;p1"/>
          <p:cNvSpPr/>
          <p:nvPr/>
        </p:nvSpPr>
        <p:spPr>
          <a:xfrm>
            <a:off x="2657973" y="4242791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104" name="Google Shape;104;p1"/>
          <p:cNvCxnSpPr>
            <a:stCxn id="103" idx="6"/>
            <a:endCxn id="105" idx="2"/>
          </p:cNvCxnSpPr>
          <p:nvPr/>
        </p:nvCxnSpPr>
        <p:spPr>
          <a:xfrm flipH="1" rot="10800000">
            <a:off x="2940548" y="4373008"/>
            <a:ext cx="2279400" cy="1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6" name="Google Shape;106;p1"/>
          <p:cNvSpPr txBox="1"/>
          <p:nvPr/>
        </p:nvSpPr>
        <p:spPr>
          <a:xfrm>
            <a:off x="3648454" y="4078293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05" name="Google Shape;105;p1"/>
          <p:cNvSpPr/>
          <p:nvPr/>
        </p:nvSpPr>
        <p:spPr>
          <a:xfrm>
            <a:off x="5220072" y="4229049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07" name="Google Shape;107;p1"/>
          <p:cNvSpPr/>
          <p:nvPr/>
        </p:nvSpPr>
        <p:spPr>
          <a:xfrm>
            <a:off x="6444208" y="4220615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2637385" y="5070474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09" name="Google Shape;109;p1"/>
          <p:cNvSpPr/>
          <p:nvPr/>
        </p:nvSpPr>
        <p:spPr>
          <a:xfrm>
            <a:off x="4002757" y="5090392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6444208" y="5052088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11" name="Google Shape;111;p1"/>
          <p:cNvSpPr/>
          <p:nvPr/>
        </p:nvSpPr>
        <p:spPr>
          <a:xfrm>
            <a:off x="2637384" y="5824412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4001393" y="6165303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13" name="Google Shape;113;p1"/>
          <p:cNvSpPr/>
          <p:nvPr/>
        </p:nvSpPr>
        <p:spPr>
          <a:xfrm>
            <a:off x="5436096" y="5824411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114" name="Google Shape;114;p1"/>
          <p:cNvCxnSpPr>
            <a:stCxn id="105" idx="6"/>
            <a:endCxn id="107" idx="2"/>
          </p:cNvCxnSpPr>
          <p:nvPr/>
        </p:nvCxnSpPr>
        <p:spPr>
          <a:xfrm flipH="1" rot="10800000">
            <a:off x="5502647" y="4364666"/>
            <a:ext cx="941700" cy="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" name="Google Shape;115;p1"/>
          <p:cNvSpPr txBox="1"/>
          <p:nvPr/>
        </p:nvSpPr>
        <p:spPr>
          <a:xfrm>
            <a:off x="5724128" y="4077072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6" name="Google Shape;116;p1"/>
          <p:cNvCxnSpPr>
            <a:stCxn id="103" idx="4"/>
            <a:endCxn id="108" idx="0"/>
          </p:cNvCxnSpPr>
          <p:nvPr/>
        </p:nvCxnSpPr>
        <p:spPr>
          <a:xfrm flipH="1">
            <a:off x="2778561" y="4530824"/>
            <a:ext cx="20700" cy="53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" name="Google Shape;117;p1"/>
          <p:cNvSpPr txBox="1"/>
          <p:nvPr/>
        </p:nvSpPr>
        <p:spPr>
          <a:xfrm>
            <a:off x="2483768" y="4561383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2411760" y="5353471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"/>
          <p:cNvCxnSpPr>
            <a:stCxn id="108" idx="4"/>
            <a:endCxn id="111" idx="0"/>
          </p:cNvCxnSpPr>
          <p:nvPr/>
        </p:nvCxnSpPr>
        <p:spPr>
          <a:xfrm>
            <a:off x="2778673" y="5358507"/>
            <a:ext cx="0" cy="46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0" name="Google Shape;120;p1"/>
          <p:cNvCxnSpPr>
            <a:stCxn id="108" idx="6"/>
            <a:endCxn id="109" idx="2"/>
          </p:cNvCxnSpPr>
          <p:nvPr/>
        </p:nvCxnSpPr>
        <p:spPr>
          <a:xfrm>
            <a:off x="2919960" y="5214491"/>
            <a:ext cx="1082700" cy="1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1" name="Google Shape;121;p1"/>
          <p:cNvSpPr txBox="1"/>
          <p:nvPr/>
        </p:nvSpPr>
        <p:spPr>
          <a:xfrm>
            <a:off x="3143034" y="4921423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1"/>
          <p:cNvCxnSpPr>
            <a:stCxn id="109" idx="3"/>
            <a:endCxn id="111" idx="6"/>
          </p:cNvCxnSpPr>
          <p:nvPr/>
        </p:nvCxnSpPr>
        <p:spPr>
          <a:xfrm flipH="1">
            <a:off x="2920039" y="5336244"/>
            <a:ext cx="1124100" cy="6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3" name="Google Shape;123;p1"/>
          <p:cNvSpPr txBox="1"/>
          <p:nvPr/>
        </p:nvSpPr>
        <p:spPr>
          <a:xfrm>
            <a:off x="3143034" y="5456257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1"/>
          <p:cNvCxnSpPr>
            <a:stCxn id="112" idx="2"/>
            <a:endCxn id="111" idx="5"/>
          </p:cNvCxnSpPr>
          <p:nvPr/>
        </p:nvCxnSpPr>
        <p:spPr>
          <a:xfrm rot="10800000">
            <a:off x="2878493" y="6070220"/>
            <a:ext cx="1122900" cy="23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" name="Google Shape;125;p1"/>
          <p:cNvCxnSpPr>
            <a:stCxn id="109" idx="4"/>
            <a:endCxn id="112" idx="0"/>
          </p:cNvCxnSpPr>
          <p:nvPr/>
        </p:nvCxnSpPr>
        <p:spPr>
          <a:xfrm flipH="1">
            <a:off x="4142545" y="5378425"/>
            <a:ext cx="1500" cy="78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" name="Google Shape;126;p1"/>
          <p:cNvSpPr txBox="1"/>
          <p:nvPr/>
        </p:nvSpPr>
        <p:spPr>
          <a:xfrm>
            <a:off x="3851920" y="5608657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"/>
          <p:cNvSpPr txBox="1"/>
          <p:nvPr/>
        </p:nvSpPr>
        <p:spPr>
          <a:xfrm>
            <a:off x="3347864" y="6176337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28" name="Google Shape;128;p1"/>
          <p:cNvCxnSpPr>
            <a:stCxn id="105" idx="3"/>
            <a:endCxn id="109" idx="7"/>
          </p:cNvCxnSpPr>
          <p:nvPr/>
        </p:nvCxnSpPr>
        <p:spPr>
          <a:xfrm flipH="1">
            <a:off x="4243854" y="4474901"/>
            <a:ext cx="1017600" cy="65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9" name="Google Shape;129;p1"/>
          <p:cNvCxnSpPr>
            <a:stCxn id="110" idx="2"/>
            <a:endCxn id="109" idx="6"/>
          </p:cNvCxnSpPr>
          <p:nvPr/>
        </p:nvCxnSpPr>
        <p:spPr>
          <a:xfrm flipH="1">
            <a:off x="4285408" y="5196105"/>
            <a:ext cx="2158800" cy="3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" name="Google Shape;130;p1"/>
          <p:cNvCxnSpPr>
            <a:stCxn id="109" idx="5"/>
            <a:endCxn id="113" idx="1"/>
          </p:cNvCxnSpPr>
          <p:nvPr/>
        </p:nvCxnSpPr>
        <p:spPr>
          <a:xfrm>
            <a:off x="4243950" y="5336244"/>
            <a:ext cx="1233600" cy="53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1" name="Google Shape;131;p1"/>
          <p:cNvSpPr txBox="1"/>
          <p:nvPr/>
        </p:nvSpPr>
        <p:spPr>
          <a:xfrm>
            <a:off x="4439178" y="4581128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"/>
          <p:cNvSpPr txBox="1"/>
          <p:nvPr/>
        </p:nvSpPr>
        <p:spPr>
          <a:xfrm>
            <a:off x="4788024" y="4952201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"/>
          <p:cNvSpPr txBox="1"/>
          <p:nvPr/>
        </p:nvSpPr>
        <p:spPr>
          <a:xfrm>
            <a:off x="4644008" y="5589240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4" name="Google Shape;134;p1"/>
          <p:cNvCxnSpPr>
            <a:stCxn id="112" idx="6"/>
            <a:endCxn id="113" idx="3"/>
          </p:cNvCxnSpPr>
          <p:nvPr/>
        </p:nvCxnSpPr>
        <p:spPr>
          <a:xfrm flipH="1" rot="10800000">
            <a:off x="4283968" y="6070220"/>
            <a:ext cx="1193400" cy="23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5" name="Google Shape;135;p1"/>
          <p:cNvSpPr txBox="1"/>
          <p:nvPr/>
        </p:nvSpPr>
        <p:spPr>
          <a:xfrm>
            <a:off x="4799218" y="616530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36" name="Google Shape;136;p1"/>
          <p:cNvCxnSpPr>
            <a:stCxn id="113" idx="0"/>
            <a:endCxn id="105" idx="4"/>
          </p:cNvCxnSpPr>
          <p:nvPr/>
        </p:nvCxnSpPr>
        <p:spPr>
          <a:xfrm rot="10800000">
            <a:off x="5361384" y="4517011"/>
            <a:ext cx="216000" cy="130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7" name="Google Shape;137;p1"/>
          <p:cNvSpPr txBox="1"/>
          <p:nvPr/>
        </p:nvSpPr>
        <p:spPr>
          <a:xfrm>
            <a:off x="5375282" y="472514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" name="Google Shape;138;p1"/>
          <p:cNvCxnSpPr>
            <a:stCxn id="113" idx="7"/>
            <a:endCxn id="110" idx="3"/>
          </p:cNvCxnSpPr>
          <p:nvPr/>
        </p:nvCxnSpPr>
        <p:spPr>
          <a:xfrm flipH="1" rot="10800000">
            <a:off x="5677289" y="5297792"/>
            <a:ext cx="808200" cy="56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" name="Google Shape;139;p1"/>
          <p:cNvSpPr txBox="1"/>
          <p:nvPr/>
        </p:nvSpPr>
        <p:spPr>
          <a:xfrm>
            <a:off x="6023354" y="5528265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1"/>
          <p:cNvCxnSpPr>
            <a:stCxn id="105" idx="5"/>
            <a:endCxn id="110" idx="1"/>
          </p:cNvCxnSpPr>
          <p:nvPr/>
        </p:nvCxnSpPr>
        <p:spPr>
          <a:xfrm>
            <a:off x="5461265" y="4474901"/>
            <a:ext cx="1024200" cy="61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1" name="Google Shape;141;p1"/>
          <p:cNvSpPr txBox="1"/>
          <p:nvPr/>
        </p:nvSpPr>
        <p:spPr>
          <a:xfrm>
            <a:off x="5868144" y="4520153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" name="Google Shape;142;p1"/>
          <p:cNvCxnSpPr>
            <a:stCxn id="110" idx="0"/>
            <a:endCxn id="107" idx="4"/>
          </p:cNvCxnSpPr>
          <p:nvPr/>
        </p:nvCxnSpPr>
        <p:spPr>
          <a:xfrm rot="10800000">
            <a:off x="6585496" y="4508788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3" name="Google Shape;143;p1"/>
          <p:cNvSpPr txBox="1"/>
          <p:nvPr/>
        </p:nvSpPr>
        <p:spPr>
          <a:xfrm>
            <a:off x="6588224" y="4664169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lang="it-IT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b="0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"/>
          <p:cNvSpPr/>
          <p:nvPr/>
        </p:nvSpPr>
        <p:spPr>
          <a:xfrm>
            <a:off x="3935298" y="3604954"/>
            <a:ext cx="1403333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5" name="Google Shape;145;p1"/>
          <p:cNvSpPr/>
          <p:nvPr/>
        </p:nvSpPr>
        <p:spPr>
          <a:xfrm>
            <a:off x="1259632" y="3789040"/>
            <a:ext cx="1002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sorgente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6660232" y="3639706"/>
            <a:ext cx="13603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destinazione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7" name="Google Shape;147;p1"/>
          <p:cNvCxnSpPr/>
          <p:nvPr/>
        </p:nvCxnSpPr>
        <p:spPr>
          <a:xfrm>
            <a:off x="1979712" y="4136268"/>
            <a:ext cx="576064" cy="156828"/>
          </a:xfrm>
          <a:prstGeom prst="straightConnector1">
            <a:avLst/>
          </a:prstGeom>
          <a:noFill/>
          <a:ln cap="flat" cmpd="sng" w="38100">
            <a:solidFill>
              <a:srgbClr val="B889D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8" name="Google Shape;148;p1"/>
          <p:cNvCxnSpPr/>
          <p:nvPr/>
        </p:nvCxnSpPr>
        <p:spPr>
          <a:xfrm flipH="1">
            <a:off x="6804248" y="4045134"/>
            <a:ext cx="504056" cy="197657"/>
          </a:xfrm>
          <a:prstGeom prst="straightConnector1">
            <a:avLst/>
          </a:prstGeom>
          <a:noFill/>
          <a:ln cap="flat" cmpd="sng" w="38100">
            <a:solidFill>
              <a:srgbClr val="B889D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" name="Google Shape;149;p1"/>
          <p:cNvCxnSpPr>
            <a:stCxn id="103" idx="6"/>
            <a:endCxn id="105" idx="2"/>
          </p:cNvCxnSpPr>
          <p:nvPr/>
        </p:nvCxnSpPr>
        <p:spPr>
          <a:xfrm flipH="1" rot="10800000">
            <a:off x="2940548" y="4373008"/>
            <a:ext cx="2279400" cy="138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0" name="Google Shape;150;p1"/>
          <p:cNvCxnSpPr>
            <a:stCxn id="105" idx="3"/>
            <a:endCxn id="109" idx="7"/>
          </p:cNvCxnSpPr>
          <p:nvPr/>
        </p:nvCxnSpPr>
        <p:spPr>
          <a:xfrm flipH="1">
            <a:off x="4243854" y="4474901"/>
            <a:ext cx="1017600" cy="6576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1" name="Google Shape;151;p1"/>
          <p:cNvCxnSpPr>
            <a:stCxn id="109" idx="5"/>
            <a:endCxn id="113" idx="1"/>
          </p:cNvCxnSpPr>
          <p:nvPr/>
        </p:nvCxnSpPr>
        <p:spPr>
          <a:xfrm>
            <a:off x="4243950" y="5336244"/>
            <a:ext cx="1233600" cy="5304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2" name="Google Shape;152;p1"/>
          <p:cNvCxnSpPr>
            <a:stCxn id="113" idx="7"/>
            <a:endCxn id="110" idx="3"/>
          </p:cNvCxnSpPr>
          <p:nvPr/>
        </p:nvCxnSpPr>
        <p:spPr>
          <a:xfrm flipH="1" rot="10800000">
            <a:off x="5677289" y="5297792"/>
            <a:ext cx="808200" cy="5688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3" name="Google Shape;153;p1"/>
          <p:cNvCxnSpPr>
            <a:stCxn id="110" idx="0"/>
            <a:endCxn id="107" idx="4"/>
          </p:cNvCxnSpPr>
          <p:nvPr/>
        </p:nvCxnSpPr>
        <p:spPr>
          <a:xfrm rot="10800000">
            <a:off x="6585496" y="4508788"/>
            <a:ext cx="0" cy="5433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4" name="Google Shape;154;p1"/>
          <p:cNvSpPr/>
          <p:nvPr/>
        </p:nvSpPr>
        <p:spPr>
          <a:xfrm>
            <a:off x="2964636" y="3808983"/>
            <a:ext cx="431528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10"/>
          <p:cNvSpPr/>
          <p:nvPr/>
        </p:nvSpPr>
        <p:spPr>
          <a:xfrm>
            <a:off x="323528" y="4365104"/>
            <a:ext cx="8395468" cy="2015604"/>
          </a:xfrm>
          <a:prstGeom prst="roundRect">
            <a:avLst>
              <a:gd fmla="val 16667" name="adj"/>
            </a:avLst>
          </a:prstGeom>
          <a:solidFill>
            <a:srgbClr val="E3EC90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10"/>
          <p:cNvSpPr/>
          <p:nvPr/>
        </p:nvSpPr>
        <p:spPr>
          <a:xfrm>
            <a:off x="464120" y="4436740"/>
            <a:ext cx="626812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i="1"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Label correcting</a:t>
            </a:r>
            <a:endParaRPr i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10"/>
          <p:cNvSpPr/>
          <p:nvPr/>
        </p:nvSpPr>
        <p:spPr>
          <a:xfrm>
            <a:off x="323528" y="1989460"/>
            <a:ext cx="8395468" cy="2015604"/>
          </a:xfrm>
          <a:prstGeom prst="roundRect">
            <a:avLst>
              <a:gd fmla="val 16667" name="adj"/>
            </a:avLst>
          </a:prstGeom>
          <a:solidFill>
            <a:srgbClr val="DEC8EE"/>
          </a:soli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p10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3" name="Google Shape;543;p10"/>
          <p:cNvSpPr txBox="1"/>
          <p:nvPr/>
        </p:nvSpPr>
        <p:spPr>
          <a:xfrm>
            <a:off x="406613" y="692696"/>
            <a:ext cx="8143751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Gli approcci di tipo </a:t>
            </a:r>
            <a:r>
              <a:rPr b="1"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label setting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 </a:t>
            </a:r>
            <a:r>
              <a:rPr b="1"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label correcting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variano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nel modo in cui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aggiornano le etichette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 ogni iterazione e come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«convergono»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verso il loro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valore ottimo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4" name="Google Shape;544;p10"/>
          <p:cNvSpPr txBox="1"/>
          <p:nvPr/>
        </p:nvSpPr>
        <p:spPr>
          <a:xfrm>
            <a:off x="438076" y="2492896"/>
            <a:ext cx="8143751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Gli algoritmi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label setting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ogni iterazione rendono permanente (ottima) un’etichetta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Essi sono applicabili quando:</a:t>
            </a:r>
            <a:endParaRPr i="1"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5" name="Google Shape;545;p10"/>
          <p:cNvSpPr txBox="1"/>
          <p:nvPr/>
        </p:nvSpPr>
        <p:spPr>
          <a:xfrm>
            <a:off x="395536" y="4868540"/>
            <a:ext cx="8143751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Gli algoritmi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label correcting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considerano tutte le etichette temporanee e le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rendono permanenti solo all’ultima iterazione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6" name="Google Shape;546;p10"/>
          <p:cNvSpPr txBox="1"/>
          <p:nvPr/>
        </p:nvSpPr>
        <p:spPr>
          <a:xfrm>
            <a:off x="798116" y="3140968"/>
            <a:ext cx="7783711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grafo è aciclico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oppure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7" name="Google Shape;547;p10"/>
          <p:cNvSpPr txBox="1"/>
          <p:nvPr/>
        </p:nvSpPr>
        <p:spPr>
          <a:xfrm>
            <a:off x="798116" y="3501008"/>
            <a:ext cx="7783711" cy="5040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lphaLcParenR" startAt="2"/>
            </a:pP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non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sono presenti archi di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costo negativo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8" name="Google Shape;548;p10"/>
          <p:cNvSpPr txBox="1"/>
          <p:nvPr/>
        </p:nvSpPr>
        <p:spPr>
          <a:xfrm>
            <a:off x="395536" y="5588620"/>
            <a:ext cx="8143751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Essi sono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applicabili anche in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presenza di archi negativi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purché non ci siano cicli di costo totale negativo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49" name="Google Shape;549;p10"/>
          <p:cNvSpPr/>
          <p:nvPr/>
        </p:nvSpPr>
        <p:spPr>
          <a:xfrm>
            <a:off x="464120" y="2061096"/>
            <a:ext cx="626812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i="1"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Label setting</a:t>
            </a:r>
            <a:endParaRPr i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11"/>
          <p:cNvSpPr/>
          <p:nvPr/>
        </p:nvSpPr>
        <p:spPr>
          <a:xfrm>
            <a:off x="467544" y="2276872"/>
            <a:ext cx="8280920" cy="129614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DF1F4"/>
              </a:gs>
              <a:gs pos="50000">
                <a:srgbClr val="DFF5F7"/>
              </a:gs>
              <a:gs pos="100000">
                <a:srgbClr val="EEF9FB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1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56" name="Google Shape;556;p11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557" name="Google Shape;557;p11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11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Cammini minimi su grafi aciclici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9" name="Google Shape;559;p11"/>
          <p:cNvSpPr/>
          <p:nvPr/>
        </p:nvSpPr>
        <p:spPr>
          <a:xfrm>
            <a:off x="395536" y="1270719"/>
            <a:ext cx="8280920" cy="733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L’algoritmo per il calcolo dei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cammini minimi su un grafo aciclico </a:t>
            </a: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 basa su una particolare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tecnica di numerazione dei nodi </a:t>
            </a: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 un tale grafo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0" name="Google Shape;560;p11"/>
          <p:cNvSpPr/>
          <p:nvPr/>
        </p:nvSpPr>
        <p:spPr>
          <a:xfrm>
            <a:off x="534293" y="2335426"/>
            <a:ext cx="835818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Numerazione topologica dei nodi di un grafo (aciclico)</a:t>
            </a:r>
            <a:endParaRPr i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11"/>
          <p:cNvSpPr/>
          <p:nvPr/>
        </p:nvSpPr>
        <p:spPr>
          <a:xfrm>
            <a:off x="822325" y="2767474"/>
            <a:ext cx="7992888" cy="73353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999" l="-457" r="-15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62" name="Google Shape;562;p11"/>
          <p:cNvSpPr txBox="1"/>
          <p:nvPr/>
        </p:nvSpPr>
        <p:spPr>
          <a:xfrm>
            <a:off x="788157" y="4077072"/>
            <a:ext cx="4863963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Non è possibile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trovare una numerazione topologica su un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grafo ciclico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3" name="Google Shape;563;p11"/>
          <p:cNvSpPr txBox="1"/>
          <p:nvPr/>
        </p:nvSpPr>
        <p:spPr>
          <a:xfrm>
            <a:off x="827585" y="5085184"/>
            <a:ext cx="4680519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 il grafo è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aciclico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riusciamo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sempre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 trovare una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numerazione topologica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con l’algoritmo descritto di seguito</a:t>
            </a:r>
            <a:endParaRPr i="1"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64" name="Google Shape;564;p11"/>
          <p:cNvSpPr/>
          <p:nvPr/>
        </p:nvSpPr>
        <p:spPr>
          <a:xfrm>
            <a:off x="5940152" y="4711204"/>
            <a:ext cx="582885" cy="37398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5" name="Google Shape;565;p11"/>
          <p:cNvSpPr/>
          <p:nvPr/>
        </p:nvSpPr>
        <p:spPr>
          <a:xfrm>
            <a:off x="7740352" y="5445223"/>
            <a:ext cx="570607" cy="432049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6" name="Google Shape;566;p11"/>
          <p:cNvCxnSpPr>
            <a:stCxn id="565" idx="0"/>
            <a:endCxn id="567" idx="5"/>
          </p:cNvCxnSpPr>
          <p:nvPr/>
        </p:nvCxnSpPr>
        <p:spPr>
          <a:xfrm rot="10800000">
            <a:off x="7921556" y="4429423"/>
            <a:ext cx="104100" cy="1015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67" name="Google Shape;567;p11"/>
          <p:cNvSpPr/>
          <p:nvPr/>
        </p:nvSpPr>
        <p:spPr>
          <a:xfrm>
            <a:off x="7385240" y="4077073"/>
            <a:ext cx="628480" cy="412900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11"/>
          <p:cNvCxnSpPr>
            <a:stCxn id="567" idx="2"/>
            <a:endCxn id="564" idx="7"/>
          </p:cNvCxnSpPr>
          <p:nvPr/>
        </p:nvCxnSpPr>
        <p:spPr>
          <a:xfrm flipH="1">
            <a:off x="6437540" y="4283523"/>
            <a:ext cx="947700" cy="48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69" name="Google Shape;569;p11"/>
          <p:cNvCxnSpPr>
            <a:stCxn id="564" idx="5"/>
            <a:endCxn id="565" idx="2"/>
          </p:cNvCxnSpPr>
          <p:nvPr/>
        </p:nvCxnSpPr>
        <p:spPr>
          <a:xfrm>
            <a:off x="6437675" y="5030416"/>
            <a:ext cx="1302600" cy="630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0" name="Google Shape;570;p11"/>
          <p:cNvCxnSpPr>
            <a:endCxn id="564" idx="1"/>
          </p:cNvCxnSpPr>
          <p:nvPr/>
        </p:nvCxnSpPr>
        <p:spPr>
          <a:xfrm>
            <a:off x="5940014" y="4489972"/>
            <a:ext cx="85500" cy="276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1" name="Google Shape;571;p11"/>
          <p:cNvCxnSpPr>
            <a:endCxn id="565" idx="3"/>
          </p:cNvCxnSpPr>
          <p:nvPr/>
        </p:nvCxnSpPr>
        <p:spPr>
          <a:xfrm flipH="1" rot="10800000">
            <a:off x="7524215" y="5814000"/>
            <a:ext cx="299700" cy="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2" name="Google Shape;572;p11"/>
          <p:cNvCxnSpPr>
            <a:stCxn id="565" idx="7"/>
          </p:cNvCxnSpPr>
          <p:nvPr/>
        </p:nvCxnSpPr>
        <p:spPr>
          <a:xfrm flipH="1" rot="10800000">
            <a:off x="8227396" y="5196495"/>
            <a:ext cx="305100" cy="31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3" name="Google Shape;573;p11"/>
          <p:cNvSpPr txBox="1"/>
          <p:nvPr/>
        </p:nvSpPr>
        <p:spPr>
          <a:xfrm>
            <a:off x="6079761" y="4708894"/>
            <a:ext cx="303665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4" name="Google Shape;574;p11"/>
          <p:cNvSpPr txBox="1"/>
          <p:nvPr/>
        </p:nvSpPr>
        <p:spPr>
          <a:xfrm>
            <a:off x="7639017" y="5476582"/>
            <a:ext cx="749407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575" name="Google Shape;575;p11"/>
          <p:cNvCxnSpPr>
            <a:stCxn id="567" idx="7"/>
          </p:cNvCxnSpPr>
          <p:nvPr/>
        </p:nvCxnSpPr>
        <p:spPr>
          <a:xfrm flipH="1" rot="10800000">
            <a:off x="7921681" y="3963841"/>
            <a:ext cx="305700" cy="173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76" name="Google Shape;576;p11"/>
          <p:cNvCxnSpPr>
            <a:stCxn id="573" idx="2"/>
          </p:cNvCxnSpPr>
          <p:nvPr/>
        </p:nvCxnSpPr>
        <p:spPr>
          <a:xfrm>
            <a:off x="6231594" y="5078226"/>
            <a:ext cx="151800" cy="36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77" name="Google Shape;577;p11"/>
          <p:cNvSpPr txBox="1"/>
          <p:nvPr/>
        </p:nvSpPr>
        <p:spPr>
          <a:xfrm>
            <a:off x="7331070" y="4102700"/>
            <a:ext cx="749407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78" name="Google Shape;578;p11"/>
          <p:cNvSpPr txBox="1"/>
          <p:nvPr/>
        </p:nvSpPr>
        <p:spPr>
          <a:xfrm>
            <a:off x="5868145" y="4305306"/>
            <a:ext cx="100811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12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4" name="Google Shape;584;p12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585" name="Google Shape;585;p12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12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Cammini minimi su grafi aciclici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7" name="Google Shape;587;p12"/>
          <p:cNvSpPr/>
          <p:nvPr/>
        </p:nvSpPr>
        <p:spPr>
          <a:xfrm>
            <a:off x="467544" y="1284079"/>
            <a:ext cx="8280920" cy="102343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DF1F4"/>
              </a:gs>
              <a:gs pos="50000">
                <a:srgbClr val="DFF5F7"/>
              </a:gs>
              <a:gs pos="100000">
                <a:srgbClr val="EEF9FB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12"/>
          <p:cNvSpPr/>
          <p:nvPr/>
        </p:nvSpPr>
        <p:spPr>
          <a:xfrm>
            <a:off x="622480" y="1556792"/>
            <a:ext cx="7992888" cy="375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i)	ogni sotto-grafo di un grafo aciclico è anch’esso aciclico</a:t>
            </a:r>
            <a:endParaRPr i="1" sz="18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89" name="Google Shape;589;p12"/>
          <p:cNvSpPr/>
          <p:nvPr/>
        </p:nvSpPr>
        <p:spPr>
          <a:xfrm>
            <a:off x="611560" y="1916832"/>
            <a:ext cx="7992888" cy="375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ii)	in un grafo aciclico esiste sempre almeno un nodo senza archi entranti</a:t>
            </a:r>
            <a:endParaRPr i="1" sz="18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0" name="Google Shape;590;p12"/>
          <p:cNvSpPr/>
          <p:nvPr/>
        </p:nvSpPr>
        <p:spPr>
          <a:xfrm>
            <a:off x="608136" y="1268760"/>
            <a:ext cx="626812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chemeClr val="accent2"/>
                </a:solidFill>
                <a:latin typeface="Verdana"/>
                <a:ea typeface="Verdana"/>
                <a:cs typeface="Verdana"/>
                <a:sym typeface="Verdana"/>
              </a:rPr>
              <a:t>Osservazioni</a:t>
            </a:r>
            <a:endParaRPr i="1" sz="18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1" name="Google Shape;591;p12"/>
          <p:cNvSpPr txBox="1"/>
          <p:nvPr/>
        </p:nvSpPr>
        <p:spPr>
          <a:xfrm>
            <a:off x="467544" y="2508215"/>
            <a:ext cx="8082820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Sulla base delle osservazioni precedenti, possiamo pensare a un semplice algoritmo iterativo per il calcolo della numerazione topologica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2" name="Google Shape;592;p12"/>
          <p:cNvSpPr/>
          <p:nvPr/>
        </p:nvSpPr>
        <p:spPr>
          <a:xfrm>
            <a:off x="467544" y="3429000"/>
            <a:ext cx="8280920" cy="309634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CBEF"/>
              </a:gs>
              <a:gs pos="99000">
                <a:srgbClr val="DEC8EE"/>
              </a:gs>
              <a:gs pos="100000">
                <a:srgbClr val="DEC8EE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3" name="Google Shape;593;p12"/>
          <p:cNvSpPr/>
          <p:nvPr/>
        </p:nvSpPr>
        <p:spPr>
          <a:xfrm>
            <a:off x="755577" y="3861048"/>
            <a:ext cx="7350076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23" l="-49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4" name="Google Shape;594;p12"/>
          <p:cNvSpPr/>
          <p:nvPr/>
        </p:nvSpPr>
        <p:spPr>
          <a:xfrm>
            <a:off x="755576" y="4244828"/>
            <a:ext cx="8568951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223" l="-42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5" name="Google Shape;595;p12"/>
          <p:cNvSpPr/>
          <p:nvPr/>
        </p:nvSpPr>
        <p:spPr>
          <a:xfrm>
            <a:off x="755576" y="4676876"/>
            <a:ext cx="8280920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223" l="-44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6" name="Google Shape;596;p12"/>
          <p:cNvSpPr/>
          <p:nvPr/>
        </p:nvSpPr>
        <p:spPr>
          <a:xfrm>
            <a:off x="755576" y="5085184"/>
            <a:ext cx="8358187" cy="4320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223" l="-43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7" name="Google Shape;597;p12"/>
          <p:cNvSpPr/>
          <p:nvPr/>
        </p:nvSpPr>
        <p:spPr>
          <a:xfrm>
            <a:off x="750316" y="342900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Algoritmo per la numerazione topologica del grafo G(V,A)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98" name="Google Shape;598;p12"/>
          <p:cNvSpPr/>
          <p:nvPr/>
        </p:nvSpPr>
        <p:spPr>
          <a:xfrm>
            <a:off x="755576" y="5517232"/>
            <a:ext cx="8358187" cy="43204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223" l="-43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99" name="Google Shape;599;p12"/>
          <p:cNvSpPr/>
          <p:nvPr/>
        </p:nvSpPr>
        <p:spPr>
          <a:xfrm>
            <a:off x="755576" y="5949280"/>
            <a:ext cx="8358187" cy="43204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4223" l="-43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13"/>
          <p:cNvSpPr/>
          <p:nvPr/>
        </p:nvSpPr>
        <p:spPr>
          <a:xfrm>
            <a:off x="2339752" y="1974992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13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6" name="Google Shape;606;p13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607" name="Google Shape;607;p13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13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Cammini minimi su grafi aciclici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9" name="Google Shape;609;p13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Algoritmo di numerazione topologica, 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0" name="Google Shape;610;p13"/>
          <p:cNvSpPr/>
          <p:nvPr/>
        </p:nvSpPr>
        <p:spPr>
          <a:xfrm>
            <a:off x="1187624" y="3123357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3"/>
          <p:cNvSpPr/>
          <p:nvPr/>
        </p:nvSpPr>
        <p:spPr>
          <a:xfrm>
            <a:off x="3563888" y="3123357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3"/>
          <p:cNvSpPr/>
          <p:nvPr/>
        </p:nvSpPr>
        <p:spPr>
          <a:xfrm>
            <a:off x="5868144" y="1974992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3" name="Google Shape;613;p13"/>
          <p:cNvSpPr/>
          <p:nvPr/>
        </p:nvSpPr>
        <p:spPr>
          <a:xfrm>
            <a:off x="2339752" y="4351256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4" name="Google Shape;614;p13"/>
          <p:cNvSpPr/>
          <p:nvPr/>
        </p:nvSpPr>
        <p:spPr>
          <a:xfrm>
            <a:off x="5868144" y="4351256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13"/>
          <p:cNvSpPr/>
          <p:nvPr/>
        </p:nvSpPr>
        <p:spPr>
          <a:xfrm>
            <a:off x="7092280" y="3123357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6" name="Google Shape;616;p13"/>
          <p:cNvSpPr txBox="1"/>
          <p:nvPr/>
        </p:nvSpPr>
        <p:spPr>
          <a:xfrm>
            <a:off x="1287230" y="3159058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13"/>
          <p:cNvSpPr txBox="1"/>
          <p:nvPr/>
        </p:nvSpPr>
        <p:spPr>
          <a:xfrm>
            <a:off x="2411760" y="2047000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8" name="Google Shape;618;p13"/>
          <p:cNvSpPr txBox="1"/>
          <p:nvPr/>
        </p:nvSpPr>
        <p:spPr>
          <a:xfrm>
            <a:off x="3635896" y="3199128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13"/>
          <p:cNvSpPr txBox="1"/>
          <p:nvPr/>
        </p:nvSpPr>
        <p:spPr>
          <a:xfrm>
            <a:off x="7164288" y="3199128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0" name="Google Shape;620;p13"/>
          <p:cNvSpPr txBox="1"/>
          <p:nvPr/>
        </p:nvSpPr>
        <p:spPr>
          <a:xfrm>
            <a:off x="5940152" y="2047000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1" name="Google Shape;621;p13"/>
          <p:cNvSpPr txBox="1"/>
          <p:nvPr/>
        </p:nvSpPr>
        <p:spPr>
          <a:xfrm>
            <a:off x="2411760" y="442326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2" name="Google Shape;622;p13"/>
          <p:cNvSpPr txBox="1"/>
          <p:nvPr/>
        </p:nvSpPr>
        <p:spPr>
          <a:xfrm>
            <a:off x="5940152" y="442326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3" name="Google Shape;623;p13"/>
          <p:cNvCxnSpPr>
            <a:stCxn id="610" idx="7"/>
            <a:endCxn id="604" idx="3"/>
          </p:cNvCxnSpPr>
          <p:nvPr/>
        </p:nvCxnSpPr>
        <p:spPr>
          <a:xfrm flipH="1" rot="10800000">
            <a:off x="1679325" y="2466720"/>
            <a:ext cx="744900" cy="74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24" name="Google Shape;624;p13"/>
          <p:cNvCxnSpPr>
            <a:stCxn id="604" idx="5"/>
            <a:endCxn id="611" idx="1"/>
          </p:cNvCxnSpPr>
          <p:nvPr/>
        </p:nvCxnSpPr>
        <p:spPr>
          <a:xfrm>
            <a:off x="2831453" y="2466693"/>
            <a:ext cx="816900" cy="74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25" name="Google Shape;625;p13"/>
          <p:cNvCxnSpPr>
            <a:stCxn id="604" idx="6"/>
            <a:endCxn id="612" idx="2"/>
          </p:cNvCxnSpPr>
          <p:nvPr/>
        </p:nvCxnSpPr>
        <p:spPr>
          <a:xfrm>
            <a:off x="2915816" y="2263024"/>
            <a:ext cx="295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26" name="Google Shape;626;p13"/>
          <p:cNvCxnSpPr>
            <a:stCxn id="611" idx="6"/>
            <a:endCxn id="615" idx="2"/>
          </p:cNvCxnSpPr>
          <p:nvPr/>
        </p:nvCxnSpPr>
        <p:spPr>
          <a:xfrm>
            <a:off x="4139952" y="3411389"/>
            <a:ext cx="295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27" name="Google Shape;627;p13"/>
          <p:cNvCxnSpPr>
            <a:stCxn id="610" idx="6"/>
            <a:endCxn id="611" idx="2"/>
          </p:cNvCxnSpPr>
          <p:nvPr/>
        </p:nvCxnSpPr>
        <p:spPr>
          <a:xfrm>
            <a:off x="1763688" y="3411389"/>
            <a:ext cx="1800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28" name="Google Shape;628;p13"/>
          <p:cNvCxnSpPr>
            <a:stCxn id="611" idx="7"/>
            <a:endCxn id="612" idx="3"/>
          </p:cNvCxnSpPr>
          <p:nvPr/>
        </p:nvCxnSpPr>
        <p:spPr>
          <a:xfrm flipH="1" rot="10800000">
            <a:off x="4055589" y="2466720"/>
            <a:ext cx="1896900" cy="74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29" name="Google Shape;629;p13"/>
          <p:cNvCxnSpPr>
            <a:stCxn id="612" idx="5"/>
            <a:endCxn id="615" idx="1"/>
          </p:cNvCxnSpPr>
          <p:nvPr/>
        </p:nvCxnSpPr>
        <p:spPr>
          <a:xfrm>
            <a:off x="6359845" y="2466693"/>
            <a:ext cx="816900" cy="74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30" name="Google Shape;630;p13"/>
          <p:cNvCxnSpPr>
            <a:stCxn id="610" idx="5"/>
          </p:cNvCxnSpPr>
          <p:nvPr/>
        </p:nvCxnSpPr>
        <p:spPr>
          <a:xfrm>
            <a:off x="1679325" y="3615058"/>
            <a:ext cx="744900" cy="80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31" name="Google Shape;631;p13"/>
          <p:cNvCxnSpPr>
            <a:stCxn id="613" idx="6"/>
            <a:endCxn id="614" idx="2"/>
          </p:cNvCxnSpPr>
          <p:nvPr/>
        </p:nvCxnSpPr>
        <p:spPr>
          <a:xfrm>
            <a:off x="2915816" y="4639288"/>
            <a:ext cx="295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32" name="Google Shape;632;p13"/>
          <p:cNvCxnSpPr>
            <a:stCxn id="613" idx="7"/>
            <a:endCxn id="611" idx="3"/>
          </p:cNvCxnSpPr>
          <p:nvPr/>
        </p:nvCxnSpPr>
        <p:spPr>
          <a:xfrm flipH="1" rot="10800000">
            <a:off x="2831453" y="3615119"/>
            <a:ext cx="8169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33" name="Google Shape;633;p13"/>
          <p:cNvCxnSpPr>
            <a:stCxn id="611" idx="5"/>
            <a:endCxn id="614" idx="1"/>
          </p:cNvCxnSpPr>
          <p:nvPr/>
        </p:nvCxnSpPr>
        <p:spPr>
          <a:xfrm>
            <a:off x="4055589" y="3615058"/>
            <a:ext cx="18969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634" name="Google Shape;634;p13"/>
          <p:cNvCxnSpPr>
            <a:stCxn id="614" idx="7"/>
            <a:endCxn id="615" idx="3"/>
          </p:cNvCxnSpPr>
          <p:nvPr/>
        </p:nvCxnSpPr>
        <p:spPr>
          <a:xfrm flipH="1" rot="10800000">
            <a:off x="6359845" y="3615119"/>
            <a:ext cx="8169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635" name="Google Shape;635;p13"/>
          <p:cNvSpPr txBox="1"/>
          <p:nvPr/>
        </p:nvSpPr>
        <p:spPr>
          <a:xfrm>
            <a:off x="1763688" y="2510986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13"/>
          <p:cNvSpPr txBox="1"/>
          <p:nvPr/>
        </p:nvSpPr>
        <p:spPr>
          <a:xfrm>
            <a:off x="3203848" y="252790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13"/>
          <p:cNvSpPr txBox="1"/>
          <p:nvPr/>
        </p:nvSpPr>
        <p:spPr>
          <a:xfrm>
            <a:off x="4103948" y="186291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13"/>
          <p:cNvSpPr txBox="1"/>
          <p:nvPr/>
        </p:nvSpPr>
        <p:spPr>
          <a:xfrm>
            <a:off x="4932040" y="2437096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13"/>
          <p:cNvSpPr txBox="1"/>
          <p:nvPr/>
        </p:nvSpPr>
        <p:spPr>
          <a:xfrm>
            <a:off x="2339752" y="3055112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13"/>
          <p:cNvSpPr txBox="1"/>
          <p:nvPr/>
        </p:nvSpPr>
        <p:spPr>
          <a:xfrm>
            <a:off x="1725360" y="3879138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13"/>
          <p:cNvSpPr txBox="1"/>
          <p:nvPr/>
        </p:nvSpPr>
        <p:spPr>
          <a:xfrm>
            <a:off x="3203848" y="3879138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13"/>
          <p:cNvSpPr txBox="1"/>
          <p:nvPr/>
        </p:nvSpPr>
        <p:spPr>
          <a:xfrm>
            <a:off x="5616116" y="3055112"/>
            <a:ext cx="5400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13"/>
          <p:cNvSpPr txBox="1"/>
          <p:nvPr/>
        </p:nvSpPr>
        <p:spPr>
          <a:xfrm>
            <a:off x="6660232" y="2466693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4" name="Google Shape;644;p13"/>
          <p:cNvSpPr txBox="1"/>
          <p:nvPr/>
        </p:nvSpPr>
        <p:spPr>
          <a:xfrm>
            <a:off x="4067944" y="4279248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5" name="Google Shape;645;p13"/>
          <p:cNvSpPr txBox="1"/>
          <p:nvPr/>
        </p:nvSpPr>
        <p:spPr>
          <a:xfrm>
            <a:off x="4932040" y="370318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6" name="Google Shape;646;p13"/>
          <p:cNvSpPr txBox="1"/>
          <p:nvPr/>
        </p:nvSpPr>
        <p:spPr>
          <a:xfrm>
            <a:off x="6732240" y="3919208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13"/>
          <p:cNvSpPr/>
          <p:nvPr/>
        </p:nvSpPr>
        <p:spPr>
          <a:xfrm>
            <a:off x="7045867" y="1603900"/>
            <a:ext cx="686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It. 1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13"/>
          <p:cNvSpPr txBox="1"/>
          <p:nvPr/>
        </p:nvSpPr>
        <p:spPr>
          <a:xfrm>
            <a:off x="1332801" y="3199128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13"/>
          <p:cNvSpPr txBox="1"/>
          <p:nvPr/>
        </p:nvSpPr>
        <p:spPr>
          <a:xfrm>
            <a:off x="2483768" y="2036986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13"/>
          <p:cNvSpPr/>
          <p:nvPr/>
        </p:nvSpPr>
        <p:spPr>
          <a:xfrm>
            <a:off x="7053946" y="1614952"/>
            <a:ext cx="686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It. 2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13"/>
          <p:cNvSpPr/>
          <p:nvPr/>
        </p:nvSpPr>
        <p:spPr>
          <a:xfrm>
            <a:off x="7053946" y="1614952"/>
            <a:ext cx="686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It. 3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13"/>
          <p:cNvSpPr/>
          <p:nvPr/>
        </p:nvSpPr>
        <p:spPr>
          <a:xfrm>
            <a:off x="7053946" y="1614952"/>
            <a:ext cx="686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It. 4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13"/>
          <p:cNvSpPr/>
          <p:nvPr/>
        </p:nvSpPr>
        <p:spPr>
          <a:xfrm>
            <a:off x="7053946" y="1614952"/>
            <a:ext cx="686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It. 5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3"/>
          <p:cNvSpPr/>
          <p:nvPr/>
        </p:nvSpPr>
        <p:spPr>
          <a:xfrm>
            <a:off x="7053946" y="1605660"/>
            <a:ext cx="686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It. 6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13"/>
          <p:cNvSpPr txBox="1"/>
          <p:nvPr/>
        </p:nvSpPr>
        <p:spPr>
          <a:xfrm>
            <a:off x="2483768" y="4435619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6" name="Google Shape;656;p13"/>
          <p:cNvSpPr txBox="1"/>
          <p:nvPr/>
        </p:nvSpPr>
        <p:spPr>
          <a:xfrm>
            <a:off x="3621495" y="3199128"/>
            <a:ext cx="3168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7" name="Google Shape;657;p13"/>
          <p:cNvSpPr/>
          <p:nvPr/>
        </p:nvSpPr>
        <p:spPr>
          <a:xfrm>
            <a:off x="7053946" y="1614952"/>
            <a:ext cx="6864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It. 7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8" name="Google Shape;658;p13"/>
          <p:cNvSpPr txBox="1"/>
          <p:nvPr/>
        </p:nvSpPr>
        <p:spPr>
          <a:xfrm>
            <a:off x="5997759" y="2047000"/>
            <a:ext cx="3168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9" name="Google Shape;659;p13"/>
          <p:cNvSpPr txBox="1"/>
          <p:nvPr/>
        </p:nvSpPr>
        <p:spPr>
          <a:xfrm>
            <a:off x="5990500" y="4423264"/>
            <a:ext cx="31683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0" name="Google Shape;660;p13"/>
          <p:cNvSpPr txBox="1"/>
          <p:nvPr/>
        </p:nvSpPr>
        <p:spPr>
          <a:xfrm>
            <a:off x="7253438" y="3213848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p13"/>
          <p:cNvSpPr txBox="1"/>
          <p:nvPr/>
        </p:nvSpPr>
        <p:spPr>
          <a:xfrm>
            <a:off x="3239852" y="5189130"/>
            <a:ext cx="2041906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665" l="0" r="-2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662" name="Google Shape;662;p13"/>
          <p:cNvGrpSpPr/>
          <p:nvPr/>
        </p:nvGrpSpPr>
        <p:grpSpPr>
          <a:xfrm>
            <a:off x="539552" y="5877272"/>
            <a:ext cx="8064896" cy="608141"/>
            <a:chOff x="0" y="4359"/>
            <a:chExt cx="8064896" cy="711360"/>
          </a:xfrm>
        </p:grpSpPr>
        <p:sp>
          <p:nvSpPr>
            <p:cNvPr id="663" name="Google Shape;663;p13"/>
            <p:cNvSpPr/>
            <p:nvPr/>
          </p:nvSpPr>
          <p:spPr>
            <a:xfrm>
              <a:off x="0" y="4359"/>
              <a:ext cx="8064896" cy="711360"/>
            </a:xfrm>
            <a:prstGeom prst="roundRect">
              <a:avLst>
                <a:gd fmla="val 16667" name="adj"/>
              </a:avLst>
            </a:prstGeom>
            <a:solidFill>
              <a:srgbClr val="A2A2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13"/>
            <p:cNvSpPr/>
            <p:nvPr/>
          </p:nvSpPr>
          <p:spPr>
            <a:xfrm>
              <a:off x="34726" y="39085"/>
              <a:ext cx="7995444" cy="6419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1461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Una implementazione efficiente di questo algoritmo ha </a:t>
              </a:r>
              <a:r>
                <a:rPr i="1" lang="it-IT" sz="13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complessità computazionale </a:t>
              </a: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pari a </a:t>
              </a:r>
              <a:r>
                <a:rPr i="1" lang="it-IT" sz="13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O(m)</a:t>
              </a: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dove </a:t>
              </a:r>
              <a:r>
                <a:rPr i="1" lang="it-IT" sz="13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m</a:t>
              </a: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è il </a:t>
              </a:r>
              <a:r>
                <a:rPr i="1" lang="it-IT" sz="13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numero degli archi </a:t>
              </a: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del grafo</a:t>
              </a:r>
              <a:endParaRPr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14"/>
          <p:cNvSpPr/>
          <p:nvPr/>
        </p:nvSpPr>
        <p:spPr>
          <a:xfrm>
            <a:off x="467544" y="2132856"/>
            <a:ext cx="8280920" cy="309634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CBEF"/>
              </a:gs>
              <a:gs pos="99000">
                <a:srgbClr val="DEC8EE"/>
              </a:gs>
              <a:gs pos="100000">
                <a:srgbClr val="DEC8EE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14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1" name="Google Shape;671;p14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672" name="Google Shape;672;p14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14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Cammini minimi su grafi aciclici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4" name="Google Shape;674;p14"/>
          <p:cNvSpPr/>
          <p:nvPr/>
        </p:nvSpPr>
        <p:spPr>
          <a:xfrm>
            <a:off x="750316" y="2204864"/>
            <a:ext cx="763810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Algoritmo per il calcolo dei cammini minimi sul grafo G(V,A)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36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ordinato topologicamente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5" name="Google Shape;675;p14"/>
          <p:cNvSpPr/>
          <p:nvPr/>
        </p:nvSpPr>
        <p:spPr>
          <a:xfrm>
            <a:off x="755576" y="3068960"/>
            <a:ext cx="7992888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23" l="-457" r="-2134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6" name="Google Shape;676;p14"/>
          <p:cNvSpPr/>
          <p:nvPr/>
        </p:nvSpPr>
        <p:spPr>
          <a:xfrm>
            <a:off x="755576" y="3573016"/>
            <a:ext cx="8568951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223" l="-42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7" name="Google Shape;677;p14"/>
          <p:cNvSpPr/>
          <p:nvPr/>
        </p:nvSpPr>
        <p:spPr>
          <a:xfrm>
            <a:off x="755576" y="4581128"/>
            <a:ext cx="8280920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9856" l="-441" r="0" t="-42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8" name="Google Shape;678;p14"/>
          <p:cNvSpPr/>
          <p:nvPr/>
        </p:nvSpPr>
        <p:spPr>
          <a:xfrm>
            <a:off x="755577" y="4077072"/>
            <a:ext cx="8568951" cy="4320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223" l="-42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679" name="Google Shape;679;p14"/>
          <p:cNvSpPr txBox="1"/>
          <p:nvPr/>
        </p:nvSpPr>
        <p:spPr>
          <a:xfrm>
            <a:off x="467544" y="1268760"/>
            <a:ext cx="8208912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Una volta che il grafo è stato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ordinato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l’algoritmo per il calcolo dei cammini minimi non fa altro che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etichettare i nodi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seguendo il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loro ordine topologico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680" name="Google Shape;680;p14"/>
          <p:cNvGrpSpPr/>
          <p:nvPr/>
        </p:nvGrpSpPr>
        <p:grpSpPr>
          <a:xfrm>
            <a:off x="601018" y="5661940"/>
            <a:ext cx="8064896" cy="791395"/>
            <a:chOff x="0" y="692"/>
            <a:chExt cx="8064896" cy="791395"/>
          </a:xfrm>
        </p:grpSpPr>
        <p:sp>
          <p:nvSpPr>
            <p:cNvPr id="681" name="Google Shape;681;p14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>
                <a:gd fmla="val 16667" name="adj"/>
              </a:avLst>
            </a:prstGeom>
            <a:solidFill>
              <a:srgbClr val="A2A2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14"/>
            <p:cNvSpPr txBox="1"/>
            <p:nvPr/>
          </p:nvSpPr>
          <p:spPr>
            <a:xfrm>
              <a:off x="38633" y="39325"/>
              <a:ext cx="7987630" cy="714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1461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Una </a:t>
              </a:r>
              <a:r>
                <a:rPr i="1" lang="it-IT" sz="13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implementazione efficiente </a:t>
              </a: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di tale algoritmo ha </a:t>
              </a:r>
              <a:r>
                <a:rPr i="1" lang="it-IT" sz="13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complessità computazionale </a:t>
              </a: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pari a </a:t>
              </a:r>
              <a:r>
                <a:rPr i="1" lang="it-IT" sz="13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O(m)</a:t>
              </a: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. Nessun algoritmo può fare meglio perché ogni algoritmo per risolvere il problema deve comunque analizzare ogni arco.</a:t>
              </a:r>
              <a:endParaRPr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15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8" name="Google Shape;688;p15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689" name="Google Shape;689;p15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15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Cammini minimi su grafi aciclici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1" name="Google Shape;691;p15"/>
          <p:cNvSpPr/>
          <p:nvPr/>
        </p:nvSpPr>
        <p:spPr>
          <a:xfrm>
            <a:off x="2339752" y="2060848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2" name="Google Shape;692;p15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Algoritmo per il calcolo dei cammini minimi, 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93" name="Google Shape;693;p15"/>
          <p:cNvSpPr/>
          <p:nvPr/>
        </p:nvSpPr>
        <p:spPr>
          <a:xfrm>
            <a:off x="1187624" y="3209213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4" name="Google Shape;694;p15"/>
          <p:cNvSpPr/>
          <p:nvPr/>
        </p:nvSpPr>
        <p:spPr>
          <a:xfrm>
            <a:off x="3563888" y="3209213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5"/>
          <p:cNvSpPr/>
          <p:nvPr/>
        </p:nvSpPr>
        <p:spPr>
          <a:xfrm>
            <a:off x="5868144" y="2060848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6" name="Google Shape;696;p15"/>
          <p:cNvSpPr/>
          <p:nvPr/>
        </p:nvSpPr>
        <p:spPr>
          <a:xfrm>
            <a:off x="2339752" y="4437112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7" name="Google Shape;697;p15"/>
          <p:cNvSpPr/>
          <p:nvPr/>
        </p:nvSpPr>
        <p:spPr>
          <a:xfrm>
            <a:off x="5868144" y="4437112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15"/>
          <p:cNvSpPr/>
          <p:nvPr/>
        </p:nvSpPr>
        <p:spPr>
          <a:xfrm>
            <a:off x="7092280" y="3209213"/>
            <a:ext cx="576064" cy="576064"/>
          </a:xfrm>
          <a:prstGeom prst="ellipse">
            <a:avLst/>
          </a:prstGeom>
          <a:solidFill>
            <a:schemeClr val="lt1"/>
          </a:solidFill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9" name="Google Shape;699;p15"/>
          <p:cNvSpPr txBox="1"/>
          <p:nvPr/>
        </p:nvSpPr>
        <p:spPr>
          <a:xfrm>
            <a:off x="1287230" y="324491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15"/>
          <p:cNvSpPr txBox="1"/>
          <p:nvPr/>
        </p:nvSpPr>
        <p:spPr>
          <a:xfrm>
            <a:off x="2411760" y="2132856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15"/>
          <p:cNvSpPr txBox="1"/>
          <p:nvPr/>
        </p:nvSpPr>
        <p:spPr>
          <a:xfrm>
            <a:off x="3635896" y="328498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2" name="Google Shape;702;p15"/>
          <p:cNvSpPr txBox="1"/>
          <p:nvPr/>
        </p:nvSpPr>
        <p:spPr>
          <a:xfrm>
            <a:off x="7164288" y="328498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15"/>
          <p:cNvSpPr txBox="1"/>
          <p:nvPr/>
        </p:nvSpPr>
        <p:spPr>
          <a:xfrm>
            <a:off x="5940152" y="2132856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4" name="Google Shape;704;p15"/>
          <p:cNvSpPr txBox="1"/>
          <p:nvPr/>
        </p:nvSpPr>
        <p:spPr>
          <a:xfrm>
            <a:off x="2411760" y="4509120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5" name="Google Shape;705;p15"/>
          <p:cNvSpPr txBox="1"/>
          <p:nvPr/>
        </p:nvSpPr>
        <p:spPr>
          <a:xfrm>
            <a:off x="5940152" y="4509120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06" name="Google Shape;706;p15"/>
          <p:cNvCxnSpPr>
            <a:stCxn id="693" idx="7"/>
            <a:endCxn id="691" idx="3"/>
          </p:cNvCxnSpPr>
          <p:nvPr/>
        </p:nvCxnSpPr>
        <p:spPr>
          <a:xfrm flipH="1" rot="10800000">
            <a:off x="1679325" y="2552576"/>
            <a:ext cx="744900" cy="74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07" name="Google Shape;707;p15"/>
          <p:cNvCxnSpPr>
            <a:stCxn id="691" idx="5"/>
            <a:endCxn id="694" idx="1"/>
          </p:cNvCxnSpPr>
          <p:nvPr/>
        </p:nvCxnSpPr>
        <p:spPr>
          <a:xfrm>
            <a:off x="2831453" y="2552549"/>
            <a:ext cx="816900" cy="74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08" name="Google Shape;708;p15"/>
          <p:cNvCxnSpPr>
            <a:stCxn id="691" idx="6"/>
            <a:endCxn id="695" idx="2"/>
          </p:cNvCxnSpPr>
          <p:nvPr/>
        </p:nvCxnSpPr>
        <p:spPr>
          <a:xfrm>
            <a:off x="2915816" y="2348880"/>
            <a:ext cx="295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09" name="Google Shape;709;p15"/>
          <p:cNvCxnSpPr>
            <a:stCxn id="694" idx="6"/>
            <a:endCxn id="698" idx="2"/>
          </p:cNvCxnSpPr>
          <p:nvPr/>
        </p:nvCxnSpPr>
        <p:spPr>
          <a:xfrm>
            <a:off x="4139952" y="3497245"/>
            <a:ext cx="295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10" name="Google Shape;710;p15"/>
          <p:cNvCxnSpPr>
            <a:stCxn id="693" idx="6"/>
            <a:endCxn id="694" idx="2"/>
          </p:cNvCxnSpPr>
          <p:nvPr/>
        </p:nvCxnSpPr>
        <p:spPr>
          <a:xfrm>
            <a:off x="1763688" y="3497245"/>
            <a:ext cx="1800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11" name="Google Shape;711;p15"/>
          <p:cNvCxnSpPr>
            <a:stCxn id="694" idx="7"/>
            <a:endCxn id="695" idx="3"/>
          </p:cNvCxnSpPr>
          <p:nvPr/>
        </p:nvCxnSpPr>
        <p:spPr>
          <a:xfrm flipH="1" rot="10800000">
            <a:off x="4055589" y="2552576"/>
            <a:ext cx="1896900" cy="74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12" name="Google Shape;712;p15"/>
          <p:cNvCxnSpPr>
            <a:stCxn id="695" idx="5"/>
            <a:endCxn id="698" idx="1"/>
          </p:cNvCxnSpPr>
          <p:nvPr/>
        </p:nvCxnSpPr>
        <p:spPr>
          <a:xfrm>
            <a:off x="6359845" y="2552549"/>
            <a:ext cx="816900" cy="741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13" name="Google Shape;713;p15"/>
          <p:cNvCxnSpPr>
            <a:stCxn id="693" idx="5"/>
          </p:cNvCxnSpPr>
          <p:nvPr/>
        </p:nvCxnSpPr>
        <p:spPr>
          <a:xfrm>
            <a:off x="1679325" y="3700914"/>
            <a:ext cx="744900" cy="80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14" name="Google Shape;714;p15"/>
          <p:cNvCxnSpPr>
            <a:stCxn id="696" idx="6"/>
            <a:endCxn id="697" idx="2"/>
          </p:cNvCxnSpPr>
          <p:nvPr/>
        </p:nvCxnSpPr>
        <p:spPr>
          <a:xfrm>
            <a:off x="2915816" y="4725144"/>
            <a:ext cx="29523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15" name="Google Shape;715;p15"/>
          <p:cNvCxnSpPr>
            <a:stCxn id="696" idx="7"/>
            <a:endCxn id="694" idx="3"/>
          </p:cNvCxnSpPr>
          <p:nvPr/>
        </p:nvCxnSpPr>
        <p:spPr>
          <a:xfrm flipH="1" rot="10800000">
            <a:off x="2831453" y="3700975"/>
            <a:ext cx="8169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16" name="Google Shape;716;p15"/>
          <p:cNvCxnSpPr>
            <a:stCxn id="694" idx="5"/>
            <a:endCxn id="697" idx="1"/>
          </p:cNvCxnSpPr>
          <p:nvPr/>
        </p:nvCxnSpPr>
        <p:spPr>
          <a:xfrm>
            <a:off x="4055589" y="3700914"/>
            <a:ext cx="18969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cxnSp>
        <p:nvCxnSpPr>
          <p:cNvPr id="717" name="Google Shape;717;p15"/>
          <p:cNvCxnSpPr>
            <a:stCxn id="697" idx="7"/>
            <a:endCxn id="698" idx="3"/>
          </p:cNvCxnSpPr>
          <p:nvPr/>
        </p:nvCxnSpPr>
        <p:spPr>
          <a:xfrm flipH="1" rot="10800000">
            <a:off x="6359845" y="3700975"/>
            <a:ext cx="816900" cy="820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718" name="Google Shape;718;p15"/>
          <p:cNvSpPr txBox="1"/>
          <p:nvPr/>
        </p:nvSpPr>
        <p:spPr>
          <a:xfrm>
            <a:off x="1763688" y="2596842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9" name="Google Shape;719;p15"/>
          <p:cNvSpPr txBox="1"/>
          <p:nvPr/>
        </p:nvSpPr>
        <p:spPr>
          <a:xfrm>
            <a:off x="3203848" y="2613760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0" name="Google Shape;720;p15"/>
          <p:cNvSpPr txBox="1"/>
          <p:nvPr/>
        </p:nvSpPr>
        <p:spPr>
          <a:xfrm>
            <a:off x="4103948" y="1948770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1" name="Google Shape;721;p15"/>
          <p:cNvSpPr txBox="1"/>
          <p:nvPr/>
        </p:nvSpPr>
        <p:spPr>
          <a:xfrm>
            <a:off x="4932040" y="2522952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15"/>
          <p:cNvSpPr txBox="1"/>
          <p:nvPr/>
        </p:nvSpPr>
        <p:spPr>
          <a:xfrm>
            <a:off x="2339752" y="3140968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p15"/>
          <p:cNvSpPr txBox="1"/>
          <p:nvPr/>
        </p:nvSpPr>
        <p:spPr>
          <a:xfrm>
            <a:off x="1725360" y="396499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4" name="Google Shape;724;p15"/>
          <p:cNvSpPr txBox="1"/>
          <p:nvPr/>
        </p:nvSpPr>
        <p:spPr>
          <a:xfrm>
            <a:off x="3203848" y="396499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5" name="Google Shape;725;p15"/>
          <p:cNvSpPr txBox="1"/>
          <p:nvPr/>
        </p:nvSpPr>
        <p:spPr>
          <a:xfrm>
            <a:off x="5616116" y="3140968"/>
            <a:ext cx="5400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6" name="Google Shape;726;p15"/>
          <p:cNvSpPr txBox="1"/>
          <p:nvPr/>
        </p:nvSpPr>
        <p:spPr>
          <a:xfrm>
            <a:off x="6660232" y="2552549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15"/>
          <p:cNvSpPr txBox="1"/>
          <p:nvPr/>
        </p:nvSpPr>
        <p:spPr>
          <a:xfrm>
            <a:off x="4067944" y="436510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15"/>
          <p:cNvSpPr txBox="1"/>
          <p:nvPr/>
        </p:nvSpPr>
        <p:spPr>
          <a:xfrm>
            <a:off x="4932040" y="3789040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15"/>
          <p:cNvSpPr txBox="1"/>
          <p:nvPr/>
        </p:nvSpPr>
        <p:spPr>
          <a:xfrm>
            <a:off x="6732240" y="4005064"/>
            <a:ext cx="28803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15"/>
          <p:cNvSpPr/>
          <p:nvPr/>
        </p:nvSpPr>
        <p:spPr>
          <a:xfrm>
            <a:off x="971600" y="5435932"/>
            <a:ext cx="203934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Inizializzazione: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1" name="Google Shape;731;p15"/>
          <p:cNvSpPr txBox="1"/>
          <p:nvPr/>
        </p:nvSpPr>
        <p:spPr>
          <a:xfrm>
            <a:off x="1763688" y="5909210"/>
            <a:ext cx="1301575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2" name="Google Shape;732;p15"/>
          <p:cNvSpPr txBox="1"/>
          <p:nvPr/>
        </p:nvSpPr>
        <p:spPr>
          <a:xfrm>
            <a:off x="3270425" y="5909210"/>
            <a:ext cx="1482522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3" name="Google Shape;733;p15"/>
          <p:cNvSpPr txBox="1"/>
          <p:nvPr/>
        </p:nvSpPr>
        <p:spPr>
          <a:xfrm>
            <a:off x="683584" y="2780928"/>
            <a:ext cx="1008096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4" name="Google Shape;734;p15"/>
          <p:cNvSpPr txBox="1"/>
          <p:nvPr/>
        </p:nvSpPr>
        <p:spPr>
          <a:xfrm>
            <a:off x="2195752" y="1660738"/>
            <a:ext cx="772969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5" name="Google Shape;735;p15"/>
          <p:cNvSpPr txBox="1"/>
          <p:nvPr/>
        </p:nvSpPr>
        <p:spPr>
          <a:xfrm>
            <a:off x="2123728" y="4941168"/>
            <a:ext cx="772969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845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6" name="Google Shape;736;p15"/>
          <p:cNvSpPr/>
          <p:nvPr/>
        </p:nvSpPr>
        <p:spPr>
          <a:xfrm>
            <a:off x="971600" y="5445224"/>
            <a:ext cx="168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Iterazione 1: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7" name="Google Shape;737;p15"/>
          <p:cNvSpPr txBox="1"/>
          <p:nvPr/>
        </p:nvSpPr>
        <p:spPr>
          <a:xfrm>
            <a:off x="1763688" y="5918502"/>
            <a:ext cx="2598212" cy="4001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38" name="Google Shape;738;p15"/>
          <p:cNvSpPr txBox="1"/>
          <p:nvPr/>
        </p:nvSpPr>
        <p:spPr>
          <a:xfrm>
            <a:off x="4601646" y="5909210"/>
            <a:ext cx="1290161" cy="40011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739" name="Google Shape;739;p15"/>
          <p:cNvCxnSpPr>
            <a:stCxn id="697" idx="7"/>
            <a:endCxn id="698" idx="3"/>
          </p:cNvCxnSpPr>
          <p:nvPr/>
        </p:nvCxnSpPr>
        <p:spPr>
          <a:xfrm flipH="1" rot="10800000">
            <a:off x="6359845" y="3700975"/>
            <a:ext cx="816900" cy="8205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40" name="Google Shape;740;p15"/>
          <p:cNvSpPr/>
          <p:nvPr/>
        </p:nvSpPr>
        <p:spPr>
          <a:xfrm>
            <a:off x="971600" y="5445224"/>
            <a:ext cx="168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Iterazione 2: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1" name="Google Shape;741;p15"/>
          <p:cNvSpPr txBox="1"/>
          <p:nvPr/>
        </p:nvSpPr>
        <p:spPr>
          <a:xfrm>
            <a:off x="1763688" y="5918502"/>
            <a:ext cx="2542106" cy="40011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2" name="Google Shape;742;p15"/>
          <p:cNvSpPr txBox="1"/>
          <p:nvPr/>
        </p:nvSpPr>
        <p:spPr>
          <a:xfrm>
            <a:off x="4599809" y="5909210"/>
            <a:ext cx="1290160" cy="40011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3" name="Google Shape;743;p15"/>
          <p:cNvSpPr/>
          <p:nvPr/>
        </p:nvSpPr>
        <p:spPr>
          <a:xfrm>
            <a:off x="971600" y="5445224"/>
            <a:ext cx="168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Iterazione 3: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4" name="Google Shape;744;p15"/>
          <p:cNvSpPr txBox="1"/>
          <p:nvPr/>
        </p:nvSpPr>
        <p:spPr>
          <a:xfrm>
            <a:off x="1763688" y="5918502"/>
            <a:ext cx="5323893" cy="40011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5" name="Google Shape;745;p15"/>
          <p:cNvSpPr txBox="1"/>
          <p:nvPr/>
        </p:nvSpPr>
        <p:spPr>
          <a:xfrm>
            <a:off x="7176643" y="5918502"/>
            <a:ext cx="1290161" cy="40011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6" name="Google Shape;746;p15"/>
          <p:cNvSpPr txBox="1"/>
          <p:nvPr/>
        </p:nvSpPr>
        <p:spPr>
          <a:xfrm>
            <a:off x="3628431" y="2812866"/>
            <a:ext cx="772969" cy="40011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7" name="Google Shape;747;p15"/>
          <p:cNvSpPr/>
          <p:nvPr/>
        </p:nvSpPr>
        <p:spPr>
          <a:xfrm>
            <a:off x="971600" y="5435932"/>
            <a:ext cx="168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Iterazione 4: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15"/>
          <p:cNvSpPr txBox="1"/>
          <p:nvPr/>
        </p:nvSpPr>
        <p:spPr>
          <a:xfrm>
            <a:off x="1763688" y="5909210"/>
            <a:ext cx="4251998" cy="400110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49" name="Google Shape;749;p15"/>
          <p:cNvSpPr txBox="1"/>
          <p:nvPr/>
        </p:nvSpPr>
        <p:spPr>
          <a:xfrm>
            <a:off x="7176643" y="5909210"/>
            <a:ext cx="1290161" cy="400110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50" name="Google Shape;750;p15"/>
          <p:cNvSpPr txBox="1"/>
          <p:nvPr/>
        </p:nvSpPr>
        <p:spPr>
          <a:xfrm>
            <a:off x="5815255" y="1660738"/>
            <a:ext cx="772969" cy="400110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51" name="Google Shape;751;p15"/>
          <p:cNvSpPr/>
          <p:nvPr/>
        </p:nvSpPr>
        <p:spPr>
          <a:xfrm>
            <a:off x="971600" y="5435932"/>
            <a:ext cx="168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Iterazione 5: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2" name="Google Shape;752;p15"/>
          <p:cNvSpPr txBox="1"/>
          <p:nvPr/>
        </p:nvSpPr>
        <p:spPr>
          <a:xfrm>
            <a:off x="1763688" y="5909210"/>
            <a:ext cx="4251998" cy="400110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53" name="Google Shape;753;p15"/>
          <p:cNvSpPr txBox="1"/>
          <p:nvPr/>
        </p:nvSpPr>
        <p:spPr>
          <a:xfrm>
            <a:off x="7176643" y="5909210"/>
            <a:ext cx="1234056" cy="400110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54" name="Google Shape;754;p15"/>
          <p:cNvSpPr txBox="1"/>
          <p:nvPr/>
        </p:nvSpPr>
        <p:spPr>
          <a:xfrm>
            <a:off x="5724128" y="4941168"/>
            <a:ext cx="772969" cy="400110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-1845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55" name="Google Shape;755;p15"/>
          <p:cNvSpPr/>
          <p:nvPr/>
        </p:nvSpPr>
        <p:spPr>
          <a:xfrm>
            <a:off x="971600" y="5445224"/>
            <a:ext cx="16898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Iterazione 6: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6" name="Google Shape;756;p15"/>
          <p:cNvSpPr txBox="1"/>
          <p:nvPr/>
        </p:nvSpPr>
        <p:spPr>
          <a:xfrm>
            <a:off x="1763688" y="5918502"/>
            <a:ext cx="5466561" cy="400110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57" name="Google Shape;757;p15"/>
          <p:cNvSpPr txBox="1"/>
          <p:nvPr/>
        </p:nvSpPr>
        <p:spPr>
          <a:xfrm>
            <a:off x="7176643" y="5918502"/>
            <a:ext cx="1234056" cy="400110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-90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758" name="Google Shape;758;p15"/>
          <p:cNvSpPr txBox="1"/>
          <p:nvPr/>
        </p:nvSpPr>
        <p:spPr>
          <a:xfrm>
            <a:off x="7230249" y="2775506"/>
            <a:ext cx="772969" cy="400110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-1666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759" name="Google Shape;759;p15"/>
          <p:cNvGrpSpPr/>
          <p:nvPr/>
        </p:nvGrpSpPr>
        <p:grpSpPr>
          <a:xfrm>
            <a:off x="601018" y="5733259"/>
            <a:ext cx="8064896" cy="647521"/>
            <a:chOff x="0" y="3"/>
            <a:chExt cx="8064896" cy="647521"/>
          </a:xfrm>
        </p:grpSpPr>
        <p:sp>
          <p:nvSpPr>
            <p:cNvPr id="760" name="Google Shape;760;p15"/>
            <p:cNvSpPr/>
            <p:nvPr/>
          </p:nvSpPr>
          <p:spPr>
            <a:xfrm>
              <a:off x="0" y="3"/>
              <a:ext cx="8064896" cy="647521"/>
            </a:xfrm>
            <a:prstGeom prst="roundRect">
              <a:avLst>
                <a:gd fmla="val 16667" name="adj"/>
              </a:avLst>
            </a:prstGeom>
            <a:solidFill>
              <a:srgbClr val="A2A2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15"/>
            <p:cNvSpPr txBox="1"/>
            <p:nvPr/>
          </p:nvSpPr>
          <p:spPr>
            <a:xfrm>
              <a:off x="31609" y="31612"/>
              <a:ext cx="8001678" cy="584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14615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Utilizzando l’informazione «</a:t>
              </a:r>
              <a:r>
                <a:rPr i="1" lang="it-IT" sz="13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nodo predecessore</a:t>
              </a: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», a partire dall’ultimo nodo etichettato, possiamo ricostruire l’</a:t>
              </a:r>
              <a:r>
                <a:rPr i="1" lang="it-IT" sz="13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albero dei cammini minimi</a:t>
              </a:r>
              <a:r>
                <a:rPr i="1" lang="it-IT" sz="13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. </a:t>
              </a:r>
              <a:endParaRPr sz="13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cxnSp>
        <p:nvCxnSpPr>
          <p:cNvPr id="762" name="Google Shape;762;p15"/>
          <p:cNvCxnSpPr>
            <a:stCxn id="694" idx="5"/>
            <a:endCxn id="697" idx="1"/>
          </p:cNvCxnSpPr>
          <p:nvPr/>
        </p:nvCxnSpPr>
        <p:spPr>
          <a:xfrm>
            <a:off x="4055589" y="3700914"/>
            <a:ext cx="1896900" cy="8205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3" name="Google Shape;763;p15"/>
          <p:cNvCxnSpPr>
            <a:stCxn id="693" idx="6"/>
            <a:endCxn id="694" idx="2"/>
          </p:cNvCxnSpPr>
          <p:nvPr/>
        </p:nvCxnSpPr>
        <p:spPr>
          <a:xfrm>
            <a:off x="1763688" y="3497245"/>
            <a:ext cx="1800300" cy="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4" name="Google Shape;764;p15"/>
          <p:cNvCxnSpPr>
            <a:stCxn id="691" idx="6"/>
            <a:endCxn id="695" idx="2"/>
          </p:cNvCxnSpPr>
          <p:nvPr/>
        </p:nvCxnSpPr>
        <p:spPr>
          <a:xfrm>
            <a:off x="2915816" y="2348880"/>
            <a:ext cx="2952300" cy="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5" name="Google Shape;765;p15"/>
          <p:cNvCxnSpPr>
            <a:stCxn id="693" idx="7"/>
            <a:endCxn id="691" idx="3"/>
          </p:cNvCxnSpPr>
          <p:nvPr/>
        </p:nvCxnSpPr>
        <p:spPr>
          <a:xfrm flipH="1" rot="10800000">
            <a:off x="1679325" y="2552576"/>
            <a:ext cx="744900" cy="7410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66" name="Google Shape;766;p15"/>
          <p:cNvCxnSpPr>
            <a:stCxn id="693" idx="5"/>
          </p:cNvCxnSpPr>
          <p:nvPr/>
        </p:nvCxnSpPr>
        <p:spPr>
          <a:xfrm>
            <a:off x="1679325" y="3700914"/>
            <a:ext cx="744900" cy="8205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0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16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72" name="Google Shape;772;p16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773" name="Google Shape;773;p16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4" name="Google Shape;774;p16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5" name="Google Shape;775;p16"/>
          <p:cNvSpPr txBox="1"/>
          <p:nvPr/>
        </p:nvSpPr>
        <p:spPr>
          <a:xfrm>
            <a:off x="467544" y="1196752"/>
            <a:ext cx="8208912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L’algoritmo di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Dijkstra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è un algoritmo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Label Setting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grado di risolvere il problema dei cammini minimi (da uno a tutti) su reti (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anche cicliche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che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non presentano archi di costo negativo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6" name="Google Shape;776;p16"/>
          <p:cNvSpPr/>
          <p:nvPr/>
        </p:nvSpPr>
        <p:spPr>
          <a:xfrm>
            <a:off x="467544" y="234888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77" name="Google Shape;777;p16"/>
          <p:cNvSpPr/>
          <p:nvPr/>
        </p:nvSpPr>
        <p:spPr>
          <a:xfrm>
            <a:off x="7452320" y="279960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8" name="Google Shape;778;p16"/>
          <p:cNvSpPr/>
          <p:nvPr/>
        </p:nvSpPr>
        <p:spPr>
          <a:xfrm>
            <a:off x="5580112" y="4508872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9" name="Google Shape;779;p16"/>
          <p:cNvSpPr/>
          <p:nvPr/>
        </p:nvSpPr>
        <p:spPr>
          <a:xfrm>
            <a:off x="6444208" y="3500760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0" name="Google Shape;780;p16"/>
          <p:cNvSpPr/>
          <p:nvPr/>
        </p:nvSpPr>
        <p:spPr>
          <a:xfrm>
            <a:off x="6876256" y="4796904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1" name="Google Shape;781;p16"/>
          <p:cNvSpPr/>
          <p:nvPr/>
        </p:nvSpPr>
        <p:spPr>
          <a:xfrm>
            <a:off x="8316416" y="364477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2" name="Google Shape;782;p16"/>
          <p:cNvSpPr/>
          <p:nvPr/>
        </p:nvSpPr>
        <p:spPr>
          <a:xfrm>
            <a:off x="8316416" y="472489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83" name="Google Shape;783;p16"/>
          <p:cNvCxnSpPr>
            <a:stCxn id="778" idx="7"/>
            <a:endCxn id="779" idx="3"/>
          </p:cNvCxnSpPr>
          <p:nvPr/>
        </p:nvCxnSpPr>
        <p:spPr>
          <a:xfrm flipH="1" rot="10800000">
            <a:off x="5887425" y="3746753"/>
            <a:ext cx="609600" cy="80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4" name="Google Shape;784;p16"/>
          <p:cNvCxnSpPr>
            <a:stCxn id="779" idx="7"/>
            <a:endCxn id="777" idx="3"/>
          </p:cNvCxnSpPr>
          <p:nvPr/>
        </p:nvCxnSpPr>
        <p:spPr>
          <a:xfrm flipH="1" rot="10800000">
            <a:off x="6751521" y="3045541"/>
            <a:ext cx="753600" cy="49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5" name="Google Shape;785;p16"/>
          <p:cNvCxnSpPr>
            <a:stCxn id="778" idx="5"/>
            <a:endCxn id="780" idx="2"/>
          </p:cNvCxnSpPr>
          <p:nvPr/>
        </p:nvCxnSpPr>
        <p:spPr>
          <a:xfrm>
            <a:off x="5887425" y="4754723"/>
            <a:ext cx="988800" cy="186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6" name="Google Shape;786;p16"/>
          <p:cNvCxnSpPr>
            <a:stCxn id="780" idx="0"/>
            <a:endCxn id="779" idx="4"/>
          </p:cNvCxnSpPr>
          <p:nvPr/>
        </p:nvCxnSpPr>
        <p:spPr>
          <a:xfrm rot="10800000">
            <a:off x="6624276" y="3788904"/>
            <a:ext cx="432000" cy="100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7" name="Google Shape;787;p16"/>
          <p:cNvCxnSpPr>
            <a:stCxn id="780" idx="6"/>
            <a:endCxn id="782" idx="2"/>
          </p:cNvCxnSpPr>
          <p:nvPr/>
        </p:nvCxnSpPr>
        <p:spPr>
          <a:xfrm flipH="1" rot="10800000">
            <a:off x="7236296" y="4868920"/>
            <a:ext cx="1080000" cy="7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8" name="Google Shape;788;p16"/>
          <p:cNvCxnSpPr>
            <a:stCxn id="779" idx="5"/>
            <a:endCxn id="782" idx="1"/>
          </p:cNvCxnSpPr>
          <p:nvPr/>
        </p:nvCxnSpPr>
        <p:spPr>
          <a:xfrm>
            <a:off x="6751521" y="3746611"/>
            <a:ext cx="1617600" cy="102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89" name="Google Shape;789;p16"/>
          <p:cNvCxnSpPr>
            <a:stCxn id="781" idx="2"/>
            <a:endCxn id="779" idx="6"/>
          </p:cNvCxnSpPr>
          <p:nvPr/>
        </p:nvCxnSpPr>
        <p:spPr>
          <a:xfrm rot="10800000">
            <a:off x="6804116" y="3644792"/>
            <a:ext cx="1512300" cy="14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0" name="Google Shape;790;p16"/>
          <p:cNvCxnSpPr>
            <a:stCxn id="780" idx="7"/>
            <a:endCxn id="781" idx="3"/>
          </p:cNvCxnSpPr>
          <p:nvPr/>
        </p:nvCxnSpPr>
        <p:spPr>
          <a:xfrm flipH="1" rot="10800000">
            <a:off x="7183569" y="3890485"/>
            <a:ext cx="1185600" cy="94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1" name="Google Shape;791;p16"/>
          <p:cNvCxnSpPr>
            <a:stCxn id="782" idx="0"/>
            <a:endCxn id="781" idx="4"/>
          </p:cNvCxnSpPr>
          <p:nvPr/>
        </p:nvCxnSpPr>
        <p:spPr>
          <a:xfrm rot="10800000">
            <a:off x="8496436" y="3932896"/>
            <a:ext cx="0" cy="79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792" name="Google Shape;792;p16"/>
          <p:cNvCxnSpPr>
            <a:stCxn id="781" idx="1"/>
            <a:endCxn id="777" idx="5"/>
          </p:cNvCxnSpPr>
          <p:nvPr/>
        </p:nvCxnSpPr>
        <p:spPr>
          <a:xfrm rot="10800000">
            <a:off x="7759543" y="3045557"/>
            <a:ext cx="609600" cy="64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793" name="Google Shape;793;p16"/>
          <p:cNvSpPr txBox="1"/>
          <p:nvPr/>
        </p:nvSpPr>
        <p:spPr>
          <a:xfrm>
            <a:off x="5913755" y="40570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4" name="Google Shape;794;p16"/>
          <p:cNvSpPr txBox="1"/>
          <p:nvPr/>
        </p:nvSpPr>
        <p:spPr>
          <a:xfrm>
            <a:off x="6066155" y="479690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5" name="Google Shape;795;p16"/>
          <p:cNvSpPr txBox="1"/>
          <p:nvPr/>
        </p:nvSpPr>
        <p:spPr>
          <a:xfrm>
            <a:off x="6640951" y="42094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6" name="Google Shape;796;p16"/>
          <p:cNvSpPr txBox="1"/>
          <p:nvPr/>
        </p:nvSpPr>
        <p:spPr>
          <a:xfrm>
            <a:off x="7596336" y="4879945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7" name="Google Shape;797;p16"/>
          <p:cNvSpPr txBox="1"/>
          <p:nvPr/>
        </p:nvSpPr>
        <p:spPr>
          <a:xfrm>
            <a:off x="8009103" y="407682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8" name="Google Shape;798;p16"/>
          <p:cNvSpPr txBox="1"/>
          <p:nvPr/>
        </p:nvSpPr>
        <p:spPr>
          <a:xfrm>
            <a:off x="7289023" y="393280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9" name="Google Shape;799;p16"/>
          <p:cNvSpPr txBox="1"/>
          <p:nvPr/>
        </p:nvSpPr>
        <p:spPr>
          <a:xfrm>
            <a:off x="6948264" y="306871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0" name="Google Shape;800;p16"/>
          <p:cNvSpPr txBox="1"/>
          <p:nvPr/>
        </p:nvSpPr>
        <p:spPr>
          <a:xfrm>
            <a:off x="8009103" y="314072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1" name="Google Shape;801;p16"/>
          <p:cNvSpPr txBox="1"/>
          <p:nvPr/>
        </p:nvSpPr>
        <p:spPr>
          <a:xfrm>
            <a:off x="7577055" y="350076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Google Shape;802;p16"/>
          <p:cNvSpPr txBox="1"/>
          <p:nvPr/>
        </p:nvSpPr>
        <p:spPr>
          <a:xfrm>
            <a:off x="8441151" y="42094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3" name="Google Shape;803;p16"/>
          <p:cNvSpPr txBox="1"/>
          <p:nvPr/>
        </p:nvSpPr>
        <p:spPr>
          <a:xfrm>
            <a:off x="467544" y="2780680"/>
            <a:ext cx="5598611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23" l="-43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4" name="Google Shape;804;p16"/>
          <p:cNvSpPr txBox="1"/>
          <p:nvPr/>
        </p:nvSpPr>
        <p:spPr>
          <a:xfrm>
            <a:off x="5416815" y="473592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5" name="Google Shape;805;p16"/>
          <p:cNvSpPr txBox="1"/>
          <p:nvPr/>
        </p:nvSpPr>
        <p:spPr>
          <a:xfrm>
            <a:off x="5332166" y="4231873"/>
            <a:ext cx="679994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6" name="Google Shape;806;p16"/>
          <p:cNvSpPr txBox="1"/>
          <p:nvPr/>
        </p:nvSpPr>
        <p:spPr>
          <a:xfrm>
            <a:off x="467545" y="3284984"/>
            <a:ext cx="4608512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Consideriamo ora i nodi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raggiungibili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con un solo arco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: sono i nodi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7" name="Google Shape;807;p16"/>
          <p:cNvSpPr txBox="1"/>
          <p:nvPr/>
        </p:nvSpPr>
        <p:spPr>
          <a:xfrm>
            <a:off x="755576" y="4005064"/>
            <a:ext cx="4248472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 </a:t>
            </a:r>
            <a:r>
              <a:rPr i="1" lang="it-IT" sz="1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peso</a:t>
            </a: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dell’arco </a:t>
            </a:r>
            <a:r>
              <a:rPr i="1" lang="it-IT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(1,3) </a:t>
            </a: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è pari a </a:t>
            </a:r>
            <a:r>
              <a:rPr i="1" lang="it-IT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ed è </a:t>
            </a:r>
            <a:r>
              <a:rPr i="1" lang="it-IT" sz="1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minore</a:t>
            </a: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del peso di </a:t>
            </a:r>
            <a:r>
              <a:rPr i="1" lang="it-IT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(1,2) </a:t>
            </a: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pari a </a:t>
            </a:r>
            <a:r>
              <a:rPr i="1" lang="it-IT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endParaRPr i="1" sz="14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08" name="Google Shape;808;p16"/>
          <p:cNvSpPr txBox="1"/>
          <p:nvPr/>
        </p:nvSpPr>
        <p:spPr>
          <a:xfrm>
            <a:off x="755576" y="4725144"/>
            <a:ext cx="4248472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2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09" name="Google Shape;809;p16"/>
          <p:cNvSpPr txBox="1"/>
          <p:nvPr/>
        </p:nvSpPr>
        <p:spPr>
          <a:xfrm>
            <a:off x="6769374" y="5023961"/>
            <a:ext cx="538930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8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810" name="Google Shape;810;p16"/>
          <p:cNvGrpSpPr/>
          <p:nvPr/>
        </p:nvGrpSpPr>
        <p:grpSpPr>
          <a:xfrm>
            <a:off x="539552" y="5373216"/>
            <a:ext cx="8064896" cy="792088"/>
            <a:chOff x="0" y="3"/>
            <a:chExt cx="8064896" cy="647521"/>
          </a:xfrm>
        </p:grpSpPr>
        <p:sp>
          <p:nvSpPr>
            <p:cNvPr id="811" name="Google Shape;811;p16"/>
            <p:cNvSpPr/>
            <p:nvPr/>
          </p:nvSpPr>
          <p:spPr>
            <a:xfrm>
              <a:off x="0" y="3"/>
              <a:ext cx="8064896" cy="647521"/>
            </a:xfrm>
            <a:prstGeom prst="roundRect">
              <a:avLst>
                <a:gd fmla="val 16667" name="adj"/>
              </a:avLst>
            </a:prstGeom>
            <a:solidFill>
              <a:srgbClr val="A2A2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6"/>
            <p:cNvSpPr/>
            <p:nvPr/>
          </p:nvSpPr>
          <p:spPr>
            <a:xfrm>
              <a:off x="31609" y="31612"/>
              <a:ext cx="8001678" cy="584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Un qualsiasi altro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cammino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che parte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da 1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e arriva in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, dovrebbe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attraversare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un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arco di peso 1 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(arco (1,3)) oppure un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arco di peso 7 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(arco (1,2)) e poi dovrebbe attraversare altri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archi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(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tutti di peso non negativo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) e tornare in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. </a:t>
              </a:r>
              <a:endParaRPr/>
            </a:p>
          </p:txBody>
        </p:sp>
      </p:grpSp>
      <p:grpSp>
        <p:nvGrpSpPr>
          <p:cNvPr id="813" name="Google Shape;813;p16"/>
          <p:cNvGrpSpPr/>
          <p:nvPr/>
        </p:nvGrpSpPr>
        <p:grpSpPr>
          <a:xfrm>
            <a:off x="564362" y="6269504"/>
            <a:ext cx="8008477" cy="327600"/>
            <a:chOff x="0" y="104200"/>
            <a:chExt cx="8008477" cy="327600"/>
          </a:xfrm>
        </p:grpSpPr>
        <p:sp>
          <p:nvSpPr>
            <p:cNvPr id="814" name="Google Shape;814;p16"/>
            <p:cNvSpPr/>
            <p:nvPr/>
          </p:nvSpPr>
          <p:spPr>
            <a:xfrm>
              <a:off x="0" y="104200"/>
              <a:ext cx="8008477" cy="327600"/>
            </a:xfrm>
            <a:prstGeom prst="roundRect">
              <a:avLst>
                <a:gd fmla="val 16667" name="adj"/>
              </a:avLst>
            </a:prstGeom>
            <a:solidFill>
              <a:srgbClr val="E7899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6"/>
            <p:cNvSpPr txBox="1"/>
            <p:nvPr/>
          </p:nvSpPr>
          <p:spPr>
            <a:xfrm>
              <a:off x="15992" y="120192"/>
              <a:ext cx="7976493" cy="29561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3325" lIns="53325" spcFirstLastPara="1" rIns="53325" wrap="square" tIns="533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4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Tale cammino non potrà mai avere peso inferiore a 1 e l’etichetta di 3 si può considerare definitiva.</a:t>
              </a:r>
              <a:endParaRPr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17"/>
          <p:cNvSpPr/>
          <p:nvPr/>
        </p:nvSpPr>
        <p:spPr>
          <a:xfrm>
            <a:off x="755576" y="6165552"/>
            <a:ext cx="3960440" cy="35979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CBEF"/>
              </a:gs>
              <a:gs pos="99000">
                <a:srgbClr val="DEC8EE"/>
              </a:gs>
              <a:gs pos="100000">
                <a:srgbClr val="DEC8EE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1" name="Google Shape;821;p17"/>
          <p:cNvSpPr/>
          <p:nvPr/>
        </p:nvSpPr>
        <p:spPr>
          <a:xfrm>
            <a:off x="755577" y="4725392"/>
            <a:ext cx="3960440" cy="35979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CBEF"/>
              </a:gs>
              <a:gs pos="99000">
                <a:srgbClr val="DEC8EE"/>
              </a:gs>
              <a:gs pos="100000">
                <a:srgbClr val="DEC8EE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2" name="Google Shape;822;p17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3" name="Google Shape;823;p17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824" name="Google Shape;824;p17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17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6" name="Google Shape;826;p17"/>
          <p:cNvSpPr txBox="1"/>
          <p:nvPr/>
        </p:nvSpPr>
        <p:spPr>
          <a:xfrm>
            <a:off x="467544" y="1196752"/>
            <a:ext cx="8208912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L’algoritmo di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Dijkstra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è un algoritmo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Label Setting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grado di risolvere il problema dei cammini minimi (da uno a tutti) su reti (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anche cicliche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che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non presentano archi di costo negativo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7" name="Google Shape;827;p17"/>
          <p:cNvSpPr/>
          <p:nvPr/>
        </p:nvSpPr>
        <p:spPr>
          <a:xfrm>
            <a:off x="467544" y="234888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 (cont.):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28" name="Google Shape;828;p17"/>
          <p:cNvSpPr/>
          <p:nvPr/>
        </p:nvSpPr>
        <p:spPr>
          <a:xfrm>
            <a:off x="7452320" y="279960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9" name="Google Shape;829;p17"/>
          <p:cNvSpPr/>
          <p:nvPr/>
        </p:nvSpPr>
        <p:spPr>
          <a:xfrm>
            <a:off x="5580112" y="4508872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0" name="Google Shape;830;p17"/>
          <p:cNvSpPr/>
          <p:nvPr/>
        </p:nvSpPr>
        <p:spPr>
          <a:xfrm>
            <a:off x="6444208" y="3500760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1" name="Google Shape;831;p17"/>
          <p:cNvSpPr/>
          <p:nvPr/>
        </p:nvSpPr>
        <p:spPr>
          <a:xfrm>
            <a:off x="6876256" y="4796904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2" name="Google Shape;832;p17"/>
          <p:cNvSpPr/>
          <p:nvPr/>
        </p:nvSpPr>
        <p:spPr>
          <a:xfrm>
            <a:off x="8316416" y="364477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3" name="Google Shape;833;p17"/>
          <p:cNvSpPr/>
          <p:nvPr/>
        </p:nvSpPr>
        <p:spPr>
          <a:xfrm>
            <a:off x="8316416" y="472489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34" name="Google Shape;834;p17"/>
          <p:cNvCxnSpPr>
            <a:stCxn id="829" idx="7"/>
            <a:endCxn id="830" idx="3"/>
          </p:cNvCxnSpPr>
          <p:nvPr/>
        </p:nvCxnSpPr>
        <p:spPr>
          <a:xfrm flipH="1" rot="10800000">
            <a:off x="5887425" y="3746753"/>
            <a:ext cx="609600" cy="80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5" name="Google Shape;835;p17"/>
          <p:cNvCxnSpPr>
            <a:stCxn id="830" idx="7"/>
            <a:endCxn id="828" idx="3"/>
          </p:cNvCxnSpPr>
          <p:nvPr/>
        </p:nvCxnSpPr>
        <p:spPr>
          <a:xfrm flipH="1" rot="10800000">
            <a:off x="6751521" y="3045541"/>
            <a:ext cx="753600" cy="49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6" name="Google Shape;836;p17"/>
          <p:cNvCxnSpPr>
            <a:stCxn id="829" idx="5"/>
            <a:endCxn id="831" idx="2"/>
          </p:cNvCxnSpPr>
          <p:nvPr/>
        </p:nvCxnSpPr>
        <p:spPr>
          <a:xfrm>
            <a:off x="5887425" y="4754723"/>
            <a:ext cx="988800" cy="186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7" name="Google Shape;837;p17"/>
          <p:cNvCxnSpPr>
            <a:stCxn id="831" idx="0"/>
            <a:endCxn id="830" idx="4"/>
          </p:cNvCxnSpPr>
          <p:nvPr/>
        </p:nvCxnSpPr>
        <p:spPr>
          <a:xfrm rot="10800000">
            <a:off x="6624276" y="3788904"/>
            <a:ext cx="432000" cy="100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8" name="Google Shape;838;p17"/>
          <p:cNvCxnSpPr>
            <a:stCxn id="831" idx="6"/>
            <a:endCxn id="833" idx="2"/>
          </p:cNvCxnSpPr>
          <p:nvPr/>
        </p:nvCxnSpPr>
        <p:spPr>
          <a:xfrm flipH="1" rot="10800000">
            <a:off x="7236296" y="4868920"/>
            <a:ext cx="1080000" cy="7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39" name="Google Shape;839;p17"/>
          <p:cNvCxnSpPr>
            <a:stCxn id="830" idx="5"/>
            <a:endCxn id="833" idx="1"/>
          </p:cNvCxnSpPr>
          <p:nvPr/>
        </p:nvCxnSpPr>
        <p:spPr>
          <a:xfrm>
            <a:off x="6751521" y="3746611"/>
            <a:ext cx="1617600" cy="102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0" name="Google Shape;840;p17"/>
          <p:cNvCxnSpPr>
            <a:stCxn id="832" idx="2"/>
            <a:endCxn id="830" idx="6"/>
          </p:cNvCxnSpPr>
          <p:nvPr/>
        </p:nvCxnSpPr>
        <p:spPr>
          <a:xfrm rot="10800000">
            <a:off x="6804116" y="3644792"/>
            <a:ext cx="1512300" cy="14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1" name="Google Shape;841;p17"/>
          <p:cNvCxnSpPr>
            <a:stCxn id="831" idx="7"/>
            <a:endCxn id="832" idx="3"/>
          </p:cNvCxnSpPr>
          <p:nvPr/>
        </p:nvCxnSpPr>
        <p:spPr>
          <a:xfrm flipH="1" rot="10800000">
            <a:off x="7183569" y="3890485"/>
            <a:ext cx="1185600" cy="94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2" name="Google Shape;842;p17"/>
          <p:cNvCxnSpPr>
            <a:stCxn id="833" idx="0"/>
            <a:endCxn id="832" idx="4"/>
          </p:cNvCxnSpPr>
          <p:nvPr/>
        </p:nvCxnSpPr>
        <p:spPr>
          <a:xfrm rot="10800000">
            <a:off x="8496436" y="3932896"/>
            <a:ext cx="0" cy="79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43" name="Google Shape;843;p17"/>
          <p:cNvCxnSpPr>
            <a:stCxn id="832" idx="1"/>
            <a:endCxn id="828" idx="5"/>
          </p:cNvCxnSpPr>
          <p:nvPr/>
        </p:nvCxnSpPr>
        <p:spPr>
          <a:xfrm rot="10800000">
            <a:off x="7759543" y="3045557"/>
            <a:ext cx="609600" cy="64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44" name="Google Shape;844;p17"/>
          <p:cNvSpPr txBox="1"/>
          <p:nvPr/>
        </p:nvSpPr>
        <p:spPr>
          <a:xfrm>
            <a:off x="5913755" y="40570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5" name="Google Shape;845;p17"/>
          <p:cNvSpPr txBox="1"/>
          <p:nvPr/>
        </p:nvSpPr>
        <p:spPr>
          <a:xfrm>
            <a:off x="6066155" y="479690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6" name="Google Shape;846;p17"/>
          <p:cNvSpPr txBox="1"/>
          <p:nvPr/>
        </p:nvSpPr>
        <p:spPr>
          <a:xfrm>
            <a:off x="6640951" y="42094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17"/>
          <p:cNvSpPr txBox="1"/>
          <p:nvPr/>
        </p:nvSpPr>
        <p:spPr>
          <a:xfrm>
            <a:off x="7596336" y="4879945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8" name="Google Shape;848;p17"/>
          <p:cNvSpPr txBox="1"/>
          <p:nvPr/>
        </p:nvSpPr>
        <p:spPr>
          <a:xfrm>
            <a:off x="8009103" y="407682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9" name="Google Shape;849;p17"/>
          <p:cNvSpPr txBox="1"/>
          <p:nvPr/>
        </p:nvSpPr>
        <p:spPr>
          <a:xfrm>
            <a:off x="7289023" y="393280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0" name="Google Shape;850;p17"/>
          <p:cNvSpPr txBox="1"/>
          <p:nvPr/>
        </p:nvSpPr>
        <p:spPr>
          <a:xfrm>
            <a:off x="6948264" y="306871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1" name="Google Shape;851;p17"/>
          <p:cNvSpPr txBox="1"/>
          <p:nvPr/>
        </p:nvSpPr>
        <p:spPr>
          <a:xfrm>
            <a:off x="8009103" y="314072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7"/>
          <p:cNvSpPr txBox="1"/>
          <p:nvPr/>
        </p:nvSpPr>
        <p:spPr>
          <a:xfrm>
            <a:off x="7577055" y="350076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3" name="Google Shape;853;p17"/>
          <p:cNvSpPr txBox="1"/>
          <p:nvPr/>
        </p:nvSpPr>
        <p:spPr>
          <a:xfrm>
            <a:off x="8441151" y="42094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4" name="Google Shape;854;p17"/>
          <p:cNvSpPr txBox="1"/>
          <p:nvPr/>
        </p:nvSpPr>
        <p:spPr>
          <a:xfrm>
            <a:off x="5416815" y="473592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5" name="Google Shape;855;p17"/>
          <p:cNvSpPr txBox="1"/>
          <p:nvPr/>
        </p:nvSpPr>
        <p:spPr>
          <a:xfrm>
            <a:off x="5332166" y="4231873"/>
            <a:ext cx="679994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6" name="Google Shape;856;p17"/>
          <p:cNvSpPr txBox="1"/>
          <p:nvPr/>
        </p:nvSpPr>
        <p:spPr>
          <a:xfrm>
            <a:off x="6769374" y="5023961"/>
            <a:ext cx="538930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57" name="Google Shape;857;p17"/>
          <p:cNvSpPr txBox="1"/>
          <p:nvPr/>
        </p:nvSpPr>
        <p:spPr>
          <a:xfrm>
            <a:off x="467544" y="2780680"/>
            <a:ext cx="559861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Consideriamo ora 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nodi raggiungibili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    (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 nodi già etichettati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). Essi sono i nodi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58" name="Google Shape;858;p17"/>
          <p:cNvSpPr txBox="1"/>
          <p:nvPr/>
        </p:nvSpPr>
        <p:spPr>
          <a:xfrm>
            <a:off x="467545" y="3501008"/>
            <a:ext cx="482453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distanze minime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con la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restrizione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 passare solo per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sono:</a:t>
            </a:r>
            <a:endParaRPr/>
          </a:p>
        </p:txBody>
      </p:sp>
      <p:sp>
        <p:nvSpPr>
          <p:cNvPr id="859" name="Google Shape;859;p17"/>
          <p:cNvSpPr txBox="1"/>
          <p:nvPr/>
        </p:nvSpPr>
        <p:spPr>
          <a:xfrm>
            <a:off x="755576" y="4365104"/>
            <a:ext cx="4248472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 il nodo 2, </a:t>
            </a:r>
            <a:r>
              <a:rPr i="1" lang="it-IT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i="1" lang="it-IT" sz="1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cammino 1-&gt;3-&gt;2</a:t>
            </a: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i="1" sz="14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0" name="Google Shape;860;p17"/>
          <p:cNvSpPr txBox="1"/>
          <p:nvPr/>
        </p:nvSpPr>
        <p:spPr>
          <a:xfrm>
            <a:off x="755576" y="4653136"/>
            <a:ext cx="4248472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 il nodo 5, </a:t>
            </a:r>
            <a:r>
              <a:rPr i="1" lang="it-IT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i="1" lang="it-IT" sz="1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cammino 1-&gt;3-&gt;5</a:t>
            </a: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i="1" sz="14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61" name="Google Shape;861;p17"/>
          <p:cNvSpPr txBox="1"/>
          <p:nvPr/>
        </p:nvSpPr>
        <p:spPr>
          <a:xfrm>
            <a:off x="755576" y="4941168"/>
            <a:ext cx="4850899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7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−"/>
            </a:pP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 il nodo 6, </a:t>
            </a:r>
            <a:r>
              <a:rPr i="1" lang="it-IT" sz="14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i="1" lang="it-IT" sz="14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cammino 1-&gt;3-&gt;6 o 1-&gt;2-&gt;6</a:t>
            </a:r>
            <a:r>
              <a:rPr i="1" lang="it-IT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i="1" sz="14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862" name="Google Shape;862;p17"/>
          <p:cNvGrpSpPr/>
          <p:nvPr/>
        </p:nvGrpSpPr>
        <p:grpSpPr>
          <a:xfrm>
            <a:off x="539552" y="5373216"/>
            <a:ext cx="8136903" cy="716643"/>
            <a:chOff x="0" y="3"/>
            <a:chExt cx="8136903" cy="647521"/>
          </a:xfrm>
        </p:grpSpPr>
        <p:sp>
          <p:nvSpPr>
            <p:cNvPr id="863" name="Google Shape;863;p17"/>
            <p:cNvSpPr/>
            <p:nvPr/>
          </p:nvSpPr>
          <p:spPr>
            <a:xfrm>
              <a:off x="0" y="3"/>
              <a:ext cx="8064896" cy="647521"/>
            </a:xfrm>
            <a:prstGeom prst="roundRect">
              <a:avLst>
                <a:gd fmla="val 16667" name="adj"/>
              </a:avLst>
            </a:prstGeom>
            <a:solidFill>
              <a:srgbClr val="A2A2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7"/>
            <p:cNvSpPr/>
            <p:nvPr/>
          </p:nvSpPr>
          <p:spPr>
            <a:xfrm>
              <a:off x="31608" y="31612"/>
              <a:ext cx="8105295" cy="5843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13571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Un qualsiasi altro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cammino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che parte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da 1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e arriva in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, dovrebbe: partire da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1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, arrivare in un nodo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eventualmente passando per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3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(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costo &gt; 3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) e da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x 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arrivare in 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5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(</a:t>
              </a:r>
              <a:r>
                <a:rPr i="1" lang="it-IT" sz="14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costo &gt; 0</a:t>
              </a:r>
              <a:r>
                <a:rPr i="1" lang="it-IT" sz="14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</p:grpSp>
      <p:sp>
        <p:nvSpPr>
          <p:cNvPr id="865" name="Google Shape;865;p17"/>
          <p:cNvSpPr txBox="1"/>
          <p:nvPr/>
        </p:nvSpPr>
        <p:spPr>
          <a:xfrm>
            <a:off x="755576" y="6093296"/>
            <a:ext cx="4248472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-42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866" name="Google Shape;866;p17"/>
          <p:cNvSpPr txBox="1"/>
          <p:nvPr/>
        </p:nvSpPr>
        <p:spPr>
          <a:xfrm>
            <a:off x="8316416" y="3356992"/>
            <a:ext cx="538930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18"/>
          <p:cNvSpPr/>
          <p:nvPr/>
        </p:nvSpPr>
        <p:spPr>
          <a:xfrm>
            <a:off x="406888" y="3356992"/>
            <a:ext cx="4925277" cy="2891601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CBEF"/>
              </a:gs>
              <a:gs pos="99000">
                <a:srgbClr val="DEC8EE"/>
              </a:gs>
              <a:gs pos="100000">
                <a:srgbClr val="DEC8EE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2" name="Google Shape;872;p18"/>
          <p:cNvSpPr/>
          <p:nvPr/>
        </p:nvSpPr>
        <p:spPr>
          <a:xfrm>
            <a:off x="407890" y="2457015"/>
            <a:ext cx="5532261" cy="678683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CBEF"/>
              </a:gs>
              <a:gs pos="99000">
                <a:srgbClr val="DEC8EE"/>
              </a:gs>
              <a:gs pos="100000">
                <a:srgbClr val="DEC8EE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3" name="Google Shape;873;p18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4" name="Google Shape;874;p18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875" name="Google Shape;875;p18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18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7" name="Google Shape;877;p18"/>
          <p:cNvSpPr txBox="1"/>
          <p:nvPr/>
        </p:nvSpPr>
        <p:spPr>
          <a:xfrm>
            <a:off x="467544" y="1196752"/>
            <a:ext cx="8208912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L’algoritmo di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Dijkstra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è un algoritmo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Label Setting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grado di risolvere il problema dei cammini minimi (da uno a tutti) su reti (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anche cicliche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che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non presentano archi di costo negativo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78" name="Google Shape;878;p18"/>
          <p:cNvSpPr/>
          <p:nvPr/>
        </p:nvSpPr>
        <p:spPr>
          <a:xfrm>
            <a:off x="7452320" y="279960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9" name="Google Shape;879;p18"/>
          <p:cNvSpPr/>
          <p:nvPr/>
        </p:nvSpPr>
        <p:spPr>
          <a:xfrm>
            <a:off x="5580112" y="4508872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0" name="Google Shape;880;p18"/>
          <p:cNvSpPr/>
          <p:nvPr/>
        </p:nvSpPr>
        <p:spPr>
          <a:xfrm>
            <a:off x="6444208" y="3500760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1" name="Google Shape;881;p18"/>
          <p:cNvSpPr/>
          <p:nvPr/>
        </p:nvSpPr>
        <p:spPr>
          <a:xfrm>
            <a:off x="6876256" y="4796904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2" name="Google Shape;882;p18"/>
          <p:cNvSpPr/>
          <p:nvPr/>
        </p:nvSpPr>
        <p:spPr>
          <a:xfrm>
            <a:off x="8316416" y="364477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18"/>
          <p:cNvSpPr/>
          <p:nvPr/>
        </p:nvSpPr>
        <p:spPr>
          <a:xfrm>
            <a:off x="8316416" y="472489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4" name="Google Shape;884;p18"/>
          <p:cNvCxnSpPr>
            <a:stCxn id="879" idx="7"/>
            <a:endCxn id="880" idx="3"/>
          </p:cNvCxnSpPr>
          <p:nvPr/>
        </p:nvCxnSpPr>
        <p:spPr>
          <a:xfrm flipH="1" rot="10800000">
            <a:off x="5887425" y="3746753"/>
            <a:ext cx="609600" cy="80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5" name="Google Shape;885;p18"/>
          <p:cNvCxnSpPr>
            <a:stCxn id="880" idx="7"/>
            <a:endCxn id="878" idx="3"/>
          </p:cNvCxnSpPr>
          <p:nvPr/>
        </p:nvCxnSpPr>
        <p:spPr>
          <a:xfrm flipH="1" rot="10800000">
            <a:off x="6751521" y="3045541"/>
            <a:ext cx="753600" cy="49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6" name="Google Shape;886;p18"/>
          <p:cNvCxnSpPr>
            <a:stCxn id="879" idx="5"/>
            <a:endCxn id="881" idx="2"/>
          </p:cNvCxnSpPr>
          <p:nvPr/>
        </p:nvCxnSpPr>
        <p:spPr>
          <a:xfrm>
            <a:off x="5887425" y="4754723"/>
            <a:ext cx="988800" cy="186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7" name="Google Shape;887;p18"/>
          <p:cNvCxnSpPr>
            <a:stCxn id="881" idx="0"/>
            <a:endCxn id="880" idx="4"/>
          </p:cNvCxnSpPr>
          <p:nvPr/>
        </p:nvCxnSpPr>
        <p:spPr>
          <a:xfrm rot="10800000">
            <a:off x="6624276" y="3788904"/>
            <a:ext cx="432000" cy="100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8" name="Google Shape;888;p18"/>
          <p:cNvCxnSpPr>
            <a:stCxn id="881" idx="6"/>
            <a:endCxn id="883" idx="2"/>
          </p:cNvCxnSpPr>
          <p:nvPr/>
        </p:nvCxnSpPr>
        <p:spPr>
          <a:xfrm flipH="1" rot="10800000">
            <a:off x="7236296" y="4868920"/>
            <a:ext cx="1080000" cy="7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9" name="Google Shape;889;p18"/>
          <p:cNvCxnSpPr>
            <a:stCxn id="880" idx="5"/>
            <a:endCxn id="883" idx="1"/>
          </p:cNvCxnSpPr>
          <p:nvPr/>
        </p:nvCxnSpPr>
        <p:spPr>
          <a:xfrm>
            <a:off x="6751521" y="3746611"/>
            <a:ext cx="1617600" cy="102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0" name="Google Shape;890;p18"/>
          <p:cNvCxnSpPr>
            <a:stCxn id="882" idx="2"/>
            <a:endCxn id="880" idx="6"/>
          </p:cNvCxnSpPr>
          <p:nvPr/>
        </p:nvCxnSpPr>
        <p:spPr>
          <a:xfrm rot="10800000">
            <a:off x="6804116" y="3644792"/>
            <a:ext cx="1512300" cy="14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1" name="Google Shape;891;p18"/>
          <p:cNvCxnSpPr>
            <a:stCxn id="881" idx="7"/>
            <a:endCxn id="882" idx="3"/>
          </p:cNvCxnSpPr>
          <p:nvPr/>
        </p:nvCxnSpPr>
        <p:spPr>
          <a:xfrm flipH="1" rot="10800000">
            <a:off x="7183569" y="3890485"/>
            <a:ext cx="1185600" cy="94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2" name="Google Shape;892;p18"/>
          <p:cNvCxnSpPr>
            <a:stCxn id="883" idx="0"/>
            <a:endCxn id="882" idx="4"/>
          </p:cNvCxnSpPr>
          <p:nvPr/>
        </p:nvCxnSpPr>
        <p:spPr>
          <a:xfrm rot="10800000">
            <a:off x="8496436" y="3932896"/>
            <a:ext cx="0" cy="79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93" name="Google Shape;893;p18"/>
          <p:cNvCxnSpPr>
            <a:stCxn id="882" idx="1"/>
            <a:endCxn id="878" idx="5"/>
          </p:cNvCxnSpPr>
          <p:nvPr/>
        </p:nvCxnSpPr>
        <p:spPr>
          <a:xfrm rot="10800000">
            <a:off x="7759543" y="3045557"/>
            <a:ext cx="609600" cy="64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4" name="Google Shape;894;p18"/>
          <p:cNvSpPr txBox="1"/>
          <p:nvPr/>
        </p:nvSpPr>
        <p:spPr>
          <a:xfrm>
            <a:off x="5913755" y="40570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5" name="Google Shape;895;p18"/>
          <p:cNvSpPr txBox="1"/>
          <p:nvPr/>
        </p:nvSpPr>
        <p:spPr>
          <a:xfrm>
            <a:off x="6066155" y="479690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6" name="Google Shape;896;p18"/>
          <p:cNvSpPr txBox="1"/>
          <p:nvPr/>
        </p:nvSpPr>
        <p:spPr>
          <a:xfrm>
            <a:off x="6640951" y="42094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7" name="Google Shape;897;p18"/>
          <p:cNvSpPr txBox="1"/>
          <p:nvPr/>
        </p:nvSpPr>
        <p:spPr>
          <a:xfrm>
            <a:off x="7596336" y="4879945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8" name="Google Shape;898;p18"/>
          <p:cNvSpPr txBox="1"/>
          <p:nvPr/>
        </p:nvSpPr>
        <p:spPr>
          <a:xfrm>
            <a:off x="8009103" y="407682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18"/>
          <p:cNvSpPr txBox="1"/>
          <p:nvPr/>
        </p:nvSpPr>
        <p:spPr>
          <a:xfrm>
            <a:off x="7289023" y="393280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18"/>
          <p:cNvSpPr txBox="1"/>
          <p:nvPr/>
        </p:nvSpPr>
        <p:spPr>
          <a:xfrm>
            <a:off x="6948264" y="306871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18"/>
          <p:cNvSpPr txBox="1"/>
          <p:nvPr/>
        </p:nvSpPr>
        <p:spPr>
          <a:xfrm>
            <a:off x="8009103" y="314072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2" name="Google Shape;902;p18"/>
          <p:cNvSpPr txBox="1"/>
          <p:nvPr/>
        </p:nvSpPr>
        <p:spPr>
          <a:xfrm>
            <a:off x="7577055" y="350076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18"/>
          <p:cNvSpPr txBox="1"/>
          <p:nvPr/>
        </p:nvSpPr>
        <p:spPr>
          <a:xfrm>
            <a:off x="8441151" y="42094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4" name="Google Shape;904;p18"/>
          <p:cNvSpPr txBox="1"/>
          <p:nvPr/>
        </p:nvSpPr>
        <p:spPr>
          <a:xfrm>
            <a:off x="5416815" y="473592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5" name="Google Shape;905;p18"/>
          <p:cNvSpPr txBox="1"/>
          <p:nvPr/>
        </p:nvSpPr>
        <p:spPr>
          <a:xfrm>
            <a:off x="5332166" y="4231873"/>
            <a:ext cx="679994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06" name="Google Shape;906;p18"/>
          <p:cNvSpPr txBox="1"/>
          <p:nvPr/>
        </p:nvSpPr>
        <p:spPr>
          <a:xfrm>
            <a:off x="6769374" y="5023961"/>
            <a:ext cx="538930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07" name="Google Shape;907;p18"/>
          <p:cNvSpPr txBox="1"/>
          <p:nvPr/>
        </p:nvSpPr>
        <p:spPr>
          <a:xfrm>
            <a:off x="8316416" y="3356992"/>
            <a:ext cx="538930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08" name="Google Shape;908;p18"/>
          <p:cNvSpPr txBox="1"/>
          <p:nvPr/>
        </p:nvSpPr>
        <p:spPr>
          <a:xfrm>
            <a:off x="467544" y="2420888"/>
            <a:ext cx="5328592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questo punto la tecnica da adottare dovrebbe essere chiara: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09" name="Google Shape;909;p18"/>
          <p:cNvSpPr txBox="1"/>
          <p:nvPr/>
        </p:nvSpPr>
        <p:spPr>
          <a:xfrm>
            <a:off x="611561" y="3429000"/>
            <a:ext cx="4608512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ogni passo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dell’algoritmo abbiamo un insieme di nodi (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con le etichette già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correttamente assegnate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0" name="Google Shape;910;p18"/>
          <p:cNvSpPr txBox="1"/>
          <p:nvPr/>
        </p:nvSpPr>
        <p:spPr>
          <a:xfrm>
            <a:off x="611561" y="4437112"/>
            <a:ext cx="4608512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Il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nuovo nodo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 mettere in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è il nodo che ha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distanza minima da 1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col vincolo di passare solo attraverso nodi di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1" name="Google Shape;911;p18"/>
          <p:cNvSpPr txBox="1"/>
          <p:nvPr/>
        </p:nvSpPr>
        <p:spPr>
          <a:xfrm>
            <a:off x="611561" y="5445224"/>
            <a:ext cx="4392487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L’algoritmo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termina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un numero di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passi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pari al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numero di nodi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5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19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917" name="Google Shape;917;p19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19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9" name="Google Shape;919;p19"/>
          <p:cNvSpPr txBox="1"/>
          <p:nvPr/>
        </p:nvSpPr>
        <p:spPr>
          <a:xfrm>
            <a:off x="467544" y="1196752"/>
            <a:ext cx="8208912" cy="792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L’algoritmo di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Dijkstra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è un algoritmo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Label Setting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grado di risolvere il problema dei cammini minimi (da uno a tutti) su reti (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anche cicliche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che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non presentano archi di costo negativo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0" name="Google Shape;920;p19"/>
          <p:cNvSpPr/>
          <p:nvPr/>
        </p:nvSpPr>
        <p:spPr>
          <a:xfrm>
            <a:off x="7452320" y="279960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19"/>
          <p:cNvSpPr/>
          <p:nvPr/>
        </p:nvSpPr>
        <p:spPr>
          <a:xfrm>
            <a:off x="5580112" y="4508872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2" name="Google Shape;922;p19"/>
          <p:cNvSpPr/>
          <p:nvPr/>
        </p:nvSpPr>
        <p:spPr>
          <a:xfrm>
            <a:off x="6444208" y="3500760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3" name="Google Shape;923;p19"/>
          <p:cNvSpPr/>
          <p:nvPr/>
        </p:nvSpPr>
        <p:spPr>
          <a:xfrm>
            <a:off x="6876256" y="4796904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4" name="Google Shape;924;p19"/>
          <p:cNvSpPr/>
          <p:nvPr/>
        </p:nvSpPr>
        <p:spPr>
          <a:xfrm>
            <a:off x="8316416" y="364477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5" name="Google Shape;925;p19"/>
          <p:cNvSpPr/>
          <p:nvPr/>
        </p:nvSpPr>
        <p:spPr>
          <a:xfrm>
            <a:off x="8316416" y="4724896"/>
            <a:ext cx="360040" cy="288032"/>
          </a:xfrm>
          <a:prstGeom prst="ellipse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6" name="Google Shape;926;p19"/>
          <p:cNvCxnSpPr>
            <a:stCxn id="921" idx="7"/>
            <a:endCxn id="922" idx="3"/>
          </p:cNvCxnSpPr>
          <p:nvPr/>
        </p:nvCxnSpPr>
        <p:spPr>
          <a:xfrm flipH="1" rot="10800000">
            <a:off x="5887425" y="3746753"/>
            <a:ext cx="609600" cy="804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7" name="Google Shape;927;p19"/>
          <p:cNvCxnSpPr>
            <a:stCxn id="922" idx="7"/>
            <a:endCxn id="920" idx="3"/>
          </p:cNvCxnSpPr>
          <p:nvPr/>
        </p:nvCxnSpPr>
        <p:spPr>
          <a:xfrm flipH="1" rot="10800000">
            <a:off x="6751521" y="3045541"/>
            <a:ext cx="753600" cy="49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8" name="Google Shape;928;p19"/>
          <p:cNvCxnSpPr>
            <a:stCxn id="921" idx="5"/>
            <a:endCxn id="923" idx="2"/>
          </p:cNvCxnSpPr>
          <p:nvPr/>
        </p:nvCxnSpPr>
        <p:spPr>
          <a:xfrm>
            <a:off x="5887425" y="4754723"/>
            <a:ext cx="988800" cy="1863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29" name="Google Shape;929;p19"/>
          <p:cNvCxnSpPr>
            <a:stCxn id="923" idx="0"/>
            <a:endCxn id="922" idx="4"/>
          </p:cNvCxnSpPr>
          <p:nvPr/>
        </p:nvCxnSpPr>
        <p:spPr>
          <a:xfrm rot="10800000">
            <a:off x="6624276" y="3788904"/>
            <a:ext cx="432000" cy="1008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0" name="Google Shape;930;p19"/>
          <p:cNvCxnSpPr>
            <a:stCxn id="923" idx="6"/>
            <a:endCxn id="925" idx="2"/>
          </p:cNvCxnSpPr>
          <p:nvPr/>
        </p:nvCxnSpPr>
        <p:spPr>
          <a:xfrm flipH="1" rot="10800000">
            <a:off x="7236296" y="4868920"/>
            <a:ext cx="1080000" cy="7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1" name="Google Shape;931;p19"/>
          <p:cNvCxnSpPr>
            <a:stCxn id="922" idx="5"/>
            <a:endCxn id="925" idx="1"/>
          </p:cNvCxnSpPr>
          <p:nvPr/>
        </p:nvCxnSpPr>
        <p:spPr>
          <a:xfrm>
            <a:off x="6751521" y="3746611"/>
            <a:ext cx="1617600" cy="1020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2" name="Google Shape;932;p19"/>
          <p:cNvCxnSpPr>
            <a:stCxn id="924" idx="2"/>
            <a:endCxn id="922" idx="6"/>
          </p:cNvCxnSpPr>
          <p:nvPr/>
        </p:nvCxnSpPr>
        <p:spPr>
          <a:xfrm rot="10800000">
            <a:off x="6804116" y="3644792"/>
            <a:ext cx="1512300" cy="144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3" name="Google Shape;933;p19"/>
          <p:cNvCxnSpPr>
            <a:stCxn id="923" idx="7"/>
            <a:endCxn id="924" idx="3"/>
          </p:cNvCxnSpPr>
          <p:nvPr/>
        </p:nvCxnSpPr>
        <p:spPr>
          <a:xfrm flipH="1" rot="10800000">
            <a:off x="7183569" y="3890485"/>
            <a:ext cx="1185600" cy="94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4" name="Google Shape;934;p19"/>
          <p:cNvCxnSpPr>
            <a:stCxn id="925" idx="0"/>
            <a:endCxn id="924" idx="4"/>
          </p:cNvCxnSpPr>
          <p:nvPr/>
        </p:nvCxnSpPr>
        <p:spPr>
          <a:xfrm rot="10800000">
            <a:off x="8496436" y="3932896"/>
            <a:ext cx="0" cy="79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35" name="Google Shape;935;p19"/>
          <p:cNvCxnSpPr>
            <a:stCxn id="924" idx="1"/>
            <a:endCxn id="920" idx="5"/>
          </p:cNvCxnSpPr>
          <p:nvPr/>
        </p:nvCxnSpPr>
        <p:spPr>
          <a:xfrm rot="10800000">
            <a:off x="7759543" y="3045557"/>
            <a:ext cx="609600" cy="641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36" name="Google Shape;936;p19"/>
          <p:cNvSpPr txBox="1"/>
          <p:nvPr/>
        </p:nvSpPr>
        <p:spPr>
          <a:xfrm>
            <a:off x="5913755" y="40570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7" name="Google Shape;937;p19"/>
          <p:cNvSpPr txBox="1"/>
          <p:nvPr/>
        </p:nvSpPr>
        <p:spPr>
          <a:xfrm>
            <a:off x="6066155" y="479690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8" name="Google Shape;938;p19"/>
          <p:cNvSpPr txBox="1"/>
          <p:nvPr/>
        </p:nvSpPr>
        <p:spPr>
          <a:xfrm>
            <a:off x="6640951" y="42094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9" name="Google Shape;939;p19"/>
          <p:cNvSpPr txBox="1"/>
          <p:nvPr/>
        </p:nvSpPr>
        <p:spPr>
          <a:xfrm>
            <a:off x="7596336" y="4879945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0" name="Google Shape;940;p19"/>
          <p:cNvSpPr txBox="1"/>
          <p:nvPr/>
        </p:nvSpPr>
        <p:spPr>
          <a:xfrm>
            <a:off x="8009103" y="407682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1" name="Google Shape;941;p19"/>
          <p:cNvSpPr txBox="1"/>
          <p:nvPr/>
        </p:nvSpPr>
        <p:spPr>
          <a:xfrm>
            <a:off x="7289023" y="393280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2" name="Google Shape;942;p19"/>
          <p:cNvSpPr txBox="1"/>
          <p:nvPr/>
        </p:nvSpPr>
        <p:spPr>
          <a:xfrm>
            <a:off x="6948264" y="306871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3" name="Google Shape;943;p19"/>
          <p:cNvSpPr txBox="1"/>
          <p:nvPr/>
        </p:nvSpPr>
        <p:spPr>
          <a:xfrm>
            <a:off x="8009103" y="314072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Google Shape;944;p19"/>
          <p:cNvSpPr txBox="1"/>
          <p:nvPr/>
        </p:nvSpPr>
        <p:spPr>
          <a:xfrm>
            <a:off x="7577055" y="350076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5" name="Google Shape;945;p19"/>
          <p:cNvSpPr txBox="1"/>
          <p:nvPr/>
        </p:nvSpPr>
        <p:spPr>
          <a:xfrm>
            <a:off x="8441151" y="420947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6" name="Google Shape;946;p19"/>
          <p:cNvSpPr txBox="1"/>
          <p:nvPr/>
        </p:nvSpPr>
        <p:spPr>
          <a:xfrm>
            <a:off x="5416815" y="473592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200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19"/>
          <p:cNvSpPr txBox="1"/>
          <p:nvPr/>
        </p:nvSpPr>
        <p:spPr>
          <a:xfrm>
            <a:off x="5332166" y="4231873"/>
            <a:ext cx="679994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48" name="Google Shape;948;p19"/>
          <p:cNvSpPr txBox="1"/>
          <p:nvPr/>
        </p:nvSpPr>
        <p:spPr>
          <a:xfrm>
            <a:off x="6769374" y="5023961"/>
            <a:ext cx="538930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8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49" name="Google Shape;949;p19"/>
          <p:cNvSpPr txBox="1"/>
          <p:nvPr/>
        </p:nvSpPr>
        <p:spPr>
          <a:xfrm>
            <a:off x="8316416" y="3356992"/>
            <a:ext cx="538930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1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0" name="Google Shape;950;p19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1" name="Google Shape;951;p19"/>
          <p:cNvSpPr/>
          <p:nvPr/>
        </p:nvSpPr>
        <p:spPr>
          <a:xfrm>
            <a:off x="467544" y="234888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 (cont.):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2" name="Google Shape;952;p19"/>
          <p:cNvSpPr txBox="1"/>
          <p:nvPr/>
        </p:nvSpPr>
        <p:spPr>
          <a:xfrm>
            <a:off x="467544" y="2780680"/>
            <a:ext cx="559861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Consideriamo ora 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nodi raggiungibili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da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3" name="Google Shape;953;p19"/>
          <p:cNvSpPr txBox="1"/>
          <p:nvPr/>
        </p:nvSpPr>
        <p:spPr>
          <a:xfrm>
            <a:off x="467544" y="3212976"/>
            <a:ext cx="559861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Calcoliamo la distanza da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 tali nodi, col vincolo di attraversare solo nodi di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S.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4" name="Google Shape;954;p19"/>
          <p:cNvSpPr txBox="1"/>
          <p:nvPr/>
        </p:nvSpPr>
        <p:spPr>
          <a:xfrm>
            <a:off x="6265318" y="3212976"/>
            <a:ext cx="538930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8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5" name="Google Shape;955;p19"/>
          <p:cNvSpPr txBox="1"/>
          <p:nvPr/>
        </p:nvSpPr>
        <p:spPr>
          <a:xfrm>
            <a:off x="7380312" y="2492896"/>
            <a:ext cx="538930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1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6" name="Google Shape;956;p19"/>
          <p:cNvSpPr txBox="1"/>
          <p:nvPr/>
        </p:nvSpPr>
        <p:spPr>
          <a:xfrm>
            <a:off x="8281542" y="5013176"/>
            <a:ext cx="538930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8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7" name="Google Shape;957;p19"/>
          <p:cNvSpPr txBox="1"/>
          <p:nvPr/>
        </p:nvSpPr>
        <p:spPr>
          <a:xfrm>
            <a:off x="467544" y="3933056"/>
            <a:ext cx="4176464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Rendiamo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definitiva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l’etichetta di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corrispondente alla distanza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minima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tre quelle non definitive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58" name="Google Shape;958;p19"/>
          <p:cNvSpPr txBox="1"/>
          <p:nvPr/>
        </p:nvSpPr>
        <p:spPr>
          <a:xfrm>
            <a:off x="6265318" y="3224009"/>
            <a:ext cx="538930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1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59" name="Google Shape;959;p19"/>
          <p:cNvSpPr txBox="1"/>
          <p:nvPr/>
        </p:nvSpPr>
        <p:spPr>
          <a:xfrm>
            <a:off x="467544" y="4941168"/>
            <a:ext cx="475252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 valori delle due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etichette di tentativo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dei nodi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restano invariate al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valore 8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 le possiamo rendere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definitive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60" name="Google Shape;960;p19"/>
          <p:cNvSpPr txBox="1"/>
          <p:nvPr/>
        </p:nvSpPr>
        <p:spPr>
          <a:xfrm>
            <a:off x="7380312" y="2492896"/>
            <a:ext cx="538930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110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61" name="Google Shape;961;p19"/>
          <p:cNvSpPr txBox="1"/>
          <p:nvPr/>
        </p:nvSpPr>
        <p:spPr>
          <a:xfrm>
            <a:off x="8281542" y="5013176"/>
            <a:ext cx="538930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869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62" name="Google Shape;962;p19"/>
          <p:cNvSpPr txBox="1"/>
          <p:nvPr/>
        </p:nvSpPr>
        <p:spPr>
          <a:xfrm>
            <a:off x="467543" y="6021288"/>
            <a:ext cx="8496945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Considerando 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predecessori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di ogni nodo possiamo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ricostruire la soluzione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963" name="Google Shape;963;p19"/>
          <p:cNvCxnSpPr>
            <a:stCxn id="923" idx="7"/>
            <a:endCxn id="924" idx="3"/>
          </p:cNvCxnSpPr>
          <p:nvPr/>
        </p:nvCxnSpPr>
        <p:spPr>
          <a:xfrm flipH="1" rot="10800000">
            <a:off x="7183569" y="3890485"/>
            <a:ext cx="1185600" cy="9486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4" name="Google Shape;964;p19"/>
          <p:cNvCxnSpPr>
            <a:stCxn id="921" idx="5"/>
            <a:endCxn id="923" idx="2"/>
          </p:cNvCxnSpPr>
          <p:nvPr/>
        </p:nvCxnSpPr>
        <p:spPr>
          <a:xfrm>
            <a:off x="5887425" y="4754723"/>
            <a:ext cx="988800" cy="1863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5" name="Google Shape;965;p19"/>
          <p:cNvCxnSpPr>
            <a:stCxn id="923" idx="6"/>
            <a:endCxn id="925" idx="2"/>
          </p:cNvCxnSpPr>
          <p:nvPr/>
        </p:nvCxnSpPr>
        <p:spPr>
          <a:xfrm flipH="1" rot="10800000">
            <a:off x="7236296" y="4868920"/>
            <a:ext cx="1080000" cy="720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6" name="Google Shape;966;p19"/>
          <p:cNvCxnSpPr>
            <a:stCxn id="924" idx="2"/>
          </p:cNvCxnSpPr>
          <p:nvPr/>
        </p:nvCxnSpPr>
        <p:spPr>
          <a:xfrm rot="10800000">
            <a:off x="6840116" y="3687092"/>
            <a:ext cx="1476300" cy="1017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967" name="Google Shape;967;p19"/>
          <p:cNvCxnSpPr>
            <a:stCxn id="924" idx="1"/>
            <a:endCxn id="920" idx="5"/>
          </p:cNvCxnSpPr>
          <p:nvPr/>
        </p:nvCxnSpPr>
        <p:spPr>
          <a:xfrm rot="10800000">
            <a:off x="7759543" y="3045557"/>
            <a:ext cx="609600" cy="6414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499" y="1296207"/>
            <a:ext cx="6288757" cy="422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"/>
          <p:cNvSpPr/>
          <p:nvPr/>
        </p:nvSpPr>
        <p:spPr>
          <a:xfrm>
            <a:off x="4278436" y="2514591"/>
            <a:ext cx="1379538" cy="285546"/>
          </a:xfrm>
          <a:custGeom>
            <a:rect b="b" l="l" r="r" t="t"/>
            <a:pathLst>
              <a:path extrusionOk="0" h="285546" w="1379538">
                <a:moveTo>
                  <a:pt x="1379538" y="237899"/>
                </a:moveTo>
                <a:cubicBezTo>
                  <a:pt x="1376892" y="240545"/>
                  <a:pt x="1373677" y="242724"/>
                  <a:pt x="1371601" y="245837"/>
                </a:cubicBezTo>
                <a:cubicBezTo>
                  <a:pt x="1365337" y="255233"/>
                  <a:pt x="1375357" y="250406"/>
                  <a:pt x="1365251" y="253774"/>
                </a:cubicBezTo>
                <a:cubicBezTo>
                  <a:pt x="1356727" y="259457"/>
                  <a:pt x="1358296" y="259617"/>
                  <a:pt x="1350963" y="261712"/>
                </a:cubicBezTo>
                <a:cubicBezTo>
                  <a:pt x="1348865" y="262311"/>
                  <a:pt x="1346730" y="262770"/>
                  <a:pt x="1344613" y="263299"/>
                </a:cubicBezTo>
                <a:cubicBezTo>
                  <a:pt x="1335585" y="272329"/>
                  <a:pt x="1344279" y="265054"/>
                  <a:pt x="1335088" y="269649"/>
                </a:cubicBezTo>
                <a:cubicBezTo>
                  <a:pt x="1330669" y="271858"/>
                  <a:pt x="1329072" y="274078"/>
                  <a:pt x="1325563" y="277587"/>
                </a:cubicBezTo>
                <a:cubicBezTo>
                  <a:pt x="1303867" y="277058"/>
                  <a:pt x="1282156" y="276984"/>
                  <a:pt x="1260476" y="275999"/>
                </a:cubicBezTo>
                <a:cubicBezTo>
                  <a:pt x="1258804" y="275923"/>
                  <a:pt x="1257322" y="274872"/>
                  <a:pt x="1255713" y="274412"/>
                </a:cubicBezTo>
                <a:cubicBezTo>
                  <a:pt x="1253615" y="273813"/>
                  <a:pt x="1251453" y="273451"/>
                  <a:pt x="1249363" y="272824"/>
                </a:cubicBezTo>
                <a:cubicBezTo>
                  <a:pt x="1246157" y="271862"/>
                  <a:pt x="1243085" y="270460"/>
                  <a:pt x="1239838" y="269649"/>
                </a:cubicBezTo>
                <a:cubicBezTo>
                  <a:pt x="1237721" y="269120"/>
                  <a:pt x="1235586" y="268661"/>
                  <a:pt x="1233488" y="268062"/>
                </a:cubicBezTo>
                <a:cubicBezTo>
                  <a:pt x="1231879" y="267602"/>
                  <a:pt x="1230356" y="266850"/>
                  <a:pt x="1228726" y="266474"/>
                </a:cubicBezTo>
                <a:cubicBezTo>
                  <a:pt x="1211222" y="262434"/>
                  <a:pt x="1212774" y="263293"/>
                  <a:pt x="1193801" y="261712"/>
                </a:cubicBezTo>
                <a:lnTo>
                  <a:pt x="1184276" y="260124"/>
                </a:lnTo>
                <a:cubicBezTo>
                  <a:pt x="1177635" y="259102"/>
                  <a:pt x="1170266" y="258275"/>
                  <a:pt x="1163638" y="256949"/>
                </a:cubicBezTo>
                <a:cubicBezTo>
                  <a:pt x="1155346" y="255291"/>
                  <a:pt x="1159602" y="255796"/>
                  <a:pt x="1152526" y="253774"/>
                </a:cubicBezTo>
                <a:cubicBezTo>
                  <a:pt x="1150428" y="253175"/>
                  <a:pt x="1148293" y="252716"/>
                  <a:pt x="1146176" y="252187"/>
                </a:cubicBezTo>
                <a:cubicBezTo>
                  <a:pt x="1144059" y="250070"/>
                  <a:pt x="1142503" y="247176"/>
                  <a:pt x="1139826" y="245837"/>
                </a:cubicBezTo>
                <a:cubicBezTo>
                  <a:pt x="1135923" y="243886"/>
                  <a:pt x="1127126" y="242662"/>
                  <a:pt x="1127126" y="242662"/>
                </a:cubicBezTo>
                <a:cubicBezTo>
                  <a:pt x="1125538" y="241074"/>
                  <a:pt x="1124231" y="239144"/>
                  <a:pt x="1122363" y="237899"/>
                </a:cubicBezTo>
                <a:cubicBezTo>
                  <a:pt x="1120971" y="236971"/>
                  <a:pt x="1119098" y="237060"/>
                  <a:pt x="1117601" y="236312"/>
                </a:cubicBezTo>
                <a:cubicBezTo>
                  <a:pt x="1115894" y="235459"/>
                  <a:pt x="1114545" y="233990"/>
                  <a:pt x="1112838" y="233137"/>
                </a:cubicBezTo>
                <a:cubicBezTo>
                  <a:pt x="1111341" y="232389"/>
                  <a:pt x="1109573" y="232297"/>
                  <a:pt x="1108076" y="231549"/>
                </a:cubicBezTo>
                <a:cubicBezTo>
                  <a:pt x="1101833" y="228427"/>
                  <a:pt x="1105200" y="228117"/>
                  <a:pt x="1098551" y="226787"/>
                </a:cubicBezTo>
                <a:cubicBezTo>
                  <a:pt x="1094882" y="226053"/>
                  <a:pt x="1091107" y="225933"/>
                  <a:pt x="1087438" y="225199"/>
                </a:cubicBezTo>
                <a:cubicBezTo>
                  <a:pt x="1083159" y="224343"/>
                  <a:pt x="1074738" y="222024"/>
                  <a:pt x="1074738" y="222024"/>
                </a:cubicBezTo>
                <a:cubicBezTo>
                  <a:pt x="1053905" y="206401"/>
                  <a:pt x="1079211" y="224333"/>
                  <a:pt x="1063626" y="215674"/>
                </a:cubicBezTo>
                <a:cubicBezTo>
                  <a:pt x="1060290" y="213821"/>
                  <a:pt x="1054101" y="209324"/>
                  <a:pt x="1054101" y="209324"/>
                </a:cubicBezTo>
                <a:cubicBezTo>
                  <a:pt x="1053043" y="207737"/>
                  <a:pt x="1052544" y="205573"/>
                  <a:pt x="1050926" y="204562"/>
                </a:cubicBezTo>
                <a:cubicBezTo>
                  <a:pt x="1048088" y="202788"/>
                  <a:pt x="1041401" y="201387"/>
                  <a:pt x="1041401" y="201387"/>
                </a:cubicBezTo>
                <a:cubicBezTo>
                  <a:pt x="1029790" y="193647"/>
                  <a:pt x="1044395" y="203099"/>
                  <a:pt x="1030288" y="195037"/>
                </a:cubicBezTo>
                <a:cubicBezTo>
                  <a:pt x="1028632" y="194090"/>
                  <a:pt x="1027232" y="192715"/>
                  <a:pt x="1025526" y="191862"/>
                </a:cubicBezTo>
                <a:cubicBezTo>
                  <a:pt x="1024029" y="191113"/>
                  <a:pt x="1022260" y="191023"/>
                  <a:pt x="1020763" y="190274"/>
                </a:cubicBezTo>
                <a:cubicBezTo>
                  <a:pt x="1008461" y="184122"/>
                  <a:pt x="1023204" y="189499"/>
                  <a:pt x="1011238" y="185512"/>
                </a:cubicBezTo>
                <a:cubicBezTo>
                  <a:pt x="1008063" y="183395"/>
                  <a:pt x="1005333" y="180369"/>
                  <a:pt x="1001713" y="179162"/>
                </a:cubicBezTo>
                <a:cubicBezTo>
                  <a:pt x="1000126" y="178633"/>
                  <a:pt x="998448" y="178322"/>
                  <a:pt x="996951" y="177574"/>
                </a:cubicBezTo>
                <a:cubicBezTo>
                  <a:pt x="995244" y="176721"/>
                  <a:pt x="993932" y="175174"/>
                  <a:pt x="992188" y="174399"/>
                </a:cubicBezTo>
                <a:cubicBezTo>
                  <a:pt x="989130" y="173040"/>
                  <a:pt x="985838" y="172282"/>
                  <a:pt x="982663" y="171224"/>
                </a:cubicBezTo>
                <a:lnTo>
                  <a:pt x="977901" y="169637"/>
                </a:lnTo>
                <a:lnTo>
                  <a:pt x="973138" y="168049"/>
                </a:lnTo>
                <a:cubicBezTo>
                  <a:pt x="960843" y="155754"/>
                  <a:pt x="966995" y="158594"/>
                  <a:pt x="957263" y="155349"/>
                </a:cubicBezTo>
                <a:cubicBezTo>
                  <a:pt x="955146" y="152703"/>
                  <a:pt x="953732" y="149291"/>
                  <a:pt x="950913" y="147412"/>
                </a:cubicBezTo>
                <a:cubicBezTo>
                  <a:pt x="948668" y="145915"/>
                  <a:pt x="945536" y="146677"/>
                  <a:pt x="942976" y="145824"/>
                </a:cubicBezTo>
                <a:cubicBezTo>
                  <a:pt x="940731" y="145076"/>
                  <a:pt x="938681" y="143823"/>
                  <a:pt x="936626" y="142649"/>
                </a:cubicBezTo>
                <a:cubicBezTo>
                  <a:pt x="932885" y="140511"/>
                  <a:pt x="928920" y="137146"/>
                  <a:pt x="925513" y="134712"/>
                </a:cubicBezTo>
                <a:cubicBezTo>
                  <a:pt x="923961" y="133603"/>
                  <a:pt x="922537" y="132207"/>
                  <a:pt x="920751" y="131537"/>
                </a:cubicBezTo>
                <a:cubicBezTo>
                  <a:pt x="918224" y="130589"/>
                  <a:pt x="915416" y="130659"/>
                  <a:pt x="912813" y="129949"/>
                </a:cubicBezTo>
                <a:cubicBezTo>
                  <a:pt x="909584" y="129068"/>
                  <a:pt x="903288" y="126774"/>
                  <a:pt x="903288" y="126774"/>
                </a:cubicBezTo>
                <a:cubicBezTo>
                  <a:pt x="894256" y="117742"/>
                  <a:pt x="903566" y="125291"/>
                  <a:pt x="890588" y="120424"/>
                </a:cubicBezTo>
                <a:cubicBezTo>
                  <a:pt x="888802" y="119754"/>
                  <a:pt x="887532" y="118102"/>
                  <a:pt x="885826" y="117249"/>
                </a:cubicBezTo>
                <a:cubicBezTo>
                  <a:pt x="884329" y="116501"/>
                  <a:pt x="882651" y="116191"/>
                  <a:pt x="881063" y="115662"/>
                </a:cubicBezTo>
                <a:cubicBezTo>
                  <a:pt x="876446" y="108735"/>
                  <a:pt x="879860" y="112534"/>
                  <a:pt x="873126" y="107724"/>
                </a:cubicBezTo>
                <a:cubicBezTo>
                  <a:pt x="870973" y="106186"/>
                  <a:pt x="869142" y="104145"/>
                  <a:pt x="866776" y="102962"/>
                </a:cubicBezTo>
                <a:cubicBezTo>
                  <a:pt x="864824" y="101986"/>
                  <a:pt x="862469" y="102140"/>
                  <a:pt x="860426" y="101374"/>
                </a:cubicBezTo>
                <a:cubicBezTo>
                  <a:pt x="858210" y="100543"/>
                  <a:pt x="856002" y="99574"/>
                  <a:pt x="854076" y="98199"/>
                </a:cubicBezTo>
                <a:cubicBezTo>
                  <a:pt x="852249" y="96894"/>
                  <a:pt x="851321" y="94441"/>
                  <a:pt x="849313" y="93437"/>
                </a:cubicBezTo>
                <a:cubicBezTo>
                  <a:pt x="846900" y="92230"/>
                  <a:pt x="843994" y="92503"/>
                  <a:pt x="841376" y="91849"/>
                </a:cubicBezTo>
                <a:cubicBezTo>
                  <a:pt x="839752" y="91443"/>
                  <a:pt x="838222" y="90722"/>
                  <a:pt x="836613" y="90262"/>
                </a:cubicBezTo>
                <a:cubicBezTo>
                  <a:pt x="834515" y="89663"/>
                  <a:pt x="832333" y="89364"/>
                  <a:pt x="830263" y="88674"/>
                </a:cubicBezTo>
                <a:cubicBezTo>
                  <a:pt x="812345" y="82700"/>
                  <a:pt x="831182" y="87712"/>
                  <a:pt x="815976" y="83912"/>
                </a:cubicBezTo>
                <a:lnTo>
                  <a:pt x="806451" y="77562"/>
                </a:lnTo>
                <a:cubicBezTo>
                  <a:pt x="804863" y="76504"/>
                  <a:pt x="803498" y="74991"/>
                  <a:pt x="801688" y="74387"/>
                </a:cubicBezTo>
                <a:cubicBezTo>
                  <a:pt x="791908" y="71126"/>
                  <a:pt x="801867" y="74131"/>
                  <a:pt x="785813" y="71212"/>
                </a:cubicBezTo>
                <a:cubicBezTo>
                  <a:pt x="783666" y="70822"/>
                  <a:pt x="781580" y="70153"/>
                  <a:pt x="779463" y="69624"/>
                </a:cubicBezTo>
                <a:cubicBezTo>
                  <a:pt x="777876" y="67507"/>
                  <a:pt x="776572" y="65145"/>
                  <a:pt x="774701" y="63274"/>
                </a:cubicBezTo>
                <a:cubicBezTo>
                  <a:pt x="767026" y="55599"/>
                  <a:pt x="770852" y="60557"/>
                  <a:pt x="763588" y="56924"/>
                </a:cubicBezTo>
                <a:cubicBezTo>
                  <a:pt x="761882" y="56071"/>
                  <a:pt x="760563" y="54538"/>
                  <a:pt x="758826" y="53749"/>
                </a:cubicBezTo>
                <a:cubicBezTo>
                  <a:pt x="753931" y="51524"/>
                  <a:pt x="746946" y="49260"/>
                  <a:pt x="741363" y="47399"/>
                </a:cubicBezTo>
                <a:cubicBezTo>
                  <a:pt x="739776" y="47928"/>
                  <a:pt x="738264" y="49172"/>
                  <a:pt x="736601" y="48987"/>
                </a:cubicBezTo>
                <a:cubicBezTo>
                  <a:pt x="733275" y="48618"/>
                  <a:pt x="730251" y="46870"/>
                  <a:pt x="727076" y="45812"/>
                </a:cubicBezTo>
                <a:lnTo>
                  <a:pt x="722313" y="44224"/>
                </a:lnTo>
                <a:cubicBezTo>
                  <a:pt x="720068" y="43476"/>
                  <a:pt x="718179" y="41880"/>
                  <a:pt x="715963" y="41049"/>
                </a:cubicBezTo>
                <a:cubicBezTo>
                  <a:pt x="710722" y="39084"/>
                  <a:pt x="701516" y="38450"/>
                  <a:pt x="696913" y="37874"/>
                </a:cubicBezTo>
                <a:cubicBezTo>
                  <a:pt x="695855" y="36287"/>
                  <a:pt x="695228" y="34304"/>
                  <a:pt x="693738" y="33112"/>
                </a:cubicBezTo>
                <a:cubicBezTo>
                  <a:pt x="692431" y="32067"/>
                  <a:pt x="690473" y="32272"/>
                  <a:pt x="688976" y="31524"/>
                </a:cubicBezTo>
                <a:cubicBezTo>
                  <a:pt x="687269" y="30671"/>
                  <a:pt x="685679" y="29570"/>
                  <a:pt x="684213" y="28349"/>
                </a:cubicBezTo>
                <a:cubicBezTo>
                  <a:pt x="677607" y="22845"/>
                  <a:pt x="682073" y="23968"/>
                  <a:pt x="674688" y="21999"/>
                </a:cubicBezTo>
                <a:cubicBezTo>
                  <a:pt x="668364" y="20313"/>
                  <a:pt x="655638" y="17237"/>
                  <a:pt x="655638" y="17237"/>
                </a:cubicBezTo>
                <a:cubicBezTo>
                  <a:pt x="654051" y="16179"/>
                  <a:pt x="652428" y="15171"/>
                  <a:pt x="650876" y="14062"/>
                </a:cubicBezTo>
                <a:cubicBezTo>
                  <a:pt x="648723" y="12524"/>
                  <a:pt x="646839" y="10584"/>
                  <a:pt x="644526" y="9299"/>
                </a:cubicBezTo>
                <a:cubicBezTo>
                  <a:pt x="641678" y="7717"/>
                  <a:pt x="635391" y="5725"/>
                  <a:pt x="631826" y="4537"/>
                </a:cubicBezTo>
                <a:cubicBezTo>
                  <a:pt x="630238" y="3479"/>
                  <a:pt x="628970" y="1420"/>
                  <a:pt x="627063" y="1362"/>
                </a:cubicBezTo>
                <a:cubicBezTo>
                  <a:pt x="584054" y="58"/>
                  <a:pt x="592847" y="-2415"/>
                  <a:pt x="571501" y="6124"/>
                </a:cubicBezTo>
                <a:cubicBezTo>
                  <a:pt x="566209" y="5595"/>
                  <a:pt x="560944" y="4537"/>
                  <a:pt x="555626" y="4537"/>
                </a:cubicBezTo>
                <a:cubicBezTo>
                  <a:pt x="535448" y="4537"/>
                  <a:pt x="565280" y="9324"/>
                  <a:pt x="541338" y="4537"/>
                </a:cubicBezTo>
                <a:cubicBezTo>
                  <a:pt x="539751" y="5066"/>
                  <a:pt x="538249" y="6124"/>
                  <a:pt x="536576" y="6124"/>
                </a:cubicBezTo>
                <a:cubicBezTo>
                  <a:pt x="533878" y="6124"/>
                  <a:pt x="531241" y="3827"/>
                  <a:pt x="528638" y="4537"/>
                </a:cubicBezTo>
                <a:cubicBezTo>
                  <a:pt x="524957" y="5541"/>
                  <a:pt x="519113" y="10887"/>
                  <a:pt x="519113" y="10887"/>
                </a:cubicBezTo>
                <a:cubicBezTo>
                  <a:pt x="506163" y="7648"/>
                  <a:pt x="519363" y="9891"/>
                  <a:pt x="506413" y="10887"/>
                </a:cubicBezTo>
                <a:cubicBezTo>
                  <a:pt x="494794" y="11781"/>
                  <a:pt x="483130" y="11945"/>
                  <a:pt x="471488" y="12474"/>
                </a:cubicBezTo>
                <a:cubicBezTo>
                  <a:pt x="469371" y="13003"/>
                  <a:pt x="467152" y="13223"/>
                  <a:pt x="465138" y="14062"/>
                </a:cubicBezTo>
                <a:cubicBezTo>
                  <a:pt x="462241" y="15269"/>
                  <a:pt x="451737" y="20203"/>
                  <a:pt x="447676" y="23587"/>
                </a:cubicBezTo>
                <a:cubicBezTo>
                  <a:pt x="445951" y="25024"/>
                  <a:pt x="444876" y="27259"/>
                  <a:pt x="442913" y="28349"/>
                </a:cubicBezTo>
                <a:cubicBezTo>
                  <a:pt x="439987" y="29974"/>
                  <a:pt x="436563" y="30466"/>
                  <a:pt x="433388" y="31524"/>
                </a:cubicBezTo>
                <a:lnTo>
                  <a:pt x="428626" y="33112"/>
                </a:lnTo>
                <a:lnTo>
                  <a:pt x="423863" y="34699"/>
                </a:lnTo>
                <a:lnTo>
                  <a:pt x="419101" y="36287"/>
                </a:lnTo>
                <a:cubicBezTo>
                  <a:pt x="418043" y="38404"/>
                  <a:pt x="417744" y="41122"/>
                  <a:pt x="415926" y="42637"/>
                </a:cubicBezTo>
                <a:cubicBezTo>
                  <a:pt x="414250" y="44034"/>
                  <a:pt x="411674" y="43625"/>
                  <a:pt x="409576" y="44224"/>
                </a:cubicBezTo>
                <a:cubicBezTo>
                  <a:pt x="407967" y="44684"/>
                  <a:pt x="406351" y="45153"/>
                  <a:pt x="404813" y="45812"/>
                </a:cubicBezTo>
                <a:cubicBezTo>
                  <a:pt x="401614" y="47183"/>
                  <a:pt x="396516" y="49816"/>
                  <a:pt x="393701" y="52162"/>
                </a:cubicBezTo>
                <a:cubicBezTo>
                  <a:pt x="391976" y="53599"/>
                  <a:pt x="390526" y="55337"/>
                  <a:pt x="388938" y="56924"/>
                </a:cubicBezTo>
                <a:cubicBezTo>
                  <a:pt x="384967" y="72814"/>
                  <a:pt x="390938" y="56512"/>
                  <a:pt x="382588" y="64862"/>
                </a:cubicBezTo>
                <a:cubicBezTo>
                  <a:pt x="374121" y="73329"/>
                  <a:pt x="388941" y="66977"/>
                  <a:pt x="376238" y="71212"/>
                </a:cubicBezTo>
                <a:cubicBezTo>
                  <a:pt x="364842" y="82608"/>
                  <a:pt x="370305" y="78043"/>
                  <a:pt x="360363" y="85499"/>
                </a:cubicBezTo>
                <a:cubicBezTo>
                  <a:pt x="359305" y="87087"/>
                  <a:pt x="358537" y="88913"/>
                  <a:pt x="357188" y="90262"/>
                </a:cubicBezTo>
                <a:cubicBezTo>
                  <a:pt x="354110" y="93340"/>
                  <a:pt x="351537" y="93733"/>
                  <a:pt x="347663" y="95024"/>
                </a:cubicBezTo>
                <a:cubicBezTo>
                  <a:pt x="346076" y="96082"/>
                  <a:pt x="344367" y="96978"/>
                  <a:pt x="342901" y="98199"/>
                </a:cubicBezTo>
                <a:cubicBezTo>
                  <a:pt x="341176" y="99636"/>
                  <a:pt x="340006" y="101717"/>
                  <a:pt x="338138" y="102962"/>
                </a:cubicBezTo>
                <a:cubicBezTo>
                  <a:pt x="336746" y="103890"/>
                  <a:pt x="334963" y="104020"/>
                  <a:pt x="333376" y="104549"/>
                </a:cubicBezTo>
                <a:cubicBezTo>
                  <a:pt x="330201" y="107724"/>
                  <a:pt x="327867" y="112066"/>
                  <a:pt x="323851" y="114074"/>
                </a:cubicBezTo>
                <a:cubicBezTo>
                  <a:pt x="315794" y="118102"/>
                  <a:pt x="319470" y="115936"/>
                  <a:pt x="312738" y="120424"/>
                </a:cubicBezTo>
                <a:cubicBezTo>
                  <a:pt x="312209" y="123599"/>
                  <a:pt x="312748" y="127154"/>
                  <a:pt x="311151" y="129949"/>
                </a:cubicBezTo>
                <a:cubicBezTo>
                  <a:pt x="310321" y="131402"/>
                  <a:pt x="307695" y="130492"/>
                  <a:pt x="306388" y="131537"/>
                </a:cubicBezTo>
                <a:cubicBezTo>
                  <a:pt x="301213" y="135676"/>
                  <a:pt x="305449" y="137881"/>
                  <a:pt x="298451" y="141062"/>
                </a:cubicBezTo>
                <a:cubicBezTo>
                  <a:pt x="294479" y="142868"/>
                  <a:pt x="285751" y="144237"/>
                  <a:pt x="285751" y="144237"/>
                </a:cubicBezTo>
                <a:cubicBezTo>
                  <a:pt x="284163" y="145295"/>
                  <a:pt x="282732" y="146637"/>
                  <a:pt x="280988" y="147412"/>
                </a:cubicBezTo>
                <a:cubicBezTo>
                  <a:pt x="277930" y="148771"/>
                  <a:pt x="271463" y="150587"/>
                  <a:pt x="271463" y="150587"/>
                </a:cubicBezTo>
                <a:cubicBezTo>
                  <a:pt x="270405" y="152174"/>
                  <a:pt x="269724" y="154093"/>
                  <a:pt x="268288" y="155349"/>
                </a:cubicBezTo>
                <a:cubicBezTo>
                  <a:pt x="265416" y="157862"/>
                  <a:pt x="258763" y="161699"/>
                  <a:pt x="258763" y="161699"/>
                </a:cubicBezTo>
                <a:cubicBezTo>
                  <a:pt x="257472" y="165573"/>
                  <a:pt x="257079" y="168146"/>
                  <a:pt x="254001" y="171224"/>
                </a:cubicBezTo>
                <a:cubicBezTo>
                  <a:pt x="252652" y="172573"/>
                  <a:pt x="250826" y="173341"/>
                  <a:pt x="249238" y="174399"/>
                </a:cubicBezTo>
                <a:cubicBezTo>
                  <a:pt x="247651" y="176516"/>
                  <a:pt x="246508" y="179055"/>
                  <a:pt x="244476" y="180749"/>
                </a:cubicBezTo>
                <a:cubicBezTo>
                  <a:pt x="243190" y="181820"/>
                  <a:pt x="241034" y="181310"/>
                  <a:pt x="239713" y="182337"/>
                </a:cubicBezTo>
                <a:cubicBezTo>
                  <a:pt x="236169" y="185094"/>
                  <a:pt x="233924" y="189371"/>
                  <a:pt x="230188" y="191862"/>
                </a:cubicBezTo>
                <a:cubicBezTo>
                  <a:pt x="226240" y="194494"/>
                  <a:pt x="223680" y="196486"/>
                  <a:pt x="219076" y="198212"/>
                </a:cubicBezTo>
                <a:cubicBezTo>
                  <a:pt x="217033" y="198978"/>
                  <a:pt x="214843" y="199270"/>
                  <a:pt x="212726" y="199799"/>
                </a:cubicBezTo>
                <a:cubicBezTo>
                  <a:pt x="212197" y="201916"/>
                  <a:pt x="212501" y="204445"/>
                  <a:pt x="211138" y="206149"/>
                </a:cubicBezTo>
                <a:cubicBezTo>
                  <a:pt x="210093" y="207456"/>
                  <a:pt x="207985" y="207277"/>
                  <a:pt x="206376" y="207737"/>
                </a:cubicBezTo>
                <a:cubicBezTo>
                  <a:pt x="204278" y="208336"/>
                  <a:pt x="202143" y="208795"/>
                  <a:pt x="200026" y="209324"/>
                </a:cubicBezTo>
                <a:cubicBezTo>
                  <a:pt x="196851" y="211441"/>
                  <a:pt x="194121" y="214467"/>
                  <a:pt x="190501" y="215674"/>
                </a:cubicBezTo>
                <a:lnTo>
                  <a:pt x="180976" y="218849"/>
                </a:lnTo>
                <a:cubicBezTo>
                  <a:pt x="179388" y="219378"/>
                  <a:pt x="177710" y="219689"/>
                  <a:pt x="176213" y="220437"/>
                </a:cubicBezTo>
                <a:cubicBezTo>
                  <a:pt x="168366" y="224360"/>
                  <a:pt x="172108" y="222864"/>
                  <a:pt x="165101" y="225199"/>
                </a:cubicBezTo>
                <a:cubicBezTo>
                  <a:pt x="163513" y="226257"/>
                  <a:pt x="162119" y="227689"/>
                  <a:pt x="160338" y="228374"/>
                </a:cubicBezTo>
                <a:cubicBezTo>
                  <a:pt x="143312" y="234923"/>
                  <a:pt x="149181" y="231560"/>
                  <a:pt x="136526" y="234724"/>
                </a:cubicBezTo>
                <a:cubicBezTo>
                  <a:pt x="134902" y="235130"/>
                  <a:pt x="133387" y="235906"/>
                  <a:pt x="131763" y="236312"/>
                </a:cubicBezTo>
                <a:cubicBezTo>
                  <a:pt x="123682" y="238332"/>
                  <a:pt x="118418" y="238500"/>
                  <a:pt x="109538" y="239487"/>
                </a:cubicBezTo>
                <a:cubicBezTo>
                  <a:pt x="107421" y="241604"/>
                  <a:pt x="105624" y="244097"/>
                  <a:pt x="103188" y="245837"/>
                </a:cubicBezTo>
                <a:cubicBezTo>
                  <a:pt x="101826" y="246809"/>
                  <a:pt x="99923" y="246676"/>
                  <a:pt x="98426" y="247424"/>
                </a:cubicBezTo>
                <a:cubicBezTo>
                  <a:pt x="96719" y="248277"/>
                  <a:pt x="95370" y="249746"/>
                  <a:pt x="93663" y="250599"/>
                </a:cubicBezTo>
                <a:cubicBezTo>
                  <a:pt x="92166" y="251347"/>
                  <a:pt x="90439" y="251528"/>
                  <a:pt x="88901" y="252187"/>
                </a:cubicBezTo>
                <a:cubicBezTo>
                  <a:pt x="86726" y="253119"/>
                  <a:pt x="84748" y="254483"/>
                  <a:pt x="82551" y="255362"/>
                </a:cubicBezTo>
                <a:cubicBezTo>
                  <a:pt x="79444" y="256605"/>
                  <a:pt x="76201" y="257479"/>
                  <a:pt x="73026" y="258537"/>
                </a:cubicBezTo>
                <a:lnTo>
                  <a:pt x="68263" y="260124"/>
                </a:lnTo>
                <a:cubicBezTo>
                  <a:pt x="55953" y="268330"/>
                  <a:pt x="62358" y="265267"/>
                  <a:pt x="49213" y="269649"/>
                </a:cubicBezTo>
                <a:cubicBezTo>
                  <a:pt x="45469" y="272145"/>
                  <a:pt x="40163" y="276889"/>
                  <a:pt x="34926" y="277587"/>
                </a:cubicBezTo>
                <a:cubicBezTo>
                  <a:pt x="28610" y="278429"/>
                  <a:pt x="22226" y="278645"/>
                  <a:pt x="15876" y="279174"/>
                </a:cubicBezTo>
                <a:cubicBezTo>
                  <a:pt x="2658" y="282480"/>
                  <a:pt x="15729" y="278455"/>
                  <a:pt x="4763" y="283937"/>
                </a:cubicBezTo>
                <a:cubicBezTo>
                  <a:pt x="919" y="285859"/>
                  <a:pt x="-2888" y="285524"/>
                  <a:pt x="3176" y="285524"/>
                </a:cubicBezTo>
              </a:path>
            </a:pathLst>
          </a:custGeom>
          <a:noFill/>
          <a:ln cap="flat" cmpd="sng" w="444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2"/>
          <p:cNvSpPr/>
          <p:nvPr/>
        </p:nvSpPr>
        <p:spPr>
          <a:xfrm>
            <a:off x="2948112" y="2795353"/>
            <a:ext cx="1347787" cy="1066809"/>
          </a:xfrm>
          <a:custGeom>
            <a:rect b="b" l="l" r="r" t="t"/>
            <a:pathLst>
              <a:path extrusionOk="0" h="1066809" w="1347787">
                <a:moveTo>
                  <a:pt x="1347787" y="0"/>
                </a:moveTo>
                <a:cubicBezTo>
                  <a:pt x="1342177" y="2244"/>
                  <a:pt x="1339476" y="2692"/>
                  <a:pt x="1335087" y="6350"/>
                </a:cubicBezTo>
                <a:cubicBezTo>
                  <a:pt x="1333362" y="7787"/>
                  <a:pt x="1332050" y="9675"/>
                  <a:pt x="1330325" y="11112"/>
                </a:cubicBezTo>
                <a:cubicBezTo>
                  <a:pt x="1323167" y="17076"/>
                  <a:pt x="1323755" y="12234"/>
                  <a:pt x="1316037" y="23812"/>
                </a:cubicBezTo>
                <a:cubicBezTo>
                  <a:pt x="1314979" y="25400"/>
                  <a:pt x="1314083" y="27109"/>
                  <a:pt x="1312862" y="28575"/>
                </a:cubicBezTo>
                <a:cubicBezTo>
                  <a:pt x="1308200" y="34170"/>
                  <a:pt x="1305211" y="35263"/>
                  <a:pt x="1298575" y="39687"/>
                </a:cubicBezTo>
                <a:cubicBezTo>
                  <a:pt x="1292421" y="43790"/>
                  <a:pt x="1295621" y="42259"/>
                  <a:pt x="1289050" y="44450"/>
                </a:cubicBezTo>
                <a:cubicBezTo>
                  <a:pt x="1287462" y="46037"/>
                  <a:pt x="1285532" y="47344"/>
                  <a:pt x="1284287" y="49212"/>
                </a:cubicBezTo>
                <a:cubicBezTo>
                  <a:pt x="1283359" y="50604"/>
                  <a:pt x="1283883" y="52792"/>
                  <a:pt x="1282700" y="53975"/>
                </a:cubicBezTo>
                <a:cubicBezTo>
                  <a:pt x="1264999" y="71678"/>
                  <a:pt x="1279585" y="51680"/>
                  <a:pt x="1268412" y="65087"/>
                </a:cubicBezTo>
                <a:cubicBezTo>
                  <a:pt x="1267190" y="66553"/>
                  <a:pt x="1266184" y="68193"/>
                  <a:pt x="1265237" y="69850"/>
                </a:cubicBezTo>
                <a:cubicBezTo>
                  <a:pt x="1264063" y="71905"/>
                  <a:pt x="1263577" y="74382"/>
                  <a:pt x="1262062" y="76200"/>
                </a:cubicBezTo>
                <a:cubicBezTo>
                  <a:pt x="1260841" y="77666"/>
                  <a:pt x="1258887" y="78317"/>
                  <a:pt x="1257300" y="79375"/>
                </a:cubicBezTo>
                <a:cubicBezTo>
                  <a:pt x="1256242" y="81492"/>
                  <a:pt x="1255057" y="83550"/>
                  <a:pt x="1254125" y="85725"/>
                </a:cubicBezTo>
                <a:cubicBezTo>
                  <a:pt x="1253466" y="87263"/>
                  <a:pt x="1253285" y="88990"/>
                  <a:pt x="1252537" y="90487"/>
                </a:cubicBezTo>
                <a:cubicBezTo>
                  <a:pt x="1251684" y="92194"/>
                  <a:pt x="1250420" y="93662"/>
                  <a:pt x="1249362" y="95250"/>
                </a:cubicBezTo>
                <a:cubicBezTo>
                  <a:pt x="1245642" y="106412"/>
                  <a:pt x="1250482" y="92639"/>
                  <a:pt x="1244600" y="106362"/>
                </a:cubicBezTo>
                <a:cubicBezTo>
                  <a:pt x="1243099" y="109863"/>
                  <a:pt x="1243153" y="113234"/>
                  <a:pt x="1239837" y="115887"/>
                </a:cubicBezTo>
                <a:cubicBezTo>
                  <a:pt x="1238530" y="116932"/>
                  <a:pt x="1236662" y="116946"/>
                  <a:pt x="1235075" y="117475"/>
                </a:cubicBezTo>
                <a:cubicBezTo>
                  <a:pt x="1231955" y="126831"/>
                  <a:pt x="1235590" y="117602"/>
                  <a:pt x="1228725" y="128587"/>
                </a:cubicBezTo>
                <a:cubicBezTo>
                  <a:pt x="1227471" y="130594"/>
                  <a:pt x="1226768" y="132908"/>
                  <a:pt x="1225550" y="134937"/>
                </a:cubicBezTo>
                <a:cubicBezTo>
                  <a:pt x="1223587" y="138209"/>
                  <a:pt x="1219200" y="144462"/>
                  <a:pt x="1219200" y="144462"/>
                </a:cubicBezTo>
                <a:cubicBezTo>
                  <a:pt x="1218142" y="148695"/>
                  <a:pt x="1217405" y="153022"/>
                  <a:pt x="1216025" y="157162"/>
                </a:cubicBezTo>
                <a:cubicBezTo>
                  <a:pt x="1215496" y="158750"/>
                  <a:pt x="1215186" y="160428"/>
                  <a:pt x="1214437" y="161925"/>
                </a:cubicBezTo>
                <a:cubicBezTo>
                  <a:pt x="1213584" y="163631"/>
                  <a:pt x="1212176" y="165012"/>
                  <a:pt x="1211262" y="166687"/>
                </a:cubicBezTo>
                <a:cubicBezTo>
                  <a:pt x="1200454" y="186502"/>
                  <a:pt x="1208991" y="173269"/>
                  <a:pt x="1201737" y="184150"/>
                </a:cubicBezTo>
                <a:cubicBezTo>
                  <a:pt x="1196888" y="203554"/>
                  <a:pt x="1204638" y="176037"/>
                  <a:pt x="1195387" y="196850"/>
                </a:cubicBezTo>
                <a:cubicBezTo>
                  <a:pt x="1194291" y="199315"/>
                  <a:pt x="1194454" y="202170"/>
                  <a:pt x="1193800" y="204787"/>
                </a:cubicBezTo>
                <a:cubicBezTo>
                  <a:pt x="1191981" y="212065"/>
                  <a:pt x="1191055" y="214610"/>
                  <a:pt x="1189037" y="220662"/>
                </a:cubicBezTo>
                <a:cubicBezTo>
                  <a:pt x="1188508" y="225425"/>
                  <a:pt x="1188390" y="230251"/>
                  <a:pt x="1187450" y="234950"/>
                </a:cubicBezTo>
                <a:cubicBezTo>
                  <a:pt x="1186794" y="238232"/>
                  <a:pt x="1185087" y="241228"/>
                  <a:pt x="1184275" y="244475"/>
                </a:cubicBezTo>
                <a:cubicBezTo>
                  <a:pt x="1183746" y="246592"/>
                  <a:pt x="1183286" y="248727"/>
                  <a:pt x="1182687" y="250825"/>
                </a:cubicBezTo>
                <a:cubicBezTo>
                  <a:pt x="1182227" y="252434"/>
                  <a:pt x="1181506" y="253964"/>
                  <a:pt x="1181100" y="255587"/>
                </a:cubicBezTo>
                <a:cubicBezTo>
                  <a:pt x="1180446" y="258205"/>
                  <a:pt x="1180041" y="260879"/>
                  <a:pt x="1179512" y="263525"/>
                </a:cubicBezTo>
                <a:cubicBezTo>
                  <a:pt x="1178983" y="270404"/>
                  <a:pt x="1179001" y="277347"/>
                  <a:pt x="1177925" y="284162"/>
                </a:cubicBezTo>
                <a:cubicBezTo>
                  <a:pt x="1176552" y="292860"/>
                  <a:pt x="1174444" y="292866"/>
                  <a:pt x="1171575" y="300037"/>
                </a:cubicBezTo>
                <a:cubicBezTo>
                  <a:pt x="1170332" y="303144"/>
                  <a:pt x="1170256" y="306777"/>
                  <a:pt x="1168400" y="309562"/>
                </a:cubicBezTo>
                <a:cubicBezTo>
                  <a:pt x="1167342" y="311150"/>
                  <a:pt x="1166078" y="312618"/>
                  <a:pt x="1165225" y="314325"/>
                </a:cubicBezTo>
                <a:cubicBezTo>
                  <a:pt x="1158652" y="327471"/>
                  <a:pt x="1169562" y="310199"/>
                  <a:pt x="1160462" y="323850"/>
                </a:cubicBezTo>
                <a:cubicBezTo>
                  <a:pt x="1159933" y="326496"/>
                  <a:pt x="1159482" y="329158"/>
                  <a:pt x="1158875" y="331787"/>
                </a:cubicBezTo>
                <a:cubicBezTo>
                  <a:pt x="1157894" y="336039"/>
                  <a:pt x="1156418" y="340183"/>
                  <a:pt x="1155700" y="344487"/>
                </a:cubicBezTo>
                <a:cubicBezTo>
                  <a:pt x="1155171" y="347662"/>
                  <a:pt x="1155350" y="351041"/>
                  <a:pt x="1154112" y="354012"/>
                </a:cubicBezTo>
                <a:cubicBezTo>
                  <a:pt x="1152644" y="357534"/>
                  <a:pt x="1147762" y="363537"/>
                  <a:pt x="1147762" y="363537"/>
                </a:cubicBezTo>
                <a:lnTo>
                  <a:pt x="1144587" y="373062"/>
                </a:lnTo>
                <a:cubicBezTo>
                  <a:pt x="1144058" y="374650"/>
                  <a:pt x="1143748" y="376328"/>
                  <a:pt x="1143000" y="377825"/>
                </a:cubicBezTo>
                <a:cubicBezTo>
                  <a:pt x="1137428" y="388968"/>
                  <a:pt x="1141739" y="379599"/>
                  <a:pt x="1138237" y="388937"/>
                </a:cubicBezTo>
                <a:cubicBezTo>
                  <a:pt x="1137236" y="391605"/>
                  <a:pt x="1135963" y="394171"/>
                  <a:pt x="1135062" y="396875"/>
                </a:cubicBezTo>
                <a:cubicBezTo>
                  <a:pt x="1132643" y="404134"/>
                  <a:pt x="1131079" y="419708"/>
                  <a:pt x="1130300" y="423862"/>
                </a:cubicBezTo>
                <a:cubicBezTo>
                  <a:pt x="1129992" y="425507"/>
                  <a:pt x="1129152" y="427010"/>
                  <a:pt x="1128712" y="428625"/>
                </a:cubicBezTo>
                <a:cubicBezTo>
                  <a:pt x="1127564" y="432835"/>
                  <a:pt x="1127958" y="437694"/>
                  <a:pt x="1125537" y="441325"/>
                </a:cubicBezTo>
                <a:cubicBezTo>
                  <a:pt x="1124479" y="442912"/>
                  <a:pt x="1123583" y="444621"/>
                  <a:pt x="1122362" y="446087"/>
                </a:cubicBezTo>
                <a:cubicBezTo>
                  <a:pt x="1120925" y="447812"/>
                  <a:pt x="1118905" y="449023"/>
                  <a:pt x="1117600" y="450850"/>
                </a:cubicBezTo>
                <a:cubicBezTo>
                  <a:pt x="1108606" y="463443"/>
                  <a:pt x="1118759" y="451599"/>
                  <a:pt x="1112837" y="461962"/>
                </a:cubicBezTo>
                <a:cubicBezTo>
                  <a:pt x="1111524" y="464259"/>
                  <a:pt x="1109662" y="466195"/>
                  <a:pt x="1108075" y="468312"/>
                </a:cubicBezTo>
                <a:cubicBezTo>
                  <a:pt x="1107546" y="470429"/>
                  <a:pt x="1107347" y="472657"/>
                  <a:pt x="1106487" y="474662"/>
                </a:cubicBezTo>
                <a:cubicBezTo>
                  <a:pt x="1105735" y="476416"/>
                  <a:pt x="1103915" y="477615"/>
                  <a:pt x="1103312" y="479425"/>
                </a:cubicBezTo>
                <a:cubicBezTo>
                  <a:pt x="1102294" y="482479"/>
                  <a:pt x="1102423" y="485808"/>
                  <a:pt x="1101725" y="488950"/>
                </a:cubicBezTo>
                <a:cubicBezTo>
                  <a:pt x="1101362" y="490583"/>
                  <a:pt x="1100543" y="492089"/>
                  <a:pt x="1100137" y="493712"/>
                </a:cubicBezTo>
                <a:cubicBezTo>
                  <a:pt x="1099483" y="496330"/>
                  <a:pt x="1099667" y="499193"/>
                  <a:pt x="1098550" y="501650"/>
                </a:cubicBezTo>
                <a:cubicBezTo>
                  <a:pt x="1096971" y="505124"/>
                  <a:pt x="1094317" y="508000"/>
                  <a:pt x="1092200" y="511175"/>
                </a:cubicBezTo>
                <a:lnTo>
                  <a:pt x="1085850" y="520700"/>
                </a:lnTo>
                <a:cubicBezTo>
                  <a:pt x="1084792" y="522287"/>
                  <a:pt x="1083278" y="523652"/>
                  <a:pt x="1082675" y="525462"/>
                </a:cubicBezTo>
                <a:lnTo>
                  <a:pt x="1079500" y="534987"/>
                </a:lnTo>
                <a:cubicBezTo>
                  <a:pt x="1078971" y="536575"/>
                  <a:pt x="1078840" y="538358"/>
                  <a:pt x="1077912" y="539750"/>
                </a:cubicBezTo>
                <a:lnTo>
                  <a:pt x="1074737" y="544512"/>
                </a:lnTo>
                <a:cubicBezTo>
                  <a:pt x="1073150" y="549275"/>
                  <a:pt x="1071193" y="553930"/>
                  <a:pt x="1069975" y="558800"/>
                </a:cubicBezTo>
                <a:lnTo>
                  <a:pt x="1066800" y="571500"/>
                </a:lnTo>
                <a:cubicBezTo>
                  <a:pt x="1066271" y="573617"/>
                  <a:pt x="1066188" y="575898"/>
                  <a:pt x="1065212" y="577850"/>
                </a:cubicBezTo>
                <a:cubicBezTo>
                  <a:pt x="1064154" y="579967"/>
                  <a:pt x="1062916" y="582003"/>
                  <a:pt x="1062037" y="584200"/>
                </a:cubicBezTo>
                <a:cubicBezTo>
                  <a:pt x="1056370" y="598368"/>
                  <a:pt x="1061795" y="589326"/>
                  <a:pt x="1055687" y="598487"/>
                </a:cubicBezTo>
                <a:cubicBezTo>
                  <a:pt x="1055403" y="599906"/>
                  <a:pt x="1053355" y="610808"/>
                  <a:pt x="1052512" y="612775"/>
                </a:cubicBezTo>
                <a:cubicBezTo>
                  <a:pt x="1051760" y="614529"/>
                  <a:pt x="1050395" y="615950"/>
                  <a:pt x="1049337" y="617537"/>
                </a:cubicBezTo>
                <a:cubicBezTo>
                  <a:pt x="1048279" y="620712"/>
                  <a:pt x="1046973" y="623815"/>
                  <a:pt x="1046162" y="627062"/>
                </a:cubicBezTo>
                <a:cubicBezTo>
                  <a:pt x="1045633" y="629179"/>
                  <a:pt x="1045731" y="631562"/>
                  <a:pt x="1044575" y="633412"/>
                </a:cubicBezTo>
                <a:cubicBezTo>
                  <a:pt x="1042989" y="635950"/>
                  <a:pt x="1040342" y="637645"/>
                  <a:pt x="1038225" y="639762"/>
                </a:cubicBezTo>
                <a:cubicBezTo>
                  <a:pt x="1037167" y="642937"/>
                  <a:pt x="1036906" y="646502"/>
                  <a:pt x="1035050" y="649287"/>
                </a:cubicBezTo>
                <a:cubicBezTo>
                  <a:pt x="1027310" y="660898"/>
                  <a:pt x="1036762" y="646293"/>
                  <a:pt x="1028700" y="660400"/>
                </a:cubicBezTo>
                <a:cubicBezTo>
                  <a:pt x="1027753" y="662056"/>
                  <a:pt x="1026378" y="663456"/>
                  <a:pt x="1025525" y="665162"/>
                </a:cubicBezTo>
                <a:cubicBezTo>
                  <a:pt x="1024776" y="666659"/>
                  <a:pt x="1024686" y="668428"/>
                  <a:pt x="1023937" y="669925"/>
                </a:cubicBezTo>
                <a:cubicBezTo>
                  <a:pt x="1022778" y="672243"/>
                  <a:pt x="1017076" y="679603"/>
                  <a:pt x="1016000" y="681037"/>
                </a:cubicBezTo>
                <a:cubicBezTo>
                  <a:pt x="1015113" y="684586"/>
                  <a:pt x="1012782" y="694594"/>
                  <a:pt x="1011237" y="696912"/>
                </a:cubicBezTo>
                <a:lnTo>
                  <a:pt x="1008062" y="701675"/>
                </a:lnTo>
                <a:cubicBezTo>
                  <a:pt x="1004076" y="713637"/>
                  <a:pt x="1009451" y="698899"/>
                  <a:pt x="1003300" y="711200"/>
                </a:cubicBezTo>
                <a:cubicBezTo>
                  <a:pt x="1002552" y="712697"/>
                  <a:pt x="1002525" y="714499"/>
                  <a:pt x="1001712" y="715962"/>
                </a:cubicBezTo>
                <a:cubicBezTo>
                  <a:pt x="999859" y="719298"/>
                  <a:pt x="997479" y="722312"/>
                  <a:pt x="995362" y="725487"/>
                </a:cubicBezTo>
                <a:lnTo>
                  <a:pt x="992187" y="730250"/>
                </a:lnTo>
                <a:cubicBezTo>
                  <a:pt x="991129" y="731837"/>
                  <a:pt x="989865" y="733306"/>
                  <a:pt x="989012" y="735012"/>
                </a:cubicBezTo>
                <a:cubicBezTo>
                  <a:pt x="987072" y="738893"/>
                  <a:pt x="985466" y="742760"/>
                  <a:pt x="982662" y="746125"/>
                </a:cubicBezTo>
                <a:cubicBezTo>
                  <a:pt x="981225" y="747850"/>
                  <a:pt x="979487" y="749300"/>
                  <a:pt x="977900" y="750887"/>
                </a:cubicBezTo>
                <a:cubicBezTo>
                  <a:pt x="974932" y="759788"/>
                  <a:pt x="976716" y="754031"/>
                  <a:pt x="973137" y="768350"/>
                </a:cubicBezTo>
                <a:cubicBezTo>
                  <a:pt x="971801" y="773695"/>
                  <a:pt x="970889" y="780123"/>
                  <a:pt x="966787" y="784225"/>
                </a:cubicBezTo>
                <a:cubicBezTo>
                  <a:pt x="965438" y="785574"/>
                  <a:pt x="963612" y="786342"/>
                  <a:pt x="962025" y="787400"/>
                </a:cubicBezTo>
                <a:cubicBezTo>
                  <a:pt x="961496" y="788987"/>
                  <a:pt x="960897" y="790553"/>
                  <a:pt x="960437" y="792162"/>
                </a:cubicBezTo>
                <a:cubicBezTo>
                  <a:pt x="959838" y="794260"/>
                  <a:pt x="959932" y="796618"/>
                  <a:pt x="958850" y="798512"/>
                </a:cubicBezTo>
                <a:cubicBezTo>
                  <a:pt x="957736" y="800461"/>
                  <a:pt x="955675" y="801687"/>
                  <a:pt x="954087" y="803275"/>
                </a:cubicBezTo>
                <a:cubicBezTo>
                  <a:pt x="953558" y="804862"/>
                  <a:pt x="953248" y="806540"/>
                  <a:pt x="952500" y="808037"/>
                </a:cubicBezTo>
                <a:cubicBezTo>
                  <a:pt x="951338" y="810361"/>
                  <a:pt x="945644" y="817708"/>
                  <a:pt x="944562" y="819150"/>
                </a:cubicBezTo>
                <a:cubicBezTo>
                  <a:pt x="943504" y="822325"/>
                  <a:pt x="942198" y="825428"/>
                  <a:pt x="941387" y="828675"/>
                </a:cubicBezTo>
                <a:cubicBezTo>
                  <a:pt x="940858" y="830792"/>
                  <a:pt x="941068" y="833250"/>
                  <a:pt x="939800" y="835025"/>
                </a:cubicBezTo>
                <a:cubicBezTo>
                  <a:pt x="938262" y="837178"/>
                  <a:pt x="935567" y="838200"/>
                  <a:pt x="933450" y="839787"/>
                </a:cubicBezTo>
                <a:cubicBezTo>
                  <a:pt x="931333" y="842962"/>
                  <a:pt x="929798" y="846614"/>
                  <a:pt x="927100" y="849312"/>
                </a:cubicBezTo>
                <a:cubicBezTo>
                  <a:pt x="925512" y="850900"/>
                  <a:pt x="923715" y="852303"/>
                  <a:pt x="922337" y="854075"/>
                </a:cubicBezTo>
                <a:cubicBezTo>
                  <a:pt x="919994" y="857087"/>
                  <a:pt x="918685" y="860902"/>
                  <a:pt x="915987" y="863600"/>
                </a:cubicBezTo>
                <a:cubicBezTo>
                  <a:pt x="914400" y="865187"/>
                  <a:pt x="912603" y="866590"/>
                  <a:pt x="911225" y="868362"/>
                </a:cubicBezTo>
                <a:cubicBezTo>
                  <a:pt x="908882" y="871374"/>
                  <a:pt x="908050" y="875770"/>
                  <a:pt x="904875" y="877887"/>
                </a:cubicBezTo>
                <a:cubicBezTo>
                  <a:pt x="903287" y="878945"/>
                  <a:pt x="901819" y="880209"/>
                  <a:pt x="900112" y="881062"/>
                </a:cubicBezTo>
                <a:cubicBezTo>
                  <a:pt x="897830" y="882203"/>
                  <a:pt x="891041" y="883727"/>
                  <a:pt x="889000" y="884237"/>
                </a:cubicBezTo>
                <a:cubicBezTo>
                  <a:pt x="885825" y="886354"/>
                  <a:pt x="882173" y="887889"/>
                  <a:pt x="879475" y="890587"/>
                </a:cubicBezTo>
                <a:cubicBezTo>
                  <a:pt x="877887" y="892175"/>
                  <a:pt x="876580" y="894105"/>
                  <a:pt x="874712" y="895350"/>
                </a:cubicBezTo>
                <a:cubicBezTo>
                  <a:pt x="873320" y="896278"/>
                  <a:pt x="871488" y="896278"/>
                  <a:pt x="869950" y="896937"/>
                </a:cubicBezTo>
                <a:cubicBezTo>
                  <a:pt x="867775" y="897869"/>
                  <a:pt x="865845" y="899364"/>
                  <a:pt x="863600" y="900112"/>
                </a:cubicBezTo>
                <a:cubicBezTo>
                  <a:pt x="860114" y="901274"/>
                  <a:pt x="847074" y="902927"/>
                  <a:pt x="844550" y="903287"/>
                </a:cubicBezTo>
                <a:cubicBezTo>
                  <a:pt x="842962" y="903816"/>
                  <a:pt x="841396" y="904415"/>
                  <a:pt x="839787" y="904875"/>
                </a:cubicBezTo>
                <a:cubicBezTo>
                  <a:pt x="837689" y="905474"/>
                  <a:pt x="835442" y="905603"/>
                  <a:pt x="833437" y="906462"/>
                </a:cubicBezTo>
                <a:cubicBezTo>
                  <a:pt x="831683" y="907213"/>
                  <a:pt x="830381" y="908784"/>
                  <a:pt x="828675" y="909637"/>
                </a:cubicBezTo>
                <a:cubicBezTo>
                  <a:pt x="827178" y="910386"/>
                  <a:pt x="825450" y="910566"/>
                  <a:pt x="823912" y="911225"/>
                </a:cubicBezTo>
                <a:cubicBezTo>
                  <a:pt x="810189" y="917107"/>
                  <a:pt x="823962" y="912267"/>
                  <a:pt x="812800" y="915987"/>
                </a:cubicBezTo>
                <a:cubicBezTo>
                  <a:pt x="811212" y="917045"/>
                  <a:pt x="809791" y="918410"/>
                  <a:pt x="808037" y="919162"/>
                </a:cubicBezTo>
                <a:cubicBezTo>
                  <a:pt x="805019" y="920455"/>
                  <a:pt x="794317" y="921978"/>
                  <a:pt x="792162" y="922337"/>
                </a:cubicBezTo>
                <a:cubicBezTo>
                  <a:pt x="776196" y="927661"/>
                  <a:pt x="800933" y="919548"/>
                  <a:pt x="781050" y="925512"/>
                </a:cubicBezTo>
                <a:cubicBezTo>
                  <a:pt x="777844" y="926474"/>
                  <a:pt x="774772" y="927875"/>
                  <a:pt x="771525" y="928687"/>
                </a:cubicBezTo>
                <a:cubicBezTo>
                  <a:pt x="769408" y="929216"/>
                  <a:pt x="767305" y="929802"/>
                  <a:pt x="765175" y="930275"/>
                </a:cubicBezTo>
                <a:cubicBezTo>
                  <a:pt x="762541" y="930860"/>
                  <a:pt x="759855" y="931208"/>
                  <a:pt x="757237" y="931862"/>
                </a:cubicBezTo>
                <a:cubicBezTo>
                  <a:pt x="755614" y="932268"/>
                  <a:pt x="754084" y="932990"/>
                  <a:pt x="752475" y="933450"/>
                </a:cubicBezTo>
                <a:cubicBezTo>
                  <a:pt x="750377" y="934049"/>
                  <a:pt x="748223" y="934438"/>
                  <a:pt x="746125" y="935037"/>
                </a:cubicBezTo>
                <a:cubicBezTo>
                  <a:pt x="736813" y="937698"/>
                  <a:pt x="745877" y="935162"/>
                  <a:pt x="736600" y="939800"/>
                </a:cubicBezTo>
                <a:cubicBezTo>
                  <a:pt x="734068" y="941066"/>
                  <a:pt x="727853" y="942299"/>
                  <a:pt x="725487" y="942975"/>
                </a:cubicBezTo>
                <a:cubicBezTo>
                  <a:pt x="723878" y="943435"/>
                  <a:pt x="722312" y="944033"/>
                  <a:pt x="720725" y="944562"/>
                </a:cubicBezTo>
                <a:cubicBezTo>
                  <a:pt x="719137" y="945620"/>
                  <a:pt x="717669" y="946884"/>
                  <a:pt x="715962" y="947737"/>
                </a:cubicBezTo>
                <a:cubicBezTo>
                  <a:pt x="711839" y="949799"/>
                  <a:pt x="705748" y="950097"/>
                  <a:pt x="701675" y="950912"/>
                </a:cubicBezTo>
                <a:cubicBezTo>
                  <a:pt x="699536" y="951340"/>
                  <a:pt x="697464" y="952072"/>
                  <a:pt x="695325" y="952500"/>
                </a:cubicBezTo>
                <a:cubicBezTo>
                  <a:pt x="692169" y="953131"/>
                  <a:pt x="688956" y="953456"/>
                  <a:pt x="685800" y="954087"/>
                </a:cubicBezTo>
                <a:cubicBezTo>
                  <a:pt x="678703" y="955506"/>
                  <a:pt x="678098" y="956717"/>
                  <a:pt x="669925" y="957262"/>
                </a:cubicBezTo>
                <a:cubicBezTo>
                  <a:pt x="657242" y="958108"/>
                  <a:pt x="644525" y="958321"/>
                  <a:pt x="631825" y="958850"/>
                </a:cubicBezTo>
                <a:cubicBezTo>
                  <a:pt x="630237" y="959379"/>
                  <a:pt x="628686" y="960031"/>
                  <a:pt x="627062" y="960437"/>
                </a:cubicBezTo>
                <a:cubicBezTo>
                  <a:pt x="616600" y="963053"/>
                  <a:pt x="610972" y="962652"/>
                  <a:pt x="598487" y="963612"/>
                </a:cubicBezTo>
                <a:cubicBezTo>
                  <a:pt x="582521" y="968936"/>
                  <a:pt x="607258" y="960823"/>
                  <a:pt x="587375" y="966787"/>
                </a:cubicBezTo>
                <a:cubicBezTo>
                  <a:pt x="584169" y="967749"/>
                  <a:pt x="581025" y="968904"/>
                  <a:pt x="577850" y="969962"/>
                </a:cubicBezTo>
                <a:cubicBezTo>
                  <a:pt x="576262" y="970491"/>
                  <a:pt x="574711" y="971144"/>
                  <a:pt x="573087" y="971550"/>
                </a:cubicBezTo>
                <a:cubicBezTo>
                  <a:pt x="570970" y="972079"/>
                  <a:pt x="568867" y="972664"/>
                  <a:pt x="566737" y="973137"/>
                </a:cubicBezTo>
                <a:cubicBezTo>
                  <a:pt x="564103" y="973722"/>
                  <a:pt x="561418" y="974071"/>
                  <a:pt x="558800" y="974725"/>
                </a:cubicBezTo>
                <a:cubicBezTo>
                  <a:pt x="557176" y="975131"/>
                  <a:pt x="555678" y="975984"/>
                  <a:pt x="554037" y="976312"/>
                </a:cubicBezTo>
                <a:cubicBezTo>
                  <a:pt x="550368" y="977046"/>
                  <a:pt x="546629" y="977371"/>
                  <a:pt x="542925" y="977900"/>
                </a:cubicBezTo>
                <a:cubicBezTo>
                  <a:pt x="526542" y="986091"/>
                  <a:pt x="549490" y="975454"/>
                  <a:pt x="525462" y="982662"/>
                </a:cubicBezTo>
                <a:cubicBezTo>
                  <a:pt x="523635" y="983210"/>
                  <a:pt x="522454" y="985085"/>
                  <a:pt x="520700" y="985837"/>
                </a:cubicBezTo>
                <a:cubicBezTo>
                  <a:pt x="518695" y="986697"/>
                  <a:pt x="516393" y="986659"/>
                  <a:pt x="514350" y="987425"/>
                </a:cubicBezTo>
                <a:cubicBezTo>
                  <a:pt x="512134" y="988256"/>
                  <a:pt x="510216" y="989769"/>
                  <a:pt x="508000" y="990600"/>
                </a:cubicBezTo>
                <a:cubicBezTo>
                  <a:pt x="503406" y="992323"/>
                  <a:pt x="496604" y="992780"/>
                  <a:pt x="492125" y="993775"/>
                </a:cubicBezTo>
                <a:cubicBezTo>
                  <a:pt x="490491" y="994138"/>
                  <a:pt x="489013" y="995087"/>
                  <a:pt x="487362" y="995362"/>
                </a:cubicBezTo>
                <a:cubicBezTo>
                  <a:pt x="482636" y="996150"/>
                  <a:pt x="477837" y="996421"/>
                  <a:pt x="473075" y="996950"/>
                </a:cubicBezTo>
                <a:cubicBezTo>
                  <a:pt x="448299" y="1003144"/>
                  <a:pt x="472844" y="997126"/>
                  <a:pt x="446087" y="1003300"/>
                </a:cubicBezTo>
                <a:cubicBezTo>
                  <a:pt x="436749" y="1005455"/>
                  <a:pt x="434422" y="1006847"/>
                  <a:pt x="422275" y="1008062"/>
                </a:cubicBezTo>
                <a:cubicBezTo>
                  <a:pt x="412257" y="1009064"/>
                  <a:pt x="402166" y="1009121"/>
                  <a:pt x="392112" y="1009650"/>
                </a:cubicBezTo>
                <a:cubicBezTo>
                  <a:pt x="389995" y="1010708"/>
                  <a:pt x="387937" y="1011893"/>
                  <a:pt x="385762" y="1012825"/>
                </a:cubicBezTo>
                <a:cubicBezTo>
                  <a:pt x="384224" y="1013484"/>
                  <a:pt x="382609" y="1013952"/>
                  <a:pt x="381000" y="1014412"/>
                </a:cubicBezTo>
                <a:cubicBezTo>
                  <a:pt x="374362" y="1016309"/>
                  <a:pt x="372620" y="1016338"/>
                  <a:pt x="365125" y="1017587"/>
                </a:cubicBezTo>
                <a:cubicBezTo>
                  <a:pt x="362479" y="1018645"/>
                  <a:pt x="359952" y="1020071"/>
                  <a:pt x="357187" y="1020762"/>
                </a:cubicBezTo>
                <a:cubicBezTo>
                  <a:pt x="354986" y="1021312"/>
                  <a:pt x="334812" y="1023757"/>
                  <a:pt x="333375" y="1023937"/>
                </a:cubicBezTo>
                <a:cubicBezTo>
                  <a:pt x="300388" y="1034935"/>
                  <a:pt x="340882" y="1021962"/>
                  <a:pt x="241300" y="1027112"/>
                </a:cubicBezTo>
                <a:cubicBezTo>
                  <a:pt x="239394" y="1027211"/>
                  <a:pt x="238402" y="1029882"/>
                  <a:pt x="236537" y="1030287"/>
                </a:cubicBezTo>
                <a:cubicBezTo>
                  <a:pt x="214956" y="1034979"/>
                  <a:pt x="206734" y="1034594"/>
                  <a:pt x="187325" y="1036637"/>
                </a:cubicBezTo>
                <a:cubicBezTo>
                  <a:pt x="183082" y="1037084"/>
                  <a:pt x="178858" y="1037696"/>
                  <a:pt x="174625" y="1038225"/>
                </a:cubicBezTo>
                <a:cubicBezTo>
                  <a:pt x="173037" y="1038754"/>
                  <a:pt x="171507" y="1039504"/>
                  <a:pt x="169862" y="1039812"/>
                </a:cubicBezTo>
                <a:cubicBezTo>
                  <a:pt x="149297" y="1043668"/>
                  <a:pt x="147100" y="1043129"/>
                  <a:pt x="125412" y="1044575"/>
                </a:cubicBezTo>
                <a:cubicBezTo>
                  <a:pt x="101379" y="1052586"/>
                  <a:pt x="133477" y="1042626"/>
                  <a:pt x="101600" y="1049337"/>
                </a:cubicBezTo>
                <a:cubicBezTo>
                  <a:pt x="63822" y="1057290"/>
                  <a:pt x="111118" y="1052287"/>
                  <a:pt x="63500" y="1055687"/>
                </a:cubicBezTo>
                <a:cubicBezTo>
                  <a:pt x="61912" y="1056216"/>
                  <a:pt x="60346" y="1056815"/>
                  <a:pt x="58737" y="1057275"/>
                </a:cubicBezTo>
                <a:cubicBezTo>
                  <a:pt x="51715" y="1059281"/>
                  <a:pt x="53727" y="1058161"/>
                  <a:pt x="47625" y="1060450"/>
                </a:cubicBezTo>
                <a:cubicBezTo>
                  <a:pt x="44957" y="1061451"/>
                  <a:pt x="42493" y="1063130"/>
                  <a:pt x="39687" y="1063625"/>
                </a:cubicBezTo>
                <a:cubicBezTo>
                  <a:pt x="33412" y="1064732"/>
                  <a:pt x="26987" y="1064683"/>
                  <a:pt x="20637" y="1065212"/>
                </a:cubicBezTo>
                <a:cubicBezTo>
                  <a:pt x="19050" y="1065741"/>
                  <a:pt x="17543" y="1066928"/>
                  <a:pt x="15875" y="1066800"/>
                </a:cubicBezTo>
                <a:cubicBezTo>
                  <a:pt x="10494" y="1066386"/>
                  <a:pt x="0" y="1063625"/>
                  <a:pt x="0" y="1063625"/>
                </a:cubicBezTo>
              </a:path>
            </a:pathLst>
          </a:custGeom>
          <a:noFill/>
          <a:ln cap="flat" cmpd="sng" w="444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"/>
          <p:cNvSpPr/>
          <p:nvPr/>
        </p:nvSpPr>
        <p:spPr>
          <a:xfrm>
            <a:off x="1344725" y="3870090"/>
            <a:ext cx="1617674" cy="1116447"/>
          </a:xfrm>
          <a:custGeom>
            <a:rect b="b" l="l" r="r" t="t"/>
            <a:pathLst>
              <a:path extrusionOk="0" h="1116447" w="1617674">
                <a:moveTo>
                  <a:pt x="1617674" y="0"/>
                </a:moveTo>
                <a:cubicBezTo>
                  <a:pt x="1615028" y="1058"/>
                  <a:pt x="1612286" y="1901"/>
                  <a:pt x="1609737" y="3175"/>
                </a:cubicBezTo>
                <a:cubicBezTo>
                  <a:pt x="1608030" y="4028"/>
                  <a:pt x="1606681" y="5497"/>
                  <a:pt x="1604974" y="6350"/>
                </a:cubicBezTo>
                <a:cubicBezTo>
                  <a:pt x="1601063" y="8306"/>
                  <a:pt x="1594352" y="8914"/>
                  <a:pt x="1590687" y="9525"/>
                </a:cubicBezTo>
                <a:cubicBezTo>
                  <a:pt x="1589099" y="10583"/>
                  <a:pt x="1587696" y="11991"/>
                  <a:pt x="1585924" y="12700"/>
                </a:cubicBezTo>
                <a:cubicBezTo>
                  <a:pt x="1582347" y="14131"/>
                  <a:pt x="1578528" y="14861"/>
                  <a:pt x="1574812" y="15875"/>
                </a:cubicBezTo>
                <a:cubicBezTo>
                  <a:pt x="1561969" y="19378"/>
                  <a:pt x="1565942" y="17276"/>
                  <a:pt x="1544649" y="20638"/>
                </a:cubicBezTo>
                <a:cubicBezTo>
                  <a:pt x="1542494" y="20978"/>
                  <a:pt x="1540416" y="21696"/>
                  <a:pt x="1538299" y="22225"/>
                </a:cubicBezTo>
                <a:cubicBezTo>
                  <a:pt x="1535124" y="24342"/>
                  <a:pt x="1530891" y="25400"/>
                  <a:pt x="1528774" y="28575"/>
                </a:cubicBezTo>
                <a:cubicBezTo>
                  <a:pt x="1525463" y="33542"/>
                  <a:pt x="1520440" y="41671"/>
                  <a:pt x="1516074" y="46038"/>
                </a:cubicBezTo>
                <a:cubicBezTo>
                  <a:pt x="1514725" y="47387"/>
                  <a:pt x="1512899" y="48155"/>
                  <a:pt x="1511312" y="49213"/>
                </a:cubicBezTo>
                <a:cubicBezTo>
                  <a:pt x="1510254" y="50800"/>
                  <a:pt x="1508990" y="52269"/>
                  <a:pt x="1508137" y="53975"/>
                </a:cubicBezTo>
                <a:cubicBezTo>
                  <a:pt x="1507388" y="55472"/>
                  <a:pt x="1507477" y="57345"/>
                  <a:pt x="1506549" y="58738"/>
                </a:cubicBezTo>
                <a:cubicBezTo>
                  <a:pt x="1505304" y="60606"/>
                  <a:pt x="1503224" y="61775"/>
                  <a:pt x="1501787" y="63500"/>
                </a:cubicBezTo>
                <a:cubicBezTo>
                  <a:pt x="1500566" y="64966"/>
                  <a:pt x="1499670" y="66675"/>
                  <a:pt x="1498612" y="68263"/>
                </a:cubicBezTo>
                <a:cubicBezTo>
                  <a:pt x="1498083" y="70909"/>
                  <a:pt x="1498334" y="73841"/>
                  <a:pt x="1497024" y="76200"/>
                </a:cubicBezTo>
                <a:cubicBezTo>
                  <a:pt x="1494760" y="80276"/>
                  <a:pt x="1489701" y="83199"/>
                  <a:pt x="1485912" y="85725"/>
                </a:cubicBezTo>
                <a:cubicBezTo>
                  <a:pt x="1484854" y="87313"/>
                  <a:pt x="1484227" y="89296"/>
                  <a:pt x="1482737" y="90488"/>
                </a:cubicBezTo>
                <a:cubicBezTo>
                  <a:pt x="1481430" y="91533"/>
                  <a:pt x="1479471" y="91327"/>
                  <a:pt x="1477974" y="92075"/>
                </a:cubicBezTo>
                <a:cubicBezTo>
                  <a:pt x="1473763" y="94181"/>
                  <a:pt x="1469789" y="98185"/>
                  <a:pt x="1466862" y="101600"/>
                </a:cubicBezTo>
                <a:cubicBezTo>
                  <a:pt x="1462505" y="106683"/>
                  <a:pt x="1464513" y="105493"/>
                  <a:pt x="1462099" y="111125"/>
                </a:cubicBezTo>
                <a:cubicBezTo>
                  <a:pt x="1461167" y="113300"/>
                  <a:pt x="1459856" y="115300"/>
                  <a:pt x="1458924" y="117475"/>
                </a:cubicBezTo>
                <a:cubicBezTo>
                  <a:pt x="1458265" y="119013"/>
                  <a:pt x="1458382" y="120931"/>
                  <a:pt x="1457337" y="122238"/>
                </a:cubicBezTo>
                <a:cubicBezTo>
                  <a:pt x="1456145" y="123728"/>
                  <a:pt x="1454162" y="124355"/>
                  <a:pt x="1452574" y="125413"/>
                </a:cubicBezTo>
                <a:cubicBezTo>
                  <a:pt x="1452045" y="127000"/>
                  <a:pt x="1451735" y="128678"/>
                  <a:pt x="1450987" y="130175"/>
                </a:cubicBezTo>
                <a:cubicBezTo>
                  <a:pt x="1450134" y="131882"/>
                  <a:pt x="1448564" y="133184"/>
                  <a:pt x="1447812" y="134938"/>
                </a:cubicBezTo>
                <a:cubicBezTo>
                  <a:pt x="1441662" y="149286"/>
                  <a:pt x="1451018" y="134097"/>
                  <a:pt x="1443049" y="146050"/>
                </a:cubicBezTo>
                <a:cubicBezTo>
                  <a:pt x="1442520" y="147638"/>
                  <a:pt x="1442210" y="149316"/>
                  <a:pt x="1441462" y="150813"/>
                </a:cubicBezTo>
                <a:cubicBezTo>
                  <a:pt x="1440609" y="152519"/>
                  <a:pt x="1439039" y="153821"/>
                  <a:pt x="1438287" y="155575"/>
                </a:cubicBezTo>
                <a:cubicBezTo>
                  <a:pt x="1432341" y="169447"/>
                  <a:pt x="1442514" y="154170"/>
                  <a:pt x="1431937" y="168275"/>
                </a:cubicBezTo>
                <a:cubicBezTo>
                  <a:pt x="1431430" y="170303"/>
                  <a:pt x="1429898" y="177115"/>
                  <a:pt x="1428762" y="179388"/>
                </a:cubicBezTo>
                <a:cubicBezTo>
                  <a:pt x="1424152" y="188609"/>
                  <a:pt x="1426592" y="179355"/>
                  <a:pt x="1422412" y="190500"/>
                </a:cubicBezTo>
                <a:cubicBezTo>
                  <a:pt x="1421646" y="192543"/>
                  <a:pt x="1421590" y="194807"/>
                  <a:pt x="1420824" y="196850"/>
                </a:cubicBezTo>
                <a:cubicBezTo>
                  <a:pt x="1419097" y="201454"/>
                  <a:pt x="1417106" y="204015"/>
                  <a:pt x="1414474" y="207963"/>
                </a:cubicBezTo>
                <a:cubicBezTo>
                  <a:pt x="1410701" y="219285"/>
                  <a:pt x="1416051" y="205597"/>
                  <a:pt x="1408124" y="217488"/>
                </a:cubicBezTo>
                <a:cubicBezTo>
                  <a:pt x="1405761" y="221033"/>
                  <a:pt x="1407056" y="224913"/>
                  <a:pt x="1404949" y="228600"/>
                </a:cubicBezTo>
                <a:cubicBezTo>
                  <a:pt x="1403835" y="230549"/>
                  <a:pt x="1401774" y="231775"/>
                  <a:pt x="1400187" y="233363"/>
                </a:cubicBezTo>
                <a:cubicBezTo>
                  <a:pt x="1399129" y="236009"/>
                  <a:pt x="1397762" y="238551"/>
                  <a:pt x="1397012" y="241300"/>
                </a:cubicBezTo>
                <a:cubicBezTo>
                  <a:pt x="1393063" y="255779"/>
                  <a:pt x="1398423" y="246326"/>
                  <a:pt x="1392249" y="255588"/>
                </a:cubicBezTo>
                <a:cubicBezTo>
                  <a:pt x="1391720" y="258763"/>
                  <a:pt x="1391680" y="262059"/>
                  <a:pt x="1390662" y="265113"/>
                </a:cubicBezTo>
                <a:cubicBezTo>
                  <a:pt x="1390059" y="266923"/>
                  <a:pt x="1387989" y="268034"/>
                  <a:pt x="1387487" y="269875"/>
                </a:cubicBezTo>
                <a:cubicBezTo>
                  <a:pt x="1382013" y="289942"/>
                  <a:pt x="1389897" y="276577"/>
                  <a:pt x="1382724" y="287338"/>
                </a:cubicBezTo>
                <a:cubicBezTo>
                  <a:pt x="1382195" y="295275"/>
                  <a:pt x="1382015" y="303244"/>
                  <a:pt x="1381137" y="311150"/>
                </a:cubicBezTo>
                <a:cubicBezTo>
                  <a:pt x="1380952" y="312813"/>
                  <a:pt x="1379989" y="314298"/>
                  <a:pt x="1379549" y="315913"/>
                </a:cubicBezTo>
                <a:cubicBezTo>
                  <a:pt x="1378401" y="320123"/>
                  <a:pt x="1377432" y="324380"/>
                  <a:pt x="1376374" y="328613"/>
                </a:cubicBezTo>
                <a:cubicBezTo>
                  <a:pt x="1375864" y="330654"/>
                  <a:pt x="1374340" y="337443"/>
                  <a:pt x="1373199" y="339725"/>
                </a:cubicBezTo>
                <a:cubicBezTo>
                  <a:pt x="1372346" y="341432"/>
                  <a:pt x="1370971" y="342831"/>
                  <a:pt x="1370024" y="344488"/>
                </a:cubicBezTo>
                <a:cubicBezTo>
                  <a:pt x="1368850" y="346543"/>
                  <a:pt x="1367907" y="348721"/>
                  <a:pt x="1366849" y="350838"/>
                </a:cubicBezTo>
                <a:cubicBezTo>
                  <a:pt x="1366320" y="354013"/>
                  <a:pt x="1365751" y="357182"/>
                  <a:pt x="1365262" y="360363"/>
                </a:cubicBezTo>
                <a:cubicBezTo>
                  <a:pt x="1364693" y="364061"/>
                  <a:pt x="1364659" y="367865"/>
                  <a:pt x="1363674" y="371475"/>
                </a:cubicBezTo>
                <a:cubicBezTo>
                  <a:pt x="1363051" y="373758"/>
                  <a:pt x="1361557" y="375708"/>
                  <a:pt x="1360499" y="377825"/>
                </a:cubicBezTo>
                <a:cubicBezTo>
                  <a:pt x="1356876" y="392321"/>
                  <a:pt x="1361800" y="374573"/>
                  <a:pt x="1354149" y="393700"/>
                </a:cubicBezTo>
                <a:cubicBezTo>
                  <a:pt x="1349022" y="406518"/>
                  <a:pt x="1356464" y="394197"/>
                  <a:pt x="1349387" y="404813"/>
                </a:cubicBezTo>
                <a:cubicBezTo>
                  <a:pt x="1349916" y="416455"/>
                  <a:pt x="1350974" y="428084"/>
                  <a:pt x="1350974" y="439738"/>
                </a:cubicBezTo>
                <a:lnTo>
                  <a:pt x="1350974" y="452438"/>
                </a:lnTo>
                <a:cubicBezTo>
                  <a:pt x="1350445" y="465138"/>
                  <a:pt x="1351349" y="477979"/>
                  <a:pt x="1349387" y="490538"/>
                </a:cubicBezTo>
                <a:cubicBezTo>
                  <a:pt x="1348656" y="495214"/>
                  <a:pt x="1343037" y="503238"/>
                  <a:pt x="1343037" y="503238"/>
                </a:cubicBezTo>
                <a:cubicBezTo>
                  <a:pt x="1342508" y="506413"/>
                  <a:pt x="1342756" y="509822"/>
                  <a:pt x="1341449" y="512763"/>
                </a:cubicBezTo>
                <a:cubicBezTo>
                  <a:pt x="1340537" y="514814"/>
                  <a:pt x="1337616" y="515481"/>
                  <a:pt x="1336687" y="517525"/>
                </a:cubicBezTo>
                <a:cubicBezTo>
                  <a:pt x="1334881" y="521498"/>
                  <a:pt x="1335463" y="526322"/>
                  <a:pt x="1333512" y="530225"/>
                </a:cubicBezTo>
                <a:lnTo>
                  <a:pt x="1327162" y="542925"/>
                </a:lnTo>
                <a:cubicBezTo>
                  <a:pt x="1326633" y="554038"/>
                  <a:pt x="1326498" y="565176"/>
                  <a:pt x="1325574" y="576263"/>
                </a:cubicBezTo>
                <a:cubicBezTo>
                  <a:pt x="1325175" y="581054"/>
                  <a:pt x="1319455" y="587823"/>
                  <a:pt x="1317637" y="590550"/>
                </a:cubicBezTo>
                <a:lnTo>
                  <a:pt x="1314462" y="595313"/>
                </a:lnTo>
                <a:cubicBezTo>
                  <a:pt x="1313933" y="597430"/>
                  <a:pt x="1313473" y="599565"/>
                  <a:pt x="1312874" y="601663"/>
                </a:cubicBezTo>
                <a:cubicBezTo>
                  <a:pt x="1312414" y="603272"/>
                  <a:pt x="1311586" y="604779"/>
                  <a:pt x="1311287" y="606425"/>
                </a:cubicBezTo>
                <a:cubicBezTo>
                  <a:pt x="1308063" y="624159"/>
                  <a:pt x="1312352" y="613819"/>
                  <a:pt x="1306524" y="625475"/>
                </a:cubicBezTo>
                <a:cubicBezTo>
                  <a:pt x="1302685" y="644678"/>
                  <a:pt x="1307728" y="621962"/>
                  <a:pt x="1301762" y="641350"/>
                </a:cubicBezTo>
                <a:cubicBezTo>
                  <a:pt x="1300479" y="645521"/>
                  <a:pt x="1301007" y="650419"/>
                  <a:pt x="1298587" y="654050"/>
                </a:cubicBezTo>
                <a:cubicBezTo>
                  <a:pt x="1291930" y="664037"/>
                  <a:pt x="1298956" y="653070"/>
                  <a:pt x="1292237" y="665163"/>
                </a:cubicBezTo>
                <a:cubicBezTo>
                  <a:pt x="1290738" y="667860"/>
                  <a:pt x="1288854" y="670340"/>
                  <a:pt x="1287474" y="673100"/>
                </a:cubicBezTo>
                <a:cubicBezTo>
                  <a:pt x="1282878" y="682292"/>
                  <a:pt x="1290155" y="673596"/>
                  <a:pt x="1281124" y="682625"/>
                </a:cubicBezTo>
                <a:cubicBezTo>
                  <a:pt x="1277002" y="694990"/>
                  <a:pt x="1280316" y="689783"/>
                  <a:pt x="1271599" y="698500"/>
                </a:cubicBezTo>
                <a:cubicBezTo>
                  <a:pt x="1268525" y="710798"/>
                  <a:pt x="1272524" y="699428"/>
                  <a:pt x="1265249" y="709613"/>
                </a:cubicBezTo>
                <a:cubicBezTo>
                  <a:pt x="1263873" y="711539"/>
                  <a:pt x="1263248" y="713908"/>
                  <a:pt x="1262074" y="715963"/>
                </a:cubicBezTo>
                <a:cubicBezTo>
                  <a:pt x="1261127" y="717619"/>
                  <a:pt x="1259957" y="719138"/>
                  <a:pt x="1258899" y="720725"/>
                </a:cubicBezTo>
                <a:cubicBezTo>
                  <a:pt x="1258370" y="722313"/>
                  <a:pt x="1258339" y="724167"/>
                  <a:pt x="1257312" y="725488"/>
                </a:cubicBezTo>
                <a:cubicBezTo>
                  <a:pt x="1254555" y="729032"/>
                  <a:pt x="1247787" y="735013"/>
                  <a:pt x="1247787" y="735013"/>
                </a:cubicBezTo>
                <a:cubicBezTo>
                  <a:pt x="1245216" y="745293"/>
                  <a:pt x="1248193" y="738018"/>
                  <a:pt x="1241437" y="746125"/>
                </a:cubicBezTo>
                <a:cubicBezTo>
                  <a:pt x="1235759" y="752939"/>
                  <a:pt x="1241092" y="749323"/>
                  <a:pt x="1233499" y="755650"/>
                </a:cubicBezTo>
                <a:cubicBezTo>
                  <a:pt x="1232033" y="756871"/>
                  <a:pt x="1230289" y="757716"/>
                  <a:pt x="1228737" y="758825"/>
                </a:cubicBezTo>
                <a:cubicBezTo>
                  <a:pt x="1224090" y="762145"/>
                  <a:pt x="1217730" y="767504"/>
                  <a:pt x="1212862" y="769938"/>
                </a:cubicBezTo>
                <a:cubicBezTo>
                  <a:pt x="1210745" y="770996"/>
                  <a:pt x="1208567" y="771939"/>
                  <a:pt x="1206512" y="773113"/>
                </a:cubicBezTo>
                <a:cubicBezTo>
                  <a:pt x="1204855" y="774060"/>
                  <a:pt x="1203302" y="775179"/>
                  <a:pt x="1201749" y="776288"/>
                </a:cubicBezTo>
                <a:cubicBezTo>
                  <a:pt x="1199596" y="777826"/>
                  <a:pt x="1197696" y="779737"/>
                  <a:pt x="1195399" y="781050"/>
                </a:cubicBezTo>
                <a:cubicBezTo>
                  <a:pt x="1193624" y="782064"/>
                  <a:pt x="1185667" y="783880"/>
                  <a:pt x="1184287" y="784225"/>
                </a:cubicBezTo>
                <a:cubicBezTo>
                  <a:pt x="1182699" y="785813"/>
                  <a:pt x="1181487" y="787898"/>
                  <a:pt x="1179524" y="788988"/>
                </a:cubicBezTo>
                <a:cubicBezTo>
                  <a:pt x="1176598" y="790613"/>
                  <a:pt x="1172992" y="790666"/>
                  <a:pt x="1169999" y="792163"/>
                </a:cubicBezTo>
                <a:cubicBezTo>
                  <a:pt x="1157752" y="798286"/>
                  <a:pt x="1169120" y="793244"/>
                  <a:pt x="1149362" y="798513"/>
                </a:cubicBezTo>
                <a:cubicBezTo>
                  <a:pt x="1146128" y="799375"/>
                  <a:pt x="1143012" y="800630"/>
                  <a:pt x="1139837" y="801688"/>
                </a:cubicBezTo>
                <a:cubicBezTo>
                  <a:pt x="1138249" y="802217"/>
                  <a:pt x="1136725" y="803000"/>
                  <a:pt x="1135074" y="803275"/>
                </a:cubicBezTo>
                <a:cubicBezTo>
                  <a:pt x="1130314" y="804069"/>
                  <a:pt x="1120216" y="805243"/>
                  <a:pt x="1116024" y="808038"/>
                </a:cubicBezTo>
                <a:lnTo>
                  <a:pt x="1106499" y="814388"/>
                </a:lnTo>
                <a:cubicBezTo>
                  <a:pt x="1104912" y="815446"/>
                  <a:pt x="1103086" y="816214"/>
                  <a:pt x="1101737" y="817563"/>
                </a:cubicBezTo>
                <a:cubicBezTo>
                  <a:pt x="1100149" y="819150"/>
                  <a:pt x="1098770" y="820978"/>
                  <a:pt x="1096974" y="822325"/>
                </a:cubicBezTo>
                <a:cubicBezTo>
                  <a:pt x="1090973" y="826826"/>
                  <a:pt x="1090136" y="826722"/>
                  <a:pt x="1084274" y="828675"/>
                </a:cubicBezTo>
                <a:cubicBezTo>
                  <a:pt x="1082687" y="829733"/>
                  <a:pt x="1081266" y="831098"/>
                  <a:pt x="1079512" y="831850"/>
                </a:cubicBezTo>
                <a:cubicBezTo>
                  <a:pt x="1076495" y="833143"/>
                  <a:pt x="1065791" y="834666"/>
                  <a:pt x="1063637" y="835025"/>
                </a:cubicBezTo>
                <a:cubicBezTo>
                  <a:pt x="1054174" y="838180"/>
                  <a:pt x="1063966" y="835134"/>
                  <a:pt x="1050937" y="838200"/>
                </a:cubicBezTo>
                <a:cubicBezTo>
                  <a:pt x="1044566" y="839699"/>
                  <a:pt x="1038237" y="841375"/>
                  <a:pt x="1031887" y="842963"/>
                </a:cubicBezTo>
                <a:cubicBezTo>
                  <a:pt x="1029770" y="843492"/>
                  <a:pt x="1027607" y="843860"/>
                  <a:pt x="1025537" y="844550"/>
                </a:cubicBezTo>
                <a:lnTo>
                  <a:pt x="1011249" y="849313"/>
                </a:lnTo>
                <a:cubicBezTo>
                  <a:pt x="1009662" y="849842"/>
                  <a:pt x="1008041" y="850279"/>
                  <a:pt x="1006487" y="850900"/>
                </a:cubicBezTo>
                <a:cubicBezTo>
                  <a:pt x="1003841" y="851958"/>
                  <a:pt x="1001273" y="853237"/>
                  <a:pt x="998549" y="854075"/>
                </a:cubicBezTo>
                <a:cubicBezTo>
                  <a:pt x="994378" y="855358"/>
                  <a:pt x="989989" y="855870"/>
                  <a:pt x="985849" y="857250"/>
                </a:cubicBezTo>
                <a:cubicBezTo>
                  <a:pt x="982674" y="858308"/>
                  <a:pt x="979317" y="858928"/>
                  <a:pt x="976324" y="860425"/>
                </a:cubicBezTo>
                <a:cubicBezTo>
                  <a:pt x="974207" y="861483"/>
                  <a:pt x="972241" y="862920"/>
                  <a:pt x="969974" y="863600"/>
                </a:cubicBezTo>
                <a:cubicBezTo>
                  <a:pt x="966891" y="864525"/>
                  <a:pt x="963616" y="864612"/>
                  <a:pt x="960449" y="865188"/>
                </a:cubicBezTo>
                <a:cubicBezTo>
                  <a:pt x="957794" y="865671"/>
                  <a:pt x="955173" y="866331"/>
                  <a:pt x="952512" y="866775"/>
                </a:cubicBezTo>
                <a:cubicBezTo>
                  <a:pt x="948821" y="867390"/>
                  <a:pt x="945090" y="867748"/>
                  <a:pt x="941399" y="868363"/>
                </a:cubicBezTo>
                <a:cubicBezTo>
                  <a:pt x="938738" y="868807"/>
                  <a:pt x="936079" y="869296"/>
                  <a:pt x="933462" y="869950"/>
                </a:cubicBezTo>
                <a:cubicBezTo>
                  <a:pt x="931838" y="870356"/>
                  <a:pt x="930340" y="871210"/>
                  <a:pt x="928699" y="871538"/>
                </a:cubicBezTo>
                <a:cubicBezTo>
                  <a:pt x="925030" y="872272"/>
                  <a:pt x="921318" y="872838"/>
                  <a:pt x="917587" y="873125"/>
                </a:cubicBezTo>
                <a:cubicBezTo>
                  <a:pt x="900671" y="874426"/>
                  <a:pt x="883720" y="875242"/>
                  <a:pt x="866787" y="876300"/>
                </a:cubicBezTo>
                <a:cubicBezTo>
                  <a:pt x="863612" y="876829"/>
                  <a:pt x="860345" y="876963"/>
                  <a:pt x="857262" y="877888"/>
                </a:cubicBezTo>
                <a:cubicBezTo>
                  <a:pt x="854995" y="878568"/>
                  <a:pt x="853252" y="880712"/>
                  <a:pt x="850912" y="881063"/>
                </a:cubicBezTo>
                <a:cubicBezTo>
                  <a:pt x="842523" y="882321"/>
                  <a:pt x="833979" y="882121"/>
                  <a:pt x="825512" y="882650"/>
                </a:cubicBezTo>
                <a:cubicBezTo>
                  <a:pt x="822337" y="883708"/>
                  <a:pt x="819269" y="885169"/>
                  <a:pt x="815987" y="885825"/>
                </a:cubicBezTo>
                <a:cubicBezTo>
                  <a:pt x="811288" y="886765"/>
                  <a:pt x="806454" y="886819"/>
                  <a:pt x="801699" y="887413"/>
                </a:cubicBezTo>
                <a:cubicBezTo>
                  <a:pt x="797986" y="887877"/>
                  <a:pt x="794256" y="888266"/>
                  <a:pt x="790587" y="889000"/>
                </a:cubicBezTo>
                <a:cubicBezTo>
                  <a:pt x="786308" y="889856"/>
                  <a:pt x="782157" y="891276"/>
                  <a:pt x="777887" y="892175"/>
                </a:cubicBezTo>
                <a:cubicBezTo>
                  <a:pt x="772097" y="893394"/>
                  <a:pt x="766268" y="894427"/>
                  <a:pt x="760424" y="895350"/>
                </a:cubicBezTo>
                <a:cubicBezTo>
                  <a:pt x="756210" y="896015"/>
                  <a:pt x="751953" y="896374"/>
                  <a:pt x="747724" y="896938"/>
                </a:cubicBezTo>
                <a:lnTo>
                  <a:pt x="736612" y="898525"/>
                </a:lnTo>
                <a:cubicBezTo>
                  <a:pt x="735024" y="899054"/>
                  <a:pt x="733483" y="899750"/>
                  <a:pt x="731849" y="900113"/>
                </a:cubicBezTo>
                <a:cubicBezTo>
                  <a:pt x="728707" y="900811"/>
                  <a:pt x="725407" y="900775"/>
                  <a:pt x="722324" y="901700"/>
                </a:cubicBezTo>
                <a:cubicBezTo>
                  <a:pt x="711342" y="904994"/>
                  <a:pt x="720302" y="904154"/>
                  <a:pt x="711212" y="908050"/>
                </a:cubicBezTo>
                <a:cubicBezTo>
                  <a:pt x="709207" y="908910"/>
                  <a:pt x="706952" y="909011"/>
                  <a:pt x="704862" y="909638"/>
                </a:cubicBezTo>
                <a:cubicBezTo>
                  <a:pt x="687867" y="914737"/>
                  <a:pt x="702521" y="912095"/>
                  <a:pt x="679462" y="914400"/>
                </a:cubicBezTo>
                <a:cubicBezTo>
                  <a:pt x="677345" y="915458"/>
                  <a:pt x="675287" y="916643"/>
                  <a:pt x="673112" y="917575"/>
                </a:cubicBezTo>
                <a:cubicBezTo>
                  <a:pt x="668385" y="919601"/>
                  <a:pt x="656387" y="922021"/>
                  <a:pt x="654062" y="922338"/>
                </a:cubicBezTo>
                <a:cubicBezTo>
                  <a:pt x="647226" y="923270"/>
                  <a:pt x="640303" y="923396"/>
                  <a:pt x="633424" y="923925"/>
                </a:cubicBezTo>
                <a:cubicBezTo>
                  <a:pt x="629720" y="924983"/>
                  <a:pt x="626082" y="926306"/>
                  <a:pt x="622312" y="927100"/>
                </a:cubicBezTo>
                <a:cubicBezTo>
                  <a:pt x="609029" y="929897"/>
                  <a:pt x="601849" y="930432"/>
                  <a:pt x="588974" y="931863"/>
                </a:cubicBezTo>
                <a:cubicBezTo>
                  <a:pt x="577563" y="935666"/>
                  <a:pt x="591807" y="931054"/>
                  <a:pt x="577862" y="935038"/>
                </a:cubicBezTo>
                <a:cubicBezTo>
                  <a:pt x="576253" y="935498"/>
                  <a:pt x="574750" y="936350"/>
                  <a:pt x="573099" y="936625"/>
                </a:cubicBezTo>
                <a:cubicBezTo>
                  <a:pt x="568373" y="937413"/>
                  <a:pt x="563574" y="937684"/>
                  <a:pt x="558812" y="938213"/>
                </a:cubicBezTo>
                <a:cubicBezTo>
                  <a:pt x="547392" y="942018"/>
                  <a:pt x="561653" y="938213"/>
                  <a:pt x="547699" y="938213"/>
                </a:cubicBezTo>
                <a:cubicBezTo>
                  <a:pt x="546026" y="938213"/>
                  <a:pt x="544546" y="939340"/>
                  <a:pt x="542937" y="939800"/>
                </a:cubicBezTo>
                <a:cubicBezTo>
                  <a:pt x="540839" y="940399"/>
                  <a:pt x="538764" y="941238"/>
                  <a:pt x="536587" y="941388"/>
                </a:cubicBezTo>
                <a:cubicBezTo>
                  <a:pt x="523378" y="942299"/>
                  <a:pt x="510122" y="942314"/>
                  <a:pt x="496899" y="942975"/>
                </a:cubicBezTo>
                <a:cubicBezTo>
                  <a:pt x="477506" y="943945"/>
                  <a:pt x="474501" y="944422"/>
                  <a:pt x="457212" y="946150"/>
                </a:cubicBezTo>
                <a:cubicBezTo>
                  <a:pt x="454037" y="947208"/>
                  <a:pt x="450934" y="948513"/>
                  <a:pt x="447687" y="949325"/>
                </a:cubicBezTo>
                <a:cubicBezTo>
                  <a:pt x="443454" y="950383"/>
                  <a:pt x="439127" y="951120"/>
                  <a:pt x="434987" y="952500"/>
                </a:cubicBezTo>
                <a:cubicBezTo>
                  <a:pt x="424013" y="956159"/>
                  <a:pt x="431854" y="953680"/>
                  <a:pt x="411174" y="958850"/>
                </a:cubicBezTo>
                <a:lnTo>
                  <a:pt x="398474" y="962025"/>
                </a:lnTo>
                <a:lnTo>
                  <a:pt x="392124" y="963613"/>
                </a:lnTo>
                <a:cubicBezTo>
                  <a:pt x="390007" y="964142"/>
                  <a:pt x="387844" y="964510"/>
                  <a:pt x="385774" y="965200"/>
                </a:cubicBezTo>
                <a:cubicBezTo>
                  <a:pt x="384187" y="965729"/>
                  <a:pt x="382621" y="966328"/>
                  <a:pt x="381012" y="966788"/>
                </a:cubicBezTo>
                <a:cubicBezTo>
                  <a:pt x="378914" y="967387"/>
                  <a:pt x="376760" y="967776"/>
                  <a:pt x="374662" y="968375"/>
                </a:cubicBezTo>
                <a:cubicBezTo>
                  <a:pt x="373053" y="968835"/>
                  <a:pt x="371547" y="969672"/>
                  <a:pt x="369899" y="969963"/>
                </a:cubicBezTo>
                <a:cubicBezTo>
                  <a:pt x="362529" y="971264"/>
                  <a:pt x="355012" y="971670"/>
                  <a:pt x="347674" y="973138"/>
                </a:cubicBezTo>
                <a:cubicBezTo>
                  <a:pt x="328643" y="976944"/>
                  <a:pt x="337122" y="975426"/>
                  <a:pt x="322274" y="977900"/>
                </a:cubicBezTo>
                <a:cubicBezTo>
                  <a:pt x="320687" y="978429"/>
                  <a:pt x="319079" y="978900"/>
                  <a:pt x="317512" y="979488"/>
                </a:cubicBezTo>
                <a:cubicBezTo>
                  <a:pt x="314844" y="980489"/>
                  <a:pt x="312304" y="981844"/>
                  <a:pt x="309574" y="982663"/>
                </a:cubicBezTo>
                <a:cubicBezTo>
                  <a:pt x="306990" y="983438"/>
                  <a:pt x="304283" y="983721"/>
                  <a:pt x="301637" y="984250"/>
                </a:cubicBezTo>
                <a:cubicBezTo>
                  <a:pt x="290801" y="991474"/>
                  <a:pt x="302789" y="984085"/>
                  <a:pt x="292112" y="989013"/>
                </a:cubicBezTo>
                <a:cubicBezTo>
                  <a:pt x="286740" y="991492"/>
                  <a:pt x="276237" y="996950"/>
                  <a:pt x="276237" y="996950"/>
                </a:cubicBezTo>
                <a:cubicBezTo>
                  <a:pt x="271474" y="996421"/>
                  <a:pt x="266741" y="995363"/>
                  <a:pt x="261949" y="995363"/>
                </a:cubicBezTo>
                <a:cubicBezTo>
                  <a:pt x="257959" y="995363"/>
                  <a:pt x="255634" y="998520"/>
                  <a:pt x="252424" y="1000125"/>
                </a:cubicBezTo>
                <a:cubicBezTo>
                  <a:pt x="250927" y="1000873"/>
                  <a:pt x="249159" y="1000965"/>
                  <a:pt x="247662" y="1001713"/>
                </a:cubicBezTo>
                <a:cubicBezTo>
                  <a:pt x="245955" y="1002566"/>
                  <a:pt x="244643" y="1004113"/>
                  <a:pt x="242899" y="1004888"/>
                </a:cubicBezTo>
                <a:cubicBezTo>
                  <a:pt x="239841" y="1006247"/>
                  <a:pt x="236159" y="1006207"/>
                  <a:pt x="233374" y="1008063"/>
                </a:cubicBezTo>
                <a:lnTo>
                  <a:pt x="219087" y="1017588"/>
                </a:lnTo>
                <a:cubicBezTo>
                  <a:pt x="217499" y="1018646"/>
                  <a:pt x="216134" y="1020160"/>
                  <a:pt x="214324" y="1020763"/>
                </a:cubicBezTo>
                <a:cubicBezTo>
                  <a:pt x="211149" y="1021821"/>
                  <a:pt x="207792" y="1022441"/>
                  <a:pt x="204799" y="1023938"/>
                </a:cubicBezTo>
                <a:cubicBezTo>
                  <a:pt x="202682" y="1024996"/>
                  <a:pt x="200504" y="1025939"/>
                  <a:pt x="198449" y="1027113"/>
                </a:cubicBezTo>
                <a:cubicBezTo>
                  <a:pt x="196793" y="1028060"/>
                  <a:pt x="195393" y="1029435"/>
                  <a:pt x="193687" y="1030288"/>
                </a:cubicBezTo>
                <a:cubicBezTo>
                  <a:pt x="192190" y="1031036"/>
                  <a:pt x="190512" y="1031346"/>
                  <a:pt x="188924" y="1031875"/>
                </a:cubicBezTo>
                <a:cubicBezTo>
                  <a:pt x="187337" y="1032933"/>
                  <a:pt x="185868" y="1034197"/>
                  <a:pt x="184162" y="1035050"/>
                </a:cubicBezTo>
                <a:cubicBezTo>
                  <a:pt x="181882" y="1036190"/>
                  <a:pt x="175088" y="1037715"/>
                  <a:pt x="173049" y="1038225"/>
                </a:cubicBezTo>
                <a:cubicBezTo>
                  <a:pt x="162333" y="1045370"/>
                  <a:pt x="175747" y="1037416"/>
                  <a:pt x="157174" y="1042988"/>
                </a:cubicBezTo>
                <a:cubicBezTo>
                  <a:pt x="155347" y="1043536"/>
                  <a:pt x="154118" y="1045310"/>
                  <a:pt x="152412" y="1046163"/>
                </a:cubicBezTo>
                <a:cubicBezTo>
                  <a:pt x="149863" y="1047437"/>
                  <a:pt x="146976" y="1047973"/>
                  <a:pt x="144474" y="1049338"/>
                </a:cubicBezTo>
                <a:cubicBezTo>
                  <a:pt x="141124" y="1051165"/>
                  <a:pt x="138569" y="1054481"/>
                  <a:pt x="134949" y="1055688"/>
                </a:cubicBezTo>
                <a:cubicBezTo>
                  <a:pt x="110370" y="1063881"/>
                  <a:pt x="135758" y="1054490"/>
                  <a:pt x="120662" y="1062038"/>
                </a:cubicBezTo>
                <a:cubicBezTo>
                  <a:pt x="118113" y="1063312"/>
                  <a:pt x="115273" y="1063939"/>
                  <a:pt x="112724" y="1065213"/>
                </a:cubicBezTo>
                <a:cubicBezTo>
                  <a:pt x="109964" y="1066593"/>
                  <a:pt x="107547" y="1068595"/>
                  <a:pt x="104787" y="1069975"/>
                </a:cubicBezTo>
                <a:cubicBezTo>
                  <a:pt x="103290" y="1070723"/>
                  <a:pt x="101521" y="1070814"/>
                  <a:pt x="100024" y="1071563"/>
                </a:cubicBezTo>
                <a:cubicBezTo>
                  <a:pt x="87722" y="1077715"/>
                  <a:pt x="102465" y="1072338"/>
                  <a:pt x="90499" y="1076325"/>
                </a:cubicBezTo>
                <a:cubicBezTo>
                  <a:pt x="89970" y="1078442"/>
                  <a:pt x="90568" y="1081255"/>
                  <a:pt x="88912" y="1082675"/>
                </a:cubicBezTo>
                <a:cubicBezTo>
                  <a:pt x="86371" y="1084853"/>
                  <a:pt x="79387" y="1085850"/>
                  <a:pt x="79387" y="1085850"/>
                </a:cubicBezTo>
                <a:cubicBezTo>
                  <a:pt x="67173" y="1098064"/>
                  <a:pt x="78293" y="1089699"/>
                  <a:pt x="52399" y="1093788"/>
                </a:cubicBezTo>
                <a:cubicBezTo>
                  <a:pt x="49093" y="1094310"/>
                  <a:pt x="46121" y="1096152"/>
                  <a:pt x="42874" y="1096963"/>
                </a:cubicBezTo>
                <a:lnTo>
                  <a:pt x="36524" y="1098550"/>
                </a:lnTo>
                <a:cubicBezTo>
                  <a:pt x="34407" y="1099608"/>
                  <a:pt x="32229" y="1100551"/>
                  <a:pt x="30174" y="1101725"/>
                </a:cubicBezTo>
                <a:cubicBezTo>
                  <a:pt x="28518" y="1102672"/>
                  <a:pt x="27155" y="1104125"/>
                  <a:pt x="25412" y="1104900"/>
                </a:cubicBezTo>
                <a:cubicBezTo>
                  <a:pt x="22354" y="1106259"/>
                  <a:pt x="15887" y="1108075"/>
                  <a:pt x="15887" y="1108075"/>
                </a:cubicBezTo>
                <a:cubicBezTo>
                  <a:pt x="11103" y="1111264"/>
                  <a:pt x="10414" y="1112007"/>
                  <a:pt x="4774" y="1114425"/>
                </a:cubicBezTo>
                <a:cubicBezTo>
                  <a:pt x="-490" y="1116681"/>
                  <a:pt x="12" y="1117528"/>
                  <a:pt x="12" y="1114425"/>
                </a:cubicBezTo>
              </a:path>
            </a:pathLst>
          </a:custGeom>
          <a:noFill/>
          <a:ln cap="flat" cmpd="sng" w="444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"/>
          <p:cNvSpPr/>
          <p:nvPr/>
        </p:nvSpPr>
        <p:spPr>
          <a:xfrm>
            <a:off x="1149474" y="4533665"/>
            <a:ext cx="206375" cy="454025"/>
          </a:xfrm>
          <a:custGeom>
            <a:rect b="b" l="l" r="r" t="t"/>
            <a:pathLst>
              <a:path extrusionOk="0" h="454025" w="206375">
                <a:moveTo>
                  <a:pt x="206375" y="454025"/>
                </a:moveTo>
                <a:cubicBezTo>
                  <a:pt x="205846" y="451379"/>
                  <a:pt x="205271" y="448743"/>
                  <a:pt x="204788" y="446088"/>
                </a:cubicBezTo>
                <a:cubicBezTo>
                  <a:pt x="204212" y="442921"/>
                  <a:pt x="203981" y="439686"/>
                  <a:pt x="203200" y="436563"/>
                </a:cubicBezTo>
                <a:cubicBezTo>
                  <a:pt x="202388" y="433316"/>
                  <a:pt x="200025" y="427038"/>
                  <a:pt x="200025" y="427038"/>
                </a:cubicBezTo>
                <a:cubicBezTo>
                  <a:pt x="198438" y="428096"/>
                  <a:pt x="197114" y="430676"/>
                  <a:pt x="195263" y="430213"/>
                </a:cubicBezTo>
                <a:cubicBezTo>
                  <a:pt x="193639" y="429807"/>
                  <a:pt x="194003" y="427091"/>
                  <a:pt x="193675" y="425450"/>
                </a:cubicBezTo>
                <a:cubicBezTo>
                  <a:pt x="190471" y="409431"/>
                  <a:pt x="194572" y="419307"/>
                  <a:pt x="188913" y="407988"/>
                </a:cubicBezTo>
                <a:cubicBezTo>
                  <a:pt x="187667" y="400514"/>
                  <a:pt x="187631" y="398737"/>
                  <a:pt x="185738" y="392113"/>
                </a:cubicBezTo>
                <a:cubicBezTo>
                  <a:pt x="185278" y="390504"/>
                  <a:pt x="185333" y="388533"/>
                  <a:pt x="184150" y="387350"/>
                </a:cubicBezTo>
                <a:cubicBezTo>
                  <a:pt x="181452" y="384652"/>
                  <a:pt x="177605" y="383384"/>
                  <a:pt x="174625" y="381000"/>
                </a:cubicBezTo>
                <a:lnTo>
                  <a:pt x="166688" y="374650"/>
                </a:lnTo>
                <a:lnTo>
                  <a:pt x="163513" y="365125"/>
                </a:lnTo>
                <a:cubicBezTo>
                  <a:pt x="161970" y="360498"/>
                  <a:pt x="161550" y="358494"/>
                  <a:pt x="158750" y="354013"/>
                </a:cubicBezTo>
                <a:cubicBezTo>
                  <a:pt x="156163" y="349874"/>
                  <a:pt x="149017" y="342273"/>
                  <a:pt x="147638" y="338138"/>
                </a:cubicBezTo>
                <a:lnTo>
                  <a:pt x="146050" y="333375"/>
                </a:lnTo>
                <a:cubicBezTo>
                  <a:pt x="149349" y="323483"/>
                  <a:pt x="147303" y="333792"/>
                  <a:pt x="144463" y="323850"/>
                </a:cubicBezTo>
                <a:cubicBezTo>
                  <a:pt x="142838" y="318162"/>
                  <a:pt x="142528" y="312173"/>
                  <a:pt x="141288" y="306388"/>
                </a:cubicBezTo>
                <a:cubicBezTo>
                  <a:pt x="140040" y="300567"/>
                  <a:pt x="139552" y="302161"/>
                  <a:pt x="136525" y="296863"/>
                </a:cubicBezTo>
                <a:cubicBezTo>
                  <a:pt x="132468" y="289763"/>
                  <a:pt x="134193" y="292230"/>
                  <a:pt x="131763" y="285750"/>
                </a:cubicBezTo>
                <a:cubicBezTo>
                  <a:pt x="130763" y="283082"/>
                  <a:pt x="129589" y="280481"/>
                  <a:pt x="128588" y="277813"/>
                </a:cubicBezTo>
                <a:cubicBezTo>
                  <a:pt x="127235" y="274204"/>
                  <a:pt x="126358" y="269740"/>
                  <a:pt x="123825" y="266700"/>
                </a:cubicBezTo>
                <a:cubicBezTo>
                  <a:pt x="122604" y="265234"/>
                  <a:pt x="120650" y="264583"/>
                  <a:pt x="119063" y="263525"/>
                </a:cubicBezTo>
                <a:cubicBezTo>
                  <a:pt x="118534" y="261938"/>
                  <a:pt x="117915" y="260377"/>
                  <a:pt x="117475" y="258763"/>
                </a:cubicBezTo>
                <a:cubicBezTo>
                  <a:pt x="116327" y="254553"/>
                  <a:pt x="117385" y="249149"/>
                  <a:pt x="114300" y="246063"/>
                </a:cubicBezTo>
                <a:lnTo>
                  <a:pt x="109538" y="241300"/>
                </a:lnTo>
                <a:cubicBezTo>
                  <a:pt x="109009" y="238125"/>
                  <a:pt x="109188" y="234746"/>
                  <a:pt x="107950" y="231775"/>
                </a:cubicBezTo>
                <a:cubicBezTo>
                  <a:pt x="106482" y="228253"/>
                  <a:pt x="103717" y="225425"/>
                  <a:pt x="101600" y="222250"/>
                </a:cubicBezTo>
                <a:cubicBezTo>
                  <a:pt x="98113" y="217020"/>
                  <a:pt x="92651" y="208154"/>
                  <a:pt x="87313" y="206375"/>
                </a:cubicBezTo>
                <a:cubicBezTo>
                  <a:pt x="75718" y="202510"/>
                  <a:pt x="81035" y="204011"/>
                  <a:pt x="71438" y="201613"/>
                </a:cubicBezTo>
                <a:cubicBezTo>
                  <a:pt x="69850" y="200555"/>
                  <a:pt x="68429" y="199190"/>
                  <a:pt x="66675" y="198438"/>
                </a:cubicBezTo>
                <a:cubicBezTo>
                  <a:pt x="64670" y="197578"/>
                  <a:pt x="61868" y="198393"/>
                  <a:pt x="60325" y="196850"/>
                </a:cubicBezTo>
                <a:cubicBezTo>
                  <a:pt x="58782" y="195307"/>
                  <a:pt x="59337" y="192598"/>
                  <a:pt x="58738" y="190500"/>
                </a:cubicBezTo>
                <a:cubicBezTo>
                  <a:pt x="58278" y="188891"/>
                  <a:pt x="57526" y="187368"/>
                  <a:pt x="57150" y="185738"/>
                </a:cubicBezTo>
                <a:cubicBezTo>
                  <a:pt x="55936" y="180480"/>
                  <a:pt x="55681" y="174983"/>
                  <a:pt x="53975" y="169863"/>
                </a:cubicBezTo>
                <a:cubicBezTo>
                  <a:pt x="51694" y="163017"/>
                  <a:pt x="52041" y="164884"/>
                  <a:pt x="50800" y="155575"/>
                </a:cubicBezTo>
                <a:cubicBezTo>
                  <a:pt x="50167" y="150825"/>
                  <a:pt x="50375" y="145937"/>
                  <a:pt x="49213" y="141288"/>
                </a:cubicBezTo>
                <a:cubicBezTo>
                  <a:pt x="48750" y="139437"/>
                  <a:pt x="46772" y="138286"/>
                  <a:pt x="46038" y="136525"/>
                </a:cubicBezTo>
                <a:cubicBezTo>
                  <a:pt x="37094" y="115061"/>
                  <a:pt x="45419" y="128455"/>
                  <a:pt x="38100" y="117475"/>
                </a:cubicBezTo>
                <a:cubicBezTo>
                  <a:pt x="37571" y="114300"/>
                  <a:pt x="37294" y="111073"/>
                  <a:pt x="36513" y="107950"/>
                </a:cubicBezTo>
                <a:cubicBezTo>
                  <a:pt x="35701" y="104703"/>
                  <a:pt x="34257" y="101643"/>
                  <a:pt x="33338" y="98425"/>
                </a:cubicBezTo>
                <a:lnTo>
                  <a:pt x="30163" y="87313"/>
                </a:lnTo>
                <a:cubicBezTo>
                  <a:pt x="29634" y="82550"/>
                  <a:pt x="29653" y="77694"/>
                  <a:pt x="28575" y="73025"/>
                </a:cubicBezTo>
                <a:cubicBezTo>
                  <a:pt x="28043" y="70719"/>
                  <a:pt x="26332" y="68850"/>
                  <a:pt x="25400" y="66675"/>
                </a:cubicBezTo>
                <a:cubicBezTo>
                  <a:pt x="24178" y="63824"/>
                  <a:pt x="22843" y="58345"/>
                  <a:pt x="22225" y="55563"/>
                </a:cubicBezTo>
                <a:cubicBezTo>
                  <a:pt x="19268" y="42257"/>
                  <a:pt x="22257" y="52491"/>
                  <a:pt x="17463" y="36513"/>
                </a:cubicBezTo>
                <a:cubicBezTo>
                  <a:pt x="16982" y="34910"/>
                  <a:pt x="16624" y="33247"/>
                  <a:pt x="15875" y="31750"/>
                </a:cubicBezTo>
                <a:cubicBezTo>
                  <a:pt x="15022" y="30044"/>
                  <a:pt x="13758" y="28575"/>
                  <a:pt x="12700" y="26988"/>
                </a:cubicBezTo>
                <a:cubicBezTo>
                  <a:pt x="12171" y="25400"/>
                  <a:pt x="12086" y="23587"/>
                  <a:pt x="11113" y="22225"/>
                </a:cubicBezTo>
                <a:cubicBezTo>
                  <a:pt x="9373" y="19789"/>
                  <a:pt x="6102" y="18552"/>
                  <a:pt x="4763" y="15875"/>
                </a:cubicBezTo>
                <a:cubicBezTo>
                  <a:pt x="2812" y="11972"/>
                  <a:pt x="3540" y="7078"/>
                  <a:pt x="1588" y="3175"/>
                </a:cubicBezTo>
                <a:lnTo>
                  <a:pt x="0" y="0"/>
                </a:lnTo>
              </a:path>
            </a:pathLst>
          </a:custGeom>
          <a:noFill/>
          <a:ln cap="flat" cmpd="sng" w="444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515491" y="792151"/>
            <a:ext cx="592236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1" lang="it-IT" sz="16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Anche Google lo risolve…</a:t>
            </a:r>
            <a:endParaRPr/>
          </a:p>
        </p:txBody>
      </p:sp>
      <p:sp>
        <p:nvSpPr>
          <p:cNvPr id="166" name="Google Shape;166;p2"/>
          <p:cNvSpPr/>
          <p:nvPr/>
        </p:nvSpPr>
        <p:spPr>
          <a:xfrm>
            <a:off x="6984777" y="1562016"/>
            <a:ext cx="2195735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Questo è il percorso più breve per andare dalla stazione di Napoli alla Facoltà di Ingegneria</a:t>
            </a:r>
            <a:endParaRPr/>
          </a:p>
        </p:txBody>
      </p:sp>
      <p:sp>
        <p:nvSpPr>
          <p:cNvPr id="167" name="Google Shape;167;p2"/>
          <p:cNvSpPr txBox="1"/>
          <p:nvPr/>
        </p:nvSpPr>
        <p:spPr>
          <a:xfrm>
            <a:off x="593799" y="4351901"/>
            <a:ext cx="1152128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 CLAUDIO 21</a:t>
            </a:r>
            <a:endParaRPr b="1"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2" name="Google Shape;972;p20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973" name="Google Shape;973;p20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20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5" name="Google Shape;975;p20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20"/>
          <p:cNvSpPr/>
          <p:nvPr/>
        </p:nvSpPr>
        <p:spPr>
          <a:xfrm>
            <a:off x="467544" y="1268760"/>
            <a:ext cx="8280920" cy="3456384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CBEF"/>
              </a:gs>
              <a:gs pos="99000">
                <a:srgbClr val="DEC8EE"/>
              </a:gs>
              <a:gs pos="100000">
                <a:srgbClr val="DEC8EE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20"/>
          <p:cNvSpPr/>
          <p:nvPr/>
        </p:nvSpPr>
        <p:spPr>
          <a:xfrm>
            <a:off x="755576" y="1412776"/>
            <a:ext cx="7992888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0981" l="-457" r="0" t="-42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78" name="Google Shape;978;p20"/>
          <p:cNvSpPr/>
          <p:nvPr/>
        </p:nvSpPr>
        <p:spPr>
          <a:xfrm>
            <a:off x="755576" y="4869160"/>
            <a:ext cx="1080120" cy="4129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979" name="Google Shape;979;p20"/>
          <p:cNvCxnSpPr/>
          <p:nvPr/>
        </p:nvCxnSpPr>
        <p:spPr>
          <a:xfrm>
            <a:off x="1619672" y="5085184"/>
            <a:ext cx="432048" cy="0"/>
          </a:xfrm>
          <a:prstGeom prst="straightConnector1">
            <a:avLst/>
          </a:prstGeom>
          <a:noFill/>
          <a:ln cap="flat" cmpd="sng" w="22225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80" name="Google Shape;980;p20"/>
          <p:cNvSpPr/>
          <p:nvPr/>
        </p:nvSpPr>
        <p:spPr>
          <a:xfrm>
            <a:off x="2051720" y="4869160"/>
            <a:ext cx="6480720" cy="3806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nodi etichettati definitivamente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1" name="Google Shape;981;p20"/>
          <p:cNvSpPr/>
          <p:nvPr/>
        </p:nvSpPr>
        <p:spPr>
          <a:xfrm>
            <a:off x="755576" y="5248314"/>
            <a:ext cx="1368152" cy="41293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02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982" name="Google Shape;982;p20"/>
          <p:cNvCxnSpPr/>
          <p:nvPr/>
        </p:nvCxnSpPr>
        <p:spPr>
          <a:xfrm>
            <a:off x="2123728" y="5464338"/>
            <a:ext cx="432048" cy="0"/>
          </a:xfrm>
          <a:prstGeom prst="straightConnector1">
            <a:avLst/>
          </a:prstGeom>
          <a:noFill/>
          <a:ln cap="flat" cmpd="sng" w="22225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983" name="Google Shape;983;p20"/>
          <p:cNvSpPr/>
          <p:nvPr/>
        </p:nvSpPr>
        <p:spPr>
          <a:xfrm>
            <a:off x="2555776" y="5248314"/>
            <a:ext cx="6480720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nodi con etichette temporanee</a:t>
            </a:r>
            <a:endParaRPr sz="18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4" name="Google Shape;984;p20"/>
          <p:cNvSpPr/>
          <p:nvPr/>
        </p:nvSpPr>
        <p:spPr>
          <a:xfrm>
            <a:off x="755577" y="2492896"/>
            <a:ext cx="7776864" cy="4320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0701" l="-46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85" name="Google Shape;985;p20"/>
          <p:cNvSpPr/>
          <p:nvPr/>
        </p:nvSpPr>
        <p:spPr>
          <a:xfrm>
            <a:off x="755577" y="3645024"/>
            <a:ext cx="8568951" cy="43204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856" l="-425" r="0" t="-42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986" name="Google Shape;986;p20"/>
          <p:cNvSpPr/>
          <p:nvPr/>
        </p:nvSpPr>
        <p:spPr>
          <a:xfrm>
            <a:off x="755576" y="4149080"/>
            <a:ext cx="8568951" cy="43204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1427" l="-425" r="0" t="-428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987" name="Google Shape;987;p20"/>
          <p:cNvGrpSpPr/>
          <p:nvPr/>
        </p:nvGrpSpPr>
        <p:grpSpPr>
          <a:xfrm>
            <a:off x="539552" y="5805264"/>
            <a:ext cx="8208912" cy="791395"/>
            <a:chOff x="0" y="692"/>
            <a:chExt cx="8064897" cy="791395"/>
          </a:xfrm>
        </p:grpSpPr>
        <p:sp>
          <p:nvSpPr>
            <p:cNvPr id="988" name="Google Shape;988;p20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>
                <a:gd fmla="val 16667" name="adj"/>
              </a:avLst>
            </a:prstGeom>
            <a:solidFill>
              <a:srgbClr val="A2A2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20"/>
            <p:cNvSpPr/>
            <p:nvPr/>
          </p:nvSpPr>
          <p:spPr>
            <a:xfrm>
              <a:off x="38633" y="39325"/>
              <a:ext cx="8026264" cy="714129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-11965" l="-671" r="0" t="-5982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4" name="Google Shape;994;p21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995" name="Google Shape;995;p21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21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7" name="Google Shape;997;p21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21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99" name="Google Shape;999;p21"/>
          <p:cNvSpPr/>
          <p:nvPr/>
        </p:nvSpPr>
        <p:spPr>
          <a:xfrm>
            <a:off x="1547664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21"/>
          <p:cNvSpPr/>
          <p:nvPr/>
        </p:nvSpPr>
        <p:spPr>
          <a:xfrm>
            <a:off x="2980141" y="16728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21"/>
          <p:cNvSpPr/>
          <p:nvPr/>
        </p:nvSpPr>
        <p:spPr>
          <a:xfrm>
            <a:off x="2987824" y="28529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2" name="Google Shape;1002;p21"/>
          <p:cNvSpPr/>
          <p:nvPr/>
        </p:nvSpPr>
        <p:spPr>
          <a:xfrm>
            <a:off x="2987824" y="401796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3" name="Google Shape;1003;p21"/>
          <p:cNvSpPr/>
          <p:nvPr/>
        </p:nvSpPr>
        <p:spPr>
          <a:xfrm>
            <a:off x="5436096" y="18319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4" name="Google Shape;1004;p21"/>
          <p:cNvSpPr/>
          <p:nvPr/>
        </p:nvSpPr>
        <p:spPr>
          <a:xfrm>
            <a:off x="5462245" y="386104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Google Shape;1005;p21"/>
          <p:cNvSpPr/>
          <p:nvPr/>
        </p:nvSpPr>
        <p:spPr>
          <a:xfrm>
            <a:off x="6876256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6" name="Google Shape;1006;p21"/>
          <p:cNvCxnSpPr>
            <a:stCxn id="999" idx="7"/>
            <a:endCxn id="1000" idx="3"/>
          </p:cNvCxnSpPr>
          <p:nvPr/>
        </p:nvCxnSpPr>
        <p:spPr>
          <a:xfrm flipH="1" rot="10800000">
            <a:off x="2017046" y="2114142"/>
            <a:ext cx="1043700" cy="80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7" name="Google Shape;1007;p21"/>
          <p:cNvSpPr txBox="1"/>
          <p:nvPr/>
        </p:nvSpPr>
        <p:spPr>
          <a:xfrm>
            <a:off x="2195736" y="23488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08" name="Google Shape;1008;p21"/>
          <p:cNvCxnSpPr>
            <a:stCxn id="999" idx="6"/>
            <a:endCxn id="1001" idx="2"/>
          </p:cNvCxnSpPr>
          <p:nvPr/>
        </p:nvCxnSpPr>
        <p:spPr>
          <a:xfrm>
            <a:off x="2097579" y="3098514"/>
            <a:ext cx="8901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09" name="Google Shape;1009;p21"/>
          <p:cNvSpPr txBox="1"/>
          <p:nvPr/>
        </p:nvSpPr>
        <p:spPr>
          <a:xfrm>
            <a:off x="2348136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0" name="Google Shape;1010;p21"/>
          <p:cNvCxnSpPr>
            <a:stCxn id="1001" idx="0"/>
            <a:endCxn id="1000" idx="4"/>
          </p:cNvCxnSpPr>
          <p:nvPr/>
        </p:nvCxnSpPr>
        <p:spPr>
          <a:xfrm rot="10800000">
            <a:off x="3254982" y="2189636"/>
            <a:ext cx="7800" cy="6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1" name="Google Shape;1011;p21"/>
          <p:cNvCxnSpPr>
            <a:stCxn id="999" idx="5"/>
            <a:endCxn id="1002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2" name="Google Shape;1012;p21"/>
          <p:cNvCxnSpPr>
            <a:stCxn id="1002" idx="0"/>
            <a:endCxn id="1001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3" name="Google Shape;1013;p21"/>
          <p:cNvCxnSpPr>
            <a:stCxn id="1000" idx="6"/>
            <a:endCxn id="1003" idx="2"/>
          </p:cNvCxnSpPr>
          <p:nvPr/>
        </p:nvCxnSpPr>
        <p:spPr>
          <a:xfrm>
            <a:off x="3530056" y="1931302"/>
            <a:ext cx="1905900" cy="15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4" name="Google Shape;1014;p21"/>
          <p:cNvCxnSpPr>
            <a:stCxn id="1001" idx="7"/>
            <a:endCxn id="1003" idx="3"/>
          </p:cNvCxnSpPr>
          <p:nvPr/>
        </p:nvCxnSpPr>
        <p:spPr>
          <a:xfrm flipH="1" rot="10800000">
            <a:off x="3457206" y="2273142"/>
            <a:ext cx="2059500" cy="6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5" name="Google Shape;1015;p21"/>
          <p:cNvCxnSpPr>
            <a:stCxn id="1001" idx="6"/>
            <a:endCxn id="1005" idx="2"/>
          </p:cNvCxnSpPr>
          <p:nvPr/>
        </p:nvCxnSpPr>
        <p:spPr>
          <a:xfrm flipH="1" rot="10800000">
            <a:off x="3537739" y="3098514"/>
            <a:ext cx="33384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6" name="Google Shape;1016;p21"/>
          <p:cNvCxnSpPr>
            <a:stCxn id="1003" idx="6"/>
            <a:endCxn id="1005" idx="1"/>
          </p:cNvCxnSpPr>
          <p:nvPr/>
        </p:nvCxnSpPr>
        <p:spPr>
          <a:xfrm>
            <a:off x="5986011" y="2090402"/>
            <a:ext cx="970800" cy="8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7" name="Google Shape;1017;p21"/>
          <p:cNvCxnSpPr>
            <a:stCxn id="1002" idx="6"/>
            <a:endCxn id="1004" idx="2"/>
          </p:cNvCxnSpPr>
          <p:nvPr/>
        </p:nvCxnSpPr>
        <p:spPr>
          <a:xfrm flipH="1" rot="10800000">
            <a:off x="3537739" y="4119542"/>
            <a:ext cx="1924500" cy="15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8" name="Google Shape;1018;p21"/>
          <p:cNvCxnSpPr>
            <a:stCxn id="1003" idx="4"/>
            <a:endCxn id="1004" idx="0"/>
          </p:cNvCxnSpPr>
          <p:nvPr/>
        </p:nvCxnSpPr>
        <p:spPr>
          <a:xfrm>
            <a:off x="5711054" y="2348880"/>
            <a:ext cx="26100" cy="15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19" name="Google Shape;1019;p21"/>
          <p:cNvCxnSpPr>
            <a:stCxn id="1004" idx="6"/>
            <a:endCxn id="1005" idx="3"/>
          </p:cNvCxnSpPr>
          <p:nvPr/>
        </p:nvCxnSpPr>
        <p:spPr>
          <a:xfrm flipH="1" rot="10800000">
            <a:off x="6012160" y="3281326"/>
            <a:ext cx="9447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20" name="Google Shape;1020;p21"/>
          <p:cNvSpPr txBox="1"/>
          <p:nvPr/>
        </p:nvSpPr>
        <p:spPr>
          <a:xfrm>
            <a:off x="2267744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21"/>
          <p:cNvSpPr txBox="1"/>
          <p:nvPr/>
        </p:nvSpPr>
        <p:spPr>
          <a:xfrm>
            <a:off x="3040551" y="3512041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21"/>
          <p:cNvSpPr txBox="1"/>
          <p:nvPr/>
        </p:nvSpPr>
        <p:spPr>
          <a:xfrm>
            <a:off x="4264687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21"/>
          <p:cNvSpPr txBox="1"/>
          <p:nvPr/>
        </p:nvSpPr>
        <p:spPr>
          <a:xfrm>
            <a:off x="4192679" y="394408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21"/>
          <p:cNvSpPr txBox="1"/>
          <p:nvPr/>
        </p:nvSpPr>
        <p:spPr>
          <a:xfrm>
            <a:off x="4192679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5" name="Google Shape;1025;p21"/>
          <p:cNvSpPr txBox="1"/>
          <p:nvPr/>
        </p:nvSpPr>
        <p:spPr>
          <a:xfrm>
            <a:off x="4345079" y="1772816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6" name="Google Shape;1026;p21"/>
          <p:cNvSpPr txBox="1"/>
          <p:nvPr/>
        </p:nvSpPr>
        <p:spPr>
          <a:xfrm>
            <a:off x="5488823" y="25732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7" name="Google Shape;1027;p21"/>
          <p:cNvSpPr txBox="1"/>
          <p:nvPr/>
        </p:nvSpPr>
        <p:spPr>
          <a:xfrm>
            <a:off x="6228184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8" name="Google Shape;1028;p21"/>
          <p:cNvSpPr txBox="1"/>
          <p:nvPr/>
        </p:nvSpPr>
        <p:spPr>
          <a:xfrm>
            <a:off x="6352919" y="34400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p21"/>
          <p:cNvSpPr/>
          <p:nvPr/>
        </p:nvSpPr>
        <p:spPr>
          <a:xfrm>
            <a:off x="755576" y="5157192"/>
            <a:ext cx="7992888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856" l="-685" r="0" t="-42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0" name="Google Shape;1030;p21"/>
          <p:cNvSpPr/>
          <p:nvPr/>
        </p:nvSpPr>
        <p:spPr>
          <a:xfrm>
            <a:off x="755576" y="4797152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Inizializzazioni: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1" name="Google Shape;1031;p21"/>
          <p:cNvSpPr/>
          <p:nvPr/>
        </p:nvSpPr>
        <p:spPr>
          <a:xfrm>
            <a:off x="755576" y="5589240"/>
            <a:ext cx="7992888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856" l="-685" r="0" t="-42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2" name="Google Shape;1032;p21"/>
          <p:cNvSpPr txBox="1"/>
          <p:nvPr/>
        </p:nvSpPr>
        <p:spPr>
          <a:xfrm>
            <a:off x="1259632" y="2492896"/>
            <a:ext cx="844014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3" name="Google Shape;1033;p21"/>
          <p:cNvSpPr txBox="1"/>
          <p:nvPr/>
        </p:nvSpPr>
        <p:spPr>
          <a:xfrm>
            <a:off x="2843808" y="1340768"/>
            <a:ext cx="1058816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4" name="Google Shape;1034;p21"/>
          <p:cNvSpPr txBox="1"/>
          <p:nvPr/>
        </p:nvSpPr>
        <p:spPr>
          <a:xfrm>
            <a:off x="3297160" y="3234462"/>
            <a:ext cx="1058816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5" name="Google Shape;1035;p21"/>
          <p:cNvSpPr txBox="1"/>
          <p:nvPr/>
        </p:nvSpPr>
        <p:spPr>
          <a:xfrm>
            <a:off x="3297160" y="4386590"/>
            <a:ext cx="1058816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6" name="Google Shape;1036;p21"/>
          <p:cNvSpPr txBox="1"/>
          <p:nvPr/>
        </p:nvSpPr>
        <p:spPr>
          <a:xfrm>
            <a:off x="5241376" y="1493168"/>
            <a:ext cx="1058816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7" name="Google Shape;1037;p21"/>
          <p:cNvSpPr txBox="1"/>
          <p:nvPr/>
        </p:nvSpPr>
        <p:spPr>
          <a:xfrm>
            <a:off x="5241376" y="4314582"/>
            <a:ext cx="1058816" cy="3385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8" name="Google Shape;1038;p21"/>
          <p:cNvSpPr txBox="1"/>
          <p:nvPr/>
        </p:nvSpPr>
        <p:spPr>
          <a:xfrm>
            <a:off x="6804248" y="2442374"/>
            <a:ext cx="1058816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39" name="Google Shape;1039;p21"/>
          <p:cNvSpPr txBox="1"/>
          <p:nvPr/>
        </p:nvSpPr>
        <p:spPr>
          <a:xfrm>
            <a:off x="3040551" y="25012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" name="Google Shape;1044;p22"/>
          <p:cNvSpPr/>
          <p:nvPr/>
        </p:nvSpPr>
        <p:spPr>
          <a:xfrm>
            <a:off x="755576" y="4509120"/>
            <a:ext cx="1971881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1: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5" name="Google Shape;1045;p22"/>
          <p:cNvSpPr txBox="1"/>
          <p:nvPr/>
        </p:nvSpPr>
        <p:spPr>
          <a:xfrm>
            <a:off x="773589" y="4869160"/>
            <a:ext cx="559861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Esaminiamo la stella uscente dal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46" name="Google Shape;1046;p22"/>
          <p:cNvSpPr txBox="1"/>
          <p:nvPr/>
        </p:nvSpPr>
        <p:spPr>
          <a:xfrm>
            <a:off x="755576" y="5229200"/>
            <a:ext cx="5598611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47" name="Google Shape;1047;p22"/>
          <p:cNvSpPr txBox="1"/>
          <p:nvPr/>
        </p:nvSpPr>
        <p:spPr>
          <a:xfrm>
            <a:off x="755576" y="5589240"/>
            <a:ext cx="5598611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48" name="Google Shape;1048;p22"/>
          <p:cNvSpPr txBox="1"/>
          <p:nvPr/>
        </p:nvSpPr>
        <p:spPr>
          <a:xfrm>
            <a:off x="755576" y="5949280"/>
            <a:ext cx="5598611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049" name="Google Shape;1049;p22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050" name="Google Shape;1050;p22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22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2" name="Google Shape;1052;p22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3" name="Google Shape;1053;p22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4" name="Google Shape;1054;p22"/>
          <p:cNvSpPr/>
          <p:nvPr/>
        </p:nvSpPr>
        <p:spPr>
          <a:xfrm>
            <a:off x="1547664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5" name="Google Shape;1055;p22"/>
          <p:cNvSpPr/>
          <p:nvPr/>
        </p:nvSpPr>
        <p:spPr>
          <a:xfrm>
            <a:off x="2980141" y="16728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6" name="Google Shape;1056;p22"/>
          <p:cNvSpPr/>
          <p:nvPr/>
        </p:nvSpPr>
        <p:spPr>
          <a:xfrm>
            <a:off x="2987824" y="28529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7" name="Google Shape;1057;p22"/>
          <p:cNvSpPr/>
          <p:nvPr/>
        </p:nvSpPr>
        <p:spPr>
          <a:xfrm>
            <a:off x="2987824" y="401796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8" name="Google Shape;1058;p22"/>
          <p:cNvSpPr/>
          <p:nvPr/>
        </p:nvSpPr>
        <p:spPr>
          <a:xfrm>
            <a:off x="5436096" y="18319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9" name="Google Shape;1059;p22"/>
          <p:cNvSpPr/>
          <p:nvPr/>
        </p:nvSpPr>
        <p:spPr>
          <a:xfrm>
            <a:off x="5462245" y="386104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0" name="Google Shape;1060;p22"/>
          <p:cNvSpPr/>
          <p:nvPr/>
        </p:nvSpPr>
        <p:spPr>
          <a:xfrm>
            <a:off x="6876256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1" name="Google Shape;1061;p22"/>
          <p:cNvCxnSpPr>
            <a:stCxn id="1054" idx="7"/>
            <a:endCxn id="1055" idx="3"/>
          </p:cNvCxnSpPr>
          <p:nvPr/>
        </p:nvCxnSpPr>
        <p:spPr>
          <a:xfrm flipH="1" rot="10800000">
            <a:off x="2017046" y="2114142"/>
            <a:ext cx="1043700" cy="80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62" name="Google Shape;1062;p22"/>
          <p:cNvSpPr txBox="1"/>
          <p:nvPr/>
        </p:nvSpPr>
        <p:spPr>
          <a:xfrm>
            <a:off x="2195736" y="23488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3" name="Google Shape;1063;p22"/>
          <p:cNvCxnSpPr>
            <a:stCxn id="1054" idx="6"/>
            <a:endCxn id="1056" idx="2"/>
          </p:cNvCxnSpPr>
          <p:nvPr/>
        </p:nvCxnSpPr>
        <p:spPr>
          <a:xfrm>
            <a:off x="2097579" y="3098514"/>
            <a:ext cx="8901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64" name="Google Shape;1064;p22"/>
          <p:cNvSpPr txBox="1"/>
          <p:nvPr/>
        </p:nvSpPr>
        <p:spPr>
          <a:xfrm>
            <a:off x="2348136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5" name="Google Shape;1065;p22"/>
          <p:cNvCxnSpPr>
            <a:stCxn id="1056" idx="0"/>
            <a:endCxn id="1055" idx="4"/>
          </p:cNvCxnSpPr>
          <p:nvPr/>
        </p:nvCxnSpPr>
        <p:spPr>
          <a:xfrm rot="10800000">
            <a:off x="3254982" y="2189636"/>
            <a:ext cx="7800" cy="6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6" name="Google Shape;1066;p22"/>
          <p:cNvCxnSpPr>
            <a:stCxn id="1054" idx="5"/>
            <a:endCxn id="1057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7" name="Google Shape;1067;p22"/>
          <p:cNvCxnSpPr>
            <a:stCxn id="1057" idx="0"/>
            <a:endCxn id="1056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8" name="Google Shape;1068;p22"/>
          <p:cNvCxnSpPr>
            <a:stCxn id="1055" idx="6"/>
            <a:endCxn id="1058" idx="2"/>
          </p:cNvCxnSpPr>
          <p:nvPr/>
        </p:nvCxnSpPr>
        <p:spPr>
          <a:xfrm>
            <a:off x="3530056" y="1931302"/>
            <a:ext cx="1905900" cy="15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69" name="Google Shape;1069;p22"/>
          <p:cNvCxnSpPr>
            <a:stCxn id="1056" idx="7"/>
            <a:endCxn id="1058" idx="3"/>
          </p:cNvCxnSpPr>
          <p:nvPr/>
        </p:nvCxnSpPr>
        <p:spPr>
          <a:xfrm flipH="1" rot="10800000">
            <a:off x="3457206" y="2273142"/>
            <a:ext cx="2059500" cy="6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70" name="Google Shape;1070;p22"/>
          <p:cNvCxnSpPr>
            <a:stCxn id="1056" idx="6"/>
            <a:endCxn id="1060" idx="2"/>
          </p:cNvCxnSpPr>
          <p:nvPr/>
        </p:nvCxnSpPr>
        <p:spPr>
          <a:xfrm flipH="1" rot="10800000">
            <a:off x="3537739" y="3098514"/>
            <a:ext cx="33384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71" name="Google Shape;1071;p22"/>
          <p:cNvCxnSpPr>
            <a:stCxn id="1058" idx="6"/>
            <a:endCxn id="1060" idx="1"/>
          </p:cNvCxnSpPr>
          <p:nvPr/>
        </p:nvCxnSpPr>
        <p:spPr>
          <a:xfrm>
            <a:off x="5986011" y="2090402"/>
            <a:ext cx="970800" cy="8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72" name="Google Shape;1072;p22"/>
          <p:cNvCxnSpPr>
            <a:stCxn id="1057" idx="6"/>
            <a:endCxn id="1059" idx="2"/>
          </p:cNvCxnSpPr>
          <p:nvPr/>
        </p:nvCxnSpPr>
        <p:spPr>
          <a:xfrm flipH="1" rot="10800000">
            <a:off x="3537739" y="4119542"/>
            <a:ext cx="1924500" cy="15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73" name="Google Shape;1073;p22"/>
          <p:cNvCxnSpPr>
            <a:stCxn id="1058" idx="4"/>
            <a:endCxn id="1059" idx="0"/>
          </p:cNvCxnSpPr>
          <p:nvPr/>
        </p:nvCxnSpPr>
        <p:spPr>
          <a:xfrm>
            <a:off x="5711054" y="2348880"/>
            <a:ext cx="26100" cy="15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074" name="Google Shape;1074;p22"/>
          <p:cNvCxnSpPr>
            <a:stCxn id="1059" idx="6"/>
            <a:endCxn id="1060" idx="3"/>
          </p:cNvCxnSpPr>
          <p:nvPr/>
        </p:nvCxnSpPr>
        <p:spPr>
          <a:xfrm flipH="1" rot="10800000">
            <a:off x="6012160" y="3281326"/>
            <a:ext cx="9447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75" name="Google Shape;1075;p22"/>
          <p:cNvSpPr txBox="1"/>
          <p:nvPr/>
        </p:nvSpPr>
        <p:spPr>
          <a:xfrm>
            <a:off x="2267744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6" name="Google Shape;1076;p22"/>
          <p:cNvSpPr txBox="1"/>
          <p:nvPr/>
        </p:nvSpPr>
        <p:spPr>
          <a:xfrm>
            <a:off x="3040551" y="3512041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7" name="Google Shape;1077;p22"/>
          <p:cNvSpPr txBox="1"/>
          <p:nvPr/>
        </p:nvSpPr>
        <p:spPr>
          <a:xfrm>
            <a:off x="4264687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8" name="Google Shape;1078;p22"/>
          <p:cNvSpPr txBox="1"/>
          <p:nvPr/>
        </p:nvSpPr>
        <p:spPr>
          <a:xfrm>
            <a:off x="4192679" y="394408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9" name="Google Shape;1079;p22"/>
          <p:cNvSpPr txBox="1"/>
          <p:nvPr/>
        </p:nvSpPr>
        <p:spPr>
          <a:xfrm>
            <a:off x="4192679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0" name="Google Shape;1080;p22"/>
          <p:cNvSpPr txBox="1"/>
          <p:nvPr/>
        </p:nvSpPr>
        <p:spPr>
          <a:xfrm>
            <a:off x="4345079" y="1772816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1" name="Google Shape;1081;p22"/>
          <p:cNvSpPr txBox="1"/>
          <p:nvPr/>
        </p:nvSpPr>
        <p:spPr>
          <a:xfrm>
            <a:off x="5488823" y="25732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2" name="Google Shape;1082;p22"/>
          <p:cNvSpPr txBox="1"/>
          <p:nvPr/>
        </p:nvSpPr>
        <p:spPr>
          <a:xfrm>
            <a:off x="6228184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3" name="Google Shape;1083;p22"/>
          <p:cNvSpPr txBox="1"/>
          <p:nvPr/>
        </p:nvSpPr>
        <p:spPr>
          <a:xfrm>
            <a:off x="6352919" y="34400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4" name="Google Shape;1084;p22"/>
          <p:cNvSpPr txBox="1"/>
          <p:nvPr/>
        </p:nvSpPr>
        <p:spPr>
          <a:xfrm>
            <a:off x="1259632" y="2492896"/>
            <a:ext cx="844014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85" name="Google Shape;1085;p22"/>
          <p:cNvSpPr txBox="1"/>
          <p:nvPr/>
        </p:nvSpPr>
        <p:spPr>
          <a:xfrm>
            <a:off x="2843808" y="1340768"/>
            <a:ext cx="1058816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86" name="Google Shape;1086;p22"/>
          <p:cNvSpPr txBox="1"/>
          <p:nvPr/>
        </p:nvSpPr>
        <p:spPr>
          <a:xfrm>
            <a:off x="3297160" y="3234462"/>
            <a:ext cx="1058816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87" name="Google Shape;1087;p22"/>
          <p:cNvSpPr txBox="1"/>
          <p:nvPr/>
        </p:nvSpPr>
        <p:spPr>
          <a:xfrm>
            <a:off x="3297160" y="4386590"/>
            <a:ext cx="1058816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88" name="Google Shape;1088;p22"/>
          <p:cNvSpPr txBox="1"/>
          <p:nvPr/>
        </p:nvSpPr>
        <p:spPr>
          <a:xfrm>
            <a:off x="5241376" y="1493168"/>
            <a:ext cx="1058816" cy="3385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89" name="Google Shape;1089;p22"/>
          <p:cNvSpPr txBox="1"/>
          <p:nvPr/>
        </p:nvSpPr>
        <p:spPr>
          <a:xfrm>
            <a:off x="5241376" y="4314582"/>
            <a:ext cx="1058816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90" name="Google Shape;1090;p22"/>
          <p:cNvSpPr txBox="1"/>
          <p:nvPr/>
        </p:nvSpPr>
        <p:spPr>
          <a:xfrm>
            <a:off x="6804248" y="2442374"/>
            <a:ext cx="1058816" cy="33855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91" name="Google Shape;1091;p22"/>
          <p:cNvSpPr txBox="1"/>
          <p:nvPr/>
        </p:nvSpPr>
        <p:spPr>
          <a:xfrm>
            <a:off x="2980141" y="1362254"/>
            <a:ext cx="769762" cy="33855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92" name="Google Shape;1092;p22"/>
          <p:cNvSpPr txBox="1"/>
          <p:nvPr/>
        </p:nvSpPr>
        <p:spPr>
          <a:xfrm>
            <a:off x="3339987" y="3234462"/>
            <a:ext cx="655949" cy="338554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93" name="Google Shape;1093;p22"/>
          <p:cNvSpPr txBox="1"/>
          <p:nvPr/>
        </p:nvSpPr>
        <p:spPr>
          <a:xfrm>
            <a:off x="3347864" y="4386590"/>
            <a:ext cx="655949" cy="33855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94" name="Google Shape;1094;p22"/>
          <p:cNvSpPr txBox="1"/>
          <p:nvPr/>
        </p:nvSpPr>
        <p:spPr>
          <a:xfrm>
            <a:off x="5652120" y="4869160"/>
            <a:ext cx="331236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Inseriamo il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95" name="Google Shape;1095;p22"/>
          <p:cNvSpPr txBox="1"/>
          <p:nvPr/>
        </p:nvSpPr>
        <p:spPr>
          <a:xfrm>
            <a:off x="5670133" y="5229200"/>
            <a:ext cx="1638171" cy="43204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422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96" name="Google Shape;1096;p22"/>
          <p:cNvSpPr txBox="1"/>
          <p:nvPr/>
        </p:nvSpPr>
        <p:spPr>
          <a:xfrm>
            <a:off x="5652120" y="5589240"/>
            <a:ext cx="2880320" cy="432048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1266" l="-1690" r="0" t="-28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097" name="Google Shape;1097;p22"/>
          <p:cNvSpPr txBox="1"/>
          <p:nvPr/>
        </p:nvSpPr>
        <p:spPr>
          <a:xfrm>
            <a:off x="3347864" y="4386590"/>
            <a:ext cx="655949" cy="33855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098" name="Google Shape;1098;p22"/>
          <p:cNvCxnSpPr>
            <a:stCxn id="1054" idx="5"/>
            <a:endCxn id="1057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99" name="Google Shape;1099;p22"/>
          <p:cNvSpPr txBox="1"/>
          <p:nvPr/>
        </p:nvSpPr>
        <p:spPr>
          <a:xfrm>
            <a:off x="3040551" y="25012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0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3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23"/>
          <p:cNvSpPr/>
          <p:nvPr/>
        </p:nvSpPr>
        <p:spPr>
          <a:xfrm>
            <a:off x="755576" y="4509120"/>
            <a:ext cx="1971881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2: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05" name="Google Shape;1105;p23"/>
          <p:cNvSpPr txBox="1"/>
          <p:nvPr/>
        </p:nvSpPr>
        <p:spPr>
          <a:xfrm>
            <a:off x="773589" y="4869160"/>
            <a:ext cx="559861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Esaminiamo la stella uscente dal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endParaRPr/>
          </a:p>
        </p:txBody>
      </p:sp>
      <p:sp>
        <p:nvSpPr>
          <p:cNvPr id="1106" name="Google Shape;1106;p23"/>
          <p:cNvSpPr txBox="1"/>
          <p:nvPr/>
        </p:nvSpPr>
        <p:spPr>
          <a:xfrm>
            <a:off x="755576" y="5229200"/>
            <a:ext cx="5598611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07" name="Google Shape;1107;p23"/>
          <p:cNvSpPr txBox="1"/>
          <p:nvPr/>
        </p:nvSpPr>
        <p:spPr>
          <a:xfrm>
            <a:off x="755576" y="5589240"/>
            <a:ext cx="5598611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108" name="Google Shape;1108;p23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109" name="Google Shape;1109;p23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23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1" name="Google Shape;1111;p23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2" name="Google Shape;1112;p23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13" name="Google Shape;1113;p23"/>
          <p:cNvSpPr/>
          <p:nvPr/>
        </p:nvSpPr>
        <p:spPr>
          <a:xfrm>
            <a:off x="1547664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4" name="Google Shape;1114;p23"/>
          <p:cNvSpPr/>
          <p:nvPr/>
        </p:nvSpPr>
        <p:spPr>
          <a:xfrm>
            <a:off x="2980141" y="16728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5" name="Google Shape;1115;p23"/>
          <p:cNvSpPr/>
          <p:nvPr/>
        </p:nvSpPr>
        <p:spPr>
          <a:xfrm>
            <a:off x="2987824" y="28529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6" name="Google Shape;1116;p23"/>
          <p:cNvSpPr/>
          <p:nvPr/>
        </p:nvSpPr>
        <p:spPr>
          <a:xfrm>
            <a:off x="2987824" y="401796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7" name="Google Shape;1117;p23"/>
          <p:cNvSpPr/>
          <p:nvPr/>
        </p:nvSpPr>
        <p:spPr>
          <a:xfrm>
            <a:off x="5436096" y="18319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8" name="Google Shape;1118;p23"/>
          <p:cNvSpPr/>
          <p:nvPr/>
        </p:nvSpPr>
        <p:spPr>
          <a:xfrm>
            <a:off x="5462245" y="386104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9" name="Google Shape;1119;p23"/>
          <p:cNvSpPr/>
          <p:nvPr/>
        </p:nvSpPr>
        <p:spPr>
          <a:xfrm>
            <a:off x="6876256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0" name="Google Shape;1120;p23"/>
          <p:cNvCxnSpPr>
            <a:stCxn id="1113" idx="7"/>
            <a:endCxn id="1114" idx="3"/>
          </p:cNvCxnSpPr>
          <p:nvPr/>
        </p:nvCxnSpPr>
        <p:spPr>
          <a:xfrm flipH="1" rot="10800000">
            <a:off x="2017046" y="2114142"/>
            <a:ext cx="1043700" cy="80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1" name="Google Shape;1121;p23"/>
          <p:cNvSpPr txBox="1"/>
          <p:nvPr/>
        </p:nvSpPr>
        <p:spPr>
          <a:xfrm>
            <a:off x="2195736" y="23488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2" name="Google Shape;1122;p23"/>
          <p:cNvCxnSpPr>
            <a:stCxn id="1113" idx="6"/>
            <a:endCxn id="1115" idx="2"/>
          </p:cNvCxnSpPr>
          <p:nvPr/>
        </p:nvCxnSpPr>
        <p:spPr>
          <a:xfrm>
            <a:off x="2097579" y="3098514"/>
            <a:ext cx="8901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23" name="Google Shape;1123;p23"/>
          <p:cNvSpPr txBox="1"/>
          <p:nvPr/>
        </p:nvSpPr>
        <p:spPr>
          <a:xfrm>
            <a:off x="2348136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24" name="Google Shape;1124;p23"/>
          <p:cNvCxnSpPr>
            <a:stCxn id="1115" idx="0"/>
            <a:endCxn id="1114" idx="4"/>
          </p:cNvCxnSpPr>
          <p:nvPr/>
        </p:nvCxnSpPr>
        <p:spPr>
          <a:xfrm rot="10800000">
            <a:off x="3254982" y="2189636"/>
            <a:ext cx="7800" cy="6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5" name="Google Shape;1125;p23"/>
          <p:cNvCxnSpPr>
            <a:stCxn id="1113" idx="5"/>
            <a:endCxn id="1116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6" name="Google Shape;1126;p23"/>
          <p:cNvCxnSpPr>
            <a:stCxn id="1116" idx="0"/>
            <a:endCxn id="1115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7" name="Google Shape;1127;p23"/>
          <p:cNvCxnSpPr>
            <a:stCxn id="1114" idx="6"/>
            <a:endCxn id="1117" idx="2"/>
          </p:cNvCxnSpPr>
          <p:nvPr/>
        </p:nvCxnSpPr>
        <p:spPr>
          <a:xfrm>
            <a:off x="3530056" y="1931302"/>
            <a:ext cx="1905900" cy="15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8" name="Google Shape;1128;p23"/>
          <p:cNvCxnSpPr>
            <a:stCxn id="1115" idx="7"/>
            <a:endCxn id="1117" idx="3"/>
          </p:cNvCxnSpPr>
          <p:nvPr/>
        </p:nvCxnSpPr>
        <p:spPr>
          <a:xfrm flipH="1" rot="10800000">
            <a:off x="3457206" y="2273142"/>
            <a:ext cx="2059500" cy="6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29" name="Google Shape;1129;p23"/>
          <p:cNvCxnSpPr>
            <a:stCxn id="1115" idx="6"/>
            <a:endCxn id="1119" idx="2"/>
          </p:cNvCxnSpPr>
          <p:nvPr/>
        </p:nvCxnSpPr>
        <p:spPr>
          <a:xfrm flipH="1" rot="10800000">
            <a:off x="3537739" y="3098514"/>
            <a:ext cx="33384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30" name="Google Shape;1130;p23"/>
          <p:cNvCxnSpPr>
            <a:stCxn id="1117" idx="6"/>
            <a:endCxn id="1119" idx="1"/>
          </p:cNvCxnSpPr>
          <p:nvPr/>
        </p:nvCxnSpPr>
        <p:spPr>
          <a:xfrm>
            <a:off x="5986011" y="2090402"/>
            <a:ext cx="970800" cy="8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31" name="Google Shape;1131;p23"/>
          <p:cNvCxnSpPr>
            <a:stCxn id="1116" idx="6"/>
            <a:endCxn id="1118" idx="2"/>
          </p:cNvCxnSpPr>
          <p:nvPr/>
        </p:nvCxnSpPr>
        <p:spPr>
          <a:xfrm flipH="1" rot="10800000">
            <a:off x="3537739" y="4119542"/>
            <a:ext cx="1924500" cy="15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32" name="Google Shape;1132;p23"/>
          <p:cNvCxnSpPr>
            <a:stCxn id="1117" idx="4"/>
            <a:endCxn id="1118" idx="0"/>
          </p:cNvCxnSpPr>
          <p:nvPr/>
        </p:nvCxnSpPr>
        <p:spPr>
          <a:xfrm>
            <a:off x="5711054" y="2348880"/>
            <a:ext cx="26100" cy="15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33" name="Google Shape;1133;p23"/>
          <p:cNvCxnSpPr>
            <a:stCxn id="1118" idx="6"/>
            <a:endCxn id="1119" idx="3"/>
          </p:cNvCxnSpPr>
          <p:nvPr/>
        </p:nvCxnSpPr>
        <p:spPr>
          <a:xfrm flipH="1" rot="10800000">
            <a:off x="6012160" y="3281326"/>
            <a:ext cx="9447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34" name="Google Shape;1134;p23"/>
          <p:cNvSpPr txBox="1"/>
          <p:nvPr/>
        </p:nvSpPr>
        <p:spPr>
          <a:xfrm>
            <a:off x="2267744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5" name="Google Shape;1135;p23"/>
          <p:cNvSpPr txBox="1"/>
          <p:nvPr/>
        </p:nvSpPr>
        <p:spPr>
          <a:xfrm>
            <a:off x="3040551" y="3512041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6" name="Google Shape;1136;p23"/>
          <p:cNvSpPr txBox="1"/>
          <p:nvPr/>
        </p:nvSpPr>
        <p:spPr>
          <a:xfrm>
            <a:off x="4264687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7" name="Google Shape;1137;p23"/>
          <p:cNvSpPr txBox="1"/>
          <p:nvPr/>
        </p:nvSpPr>
        <p:spPr>
          <a:xfrm>
            <a:off x="4192679" y="394408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3"/>
          <p:cNvSpPr txBox="1"/>
          <p:nvPr/>
        </p:nvSpPr>
        <p:spPr>
          <a:xfrm>
            <a:off x="4192679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23"/>
          <p:cNvSpPr txBox="1"/>
          <p:nvPr/>
        </p:nvSpPr>
        <p:spPr>
          <a:xfrm>
            <a:off x="4345079" y="1772816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23"/>
          <p:cNvSpPr txBox="1"/>
          <p:nvPr/>
        </p:nvSpPr>
        <p:spPr>
          <a:xfrm>
            <a:off x="5488823" y="25732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1" name="Google Shape;1141;p23"/>
          <p:cNvSpPr txBox="1"/>
          <p:nvPr/>
        </p:nvSpPr>
        <p:spPr>
          <a:xfrm>
            <a:off x="6228184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2" name="Google Shape;1142;p23"/>
          <p:cNvSpPr txBox="1"/>
          <p:nvPr/>
        </p:nvSpPr>
        <p:spPr>
          <a:xfrm>
            <a:off x="6352919" y="34400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3" name="Google Shape;1143;p23"/>
          <p:cNvSpPr txBox="1"/>
          <p:nvPr/>
        </p:nvSpPr>
        <p:spPr>
          <a:xfrm>
            <a:off x="1259632" y="2492896"/>
            <a:ext cx="844014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44" name="Google Shape;1144;p23"/>
          <p:cNvSpPr txBox="1"/>
          <p:nvPr/>
        </p:nvSpPr>
        <p:spPr>
          <a:xfrm>
            <a:off x="5241376" y="1493168"/>
            <a:ext cx="1058816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45" name="Google Shape;1145;p23"/>
          <p:cNvSpPr txBox="1"/>
          <p:nvPr/>
        </p:nvSpPr>
        <p:spPr>
          <a:xfrm>
            <a:off x="5241376" y="4314582"/>
            <a:ext cx="1058816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46" name="Google Shape;1146;p23"/>
          <p:cNvSpPr txBox="1"/>
          <p:nvPr/>
        </p:nvSpPr>
        <p:spPr>
          <a:xfrm>
            <a:off x="6804248" y="2442374"/>
            <a:ext cx="1058816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47" name="Google Shape;1147;p23"/>
          <p:cNvSpPr txBox="1"/>
          <p:nvPr/>
        </p:nvSpPr>
        <p:spPr>
          <a:xfrm>
            <a:off x="2980141" y="1362254"/>
            <a:ext cx="769762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48" name="Google Shape;1148;p23"/>
          <p:cNvSpPr txBox="1"/>
          <p:nvPr/>
        </p:nvSpPr>
        <p:spPr>
          <a:xfrm>
            <a:off x="3339987" y="3234462"/>
            <a:ext cx="655949" cy="3385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49" name="Google Shape;1149;p23"/>
          <p:cNvSpPr txBox="1"/>
          <p:nvPr/>
        </p:nvSpPr>
        <p:spPr>
          <a:xfrm>
            <a:off x="5652120" y="4869160"/>
            <a:ext cx="331236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Inseriamo il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50" name="Google Shape;1150;p23"/>
          <p:cNvSpPr txBox="1"/>
          <p:nvPr/>
        </p:nvSpPr>
        <p:spPr>
          <a:xfrm>
            <a:off x="5670133" y="5229200"/>
            <a:ext cx="1638171" cy="43204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22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51" name="Google Shape;1151;p23"/>
          <p:cNvSpPr txBox="1"/>
          <p:nvPr/>
        </p:nvSpPr>
        <p:spPr>
          <a:xfrm>
            <a:off x="5652120" y="5589240"/>
            <a:ext cx="2880320" cy="43204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1266" l="-1690" r="0" t="-28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52" name="Google Shape;1152;p23"/>
          <p:cNvSpPr txBox="1"/>
          <p:nvPr/>
        </p:nvSpPr>
        <p:spPr>
          <a:xfrm>
            <a:off x="3347864" y="4386590"/>
            <a:ext cx="655949" cy="33855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153" name="Google Shape;1153;p23"/>
          <p:cNvCxnSpPr>
            <a:stCxn id="1113" idx="5"/>
            <a:endCxn id="1116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4" name="Google Shape;1154;p23"/>
          <p:cNvSpPr txBox="1"/>
          <p:nvPr/>
        </p:nvSpPr>
        <p:spPr>
          <a:xfrm>
            <a:off x="3347864" y="3234462"/>
            <a:ext cx="655949" cy="338554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55" name="Google Shape;1155;p23"/>
          <p:cNvSpPr txBox="1"/>
          <p:nvPr/>
        </p:nvSpPr>
        <p:spPr>
          <a:xfrm>
            <a:off x="5314405" y="4314582"/>
            <a:ext cx="769763" cy="33855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56" name="Google Shape;1156;p23"/>
          <p:cNvSpPr txBox="1"/>
          <p:nvPr/>
        </p:nvSpPr>
        <p:spPr>
          <a:xfrm>
            <a:off x="3347864" y="3234462"/>
            <a:ext cx="655949" cy="33855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157" name="Google Shape;1157;p23"/>
          <p:cNvCxnSpPr>
            <a:stCxn id="1116" idx="0"/>
            <a:endCxn id="1115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58" name="Google Shape;1158;p23"/>
          <p:cNvSpPr txBox="1"/>
          <p:nvPr/>
        </p:nvSpPr>
        <p:spPr>
          <a:xfrm>
            <a:off x="3040551" y="25012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2" name="Shape 1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3" name="Google Shape;1163;p24"/>
          <p:cNvSpPr/>
          <p:nvPr/>
        </p:nvSpPr>
        <p:spPr>
          <a:xfrm>
            <a:off x="755576" y="4509120"/>
            <a:ext cx="1971881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3: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4" name="Google Shape;1164;p24"/>
          <p:cNvSpPr txBox="1"/>
          <p:nvPr/>
        </p:nvSpPr>
        <p:spPr>
          <a:xfrm>
            <a:off x="773589" y="4869160"/>
            <a:ext cx="559861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Esaminiamo la stella uscente dal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5" name="Google Shape;1165;p24"/>
          <p:cNvSpPr txBox="1"/>
          <p:nvPr/>
        </p:nvSpPr>
        <p:spPr>
          <a:xfrm>
            <a:off x="755576" y="5229200"/>
            <a:ext cx="5598611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166" name="Google Shape;1166;p24"/>
          <p:cNvSpPr txBox="1"/>
          <p:nvPr/>
        </p:nvSpPr>
        <p:spPr>
          <a:xfrm>
            <a:off x="755576" y="5589240"/>
            <a:ext cx="5598611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167" name="Google Shape;1167;p24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168" name="Google Shape;1168;p24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4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0" name="Google Shape;1170;p24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1" name="Google Shape;1171;p24"/>
          <p:cNvSpPr/>
          <p:nvPr/>
        </p:nvSpPr>
        <p:spPr>
          <a:xfrm>
            <a:off x="1547664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2" name="Google Shape;1172;p24"/>
          <p:cNvSpPr/>
          <p:nvPr/>
        </p:nvSpPr>
        <p:spPr>
          <a:xfrm>
            <a:off x="2980141" y="16728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3" name="Google Shape;1173;p24"/>
          <p:cNvSpPr/>
          <p:nvPr/>
        </p:nvSpPr>
        <p:spPr>
          <a:xfrm>
            <a:off x="2987824" y="28529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4" name="Google Shape;1174;p24"/>
          <p:cNvSpPr/>
          <p:nvPr/>
        </p:nvSpPr>
        <p:spPr>
          <a:xfrm>
            <a:off x="2987824" y="401796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5" name="Google Shape;1175;p24"/>
          <p:cNvSpPr/>
          <p:nvPr/>
        </p:nvSpPr>
        <p:spPr>
          <a:xfrm>
            <a:off x="5436096" y="18319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6" name="Google Shape;1176;p24"/>
          <p:cNvSpPr/>
          <p:nvPr/>
        </p:nvSpPr>
        <p:spPr>
          <a:xfrm>
            <a:off x="5462245" y="386104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7" name="Google Shape;1177;p24"/>
          <p:cNvSpPr/>
          <p:nvPr/>
        </p:nvSpPr>
        <p:spPr>
          <a:xfrm>
            <a:off x="6876256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78" name="Google Shape;1178;p24"/>
          <p:cNvCxnSpPr>
            <a:stCxn id="1171" idx="7"/>
            <a:endCxn id="1172" idx="3"/>
          </p:cNvCxnSpPr>
          <p:nvPr/>
        </p:nvCxnSpPr>
        <p:spPr>
          <a:xfrm flipH="1" rot="10800000">
            <a:off x="2017046" y="2114142"/>
            <a:ext cx="1043700" cy="80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79" name="Google Shape;1179;p24"/>
          <p:cNvSpPr txBox="1"/>
          <p:nvPr/>
        </p:nvSpPr>
        <p:spPr>
          <a:xfrm>
            <a:off x="2195736" y="23488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0" name="Google Shape;1180;p24"/>
          <p:cNvCxnSpPr>
            <a:stCxn id="1171" idx="6"/>
            <a:endCxn id="1173" idx="2"/>
          </p:cNvCxnSpPr>
          <p:nvPr/>
        </p:nvCxnSpPr>
        <p:spPr>
          <a:xfrm>
            <a:off x="2097579" y="3098514"/>
            <a:ext cx="8901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81" name="Google Shape;1181;p24"/>
          <p:cNvSpPr txBox="1"/>
          <p:nvPr/>
        </p:nvSpPr>
        <p:spPr>
          <a:xfrm>
            <a:off x="2348136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2" name="Google Shape;1182;p24"/>
          <p:cNvCxnSpPr>
            <a:stCxn id="1173" idx="0"/>
            <a:endCxn id="1172" idx="4"/>
          </p:cNvCxnSpPr>
          <p:nvPr/>
        </p:nvCxnSpPr>
        <p:spPr>
          <a:xfrm rot="10800000">
            <a:off x="3254982" y="2189636"/>
            <a:ext cx="7800" cy="6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3" name="Google Shape;1183;p24"/>
          <p:cNvCxnSpPr>
            <a:stCxn id="1171" idx="5"/>
            <a:endCxn id="1174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4" name="Google Shape;1184;p24"/>
          <p:cNvCxnSpPr>
            <a:stCxn id="1174" idx="0"/>
            <a:endCxn id="1173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5" name="Google Shape;1185;p24"/>
          <p:cNvCxnSpPr>
            <a:stCxn id="1172" idx="6"/>
            <a:endCxn id="1175" idx="2"/>
          </p:cNvCxnSpPr>
          <p:nvPr/>
        </p:nvCxnSpPr>
        <p:spPr>
          <a:xfrm>
            <a:off x="3530056" y="1931302"/>
            <a:ext cx="1905900" cy="15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6" name="Google Shape;1186;p24"/>
          <p:cNvCxnSpPr>
            <a:stCxn id="1173" idx="7"/>
            <a:endCxn id="1175" idx="3"/>
          </p:cNvCxnSpPr>
          <p:nvPr/>
        </p:nvCxnSpPr>
        <p:spPr>
          <a:xfrm flipH="1" rot="10800000">
            <a:off x="3457206" y="2273142"/>
            <a:ext cx="2059500" cy="6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7" name="Google Shape;1187;p24"/>
          <p:cNvCxnSpPr>
            <a:stCxn id="1173" idx="6"/>
            <a:endCxn id="1177" idx="2"/>
          </p:cNvCxnSpPr>
          <p:nvPr/>
        </p:nvCxnSpPr>
        <p:spPr>
          <a:xfrm flipH="1" rot="10800000">
            <a:off x="3537739" y="3098514"/>
            <a:ext cx="33384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8" name="Google Shape;1188;p24"/>
          <p:cNvCxnSpPr>
            <a:stCxn id="1175" idx="6"/>
            <a:endCxn id="1177" idx="1"/>
          </p:cNvCxnSpPr>
          <p:nvPr/>
        </p:nvCxnSpPr>
        <p:spPr>
          <a:xfrm>
            <a:off x="5986011" y="2090402"/>
            <a:ext cx="970800" cy="8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89" name="Google Shape;1189;p24"/>
          <p:cNvCxnSpPr>
            <a:stCxn id="1174" idx="6"/>
            <a:endCxn id="1176" idx="2"/>
          </p:cNvCxnSpPr>
          <p:nvPr/>
        </p:nvCxnSpPr>
        <p:spPr>
          <a:xfrm flipH="1" rot="10800000">
            <a:off x="3537739" y="4119542"/>
            <a:ext cx="1924500" cy="15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0" name="Google Shape;1190;p24"/>
          <p:cNvCxnSpPr>
            <a:stCxn id="1175" idx="4"/>
            <a:endCxn id="1176" idx="0"/>
          </p:cNvCxnSpPr>
          <p:nvPr/>
        </p:nvCxnSpPr>
        <p:spPr>
          <a:xfrm>
            <a:off x="5711054" y="2348880"/>
            <a:ext cx="26100" cy="15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191" name="Google Shape;1191;p24"/>
          <p:cNvCxnSpPr>
            <a:stCxn id="1176" idx="6"/>
            <a:endCxn id="1177" idx="3"/>
          </p:cNvCxnSpPr>
          <p:nvPr/>
        </p:nvCxnSpPr>
        <p:spPr>
          <a:xfrm flipH="1" rot="10800000">
            <a:off x="6012160" y="3281326"/>
            <a:ext cx="9447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192" name="Google Shape;1192;p24"/>
          <p:cNvSpPr txBox="1"/>
          <p:nvPr/>
        </p:nvSpPr>
        <p:spPr>
          <a:xfrm>
            <a:off x="2267744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3" name="Google Shape;1193;p24"/>
          <p:cNvSpPr txBox="1"/>
          <p:nvPr/>
        </p:nvSpPr>
        <p:spPr>
          <a:xfrm>
            <a:off x="3040551" y="3512041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4" name="Google Shape;1194;p24"/>
          <p:cNvSpPr txBox="1"/>
          <p:nvPr/>
        </p:nvSpPr>
        <p:spPr>
          <a:xfrm>
            <a:off x="4264687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5" name="Google Shape;1195;p24"/>
          <p:cNvSpPr txBox="1"/>
          <p:nvPr/>
        </p:nvSpPr>
        <p:spPr>
          <a:xfrm>
            <a:off x="4192679" y="394408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p24"/>
          <p:cNvSpPr txBox="1"/>
          <p:nvPr/>
        </p:nvSpPr>
        <p:spPr>
          <a:xfrm>
            <a:off x="4192679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24"/>
          <p:cNvSpPr txBox="1"/>
          <p:nvPr/>
        </p:nvSpPr>
        <p:spPr>
          <a:xfrm>
            <a:off x="4345079" y="1772816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8" name="Google Shape;1198;p24"/>
          <p:cNvSpPr txBox="1"/>
          <p:nvPr/>
        </p:nvSpPr>
        <p:spPr>
          <a:xfrm>
            <a:off x="5488823" y="25732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9" name="Google Shape;1199;p24"/>
          <p:cNvSpPr txBox="1"/>
          <p:nvPr/>
        </p:nvSpPr>
        <p:spPr>
          <a:xfrm>
            <a:off x="6228184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0" name="Google Shape;1200;p24"/>
          <p:cNvSpPr txBox="1"/>
          <p:nvPr/>
        </p:nvSpPr>
        <p:spPr>
          <a:xfrm>
            <a:off x="6352919" y="34400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1" name="Google Shape;1201;p24"/>
          <p:cNvSpPr txBox="1"/>
          <p:nvPr/>
        </p:nvSpPr>
        <p:spPr>
          <a:xfrm>
            <a:off x="1259632" y="2492896"/>
            <a:ext cx="844014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2" name="Google Shape;1202;p24"/>
          <p:cNvSpPr txBox="1"/>
          <p:nvPr/>
        </p:nvSpPr>
        <p:spPr>
          <a:xfrm>
            <a:off x="5241376" y="1493168"/>
            <a:ext cx="1058816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3" name="Google Shape;1203;p24"/>
          <p:cNvSpPr txBox="1"/>
          <p:nvPr/>
        </p:nvSpPr>
        <p:spPr>
          <a:xfrm>
            <a:off x="6804248" y="2442374"/>
            <a:ext cx="1058816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4" name="Google Shape;1204;p24"/>
          <p:cNvSpPr txBox="1"/>
          <p:nvPr/>
        </p:nvSpPr>
        <p:spPr>
          <a:xfrm>
            <a:off x="2980141" y="1362254"/>
            <a:ext cx="769762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5" name="Google Shape;1205;p24"/>
          <p:cNvSpPr txBox="1"/>
          <p:nvPr/>
        </p:nvSpPr>
        <p:spPr>
          <a:xfrm>
            <a:off x="5652120" y="4869160"/>
            <a:ext cx="331236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Inseriamo il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06" name="Google Shape;1206;p24"/>
          <p:cNvSpPr txBox="1"/>
          <p:nvPr/>
        </p:nvSpPr>
        <p:spPr>
          <a:xfrm>
            <a:off x="5670133" y="5229200"/>
            <a:ext cx="1638171" cy="43204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422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7" name="Google Shape;1207;p24"/>
          <p:cNvSpPr txBox="1"/>
          <p:nvPr/>
        </p:nvSpPr>
        <p:spPr>
          <a:xfrm>
            <a:off x="5652120" y="5589240"/>
            <a:ext cx="2880320" cy="432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1266" l="-1690" r="0" t="-28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08" name="Google Shape;1208;p24"/>
          <p:cNvSpPr txBox="1"/>
          <p:nvPr/>
        </p:nvSpPr>
        <p:spPr>
          <a:xfrm>
            <a:off x="3347864" y="4386590"/>
            <a:ext cx="655949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209" name="Google Shape;1209;p24"/>
          <p:cNvCxnSpPr>
            <a:stCxn id="1171" idx="5"/>
            <a:endCxn id="1174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10" name="Google Shape;1210;p24"/>
          <p:cNvSpPr txBox="1"/>
          <p:nvPr/>
        </p:nvSpPr>
        <p:spPr>
          <a:xfrm>
            <a:off x="5314405" y="4314582"/>
            <a:ext cx="769763" cy="33855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11" name="Google Shape;1211;p24"/>
          <p:cNvSpPr txBox="1"/>
          <p:nvPr/>
        </p:nvSpPr>
        <p:spPr>
          <a:xfrm>
            <a:off x="3347864" y="3284984"/>
            <a:ext cx="655949" cy="33855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212" name="Google Shape;1212;p24"/>
          <p:cNvCxnSpPr>
            <a:stCxn id="1174" idx="0"/>
            <a:endCxn id="1173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13" name="Google Shape;1213;p24"/>
          <p:cNvSpPr txBox="1"/>
          <p:nvPr/>
        </p:nvSpPr>
        <p:spPr>
          <a:xfrm>
            <a:off x="3040551" y="25012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4" name="Google Shape;1214;p24"/>
          <p:cNvSpPr txBox="1"/>
          <p:nvPr/>
        </p:nvSpPr>
        <p:spPr>
          <a:xfrm>
            <a:off x="2987824" y="1362254"/>
            <a:ext cx="655949" cy="338554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15" name="Google Shape;1215;p24"/>
          <p:cNvSpPr txBox="1"/>
          <p:nvPr/>
        </p:nvSpPr>
        <p:spPr>
          <a:xfrm>
            <a:off x="5292080" y="1506270"/>
            <a:ext cx="769763" cy="338554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16" name="Google Shape;1216;p24"/>
          <p:cNvSpPr txBox="1"/>
          <p:nvPr/>
        </p:nvSpPr>
        <p:spPr>
          <a:xfrm>
            <a:off x="755576" y="5949280"/>
            <a:ext cx="5598611" cy="432048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17" name="Google Shape;1217;p24"/>
          <p:cNvSpPr txBox="1"/>
          <p:nvPr/>
        </p:nvSpPr>
        <p:spPr>
          <a:xfrm>
            <a:off x="6826573" y="2442374"/>
            <a:ext cx="769763" cy="338554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18" name="Google Shape;1218;p24"/>
          <p:cNvSpPr txBox="1"/>
          <p:nvPr/>
        </p:nvSpPr>
        <p:spPr>
          <a:xfrm>
            <a:off x="2987824" y="1362254"/>
            <a:ext cx="655949" cy="338554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219" name="Google Shape;1219;p24"/>
          <p:cNvCxnSpPr>
            <a:stCxn id="1173" idx="0"/>
            <a:endCxn id="1172" idx="4"/>
          </p:cNvCxnSpPr>
          <p:nvPr/>
        </p:nvCxnSpPr>
        <p:spPr>
          <a:xfrm rot="10800000">
            <a:off x="3254982" y="2189636"/>
            <a:ext cx="7800" cy="6633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20" name="Google Shape;1220;p24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4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25"/>
          <p:cNvSpPr/>
          <p:nvPr/>
        </p:nvSpPr>
        <p:spPr>
          <a:xfrm>
            <a:off x="755576" y="4509120"/>
            <a:ext cx="1971881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4: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26" name="Google Shape;1226;p25"/>
          <p:cNvSpPr txBox="1"/>
          <p:nvPr/>
        </p:nvSpPr>
        <p:spPr>
          <a:xfrm>
            <a:off x="773589" y="4869160"/>
            <a:ext cx="559861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Esaminiamo la stella uscente dal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endParaRPr/>
          </a:p>
        </p:txBody>
      </p:sp>
      <p:sp>
        <p:nvSpPr>
          <p:cNvPr id="1227" name="Google Shape;1227;p25"/>
          <p:cNvSpPr txBox="1"/>
          <p:nvPr/>
        </p:nvSpPr>
        <p:spPr>
          <a:xfrm>
            <a:off x="755576" y="5229200"/>
            <a:ext cx="5598611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228" name="Google Shape;1228;p25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229" name="Google Shape;1229;p25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25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31" name="Google Shape;1231;p25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2" name="Google Shape;1232;p25"/>
          <p:cNvSpPr/>
          <p:nvPr/>
        </p:nvSpPr>
        <p:spPr>
          <a:xfrm>
            <a:off x="1547664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3" name="Google Shape;1233;p25"/>
          <p:cNvSpPr/>
          <p:nvPr/>
        </p:nvSpPr>
        <p:spPr>
          <a:xfrm>
            <a:off x="2980141" y="16728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4" name="Google Shape;1234;p25"/>
          <p:cNvSpPr/>
          <p:nvPr/>
        </p:nvSpPr>
        <p:spPr>
          <a:xfrm>
            <a:off x="2987824" y="28529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5" name="Google Shape;1235;p25"/>
          <p:cNvSpPr/>
          <p:nvPr/>
        </p:nvSpPr>
        <p:spPr>
          <a:xfrm>
            <a:off x="2987824" y="401796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6" name="Google Shape;1236;p25"/>
          <p:cNvSpPr/>
          <p:nvPr/>
        </p:nvSpPr>
        <p:spPr>
          <a:xfrm>
            <a:off x="5436096" y="18319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7" name="Google Shape;1237;p25"/>
          <p:cNvSpPr/>
          <p:nvPr/>
        </p:nvSpPr>
        <p:spPr>
          <a:xfrm>
            <a:off x="5462245" y="386104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8" name="Google Shape;1238;p25"/>
          <p:cNvSpPr/>
          <p:nvPr/>
        </p:nvSpPr>
        <p:spPr>
          <a:xfrm>
            <a:off x="6876256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9" name="Google Shape;1239;p25"/>
          <p:cNvCxnSpPr>
            <a:stCxn id="1232" idx="7"/>
            <a:endCxn id="1233" idx="3"/>
          </p:cNvCxnSpPr>
          <p:nvPr/>
        </p:nvCxnSpPr>
        <p:spPr>
          <a:xfrm flipH="1" rot="10800000">
            <a:off x="2017046" y="2114142"/>
            <a:ext cx="1043700" cy="80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0" name="Google Shape;1240;p25"/>
          <p:cNvSpPr txBox="1"/>
          <p:nvPr/>
        </p:nvSpPr>
        <p:spPr>
          <a:xfrm>
            <a:off x="2195736" y="23488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1" name="Google Shape;1241;p25"/>
          <p:cNvCxnSpPr>
            <a:stCxn id="1232" idx="6"/>
            <a:endCxn id="1234" idx="2"/>
          </p:cNvCxnSpPr>
          <p:nvPr/>
        </p:nvCxnSpPr>
        <p:spPr>
          <a:xfrm>
            <a:off x="2097579" y="3098514"/>
            <a:ext cx="8901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2" name="Google Shape;1242;p25"/>
          <p:cNvSpPr txBox="1"/>
          <p:nvPr/>
        </p:nvSpPr>
        <p:spPr>
          <a:xfrm>
            <a:off x="2348136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3" name="Google Shape;1243;p25"/>
          <p:cNvCxnSpPr>
            <a:stCxn id="1234" idx="0"/>
            <a:endCxn id="1233" idx="4"/>
          </p:cNvCxnSpPr>
          <p:nvPr/>
        </p:nvCxnSpPr>
        <p:spPr>
          <a:xfrm rot="10800000">
            <a:off x="3254982" y="2189636"/>
            <a:ext cx="7800" cy="6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4" name="Google Shape;1244;p25"/>
          <p:cNvCxnSpPr>
            <a:stCxn id="1232" idx="5"/>
            <a:endCxn id="1235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5" name="Google Shape;1245;p25"/>
          <p:cNvCxnSpPr>
            <a:stCxn id="1235" idx="0"/>
            <a:endCxn id="1234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6" name="Google Shape;1246;p25"/>
          <p:cNvCxnSpPr>
            <a:stCxn id="1233" idx="6"/>
            <a:endCxn id="1236" idx="2"/>
          </p:cNvCxnSpPr>
          <p:nvPr/>
        </p:nvCxnSpPr>
        <p:spPr>
          <a:xfrm>
            <a:off x="3530056" y="1931302"/>
            <a:ext cx="1905900" cy="15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7" name="Google Shape;1247;p25"/>
          <p:cNvCxnSpPr>
            <a:stCxn id="1234" idx="7"/>
            <a:endCxn id="1236" idx="3"/>
          </p:cNvCxnSpPr>
          <p:nvPr/>
        </p:nvCxnSpPr>
        <p:spPr>
          <a:xfrm flipH="1" rot="10800000">
            <a:off x="3457206" y="2273142"/>
            <a:ext cx="2059500" cy="6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8" name="Google Shape;1248;p25"/>
          <p:cNvCxnSpPr>
            <a:stCxn id="1234" idx="6"/>
            <a:endCxn id="1238" idx="2"/>
          </p:cNvCxnSpPr>
          <p:nvPr/>
        </p:nvCxnSpPr>
        <p:spPr>
          <a:xfrm flipH="1" rot="10800000">
            <a:off x="3537739" y="3098514"/>
            <a:ext cx="33384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49" name="Google Shape;1249;p25"/>
          <p:cNvCxnSpPr>
            <a:stCxn id="1236" idx="6"/>
            <a:endCxn id="1238" idx="1"/>
          </p:cNvCxnSpPr>
          <p:nvPr/>
        </p:nvCxnSpPr>
        <p:spPr>
          <a:xfrm>
            <a:off x="5986011" y="2090402"/>
            <a:ext cx="970800" cy="8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0" name="Google Shape;1250;p25"/>
          <p:cNvCxnSpPr>
            <a:stCxn id="1235" idx="6"/>
            <a:endCxn id="1237" idx="2"/>
          </p:cNvCxnSpPr>
          <p:nvPr/>
        </p:nvCxnSpPr>
        <p:spPr>
          <a:xfrm flipH="1" rot="10800000">
            <a:off x="3537739" y="4119542"/>
            <a:ext cx="1924500" cy="15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1" name="Google Shape;1251;p25"/>
          <p:cNvCxnSpPr>
            <a:stCxn id="1236" idx="4"/>
            <a:endCxn id="1237" idx="0"/>
          </p:cNvCxnSpPr>
          <p:nvPr/>
        </p:nvCxnSpPr>
        <p:spPr>
          <a:xfrm>
            <a:off x="5711054" y="2348880"/>
            <a:ext cx="26100" cy="15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252" name="Google Shape;1252;p25"/>
          <p:cNvCxnSpPr>
            <a:stCxn id="1237" idx="6"/>
            <a:endCxn id="1238" idx="3"/>
          </p:cNvCxnSpPr>
          <p:nvPr/>
        </p:nvCxnSpPr>
        <p:spPr>
          <a:xfrm flipH="1" rot="10800000">
            <a:off x="6012160" y="3281326"/>
            <a:ext cx="9447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3" name="Google Shape;1253;p25"/>
          <p:cNvSpPr txBox="1"/>
          <p:nvPr/>
        </p:nvSpPr>
        <p:spPr>
          <a:xfrm>
            <a:off x="2267744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4" name="Google Shape;1254;p25"/>
          <p:cNvSpPr txBox="1"/>
          <p:nvPr/>
        </p:nvSpPr>
        <p:spPr>
          <a:xfrm>
            <a:off x="3040551" y="3512041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5"/>
          <p:cNvSpPr txBox="1"/>
          <p:nvPr/>
        </p:nvSpPr>
        <p:spPr>
          <a:xfrm>
            <a:off x="4264687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25"/>
          <p:cNvSpPr txBox="1"/>
          <p:nvPr/>
        </p:nvSpPr>
        <p:spPr>
          <a:xfrm>
            <a:off x="4192679" y="394408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5"/>
          <p:cNvSpPr txBox="1"/>
          <p:nvPr/>
        </p:nvSpPr>
        <p:spPr>
          <a:xfrm>
            <a:off x="4192679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25"/>
          <p:cNvSpPr txBox="1"/>
          <p:nvPr/>
        </p:nvSpPr>
        <p:spPr>
          <a:xfrm>
            <a:off x="4345079" y="1772816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9" name="Google Shape;1259;p25"/>
          <p:cNvSpPr txBox="1"/>
          <p:nvPr/>
        </p:nvSpPr>
        <p:spPr>
          <a:xfrm>
            <a:off x="5488823" y="25732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0" name="Google Shape;1260;p25"/>
          <p:cNvSpPr txBox="1"/>
          <p:nvPr/>
        </p:nvSpPr>
        <p:spPr>
          <a:xfrm>
            <a:off x="6228184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1" name="Google Shape;1261;p25"/>
          <p:cNvSpPr txBox="1"/>
          <p:nvPr/>
        </p:nvSpPr>
        <p:spPr>
          <a:xfrm>
            <a:off x="6352919" y="34400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2" name="Google Shape;1262;p25"/>
          <p:cNvSpPr txBox="1"/>
          <p:nvPr/>
        </p:nvSpPr>
        <p:spPr>
          <a:xfrm>
            <a:off x="1259632" y="2492896"/>
            <a:ext cx="844014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3" name="Google Shape;1263;p25"/>
          <p:cNvSpPr txBox="1"/>
          <p:nvPr/>
        </p:nvSpPr>
        <p:spPr>
          <a:xfrm>
            <a:off x="5652120" y="4869160"/>
            <a:ext cx="331236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Inseriamo il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64" name="Google Shape;1264;p25"/>
          <p:cNvSpPr txBox="1"/>
          <p:nvPr/>
        </p:nvSpPr>
        <p:spPr>
          <a:xfrm>
            <a:off x="5670133" y="5229200"/>
            <a:ext cx="1854195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22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5" name="Google Shape;1265;p25"/>
          <p:cNvSpPr txBox="1"/>
          <p:nvPr/>
        </p:nvSpPr>
        <p:spPr>
          <a:xfrm>
            <a:off x="5652120" y="5589240"/>
            <a:ext cx="2880320" cy="4320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266" l="-1690" r="0" t="-28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6" name="Google Shape;1266;p25"/>
          <p:cNvSpPr txBox="1"/>
          <p:nvPr/>
        </p:nvSpPr>
        <p:spPr>
          <a:xfrm>
            <a:off x="3347864" y="4386590"/>
            <a:ext cx="655949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267" name="Google Shape;1267;p25"/>
          <p:cNvCxnSpPr>
            <a:stCxn id="1232" idx="5"/>
            <a:endCxn id="1235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68" name="Google Shape;1268;p25"/>
          <p:cNvSpPr txBox="1"/>
          <p:nvPr/>
        </p:nvSpPr>
        <p:spPr>
          <a:xfrm>
            <a:off x="5314405" y="4314582"/>
            <a:ext cx="769763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9" name="Google Shape;1269;p25"/>
          <p:cNvSpPr txBox="1"/>
          <p:nvPr/>
        </p:nvSpPr>
        <p:spPr>
          <a:xfrm>
            <a:off x="3347864" y="3284984"/>
            <a:ext cx="655949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270" name="Google Shape;1270;p25"/>
          <p:cNvCxnSpPr>
            <a:stCxn id="1235" idx="0"/>
            <a:endCxn id="1234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1" name="Google Shape;1271;p25"/>
          <p:cNvSpPr txBox="1"/>
          <p:nvPr/>
        </p:nvSpPr>
        <p:spPr>
          <a:xfrm>
            <a:off x="3040551" y="25012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2" name="Google Shape;1272;p25"/>
          <p:cNvSpPr txBox="1"/>
          <p:nvPr/>
        </p:nvSpPr>
        <p:spPr>
          <a:xfrm>
            <a:off x="5292080" y="1506270"/>
            <a:ext cx="769763" cy="3385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73" name="Google Shape;1273;p25"/>
          <p:cNvSpPr txBox="1"/>
          <p:nvPr/>
        </p:nvSpPr>
        <p:spPr>
          <a:xfrm>
            <a:off x="6826573" y="2442374"/>
            <a:ext cx="769763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74" name="Google Shape;1274;p25"/>
          <p:cNvSpPr txBox="1"/>
          <p:nvPr/>
        </p:nvSpPr>
        <p:spPr>
          <a:xfrm>
            <a:off x="2987824" y="1340768"/>
            <a:ext cx="655949" cy="33855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275" name="Google Shape;1275;p25"/>
          <p:cNvCxnSpPr>
            <a:stCxn id="1234" idx="0"/>
            <a:endCxn id="1233" idx="4"/>
          </p:cNvCxnSpPr>
          <p:nvPr/>
        </p:nvCxnSpPr>
        <p:spPr>
          <a:xfrm rot="10800000">
            <a:off x="3254982" y="2189636"/>
            <a:ext cx="7800" cy="6633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6" name="Google Shape;1276;p25"/>
          <p:cNvSpPr txBox="1"/>
          <p:nvPr/>
        </p:nvSpPr>
        <p:spPr>
          <a:xfrm>
            <a:off x="5428219" y="1506270"/>
            <a:ext cx="655949" cy="33855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77" name="Google Shape;1277;p25"/>
          <p:cNvSpPr txBox="1"/>
          <p:nvPr/>
        </p:nvSpPr>
        <p:spPr>
          <a:xfrm>
            <a:off x="5428219" y="1506270"/>
            <a:ext cx="655949" cy="338554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278" name="Google Shape;1278;p25"/>
          <p:cNvCxnSpPr>
            <a:stCxn id="1233" idx="6"/>
            <a:endCxn id="1236" idx="2"/>
          </p:cNvCxnSpPr>
          <p:nvPr/>
        </p:nvCxnSpPr>
        <p:spPr>
          <a:xfrm>
            <a:off x="3530056" y="1931302"/>
            <a:ext cx="1905900" cy="1590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79" name="Google Shape;1279;p25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3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p26"/>
          <p:cNvSpPr/>
          <p:nvPr/>
        </p:nvSpPr>
        <p:spPr>
          <a:xfrm>
            <a:off x="755576" y="4509120"/>
            <a:ext cx="1971881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5: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5" name="Google Shape;1285;p26"/>
          <p:cNvSpPr txBox="1"/>
          <p:nvPr/>
        </p:nvSpPr>
        <p:spPr>
          <a:xfrm>
            <a:off x="773589" y="4869160"/>
            <a:ext cx="559861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Esaminiamo la stella uscente dal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5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6" name="Google Shape;1286;p26"/>
          <p:cNvSpPr txBox="1"/>
          <p:nvPr/>
        </p:nvSpPr>
        <p:spPr>
          <a:xfrm>
            <a:off x="755576" y="5229200"/>
            <a:ext cx="5598611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287" name="Google Shape;1287;p26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288" name="Google Shape;1288;p26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6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0" name="Google Shape;1290;p26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1" name="Google Shape;1291;p26"/>
          <p:cNvSpPr/>
          <p:nvPr/>
        </p:nvSpPr>
        <p:spPr>
          <a:xfrm>
            <a:off x="1547664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2" name="Google Shape;1292;p26"/>
          <p:cNvSpPr/>
          <p:nvPr/>
        </p:nvSpPr>
        <p:spPr>
          <a:xfrm>
            <a:off x="2980141" y="16728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26"/>
          <p:cNvSpPr/>
          <p:nvPr/>
        </p:nvSpPr>
        <p:spPr>
          <a:xfrm>
            <a:off x="2987824" y="28529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4" name="Google Shape;1294;p26"/>
          <p:cNvSpPr/>
          <p:nvPr/>
        </p:nvSpPr>
        <p:spPr>
          <a:xfrm>
            <a:off x="2987824" y="401796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5" name="Google Shape;1295;p26"/>
          <p:cNvSpPr/>
          <p:nvPr/>
        </p:nvSpPr>
        <p:spPr>
          <a:xfrm>
            <a:off x="5436096" y="18319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6" name="Google Shape;1296;p26"/>
          <p:cNvSpPr/>
          <p:nvPr/>
        </p:nvSpPr>
        <p:spPr>
          <a:xfrm>
            <a:off x="5462245" y="386104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7" name="Google Shape;1297;p26"/>
          <p:cNvSpPr/>
          <p:nvPr/>
        </p:nvSpPr>
        <p:spPr>
          <a:xfrm>
            <a:off x="6876256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8" name="Google Shape;1298;p26"/>
          <p:cNvCxnSpPr>
            <a:stCxn id="1291" idx="7"/>
            <a:endCxn id="1292" idx="3"/>
          </p:cNvCxnSpPr>
          <p:nvPr/>
        </p:nvCxnSpPr>
        <p:spPr>
          <a:xfrm flipH="1" rot="10800000">
            <a:off x="2017046" y="2114142"/>
            <a:ext cx="1043700" cy="80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99" name="Google Shape;1299;p26"/>
          <p:cNvSpPr txBox="1"/>
          <p:nvPr/>
        </p:nvSpPr>
        <p:spPr>
          <a:xfrm>
            <a:off x="2195736" y="23488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0" name="Google Shape;1300;p26"/>
          <p:cNvCxnSpPr>
            <a:stCxn id="1291" idx="6"/>
            <a:endCxn id="1293" idx="2"/>
          </p:cNvCxnSpPr>
          <p:nvPr/>
        </p:nvCxnSpPr>
        <p:spPr>
          <a:xfrm>
            <a:off x="2097579" y="3098514"/>
            <a:ext cx="8901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01" name="Google Shape;1301;p26"/>
          <p:cNvSpPr txBox="1"/>
          <p:nvPr/>
        </p:nvSpPr>
        <p:spPr>
          <a:xfrm>
            <a:off x="2348136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2" name="Google Shape;1302;p26"/>
          <p:cNvCxnSpPr>
            <a:stCxn id="1293" idx="0"/>
            <a:endCxn id="1292" idx="4"/>
          </p:cNvCxnSpPr>
          <p:nvPr/>
        </p:nvCxnSpPr>
        <p:spPr>
          <a:xfrm rot="10800000">
            <a:off x="3254982" y="2189636"/>
            <a:ext cx="7800" cy="6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3" name="Google Shape;1303;p26"/>
          <p:cNvCxnSpPr>
            <a:stCxn id="1291" idx="5"/>
            <a:endCxn id="1294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4" name="Google Shape;1304;p26"/>
          <p:cNvCxnSpPr>
            <a:stCxn id="1294" idx="0"/>
            <a:endCxn id="1293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5" name="Google Shape;1305;p26"/>
          <p:cNvCxnSpPr>
            <a:stCxn id="1292" idx="6"/>
            <a:endCxn id="1295" idx="2"/>
          </p:cNvCxnSpPr>
          <p:nvPr/>
        </p:nvCxnSpPr>
        <p:spPr>
          <a:xfrm>
            <a:off x="3530056" y="1931302"/>
            <a:ext cx="1905900" cy="15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6" name="Google Shape;1306;p26"/>
          <p:cNvCxnSpPr>
            <a:stCxn id="1293" idx="7"/>
            <a:endCxn id="1295" idx="3"/>
          </p:cNvCxnSpPr>
          <p:nvPr/>
        </p:nvCxnSpPr>
        <p:spPr>
          <a:xfrm flipH="1" rot="10800000">
            <a:off x="3457206" y="2273142"/>
            <a:ext cx="2059500" cy="6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7" name="Google Shape;1307;p26"/>
          <p:cNvCxnSpPr>
            <a:stCxn id="1293" idx="6"/>
            <a:endCxn id="1297" idx="2"/>
          </p:cNvCxnSpPr>
          <p:nvPr/>
        </p:nvCxnSpPr>
        <p:spPr>
          <a:xfrm flipH="1" rot="10800000">
            <a:off x="3537739" y="3098514"/>
            <a:ext cx="33384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8" name="Google Shape;1308;p26"/>
          <p:cNvCxnSpPr>
            <a:stCxn id="1295" idx="6"/>
            <a:endCxn id="1297" idx="1"/>
          </p:cNvCxnSpPr>
          <p:nvPr/>
        </p:nvCxnSpPr>
        <p:spPr>
          <a:xfrm>
            <a:off x="5986011" y="2090402"/>
            <a:ext cx="970800" cy="8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09" name="Google Shape;1309;p26"/>
          <p:cNvCxnSpPr>
            <a:stCxn id="1294" idx="6"/>
            <a:endCxn id="1296" idx="2"/>
          </p:cNvCxnSpPr>
          <p:nvPr/>
        </p:nvCxnSpPr>
        <p:spPr>
          <a:xfrm flipH="1" rot="10800000">
            <a:off x="3537739" y="4119542"/>
            <a:ext cx="1924500" cy="15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10" name="Google Shape;1310;p26"/>
          <p:cNvCxnSpPr>
            <a:stCxn id="1295" idx="4"/>
            <a:endCxn id="1296" idx="0"/>
          </p:cNvCxnSpPr>
          <p:nvPr/>
        </p:nvCxnSpPr>
        <p:spPr>
          <a:xfrm>
            <a:off x="5711054" y="2348880"/>
            <a:ext cx="26100" cy="15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11" name="Google Shape;1311;p26"/>
          <p:cNvCxnSpPr>
            <a:stCxn id="1296" idx="6"/>
            <a:endCxn id="1297" idx="3"/>
          </p:cNvCxnSpPr>
          <p:nvPr/>
        </p:nvCxnSpPr>
        <p:spPr>
          <a:xfrm flipH="1" rot="10800000">
            <a:off x="6012160" y="3281326"/>
            <a:ext cx="9447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12" name="Google Shape;1312;p26"/>
          <p:cNvSpPr txBox="1"/>
          <p:nvPr/>
        </p:nvSpPr>
        <p:spPr>
          <a:xfrm>
            <a:off x="2267744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3" name="Google Shape;1313;p26"/>
          <p:cNvSpPr txBox="1"/>
          <p:nvPr/>
        </p:nvSpPr>
        <p:spPr>
          <a:xfrm>
            <a:off x="3040551" y="3512041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4" name="Google Shape;1314;p26"/>
          <p:cNvSpPr txBox="1"/>
          <p:nvPr/>
        </p:nvSpPr>
        <p:spPr>
          <a:xfrm>
            <a:off x="4264687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5" name="Google Shape;1315;p26"/>
          <p:cNvSpPr txBox="1"/>
          <p:nvPr/>
        </p:nvSpPr>
        <p:spPr>
          <a:xfrm>
            <a:off x="4192679" y="394408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6" name="Google Shape;1316;p26"/>
          <p:cNvSpPr txBox="1"/>
          <p:nvPr/>
        </p:nvSpPr>
        <p:spPr>
          <a:xfrm>
            <a:off x="4192679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7" name="Google Shape;1317;p26"/>
          <p:cNvSpPr txBox="1"/>
          <p:nvPr/>
        </p:nvSpPr>
        <p:spPr>
          <a:xfrm>
            <a:off x="4345079" y="1772816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8" name="Google Shape;1318;p26"/>
          <p:cNvSpPr txBox="1"/>
          <p:nvPr/>
        </p:nvSpPr>
        <p:spPr>
          <a:xfrm>
            <a:off x="5488823" y="25732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9" name="Google Shape;1319;p26"/>
          <p:cNvSpPr txBox="1"/>
          <p:nvPr/>
        </p:nvSpPr>
        <p:spPr>
          <a:xfrm>
            <a:off x="6228184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0" name="Google Shape;1320;p26"/>
          <p:cNvSpPr txBox="1"/>
          <p:nvPr/>
        </p:nvSpPr>
        <p:spPr>
          <a:xfrm>
            <a:off x="6352919" y="34400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1" name="Google Shape;1321;p26"/>
          <p:cNvSpPr txBox="1"/>
          <p:nvPr/>
        </p:nvSpPr>
        <p:spPr>
          <a:xfrm>
            <a:off x="1259632" y="2492896"/>
            <a:ext cx="844014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2" name="Google Shape;1322;p26"/>
          <p:cNvSpPr txBox="1"/>
          <p:nvPr/>
        </p:nvSpPr>
        <p:spPr>
          <a:xfrm>
            <a:off x="5652120" y="4869160"/>
            <a:ext cx="331236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Inseriamo il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3" name="Google Shape;1323;p26"/>
          <p:cNvSpPr txBox="1"/>
          <p:nvPr/>
        </p:nvSpPr>
        <p:spPr>
          <a:xfrm>
            <a:off x="5670133" y="5229200"/>
            <a:ext cx="2214235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22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4" name="Google Shape;1324;p26"/>
          <p:cNvSpPr txBox="1"/>
          <p:nvPr/>
        </p:nvSpPr>
        <p:spPr>
          <a:xfrm>
            <a:off x="5652120" y="5589240"/>
            <a:ext cx="2880320" cy="4320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266" l="-1690" r="0" t="-28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5" name="Google Shape;1325;p26"/>
          <p:cNvSpPr txBox="1"/>
          <p:nvPr/>
        </p:nvSpPr>
        <p:spPr>
          <a:xfrm>
            <a:off x="3347864" y="4386590"/>
            <a:ext cx="655949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26" name="Google Shape;1326;p26"/>
          <p:cNvCxnSpPr>
            <a:stCxn id="1291" idx="5"/>
            <a:endCxn id="1294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27" name="Google Shape;1327;p26"/>
          <p:cNvSpPr txBox="1"/>
          <p:nvPr/>
        </p:nvSpPr>
        <p:spPr>
          <a:xfrm>
            <a:off x="5314405" y="4314582"/>
            <a:ext cx="769763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28" name="Google Shape;1328;p26"/>
          <p:cNvSpPr txBox="1"/>
          <p:nvPr/>
        </p:nvSpPr>
        <p:spPr>
          <a:xfrm>
            <a:off x="3347864" y="3284984"/>
            <a:ext cx="655949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29" name="Google Shape;1329;p26"/>
          <p:cNvCxnSpPr>
            <a:stCxn id="1294" idx="0"/>
            <a:endCxn id="1293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0" name="Google Shape;1330;p26"/>
          <p:cNvSpPr txBox="1"/>
          <p:nvPr/>
        </p:nvSpPr>
        <p:spPr>
          <a:xfrm>
            <a:off x="3040551" y="25012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1" name="Google Shape;1331;p26"/>
          <p:cNvSpPr txBox="1"/>
          <p:nvPr/>
        </p:nvSpPr>
        <p:spPr>
          <a:xfrm>
            <a:off x="6826573" y="2442374"/>
            <a:ext cx="769763" cy="3385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32" name="Google Shape;1332;p26"/>
          <p:cNvSpPr txBox="1"/>
          <p:nvPr/>
        </p:nvSpPr>
        <p:spPr>
          <a:xfrm>
            <a:off x="2987824" y="1340768"/>
            <a:ext cx="655949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33" name="Google Shape;1333;p26"/>
          <p:cNvCxnSpPr>
            <a:stCxn id="1293" idx="0"/>
            <a:endCxn id="1292" idx="4"/>
          </p:cNvCxnSpPr>
          <p:nvPr/>
        </p:nvCxnSpPr>
        <p:spPr>
          <a:xfrm rot="10800000">
            <a:off x="3254982" y="2189636"/>
            <a:ext cx="7800" cy="6633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4" name="Google Shape;1334;p26"/>
          <p:cNvSpPr txBox="1"/>
          <p:nvPr/>
        </p:nvSpPr>
        <p:spPr>
          <a:xfrm>
            <a:off x="5428219" y="1506270"/>
            <a:ext cx="655949" cy="33855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35" name="Google Shape;1335;p26"/>
          <p:cNvSpPr txBox="1"/>
          <p:nvPr/>
        </p:nvSpPr>
        <p:spPr>
          <a:xfrm>
            <a:off x="5428219" y="1506270"/>
            <a:ext cx="655949" cy="33855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36" name="Google Shape;1336;p26"/>
          <p:cNvCxnSpPr>
            <a:stCxn id="1292" idx="6"/>
            <a:endCxn id="1295" idx="2"/>
          </p:cNvCxnSpPr>
          <p:nvPr/>
        </p:nvCxnSpPr>
        <p:spPr>
          <a:xfrm>
            <a:off x="3530056" y="1931302"/>
            <a:ext cx="1905900" cy="1590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37" name="Google Shape;1337;p26"/>
          <p:cNvSpPr txBox="1"/>
          <p:nvPr/>
        </p:nvSpPr>
        <p:spPr>
          <a:xfrm>
            <a:off x="5314405" y="4314582"/>
            <a:ext cx="769763" cy="338554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38" name="Google Shape;1338;p26"/>
          <p:cNvSpPr txBox="1"/>
          <p:nvPr/>
        </p:nvSpPr>
        <p:spPr>
          <a:xfrm>
            <a:off x="755576" y="5589240"/>
            <a:ext cx="5598611" cy="432048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39" name="Google Shape;1339;p26"/>
          <p:cNvSpPr txBox="1"/>
          <p:nvPr/>
        </p:nvSpPr>
        <p:spPr>
          <a:xfrm>
            <a:off x="5314405" y="4314582"/>
            <a:ext cx="769763" cy="338554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40" name="Google Shape;1340;p26"/>
          <p:cNvCxnSpPr>
            <a:stCxn id="1295" idx="4"/>
            <a:endCxn id="1296" idx="0"/>
          </p:cNvCxnSpPr>
          <p:nvPr/>
        </p:nvCxnSpPr>
        <p:spPr>
          <a:xfrm>
            <a:off x="5711054" y="2348880"/>
            <a:ext cx="26100" cy="15123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41" name="Google Shape;1341;p26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27"/>
          <p:cNvSpPr/>
          <p:nvPr/>
        </p:nvSpPr>
        <p:spPr>
          <a:xfrm>
            <a:off x="755576" y="4509120"/>
            <a:ext cx="1971881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6: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47" name="Google Shape;1347;p27"/>
          <p:cNvSpPr txBox="1"/>
          <p:nvPr/>
        </p:nvSpPr>
        <p:spPr>
          <a:xfrm>
            <a:off x="773589" y="4869160"/>
            <a:ext cx="559861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Esaminiamo la stella uscente dal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6</a:t>
            </a:r>
            <a:endParaRPr/>
          </a:p>
        </p:txBody>
      </p:sp>
      <p:sp>
        <p:nvSpPr>
          <p:cNvPr id="1348" name="Google Shape;1348;p27"/>
          <p:cNvSpPr txBox="1"/>
          <p:nvPr/>
        </p:nvSpPr>
        <p:spPr>
          <a:xfrm>
            <a:off x="755576" y="5229200"/>
            <a:ext cx="5598611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349" name="Google Shape;1349;p27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350" name="Google Shape;1350;p27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27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Dijkstra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2" name="Google Shape;1352;p27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3" name="Google Shape;1353;p27"/>
          <p:cNvSpPr/>
          <p:nvPr/>
        </p:nvSpPr>
        <p:spPr>
          <a:xfrm>
            <a:off x="1547664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4" name="Google Shape;1354;p27"/>
          <p:cNvSpPr/>
          <p:nvPr/>
        </p:nvSpPr>
        <p:spPr>
          <a:xfrm>
            <a:off x="2980141" y="16728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5" name="Google Shape;1355;p27"/>
          <p:cNvSpPr/>
          <p:nvPr/>
        </p:nvSpPr>
        <p:spPr>
          <a:xfrm>
            <a:off x="2987824" y="28529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6" name="Google Shape;1356;p27"/>
          <p:cNvSpPr/>
          <p:nvPr/>
        </p:nvSpPr>
        <p:spPr>
          <a:xfrm>
            <a:off x="2987824" y="401796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7" name="Google Shape;1357;p27"/>
          <p:cNvSpPr/>
          <p:nvPr/>
        </p:nvSpPr>
        <p:spPr>
          <a:xfrm>
            <a:off x="5436096" y="183192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8" name="Google Shape;1358;p27"/>
          <p:cNvSpPr/>
          <p:nvPr/>
        </p:nvSpPr>
        <p:spPr>
          <a:xfrm>
            <a:off x="5462245" y="386104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9" name="Google Shape;1359;p27"/>
          <p:cNvSpPr/>
          <p:nvPr/>
        </p:nvSpPr>
        <p:spPr>
          <a:xfrm>
            <a:off x="6876256" y="2840036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0" name="Google Shape;1360;p27"/>
          <p:cNvCxnSpPr>
            <a:stCxn id="1353" idx="7"/>
            <a:endCxn id="1354" idx="3"/>
          </p:cNvCxnSpPr>
          <p:nvPr/>
        </p:nvCxnSpPr>
        <p:spPr>
          <a:xfrm flipH="1" rot="10800000">
            <a:off x="2017046" y="2114142"/>
            <a:ext cx="1043700" cy="801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1" name="Google Shape;1361;p27"/>
          <p:cNvSpPr txBox="1"/>
          <p:nvPr/>
        </p:nvSpPr>
        <p:spPr>
          <a:xfrm>
            <a:off x="2195736" y="23488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2" name="Google Shape;1362;p27"/>
          <p:cNvCxnSpPr>
            <a:stCxn id="1353" idx="6"/>
            <a:endCxn id="1355" idx="2"/>
          </p:cNvCxnSpPr>
          <p:nvPr/>
        </p:nvCxnSpPr>
        <p:spPr>
          <a:xfrm>
            <a:off x="2097579" y="3098514"/>
            <a:ext cx="8901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63" name="Google Shape;1363;p27"/>
          <p:cNvSpPr txBox="1"/>
          <p:nvPr/>
        </p:nvSpPr>
        <p:spPr>
          <a:xfrm>
            <a:off x="2348136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64" name="Google Shape;1364;p27"/>
          <p:cNvCxnSpPr>
            <a:stCxn id="1355" idx="0"/>
            <a:endCxn id="1354" idx="4"/>
          </p:cNvCxnSpPr>
          <p:nvPr/>
        </p:nvCxnSpPr>
        <p:spPr>
          <a:xfrm rot="10800000">
            <a:off x="3254982" y="2189636"/>
            <a:ext cx="7800" cy="6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65" name="Google Shape;1365;p27"/>
          <p:cNvCxnSpPr>
            <a:stCxn id="1353" idx="5"/>
            <a:endCxn id="1356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66" name="Google Shape;1366;p27"/>
          <p:cNvCxnSpPr>
            <a:stCxn id="1356" idx="0"/>
            <a:endCxn id="1355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67" name="Google Shape;1367;p27"/>
          <p:cNvCxnSpPr>
            <a:stCxn id="1354" idx="6"/>
            <a:endCxn id="1357" idx="2"/>
          </p:cNvCxnSpPr>
          <p:nvPr/>
        </p:nvCxnSpPr>
        <p:spPr>
          <a:xfrm>
            <a:off x="3530056" y="1931302"/>
            <a:ext cx="1905900" cy="159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68" name="Google Shape;1368;p27"/>
          <p:cNvCxnSpPr>
            <a:stCxn id="1355" idx="7"/>
            <a:endCxn id="1357" idx="3"/>
          </p:cNvCxnSpPr>
          <p:nvPr/>
        </p:nvCxnSpPr>
        <p:spPr>
          <a:xfrm flipH="1" rot="10800000">
            <a:off x="3457206" y="2273142"/>
            <a:ext cx="2059500" cy="655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69" name="Google Shape;1369;p27"/>
          <p:cNvCxnSpPr>
            <a:stCxn id="1355" idx="6"/>
            <a:endCxn id="1359" idx="2"/>
          </p:cNvCxnSpPr>
          <p:nvPr/>
        </p:nvCxnSpPr>
        <p:spPr>
          <a:xfrm flipH="1" rot="10800000">
            <a:off x="3537739" y="3098514"/>
            <a:ext cx="3338400" cy="12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70" name="Google Shape;1370;p27"/>
          <p:cNvCxnSpPr>
            <a:stCxn id="1357" idx="6"/>
            <a:endCxn id="1359" idx="1"/>
          </p:cNvCxnSpPr>
          <p:nvPr/>
        </p:nvCxnSpPr>
        <p:spPr>
          <a:xfrm>
            <a:off x="5986011" y="2090402"/>
            <a:ext cx="970800" cy="825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71" name="Google Shape;1371;p27"/>
          <p:cNvCxnSpPr>
            <a:stCxn id="1356" idx="6"/>
            <a:endCxn id="1358" idx="2"/>
          </p:cNvCxnSpPr>
          <p:nvPr/>
        </p:nvCxnSpPr>
        <p:spPr>
          <a:xfrm flipH="1" rot="10800000">
            <a:off x="3537739" y="4119542"/>
            <a:ext cx="1924500" cy="15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72" name="Google Shape;1372;p27"/>
          <p:cNvCxnSpPr>
            <a:stCxn id="1357" idx="4"/>
            <a:endCxn id="1358" idx="0"/>
          </p:cNvCxnSpPr>
          <p:nvPr/>
        </p:nvCxnSpPr>
        <p:spPr>
          <a:xfrm>
            <a:off x="5711054" y="2348880"/>
            <a:ext cx="26100" cy="1512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373" name="Google Shape;1373;p27"/>
          <p:cNvCxnSpPr>
            <a:stCxn id="1358" idx="6"/>
            <a:endCxn id="1359" idx="3"/>
          </p:cNvCxnSpPr>
          <p:nvPr/>
        </p:nvCxnSpPr>
        <p:spPr>
          <a:xfrm flipH="1" rot="10800000">
            <a:off x="6012160" y="3281326"/>
            <a:ext cx="944700" cy="8382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74" name="Google Shape;1374;p27"/>
          <p:cNvSpPr txBox="1"/>
          <p:nvPr/>
        </p:nvSpPr>
        <p:spPr>
          <a:xfrm>
            <a:off x="2267744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5" name="Google Shape;1375;p27"/>
          <p:cNvSpPr txBox="1"/>
          <p:nvPr/>
        </p:nvSpPr>
        <p:spPr>
          <a:xfrm>
            <a:off x="3040551" y="3512041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6" name="Google Shape;1376;p27"/>
          <p:cNvSpPr txBox="1"/>
          <p:nvPr/>
        </p:nvSpPr>
        <p:spPr>
          <a:xfrm>
            <a:off x="4264687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7" name="Google Shape;1377;p27"/>
          <p:cNvSpPr txBox="1"/>
          <p:nvPr/>
        </p:nvSpPr>
        <p:spPr>
          <a:xfrm>
            <a:off x="4192679" y="394408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8" name="Google Shape;1378;p27"/>
          <p:cNvSpPr txBox="1"/>
          <p:nvPr/>
        </p:nvSpPr>
        <p:spPr>
          <a:xfrm>
            <a:off x="4192679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9" name="Google Shape;1379;p27"/>
          <p:cNvSpPr txBox="1"/>
          <p:nvPr/>
        </p:nvSpPr>
        <p:spPr>
          <a:xfrm>
            <a:off x="4345079" y="1772816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0" name="Google Shape;1380;p27"/>
          <p:cNvSpPr txBox="1"/>
          <p:nvPr/>
        </p:nvSpPr>
        <p:spPr>
          <a:xfrm>
            <a:off x="5488823" y="25732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1" name="Google Shape;1381;p27"/>
          <p:cNvSpPr txBox="1"/>
          <p:nvPr/>
        </p:nvSpPr>
        <p:spPr>
          <a:xfrm>
            <a:off x="6228184" y="24208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2" name="Google Shape;1382;p27"/>
          <p:cNvSpPr txBox="1"/>
          <p:nvPr/>
        </p:nvSpPr>
        <p:spPr>
          <a:xfrm>
            <a:off x="6352919" y="34400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3" name="Google Shape;1383;p27"/>
          <p:cNvSpPr txBox="1"/>
          <p:nvPr/>
        </p:nvSpPr>
        <p:spPr>
          <a:xfrm>
            <a:off x="1259632" y="2492896"/>
            <a:ext cx="844014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84" name="Google Shape;1384;p27"/>
          <p:cNvSpPr txBox="1"/>
          <p:nvPr/>
        </p:nvSpPr>
        <p:spPr>
          <a:xfrm>
            <a:off x="5652120" y="4869160"/>
            <a:ext cx="331236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Inseriamo il nodo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7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85" name="Google Shape;1385;p27"/>
          <p:cNvSpPr txBox="1"/>
          <p:nvPr/>
        </p:nvSpPr>
        <p:spPr>
          <a:xfrm>
            <a:off x="5670133" y="5229200"/>
            <a:ext cx="2214235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22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86" name="Google Shape;1386;p27"/>
          <p:cNvSpPr txBox="1"/>
          <p:nvPr/>
        </p:nvSpPr>
        <p:spPr>
          <a:xfrm>
            <a:off x="5652120" y="5589240"/>
            <a:ext cx="2880320" cy="4320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1267" l="-1690" r="0" t="-42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87" name="Google Shape;1387;p27"/>
          <p:cNvSpPr txBox="1"/>
          <p:nvPr/>
        </p:nvSpPr>
        <p:spPr>
          <a:xfrm>
            <a:off x="3347864" y="4386590"/>
            <a:ext cx="655949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88" name="Google Shape;1388;p27"/>
          <p:cNvCxnSpPr>
            <a:stCxn id="1353" idx="5"/>
            <a:endCxn id="1356" idx="1"/>
          </p:cNvCxnSpPr>
          <p:nvPr/>
        </p:nvCxnSpPr>
        <p:spPr>
          <a:xfrm>
            <a:off x="2017046" y="3281286"/>
            <a:ext cx="1051200" cy="8124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89" name="Google Shape;1389;p27"/>
          <p:cNvSpPr txBox="1"/>
          <p:nvPr/>
        </p:nvSpPr>
        <p:spPr>
          <a:xfrm>
            <a:off x="3347864" y="3284984"/>
            <a:ext cx="655949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90" name="Google Shape;1390;p27"/>
          <p:cNvCxnSpPr>
            <a:stCxn id="1356" idx="0"/>
            <a:endCxn id="1355" idx="4"/>
          </p:cNvCxnSpPr>
          <p:nvPr/>
        </p:nvCxnSpPr>
        <p:spPr>
          <a:xfrm rot="10800000">
            <a:off x="3262782" y="3369964"/>
            <a:ext cx="0" cy="6480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1" name="Google Shape;1391;p27"/>
          <p:cNvSpPr txBox="1"/>
          <p:nvPr/>
        </p:nvSpPr>
        <p:spPr>
          <a:xfrm>
            <a:off x="3040551" y="250128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2" name="Google Shape;1392;p27"/>
          <p:cNvSpPr txBox="1"/>
          <p:nvPr/>
        </p:nvSpPr>
        <p:spPr>
          <a:xfrm>
            <a:off x="6826573" y="2442374"/>
            <a:ext cx="769763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93" name="Google Shape;1393;p27"/>
          <p:cNvSpPr txBox="1"/>
          <p:nvPr/>
        </p:nvSpPr>
        <p:spPr>
          <a:xfrm>
            <a:off x="2987824" y="1340768"/>
            <a:ext cx="655949" cy="3385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94" name="Google Shape;1394;p27"/>
          <p:cNvCxnSpPr>
            <a:stCxn id="1355" idx="0"/>
            <a:endCxn id="1354" idx="4"/>
          </p:cNvCxnSpPr>
          <p:nvPr/>
        </p:nvCxnSpPr>
        <p:spPr>
          <a:xfrm rot="10800000">
            <a:off x="3254982" y="2189636"/>
            <a:ext cx="7800" cy="6633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5" name="Google Shape;1395;p27"/>
          <p:cNvSpPr txBox="1"/>
          <p:nvPr/>
        </p:nvSpPr>
        <p:spPr>
          <a:xfrm>
            <a:off x="5428219" y="1506270"/>
            <a:ext cx="655949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396" name="Google Shape;1396;p27"/>
          <p:cNvSpPr txBox="1"/>
          <p:nvPr/>
        </p:nvSpPr>
        <p:spPr>
          <a:xfrm>
            <a:off x="5428219" y="1506270"/>
            <a:ext cx="655949" cy="33855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97" name="Google Shape;1397;p27"/>
          <p:cNvCxnSpPr>
            <a:stCxn id="1354" idx="6"/>
            <a:endCxn id="1357" idx="2"/>
          </p:cNvCxnSpPr>
          <p:nvPr/>
        </p:nvCxnSpPr>
        <p:spPr>
          <a:xfrm>
            <a:off x="3530056" y="1931302"/>
            <a:ext cx="1905900" cy="1590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398" name="Google Shape;1398;p27"/>
          <p:cNvSpPr txBox="1"/>
          <p:nvPr/>
        </p:nvSpPr>
        <p:spPr>
          <a:xfrm>
            <a:off x="5314405" y="4365104"/>
            <a:ext cx="769763" cy="338554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99" name="Google Shape;1399;p27"/>
          <p:cNvCxnSpPr>
            <a:stCxn id="1357" idx="4"/>
            <a:endCxn id="1358" idx="0"/>
          </p:cNvCxnSpPr>
          <p:nvPr/>
        </p:nvCxnSpPr>
        <p:spPr>
          <a:xfrm>
            <a:off x="5711054" y="2348880"/>
            <a:ext cx="26100" cy="15123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00" name="Google Shape;1400;p27"/>
          <p:cNvCxnSpPr>
            <a:stCxn id="1355" idx="6"/>
            <a:endCxn id="1359" idx="2"/>
          </p:cNvCxnSpPr>
          <p:nvPr/>
        </p:nvCxnSpPr>
        <p:spPr>
          <a:xfrm flipH="1" rot="10800000">
            <a:off x="3537739" y="3098514"/>
            <a:ext cx="3338400" cy="12900"/>
          </a:xfrm>
          <a:prstGeom prst="straightConnector1">
            <a:avLst/>
          </a:prstGeom>
          <a:noFill/>
          <a:ln cap="flat" cmpd="sng" w="22225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01" name="Google Shape;1401;p27"/>
          <p:cNvSpPr txBox="1"/>
          <p:nvPr/>
        </p:nvSpPr>
        <p:spPr>
          <a:xfrm>
            <a:off x="6826573" y="2442374"/>
            <a:ext cx="769763" cy="338554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02" name="Google Shape;1402;p27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7" name="Google Shape;1407;p28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408" name="Google Shape;1408;p28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8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Esempio di problema di cammino minimo con costi anche negativi</a:t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0" name="Google Shape;1410;p28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1" name="Google Shape;1411;p28"/>
          <p:cNvSpPr/>
          <p:nvPr/>
        </p:nvSpPr>
        <p:spPr>
          <a:xfrm>
            <a:off x="395536" y="1412776"/>
            <a:ext cx="8352928" cy="281577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48" l="-437" r="-3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412" name="Google Shape;1412;p28"/>
          <p:cNvGrpSpPr/>
          <p:nvPr/>
        </p:nvGrpSpPr>
        <p:grpSpPr>
          <a:xfrm>
            <a:off x="323529" y="4509120"/>
            <a:ext cx="8496944" cy="576064"/>
            <a:chOff x="0" y="692"/>
            <a:chExt cx="8064897" cy="791395"/>
          </a:xfrm>
        </p:grpSpPr>
        <p:sp>
          <p:nvSpPr>
            <p:cNvPr id="1413" name="Google Shape;1413;p28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>
                <a:gd fmla="val 16667" name="adj"/>
              </a:avLst>
            </a:prstGeom>
            <a:solidFill>
              <a:srgbClr val="A2A2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8"/>
            <p:cNvSpPr/>
            <p:nvPr/>
          </p:nvSpPr>
          <p:spPr>
            <a:xfrm>
              <a:off x="38633" y="39325"/>
              <a:ext cx="8026264" cy="714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118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Per </a:t>
              </a:r>
              <a:r>
                <a:rPr i="1" lang="it-IT" sz="16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risolvere </a:t>
              </a:r>
              <a:r>
                <a:rPr i="1" lang="it-IT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questo problema </a:t>
              </a:r>
              <a:r>
                <a:rPr i="1" lang="it-IT" sz="16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non è possibile utilizzare </a:t>
              </a:r>
              <a:r>
                <a:rPr i="1" lang="it-IT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un algoritmo </a:t>
              </a:r>
              <a:r>
                <a:rPr i="1" lang="it-IT" sz="16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label setting</a:t>
              </a:r>
              <a:endPara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8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420" name="Google Shape;1420;p29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9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Algoritmi </a:t>
              </a:r>
              <a:r>
                <a:rPr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label correcting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2" name="Google Shape;1422;p29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3" name="Google Shape;1423;p29"/>
          <p:cNvSpPr/>
          <p:nvPr/>
        </p:nvSpPr>
        <p:spPr>
          <a:xfrm>
            <a:off x="428625" y="1268760"/>
            <a:ext cx="832008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Gli algoritmi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label correcting </a:t>
            </a: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calcolano l’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albero dei cammini minimi </a:t>
            </a: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 grafi ciclici e con costi degli archi anche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negativi</a:t>
            </a:r>
            <a:r>
              <a:rPr b="1"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it-IT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ma il grafo non deve contenere cicli di costo totale negativo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</p:txBody>
      </p:sp>
      <p:sp>
        <p:nvSpPr>
          <p:cNvPr id="1424" name="Google Shape;1424;p29"/>
          <p:cNvSpPr/>
          <p:nvPr/>
        </p:nvSpPr>
        <p:spPr>
          <a:xfrm>
            <a:off x="428376" y="2708920"/>
            <a:ext cx="8320088" cy="411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Verdana"/>
              <a:buNone/>
            </a:pP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Sono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algoritmi etichettanti </a:t>
            </a: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come i label setting</a:t>
            </a: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in cui: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5" name="Google Shape;1425;p29"/>
          <p:cNvSpPr/>
          <p:nvPr/>
        </p:nvSpPr>
        <p:spPr>
          <a:xfrm>
            <a:off x="428376" y="3161108"/>
            <a:ext cx="8320088" cy="78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</a:pP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etichette</a:t>
            </a: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dei nodi sono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temporanee</a:t>
            </a: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per tutta la durata della computazione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6" name="Google Shape;1426;p29"/>
          <p:cNvSpPr/>
          <p:nvPr/>
        </p:nvSpPr>
        <p:spPr>
          <a:xfrm>
            <a:off x="428376" y="3943904"/>
            <a:ext cx="8320088" cy="78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000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</a:pP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solo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al termine dell’algoritmo </a:t>
            </a: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etichette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rappresentano le distanze minime</a:t>
            </a:r>
            <a:r>
              <a:rPr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diventano definitive</a:t>
            </a: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3"/>
          <p:cNvSpPr/>
          <p:nvPr/>
        </p:nvSpPr>
        <p:spPr>
          <a:xfrm>
            <a:off x="392113" y="604185"/>
            <a:ext cx="83597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i="1"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Open Shortest Path First (OSPF)</a:t>
            </a:r>
            <a:endParaRPr i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"/>
          <p:cNvSpPr txBox="1"/>
          <p:nvPr/>
        </p:nvSpPr>
        <p:spPr>
          <a:xfrm>
            <a:off x="539552" y="1036233"/>
            <a:ext cx="8143751" cy="7560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E’ un protocollo dinamico per l’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instradamento di pacchetti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, ampiamente utilizzato in reti basate sull’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Internet Protocol (IP)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 </a:t>
            </a:r>
            <a:endParaRPr i="1"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75" name="Google Shape;17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5114" y="2332377"/>
            <a:ext cx="5299174" cy="3976943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"/>
          <p:cNvSpPr/>
          <p:nvPr/>
        </p:nvSpPr>
        <p:spPr>
          <a:xfrm>
            <a:off x="539551" y="1844824"/>
            <a:ext cx="8143751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Utilizza algoritmi che risolvono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problemi di cammino minimo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.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0" name="Shape 1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1" name="Google Shape;1431;p30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432" name="Google Shape;1432;p30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30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Algoritmi </a:t>
              </a:r>
              <a:r>
                <a:rPr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label correcting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4" name="Google Shape;1434;p30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5" name="Google Shape;1435;p30"/>
          <p:cNvSpPr/>
          <p:nvPr/>
        </p:nvSpPr>
        <p:spPr>
          <a:xfrm>
            <a:off x="323527" y="1196752"/>
            <a:ext cx="854891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Condizione di ottimalità: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6" name="Google Shape;1436;p30"/>
          <p:cNvSpPr/>
          <p:nvPr/>
        </p:nvSpPr>
        <p:spPr>
          <a:xfrm>
            <a:off x="400795" y="1484784"/>
            <a:ext cx="8347669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23" l="-437" r="-3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7" name="Google Shape;1437;p30"/>
          <p:cNvSpPr/>
          <p:nvPr/>
        </p:nvSpPr>
        <p:spPr>
          <a:xfrm>
            <a:off x="400796" y="2309971"/>
            <a:ext cx="8347669" cy="9138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31" l="-437" r="-3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8" name="Google Shape;1438;p30"/>
          <p:cNvSpPr txBox="1"/>
          <p:nvPr/>
        </p:nvSpPr>
        <p:spPr>
          <a:xfrm>
            <a:off x="2843808" y="3253378"/>
            <a:ext cx="3724418" cy="4247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014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39" name="Google Shape;1439;p30"/>
          <p:cNvSpPr/>
          <p:nvPr/>
        </p:nvSpPr>
        <p:spPr>
          <a:xfrm>
            <a:off x="755650" y="5235575"/>
            <a:ext cx="312738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40" name="Google Shape;1440;p30"/>
          <p:cNvSpPr/>
          <p:nvPr/>
        </p:nvSpPr>
        <p:spPr>
          <a:xfrm>
            <a:off x="3811588" y="4451350"/>
            <a:ext cx="312737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41" name="Google Shape;1441;p30"/>
          <p:cNvSpPr/>
          <p:nvPr/>
        </p:nvSpPr>
        <p:spPr>
          <a:xfrm>
            <a:off x="2243138" y="6099175"/>
            <a:ext cx="312737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42" name="Google Shape;1442;p30"/>
          <p:cNvSpPr/>
          <p:nvPr/>
        </p:nvSpPr>
        <p:spPr>
          <a:xfrm>
            <a:off x="2243138" y="4451350"/>
            <a:ext cx="312737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443" name="Google Shape;1443;p30"/>
          <p:cNvCxnSpPr>
            <a:stCxn id="1439" idx="7"/>
            <a:endCxn id="1442" idx="2"/>
          </p:cNvCxnSpPr>
          <p:nvPr/>
        </p:nvCxnSpPr>
        <p:spPr>
          <a:xfrm flipH="1" rot="10800000">
            <a:off x="1022589" y="4648231"/>
            <a:ext cx="1220400" cy="645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44" name="Google Shape;1444;p30"/>
          <p:cNvCxnSpPr>
            <a:stCxn id="1439" idx="5"/>
            <a:endCxn id="1441" idx="2"/>
          </p:cNvCxnSpPr>
          <p:nvPr/>
        </p:nvCxnSpPr>
        <p:spPr>
          <a:xfrm>
            <a:off x="1022589" y="5571619"/>
            <a:ext cx="1220400" cy="72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1445" name="Google Shape;1445;p30"/>
          <p:cNvCxnSpPr>
            <a:stCxn id="1441" idx="7"/>
          </p:cNvCxnSpPr>
          <p:nvPr/>
        </p:nvCxnSpPr>
        <p:spPr>
          <a:xfrm flipH="1" rot="10800000">
            <a:off x="2510076" y="4785231"/>
            <a:ext cx="1346100" cy="1371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1446" name="Google Shape;1446;p30"/>
          <p:cNvCxnSpPr>
            <a:stCxn id="1442" idx="6"/>
          </p:cNvCxnSpPr>
          <p:nvPr/>
        </p:nvCxnSpPr>
        <p:spPr>
          <a:xfrm>
            <a:off x="2555875" y="4648200"/>
            <a:ext cx="12558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47" name="Google Shape;1447;p30"/>
          <p:cNvSpPr/>
          <p:nvPr/>
        </p:nvSpPr>
        <p:spPr>
          <a:xfrm>
            <a:off x="3811588" y="6099175"/>
            <a:ext cx="312737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448" name="Google Shape;1448;p30"/>
          <p:cNvCxnSpPr>
            <a:stCxn id="1441" idx="6"/>
            <a:endCxn id="1447" idx="2"/>
          </p:cNvCxnSpPr>
          <p:nvPr/>
        </p:nvCxnSpPr>
        <p:spPr>
          <a:xfrm>
            <a:off x="2555875" y="6296025"/>
            <a:ext cx="12558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49" name="Google Shape;1449;p30"/>
          <p:cNvCxnSpPr>
            <a:stCxn id="1442" idx="4"/>
            <a:endCxn id="1441" idx="0"/>
          </p:cNvCxnSpPr>
          <p:nvPr/>
        </p:nvCxnSpPr>
        <p:spPr>
          <a:xfrm>
            <a:off x="2399507" y="4845050"/>
            <a:ext cx="0" cy="1254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50" name="Google Shape;1450;p30"/>
          <p:cNvCxnSpPr>
            <a:endCxn id="1447" idx="0"/>
          </p:cNvCxnSpPr>
          <p:nvPr/>
        </p:nvCxnSpPr>
        <p:spPr>
          <a:xfrm>
            <a:off x="3967957" y="4845175"/>
            <a:ext cx="0" cy="125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1451" name="Google Shape;1451;p30"/>
          <p:cNvSpPr txBox="1"/>
          <p:nvPr/>
        </p:nvSpPr>
        <p:spPr>
          <a:xfrm>
            <a:off x="1224152" y="4686076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452" name="Google Shape;1452;p30"/>
          <p:cNvSpPr txBox="1"/>
          <p:nvPr/>
        </p:nvSpPr>
        <p:spPr>
          <a:xfrm>
            <a:off x="1145934" y="5863179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endParaRPr/>
          </a:p>
        </p:txBody>
      </p:sp>
      <p:sp>
        <p:nvSpPr>
          <p:cNvPr id="1453" name="Google Shape;1453;p30"/>
          <p:cNvSpPr txBox="1"/>
          <p:nvPr/>
        </p:nvSpPr>
        <p:spPr>
          <a:xfrm>
            <a:off x="2086078" y="5213874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454" name="Google Shape;1454;p30"/>
          <p:cNvSpPr txBox="1"/>
          <p:nvPr/>
        </p:nvSpPr>
        <p:spPr>
          <a:xfrm>
            <a:off x="2791347" y="4293708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sp>
        <p:nvSpPr>
          <p:cNvPr id="1455" name="Google Shape;1455;p30"/>
          <p:cNvSpPr txBox="1"/>
          <p:nvPr/>
        </p:nvSpPr>
        <p:spPr>
          <a:xfrm>
            <a:off x="2791347" y="6334018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456" name="Google Shape;1456;p30"/>
          <p:cNvSpPr txBox="1"/>
          <p:nvPr/>
        </p:nvSpPr>
        <p:spPr>
          <a:xfrm>
            <a:off x="2869700" y="5213751"/>
            <a:ext cx="705177" cy="335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/>
          </a:p>
        </p:txBody>
      </p:sp>
      <p:sp>
        <p:nvSpPr>
          <p:cNvPr id="1457" name="Google Shape;1457;p30"/>
          <p:cNvSpPr txBox="1"/>
          <p:nvPr/>
        </p:nvSpPr>
        <p:spPr>
          <a:xfrm>
            <a:off x="3966642" y="5135399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/>
          </a:p>
        </p:txBody>
      </p:sp>
      <p:sp>
        <p:nvSpPr>
          <p:cNvPr id="1458" name="Google Shape;1458;p30"/>
          <p:cNvSpPr/>
          <p:nvPr/>
        </p:nvSpPr>
        <p:spPr>
          <a:xfrm>
            <a:off x="4906963" y="5235575"/>
            <a:ext cx="312737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459" name="Google Shape;1459;p30"/>
          <p:cNvCxnSpPr>
            <a:stCxn id="1440" idx="6"/>
            <a:endCxn id="1458" idx="1"/>
          </p:cNvCxnSpPr>
          <p:nvPr/>
        </p:nvCxnSpPr>
        <p:spPr>
          <a:xfrm>
            <a:off x="4124325" y="4648200"/>
            <a:ext cx="828300" cy="645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60" name="Google Shape;1460;p30"/>
          <p:cNvCxnSpPr>
            <a:stCxn id="1447" idx="6"/>
            <a:endCxn id="1458" idx="3"/>
          </p:cNvCxnSpPr>
          <p:nvPr/>
        </p:nvCxnSpPr>
        <p:spPr>
          <a:xfrm flipH="1" rot="10800000">
            <a:off x="4124325" y="5571525"/>
            <a:ext cx="828300" cy="72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1461" name="Google Shape;1461;p30"/>
          <p:cNvSpPr txBox="1"/>
          <p:nvPr/>
        </p:nvSpPr>
        <p:spPr>
          <a:xfrm>
            <a:off x="4358426" y="4664359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1462" name="Google Shape;1462;p30"/>
          <p:cNvSpPr txBox="1"/>
          <p:nvPr/>
        </p:nvSpPr>
        <p:spPr>
          <a:xfrm>
            <a:off x="4436783" y="5941795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463" name="Google Shape;1463;p30"/>
          <p:cNvSpPr txBox="1"/>
          <p:nvPr/>
        </p:nvSpPr>
        <p:spPr>
          <a:xfrm>
            <a:off x="2138631" y="4149725"/>
            <a:ext cx="7051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[22]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4" name="Google Shape;1464;p30"/>
          <p:cNvSpPr txBox="1"/>
          <p:nvPr/>
        </p:nvSpPr>
        <p:spPr>
          <a:xfrm>
            <a:off x="2051844" y="6453456"/>
            <a:ext cx="705177" cy="30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[36]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5" name="Google Shape;1465;p30"/>
          <p:cNvSpPr txBox="1"/>
          <p:nvPr/>
        </p:nvSpPr>
        <p:spPr>
          <a:xfrm>
            <a:off x="3723022" y="4149725"/>
            <a:ext cx="705177" cy="30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[51]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6" name="Google Shape;1466;p30"/>
          <p:cNvSpPr txBox="1"/>
          <p:nvPr/>
        </p:nvSpPr>
        <p:spPr>
          <a:xfrm>
            <a:off x="3708091" y="6453456"/>
            <a:ext cx="705177" cy="30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[48]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7" name="Google Shape;1467;p30"/>
          <p:cNvSpPr txBox="1"/>
          <p:nvPr/>
        </p:nvSpPr>
        <p:spPr>
          <a:xfrm>
            <a:off x="5235248" y="5229599"/>
            <a:ext cx="705177" cy="30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[72]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8" name="Google Shape;1468;p30"/>
          <p:cNvSpPr/>
          <p:nvPr/>
        </p:nvSpPr>
        <p:spPr>
          <a:xfrm>
            <a:off x="5868145" y="5805264"/>
            <a:ext cx="2952006" cy="647700"/>
          </a:xfrm>
          <a:prstGeom prst="ellipse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9" name="Google Shape;1469;p30"/>
          <p:cNvSpPr txBox="1"/>
          <p:nvPr/>
        </p:nvSpPr>
        <p:spPr>
          <a:xfrm>
            <a:off x="683568" y="4921423"/>
            <a:ext cx="7051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[0]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0" name="Google Shape;1470;p30"/>
          <p:cNvSpPr/>
          <p:nvPr/>
        </p:nvSpPr>
        <p:spPr>
          <a:xfrm>
            <a:off x="558800" y="3851275"/>
            <a:ext cx="51988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Esempio di soluzione ammissibile </a:t>
            </a:r>
            <a:r>
              <a:rPr b="1" i="1" lang="it-IT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non ottima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1" name="Google Shape;1471;p30"/>
          <p:cNvSpPr txBox="1"/>
          <p:nvPr/>
        </p:nvSpPr>
        <p:spPr>
          <a:xfrm>
            <a:off x="5940152" y="4415393"/>
            <a:ext cx="282109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72" name="Google Shape;1472;p30"/>
          <p:cNvSpPr txBox="1"/>
          <p:nvPr/>
        </p:nvSpPr>
        <p:spPr>
          <a:xfrm>
            <a:off x="5940152" y="4931876"/>
            <a:ext cx="282109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73" name="Google Shape;1473;p30"/>
          <p:cNvSpPr txBox="1"/>
          <p:nvPr/>
        </p:nvSpPr>
        <p:spPr>
          <a:xfrm>
            <a:off x="5940152" y="5435932"/>
            <a:ext cx="2821093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74" name="Google Shape;1474;p30"/>
          <p:cNvSpPr txBox="1"/>
          <p:nvPr/>
        </p:nvSpPr>
        <p:spPr>
          <a:xfrm>
            <a:off x="5940152" y="5939988"/>
            <a:ext cx="2692853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4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1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480" name="Google Shape;1480;p31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1" name="Google Shape;1481;p31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Algoritmi </a:t>
              </a:r>
              <a:r>
                <a:rPr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label correcting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2" name="Google Shape;1482;p31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3" name="Google Shape;1483;p31"/>
          <p:cNvSpPr/>
          <p:nvPr/>
        </p:nvSpPr>
        <p:spPr>
          <a:xfrm>
            <a:off x="323527" y="1196752"/>
            <a:ext cx="854891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Condizione di ottimalità: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84" name="Google Shape;1484;p31"/>
          <p:cNvSpPr/>
          <p:nvPr/>
        </p:nvSpPr>
        <p:spPr>
          <a:xfrm>
            <a:off x="400795" y="1484784"/>
            <a:ext cx="8347669" cy="92333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23" l="-437" r="-3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85" name="Google Shape;1485;p31"/>
          <p:cNvSpPr/>
          <p:nvPr/>
        </p:nvSpPr>
        <p:spPr>
          <a:xfrm>
            <a:off x="400796" y="2309971"/>
            <a:ext cx="8347669" cy="91384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31" l="-437" r="-3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86" name="Google Shape;1486;p31"/>
          <p:cNvSpPr txBox="1"/>
          <p:nvPr/>
        </p:nvSpPr>
        <p:spPr>
          <a:xfrm>
            <a:off x="2843808" y="3253378"/>
            <a:ext cx="3724418" cy="424796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0144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87" name="Google Shape;1487;p31"/>
          <p:cNvSpPr/>
          <p:nvPr/>
        </p:nvSpPr>
        <p:spPr>
          <a:xfrm>
            <a:off x="755650" y="5235575"/>
            <a:ext cx="312738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488" name="Google Shape;1488;p31"/>
          <p:cNvSpPr/>
          <p:nvPr/>
        </p:nvSpPr>
        <p:spPr>
          <a:xfrm>
            <a:off x="3811588" y="4451350"/>
            <a:ext cx="312737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489" name="Google Shape;1489;p31"/>
          <p:cNvSpPr/>
          <p:nvPr/>
        </p:nvSpPr>
        <p:spPr>
          <a:xfrm>
            <a:off x="2243138" y="6099175"/>
            <a:ext cx="312737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490" name="Google Shape;1490;p31"/>
          <p:cNvSpPr/>
          <p:nvPr/>
        </p:nvSpPr>
        <p:spPr>
          <a:xfrm>
            <a:off x="2243138" y="4451350"/>
            <a:ext cx="312737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491" name="Google Shape;1491;p31"/>
          <p:cNvCxnSpPr>
            <a:stCxn id="1487" idx="7"/>
            <a:endCxn id="1490" idx="2"/>
          </p:cNvCxnSpPr>
          <p:nvPr/>
        </p:nvCxnSpPr>
        <p:spPr>
          <a:xfrm flipH="1" rot="10800000">
            <a:off x="1022589" y="4648231"/>
            <a:ext cx="1220400" cy="645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2" name="Google Shape;1492;p31"/>
          <p:cNvCxnSpPr>
            <a:stCxn id="1487" idx="5"/>
            <a:endCxn id="1489" idx="2"/>
          </p:cNvCxnSpPr>
          <p:nvPr/>
        </p:nvCxnSpPr>
        <p:spPr>
          <a:xfrm>
            <a:off x="1022589" y="5571619"/>
            <a:ext cx="1220400" cy="72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1493" name="Google Shape;1493;p31"/>
          <p:cNvCxnSpPr>
            <a:stCxn id="1489" idx="7"/>
          </p:cNvCxnSpPr>
          <p:nvPr/>
        </p:nvCxnSpPr>
        <p:spPr>
          <a:xfrm flipH="1" rot="10800000">
            <a:off x="2510076" y="4785231"/>
            <a:ext cx="1346100" cy="1371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cxnSp>
        <p:nvCxnSpPr>
          <p:cNvPr id="1494" name="Google Shape;1494;p31"/>
          <p:cNvCxnSpPr>
            <a:stCxn id="1490" idx="6"/>
          </p:cNvCxnSpPr>
          <p:nvPr/>
        </p:nvCxnSpPr>
        <p:spPr>
          <a:xfrm>
            <a:off x="2555875" y="4648200"/>
            <a:ext cx="12558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495" name="Google Shape;1495;p31"/>
          <p:cNvSpPr/>
          <p:nvPr/>
        </p:nvSpPr>
        <p:spPr>
          <a:xfrm>
            <a:off x="3811588" y="6099175"/>
            <a:ext cx="312737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496" name="Google Shape;1496;p31"/>
          <p:cNvCxnSpPr>
            <a:stCxn id="1489" idx="6"/>
            <a:endCxn id="1495" idx="2"/>
          </p:cNvCxnSpPr>
          <p:nvPr/>
        </p:nvCxnSpPr>
        <p:spPr>
          <a:xfrm>
            <a:off x="2555875" y="6296025"/>
            <a:ext cx="1255800" cy="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7" name="Google Shape;1497;p31"/>
          <p:cNvCxnSpPr>
            <a:stCxn id="1490" idx="4"/>
            <a:endCxn id="1489" idx="0"/>
          </p:cNvCxnSpPr>
          <p:nvPr/>
        </p:nvCxnSpPr>
        <p:spPr>
          <a:xfrm>
            <a:off x="2399507" y="4845050"/>
            <a:ext cx="0" cy="12540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498" name="Google Shape;1498;p31"/>
          <p:cNvCxnSpPr>
            <a:endCxn id="1495" idx="0"/>
          </p:cNvCxnSpPr>
          <p:nvPr/>
        </p:nvCxnSpPr>
        <p:spPr>
          <a:xfrm>
            <a:off x="3967957" y="4845175"/>
            <a:ext cx="0" cy="1254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1499" name="Google Shape;1499;p31"/>
          <p:cNvSpPr txBox="1"/>
          <p:nvPr/>
        </p:nvSpPr>
        <p:spPr>
          <a:xfrm>
            <a:off x="1224152" y="4686076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1500" name="Google Shape;1500;p31"/>
          <p:cNvSpPr txBox="1"/>
          <p:nvPr/>
        </p:nvSpPr>
        <p:spPr>
          <a:xfrm>
            <a:off x="1145934" y="5863179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51</a:t>
            </a:r>
            <a:endParaRPr/>
          </a:p>
        </p:txBody>
      </p:sp>
      <p:sp>
        <p:nvSpPr>
          <p:cNvPr id="1501" name="Google Shape;1501;p31"/>
          <p:cNvSpPr txBox="1"/>
          <p:nvPr/>
        </p:nvSpPr>
        <p:spPr>
          <a:xfrm>
            <a:off x="2086078" y="5213874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/>
          </a:p>
        </p:txBody>
      </p:sp>
      <p:sp>
        <p:nvSpPr>
          <p:cNvPr id="1502" name="Google Shape;1502;p31"/>
          <p:cNvSpPr txBox="1"/>
          <p:nvPr/>
        </p:nvSpPr>
        <p:spPr>
          <a:xfrm>
            <a:off x="2791347" y="4293708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29</a:t>
            </a:r>
            <a:endParaRPr/>
          </a:p>
        </p:txBody>
      </p:sp>
      <p:sp>
        <p:nvSpPr>
          <p:cNvPr id="1503" name="Google Shape;1503;p31"/>
          <p:cNvSpPr txBox="1"/>
          <p:nvPr/>
        </p:nvSpPr>
        <p:spPr>
          <a:xfrm>
            <a:off x="2791347" y="6334018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/>
          </a:p>
        </p:txBody>
      </p:sp>
      <p:sp>
        <p:nvSpPr>
          <p:cNvPr id="1504" name="Google Shape;1504;p31"/>
          <p:cNvSpPr txBox="1"/>
          <p:nvPr/>
        </p:nvSpPr>
        <p:spPr>
          <a:xfrm>
            <a:off x="2869700" y="5213751"/>
            <a:ext cx="705177" cy="335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/>
          </a:p>
        </p:txBody>
      </p:sp>
      <p:sp>
        <p:nvSpPr>
          <p:cNvPr id="1505" name="Google Shape;1505;p31"/>
          <p:cNvSpPr txBox="1"/>
          <p:nvPr/>
        </p:nvSpPr>
        <p:spPr>
          <a:xfrm>
            <a:off x="3966642" y="5135399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/>
          </a:p>
        </p:txBody>
      </p:sp>
      <p:sp>
        <p:nvSpPr>
          <p:cNvPr id="1506" name="Google Shape;1506;p31"/>
          <p:cNvSpPr/>
          <p:nvPr/>
        </p:nvSpPr>
        <p:spPr>
          <a:xfrm>
            <a:off x="4906963" y="5235575"/>
            <a:ext cx="312737" cy="3937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cxnSp>
        <p:nvCxnSpPr>
          <p:cNvPr id="1507" name="Google Shape;1507;p31"/>
          <p:cNvCxnSpPr>
            <a:stCxn id="1495" idx="6"/>
            <a:endCxn id="1506" idx="3"/>
          </p:cNvCxnSpPr>
          <p:nvPr/>
        </p:nvCxnSpPr>
        <p:spPr>
          <a:xfrm flipH="1" rot="10800000">
            <a:off x="4124325" y="5571525"/>
            <a:ext cx="828300" cy="724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1508" name="Google Shape;1508;p31"/>
          <p:cNvSpPr txBox="1"/>
          <p:nvPr/>
        </p:nvSpPr>
        <p:spPr>
          <a:xfrm>
            <a:off x="4358426" y="4664359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1509" name="Google Shape;1509;p31"/>
          <p:cNvSpPr txBox="1"/>
          <p:nvPr/>
        </p:nvSpPr>
        <p:spPr>
          <a:xfrm>
            <a:off x="4436783" y="5941795"/>
            <a:ext cx="705177" cy="335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510" name="Google Shape;1510;p31"/>
          <p:cNvSpPr txBox="1"/>
          <p:nvPr/>
        </p:nvSpPr>
        <p:spPr>
          <a:xfrm>
            <a:off x="2138631" y="4149725"/>
            <a:ext cx="7051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[22]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1" name="Google Shape;1511;p31"/>
          <p:cNvSpPr txBox="1"/>
          <p:nvPr/>
        </p:nvSpPr>
        <p:spPr>
          <a:xfrm>
            <a:off x="2051844" y="6453456"/>
            <a:ext cx="705177" cy="30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[36]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2" name="Google Shape;1512;p31"/>
          <p:cNvSpPr txBox="1"/>
          <p:nvPr/>
        </p:nvSpPr>
        <p:spPr>
          <a:xfrm>
            <a:off x="3723022" y="4149725"/>
            <a:ext cx="705177" cy="30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[51]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3" name="Google Shape;1513;p31"/>
          <p:cNvSpPr txBox="1"/>
          <p:nvPr/>
        </p:nvSpPr>
        <p:spPr>
          <a:xfrm>
            <a:off x="3708091" y="6453456"/>
            <a:ext cx="705177" cy="30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[48]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4" name="Google Shape;1514;p31"/>
          <p:cNvSpPr txBox="1"/>
          <p:nvPr/>
        </p:nvSpPr>
        <p:spPr>
          <a:xfrm>
            <a:off x="683568" y="4921423"/>
            <a:ext cx="7051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[0]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5" name="Google Shape;1515;p31"/>
          <p:cNvSpPr/>
          <p:nvPr/>
        </p:nvSpPr>
        <p:spPr>
          <a:xfrm>
            <a:off x="558800" y="3851275"/>
            <a:ext cx="468589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Esempio di soluzione ammissibile </a:t>
            </a:r>
            <a:r>
              <a:rPr b="1" i="1" lang="it-IT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ottima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6" name="Google Shape;1516;p31"/>
          <p:cNvSpPr txBox="1"/>
          <p:nvPr/>
        </p:nvSpPr>
        <p:spPr>
          <a:xfrm>
            <a:off x="5940152" y="4415393"/>
            <a:ext cx="2821093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17" name="Google Shape;1517;p31"/>
          <p:cNvSpPr txBox="1"/>
          <p:nvPr/>
        </p:nvSpPr>
        <p:spPr>
          <a:xfrm>
            <a:off x="5940152" y="4931876"/>
            <a:ext cx="2821093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18" name="Google Shape;1518;p31"/>
          <p:cNvSpPr txBox="1"/>
          <p:nvPr/>
        </p:nvSpPr>
        <p:spPr>
          <a:xfrm>
            <a:off x="5940152" y="5435932"/>
            <a:ext cx="2821093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19" name="Google Shape;1519;p31"/>
          <p:cNvSpPr txBox="1"/>
          <p:nvPr/>
        </p:nvSpPr>
        <p:spPr>
          <a:xfrm>
            <a:off x="5940152" y="5939988"/>
            <a:ext cx="2821093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520" name="Google Shape;1520;p31"/>
          <p:cNvCxnSpPr>
            <a:stCxn id="1495" idx="6"/>
            <a:endCxn id="1506" idx="3"/>
          </p:cNvCxnSpPr>
          <p:nvPr/>
        </p:nvCxnSpPr>
        <p:spPr>
          <a:xfrm flipH="1" rot="10800000">
            <a:off x="4124325" y="5571525"/>
            <a:ext cx="828300" cy="724500"/>
          </a:xfrm>
          <a:prstGeom prst="straightConnector1">
            <a:avLst/>
          </a:prstGeom>
          <a:noFill/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21" name="Google Shape;1521;p31"/>
          <p:cNvCxnSpPr>
            <a:stCxn id="1488" idx="6"/>
            <a:endCxn id="1506" idx="1"/>
          </p:cNvCxnSpPr>
          <p:nvPr/>
        </p:nvCxnSpPr>
        <p:spPr>
          <a:xfrm>
            <a:off x="4124325" y="4648200"/>
            <a:ext cx="828300" cy="645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1522" name="Google Shape;1522;p31"/>
          <p:cNvSpPr txBox="1"/>
          <p:nvPr/>
        </p:nvSpPr>
        <p:spPr>
          <a:xfrm>
            <a:off x="5220072" y="5229200"/>
            <a:ext cx="705177" cy="3077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400"/>
              <a:buFont typeface="Arial"/>
              <a:buNone/>
            </a:pPr>
            <a:r>
              <a:rPr lang="it-IT" sz="14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[53]</a:t>
            </a:r>
            <a:endParaRPr sz="14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7" name="Google Shape;1527;p32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528" name="Google Shape;1528;p32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32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Algoritmi </a:t>
              </a:r>
              <a:r>
                <a:rPr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label correcting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0" name="Google Shape;1530;p32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Google Shape;1531;p32"/>
          <p:cNvSpPr/>
          <p:nvPr/>
        </p:nvSpPr>
        <p:spPr>
          <a:xfrm>
            <a:off x="467544" y="1556792"/>
            <a:ext cx="8280920" cy="3600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CBEF"/>
              </a:gs>
              <a:gs pos="99000">
                <a:srgbClr val="DEC8EE"/>
              </a:gs>
              <a:gs pos="100000">
                <a:srgbClr val="DEC8EE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2" name="Google Shape;1532;p32"/>
          <p:cNvSpPr/>
          <p:nvPr/>
        </p:nvSpPr>
        <p:spPr>
          <a:xfrm>
            <a:off x="755576" y="2204864"/>
            <a:ext cx="7992888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83097" l="-457" r="0" t="-42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33" name="Google Shape;1533;p32"/>
          <p:cNvSpPr/>
          <p:nvPr/>
        </p:nvSpPr>
        <p:spPr>
          <a:xfrm>
            <a:off x="755577" y="2996952"/>
            <a:ext cx="7776864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7462" l="-46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34" name="Google Shape;1534;p32"/>
          <p:cNvSpPr/>
          <p:nvPr/>
        </p:nvSpPr>
        <p:spPr>
          <a:xfrm>
            <a:off x="755577" y="3789040"/>
            <a:ext cx="7848871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9998" l="-46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35" name="Google Shape;1535;p32"/>
          <p:cNvSpPr/>
          <p:nvPr/>
        </p:nvSpPr>
        <p:spPr>
          <a:xfrm>
            <a:off x="755577" y="4581128"/>
            <a:ext cx="856895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Step 3. 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GO TO Step1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36" name="Google Shape;1536;p32"/>
          <p:cNvSpPr/>
          <p:nvPr/>
        </p:nvSpPr>
        <p:spPr>
          <a:xfrm>
            <a:off x="735198" y="1628800"/>
            <a:ext cx="763810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Generico algoritmo label correcting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537" name="Google Shape;1537;p32"/>
          <p:cNvGrpSpPr/>
          <p:nvPr/>
        </p:nvGrpSpPr>
        <p:grpSpPr>
          <a:xfrm>
            <a:off x="611559" y="5517232"/>
            <a:ext cx="7992889" cy="791395"/>
            <a:chOff x="0" y="692"/>
            <a:chExt cx="8064897" cy="791395"/>
          </a:xfrm>
        </p:grpSpPr>
        <p:sp>
          <p:nvSpPr>
            <p:cNvPr id="1538" name="Google Shape;1538;p32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>
                <a:gd fmla="val 16667" name="adj"/>
              </a:avLst>
            </a:prstGeom>
            <a:solidFill>
              <a:srgbClr val="A2A2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32"/>
            <p:cNvSpPr/>
            <p:nvPr/>
          </p:nvSpPr>
          <p:spPr>
            <a:xfrm>
              <a:off x="38633" y="39325"/>
              <a:ext cx="8026264" cy="714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118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 diversi algoritmi </a:t>
              </a:r>
              <a:r>
                <a:rPr i="1" lang="it-IT" sz="16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label correcting </a:t>
              </a:r>
              <a:r>
                <a:rPr i="1" lang="it-IT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variano a seconda dell’</a:t>
              </a:r>
              <a:r>
                <a:rPr i="1" lang="it-IT" sz="16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ordine con cui ispezionano gli archi</a:t>
              </a:r>
              <a:r>
                <a:rPr i="1" lang="it-IT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per verificare la </a:t>
              </a:r>
              <a:r>
                <a:rPr i="1" lang="it-IT" sz="16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condizione di ottimalità</a:t>
              </a:r>
              <a:endParaRPr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3" name="Shape 1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4" name="Google Shape;1544;p33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545" name="Google Shape;1545;p33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33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Bellman-Ford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7" name="Google Shape;1547;p33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8" name="Google Shape;1548;p33"/>
          <p:cNvSpPr/>
          <p:nvPr/>
        </p:nvSpPr>
        <p:spPr>
          <a:xfrm>
            <a:off x="400795" y="1484784"/>
            <a:ext cx="834766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 primo passo individua 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cammini minimi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 il nodo sorgente e gli altri nodi con il vincolo che i cammini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contengano al più 1 arco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(archi del grafo)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9" name="Google Shape;1549;p33"/>
          <p:cNvSpPr/>
          <p:nvPr/>
        </p:nvSpPr>
        <p:spPr>
          <a:xfrm>
            <a:off x="395536" y="2453987"/>
            <a:ext cx="8347669" cy="7853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 secondo passo si trovano 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cammini minimi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tra il nodo sorgente e gli altri nodi con il vincolo che i cammini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contengano al più 2 archi</a:t>
            </a:r>
            <a:endParaRPr/>
          </a:p>
        </p:txBody>
      </p:sp>
      <p:sp>
        <p:nvSpPr>
          <p:cNvPr id="1550" name="Google Shape;1550;p33"/>
          <p:cNvSpPr/>
          <p:nvPr/>
        </p:nvSpPr>
        <p:spPr>
          <a:xfrm>
            <a:off x="395536" y="3429000"/>
            <a:ext cx="8568952" cy="7812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355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itera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il procedimento sino al valore massimo di archi possibili in un cammino (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n-1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551" name="Google Shape;1551;p33"/>
          <p:cNvGrpSpPr/>
          <p:nvPr/>
        </p:nvGrpSpPr>
        <p:grpSpPr>
          <a:xfrm>
            <a:off x="716657" y="4691657"/>
            <a:ext cx="7311727" cy="444600"/>
            <a:chOff x="0" y="8532"/>
            <a:chExt cx="7311727" cy="444600"/>
          </a:xfrm>
        </p:grpSpPr>
        <p:sp>
          <p:nvSpPr>
            <p:cNvPr id="1552" name="Google Shape;1552;p33"/>
            <p:cNvSpPr/>
            <p:nvPr/>
          </p:nvSpPr>
          <p:spPr>
            <a:xfrm>
              <a:off x="0" y="8532"/>
              <a:ext cx="7311727" cy="444600"/>
            </a:xfrm>
            <a:prstGeom prst="roundRect">
              <a:avLst>
                <a:gd fmla="val 16667" name="adj"/>
              </a:avLst>
            </a:prstGeom>
            <a:solidFill>
              <a:srgbClr val="9A9AD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3"/>
            <p:cNvSpPr txBox="1"/>
            <p:nvPr/>
          </p:nvSpPr>
          <p:spPr>
            <a:xfrm>
              <a:off x="21704" y="30236"/>
              <a:ext cx="7268319" cy="401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72375" lIns="72375" spcFirstLastPara="1" rIns="72375" wrap="square" tIns="723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L’algoritmo termina al massimo dopo </a:t>
              </a:r>
              <a:r>
                <a:rPr b="1" i="1" lang="it-IT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 -1 </a:t>
              </a:r>
              <a:r>
                <a:rPr lang="it-IT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iterazioni dove </a:t>
              </a:r>
              <a:r>
                <a:rPr b="1" i="1" lang="it-IT" sz="19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n = |V|</a:t>
              </a:r>
              <a:endParaRPr sz="1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8" name="Google Shape;1558;p34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559" name="Google Shape;1559;p34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34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Bellman-Ford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61" name="Google Shape;1561;p34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2" name="Google Shape;1562;p34"/>
          <p:cNvSpPr/>
          <p:nvPr/>
        </p:nvSpPr>
        <p:spPr>
          <a:xfrm>
            <a:off x="467544" y="1340768"/>
            <a:ext cx="8280920" cy="3600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CBEF"/>
              </a:gs>
              <a:gs pos="99000">
                <a:srgbClr val="DEC8EE"/>
              </a:gs>
              <a:gs pos="100000">
                <a:srgbClr val="DEC8EE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3" name="Google Shape;1563;p34"/>
          <p:cNvSpPr/>
          <p:nvPr/>
        </p:nvSpPr>
        <p:spPr>
          <a:xfrm>
            <a:off x="683568" y="1484784"/>
            <a:ext cx="7992888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1427" l="-380" r="0" t="-428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64" name="Google Shape;1564;p34"/>
          <p:cNvSpPr/>
          <p:nvPr/>
        </p:nvSpPr>
        <p:spPr>
          <a:xfrm>
            <a:off x="755576" y="5085184"/>
            <a:ext cx="1080120" cy="41293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02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565" name="Google Shape;1565;p34"/>
          <p:cNvCxnSpPr/>
          <p:nvPr/>
        </p:nvCxnSpPr>
        <p:spPr>
          <a:xfrm>
            <a:off x="1619672" y="5301208"/>
            <a:ext cx="432048" cy="0"/>
          </a:xfrm>
          <a:prstGeom prst="straightConnector1">
            <a:avLst/>
          </a:prstGeom>
          <a:noFill/>
          <a:ln cap="flat" cmpd="sng" w="22225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66" name="Google Shape;1566;p34"/>
          <p:cNvSpPr/>
          <p:nvPr/>
        </p:nvSpPr>
        <p:spPr>
          <a:xfrm>
            <a:off x="2051720" y="5085184"/>
            <a:ext cx="6480720" cy="412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Etichetta del nodo j all’iterazione k</a:t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7" name="Google Shape;1567;p34"/>
          <p:cNvSpPr/>
          <p:nvPr/>
        </p:nvSpPr>
        <p:spPr>
          <a:xfrm>
            <a:off x="755576" y="5522892"/>
            <a:ext cx="3168352" cy="41293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02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568" name="Google Shape;1568;p34"/>
          <p:cNvCxnSpPr/>
          <p:nvPr/>
        </p:nvCxnSpPr>
        <p:spPr>
          <a:xfrm>
            <a:off x="3923928" y="5719802"/>
            <a:ext cx="432048" cy="0"/>
          </a:xfrm>
          <a:prstGeom prst="straightConnector1">
            <a:avLst/>
          </a:prstGeom>
          <a:noFill/>
          <a:ln cap="flat" cmpd="sng" w="22225">
            <a:solidFill>
              <a:srgbClr val="0070C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569" name="Google Shape;1569;p34"/>
          <p:cNvSpPr/>
          <p:nvPr/>
        </p:nvSpPr>
        <p:spPr>
          <a:xfrm>
            <a:off x="4355976" y="5503778"/>
            <a:ext cx="4104456" cy="73353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999" l="-89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70" name="Google Shape;1570;p34"/>
          <p:cNvSpPr/>
          <p:nvPr/>
        </p:nvSpPr>
        <p:spPr>
          <a:xfrm>
            <a:off x="683568" y="1916832"/>
            <a:ext cx="7992888" cy="432048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4223" l="-38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71" name="Google Shape;1571;p34"/>
          <p:cNvSpPr/>
          <p:nvPr/>
        </p:nvSpPr>
        <p:spPr>
          <a:xfrm>
            <a:off x="683568" y="2276872"/>
            <a:ext cx="7992888" cy="432048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5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72" name="Google Shape;1572;p34"/>
          <p:cNvSpPr/>
          <p:nvPr/>
        </p:nvSpPr>
        <p:spPr>
          <a:xfrm>
            <a:off x="683568" y="2636912"/>
            <a:ext cx="8568952" cy="432048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9571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73" name="Google Shape;1573;p34"/>
          <p:cNvSpPr/>
          <p:nvPr/>
        </p:nvSpPr>
        <p:spPr>
          <a:xfrm>
            <a:off x="683568" y="3429000"/>
            <a:ext cx="7992888" cy="432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4283" l="-38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74" name="Google Shape;1574;p34"/>
          <p:cNvSpPr/>
          <p:nvPr/>
        </p:nvSpPr>
        <p:spPr>
          <a:xfrm>
            <a:off x="683568" y="3861048"/>
            <a:ext cx="7992888" cy="432048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4223" l="-38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575" name="Google Shape;1575;p34"/>
          <p:cNvSpPr/>
          <p:nvPr/>
        </p:nvSpPr>
        <p:spPr>
          <a:xfrm>
            <a:off x="683568" y="4365104"/>
            <a:ext cx="7992888" cy="432048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4223" l="-38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576" name="Google Shape;1576;p34"/>
          <p:cNvGrpSpPr/>
          <p:nvPr/>
        </p:nvGrpSpPr>
        <p:grpSpPr>
          <a:xfrm>
            <a:off x="539552" y="6310013"/>
            <a:ext cx="8208912" cy="359347"/>
            <a:chOff x="0" y="692"/>
            <a:chExt cx="8064897" cy="791395"/>
          </a:xfrm>
        </p:grpSpPr>
        <p:sp>
          <p:nvSpPr>
            <p:cNvPr id="1577" name="Google Shape;1577;p34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>
                <a:gd fmla="val 16667" name="adj"/>
              </a:avLst>
            </a:prstGeom>
            <a:solidFill>
              <a:srgbClr val="A2A2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8" name="Google Shape;1578;p34"/>
            <p:cNvSpPr/>
            <p:nvPr/>
          </p:nvSpPr>
          <p:spPr>
            <a:xfrm>
              <a:off x="38633" y="39325"/>
              <a:ext cx="8026264" cy="714129"/>
            </a:xfrm>
            <a:prstGeom prst="rect">
              <a:avLst/>
            </a:prstGeom>
            <a:blipFill rotWithShape="1">
              <a:blip r:embed="rId13">
                <a:alphaModFix/>
              </a:blip>
              <a:stretch>
                <a:fillRect b="-13206" l="-671" r="0" t="-1886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5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3" name="Google Shape;1583;p35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584" name="Google Shape;1584;p35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35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Bellman-Ford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6" name="Google Shape;1586;p35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7" name="Google Shape;1587;p35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8" name="Google Shape;1588;p35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9" name="Google Shape;1589;p35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35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35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2" name="Google Shape;1592;p35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3" name="Google Shape;1593;p35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4" name="Google Shape;1594;p35"/>
          <p:cNvCxnSpPr>
            <a:stCxn id="1588" idx="7"/>
            <a:endCxn id="1589" idx="2"/>
          </p:cNvCxnSpPr>
          <p:nvPr/>
        </p:nvCxnSpPr>
        <p:spPr>
          <a:xfrm flipH="1" rot="10800000">
            <a:off x="1729014" y="1887294"/>
            <a:ext cx="970800" cy="609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5" name="Google Shape;1595;p35"/>
          <p:cNvCxnSpPr>
            <a:stCxn id="1592" idx="2"/>
            <a:endCxn id="1589" idx="6"/>
          </p:cNvCxnSpPr>
          <p:nvPr/>
        </p:nvCxnSpPr>
        <p:spPr>
          <a:xfrm rot="10800000">
            <a:off x="3249825" y="1887278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6" name="Google Shape;1596;p35"/>
          <p:cNvCxnSpPr>
            <a:stCxn id="1589" idx="5"/>
            <a:endCxn id="1591" idx="1"/>
          </p:cNvCxnSpPr>
          <p:nvPr/>
        </p:nvCxnSpPr>
        <p:spPr>
          <a:xfrm>
            <a:off x="3169174" y="2070050"/>
            <a:ext cx="13656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7" name="Google Shape;1597;p35"/>
          <p:cNvCxnSpPr>
            <a:stCxn id="1590" idx="0"/>
            <a:endCxn id="1589" idx="4"/>
          </p:cNvCxnSpPr>
          <p:nvPr/>
        </p:nvCxnSpPr>
        <p:spPr>
          <a:xfrm rot="10800000">
            <a:off x="2974750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8" name="Google Shape;1598;p35"/>
          <p:cNvCxnSpPr>
            <a:stCxn id="1588" idx="5"/>
            <a:endCxn id="1590" idx="2"/>
          </p:cNvCxnSpPr>
          <p:nvPr/>
        </p:nvCxnSpPr>
        <p:spPr>
          <a:xfrm>
            <a:off x="1729014" y="2862138"/>
            <a:ext cx="970800" cy="69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599" name="Google Shape;1599;p35"/>
          <p:cNvCxnSpPr>
            <a:stCxn id="1591" idx="3"/>
            <a:endCxn id="1590" idx="7"/>
          </p:cNvCxnSpPr>
          <p:nvPr/>
        </p:nvCxnSpPr>
        <p:spPr>
          <a:xfrm flipH="1">
            <a:off x="3169066" y="2875038"/>
            <a:ext cx="13656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0" name="Google Shape;1600;p35"/>
          <p:cNvCxnSpPr>
            <a:stCxn id="1590" idx="6"/>
            <a:endCxn id="1593" idx="2"/>
          </p:cNvCxnSpPr>
          <p:nvPr/>
        </p:nvCxnSpPr>
        <p:spPr>
          <a:xfrm>
            <a:off x="3249707" y="3556362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1" name="Google Shape;1601;p35"/>
          <p:cNvCxnSpPr>
            <a:stCxn id="1591" idx="5"/>
            <a:endCxn id="1593" idx="1"/>
          </p:cNvCxnSpPr>
          <p:nvPr/>
        </p:nvCxnSpPr>
        <p:spPr>
          <a:xfrm>
            <a:off x="4923515" y="2875038"/>
            <a:ext cx="13392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2" name="Google Shape;1602;p35"/>
          <p:cNvCxnSpPr>
            <a:stCxn id="1592" idx="3"/>
            <a:endCxn id="1591" idx="7"/>
          </p:cNvCxnSpPr>
          <p:nvPr/>
        </p:nvCxnSpPr>
        <p:spPr>
          <a:xfrm flipH="1">
            <a:off x="4923658" y="2070050"/>
            <a:ext cx="13392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03" name="Google Shape;1603;p35"/>
          <p:cNvCxnSpPr>
            <a:stCxn id="1593" idx="0"/>
            <a:endCxn id="1592" idx="4"/>
          </p:cNvCxnSpPr>
          <p:nvPr/>
        </p:nvCxnSpPr>
        <p:spPr>
          <a:xfrm rot="10800000">
            <a:off x="6457283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04" name="Google Shape;1604;p35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5" name="Google Shape;1605;p35"/>
          <p:cNvSpPr txBox="1"/>
          <p:nvPr/>
        </p:nvSpPr>
        <p:spPr>
          <a:xfrm>
            <a:off x="919674" y="2082334"/>
            <a:ext cx="844014" cy="3385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06" name="Google Shape;1606;p35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7" name="Google Shape;1607;p35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8" name="Google Shape;1608;p35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9" name="Google Shape;1609;p35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0" name="Google Shape;1610;p35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1" name="Google Shape;1611;p35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2" name="Google Shape;1612;p35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3" name="Google Shape;1613;p35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4" name="Google Shape;1614;p35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5" name="Google Shape;1615;p35"/>
          <p:cNvSpPr/>
          <p:nvPr/>
        </p:nvSpPr>
        <p:spPr>
          <a:xfrm>
            <a:off x="755576" y="4221336"/>
            <a:ext cx="1971881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Inizializzazioni: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16" name="Google Shape;1616;p35"/>
          <p:cNvSpPr/>
          <p:nvPr/>
        </p:nvSpPr>
        <p:spPr>
          <a:xfrm>
            <a:off x="755576" y="4581128"/>
            <a:ext cx="7992888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17" name="Google Shape;1617;p35"/>
          <p:cNvSpPr/>
          <p:nvPr/>
        </p:nvSpPr>
        <p:spPr>
          <a:xfrm>
            <a:off x="755576" y="5013176"/>
            <a:ext cx="7992888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422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18" name="Google Shape;1618;p35"/>
          <p:cNvSpPr txBox="1"/>
          <p:nvPr/>
        </p:nvSpPr>
        <p:spPr>
          <a:xfrm>
            <a:off x="2575858" y="1268760"/>
            <a:ext cx="715260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19" name="Google Shape;1619;p35"/>
          <p:cNvSpPr/>
          <p:nvPr/>
        </p:nvSpPr>
        <p:spPr>
          <a:xfrm>
            <a:off x="6098479" y="1268760"/>
            <a:ext cx="715259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20" name="Google Shape;1620;p35"/>
          <p:cNvSpPr/>
          <p:nvPr/>
        </p:nvSpPr>
        <p:spPr>
          <a:xfrm>
            <a:off x="4327127" y="2070050"/>
            <a:ext cx="715259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21" name="Google Shape;1621;p35"/>
          <p:cNvSpPr/>
          <p:nvPr/>
        </p:nvSpPr>
        <p:spPr>
          <a:xfrm>
            <a:off x="6182325" y="3789040"/>
            <a:ext cx="715259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22" name="Google Shape;1622;p35"/>
          <p:cNvSpPr/>
          <p:nvPr/>
        </p:nvSpPr>
        <p:spPr>
          <a:xfrm>
            <a:off x="2585861" y="3789040"/>
            <a:ext cx="715259" cy="3385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6" name="Shape 1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7" name="Google Shape;1627;p36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628" name="Google Shape;1628;p36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36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Bellman-Ford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0" name="Google Shape;1630;p36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1" name="Google Shape;1631;p36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32" name="Google Shape;1632;p36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p36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4" name="Google Shape;1634;p36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5" name="Google Shape;1635;p36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6" name="Google Shape;1636;p36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7" name="Google Shape;1637;p36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8" name="Google Shape;1638;p36"/>
          <p:cNvCxnSpPr>
            <a:stCxn id="1632" idx="7"/>
            <a:endCxn id="1633" idx="2"/>
          </p:cNvCxnSpPr>
          <p:nvPr/>
        </p:nvCxnSpPr>
        <p:spPr>
          <a:xfrm flipH="1" rot="10800000">
            <a:off x="1729014" y="1887294"/>
            <a:ext cx="970800" cy="609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39" name="Google Shape;1639;p36"/>
          <p:cNvCxnSpPr>
            <a:stCxn id="1636" idx="2"/>
            <a:endCxn id="1633" idx="6"/>
          </p:cNvCxnSpPr>
          <p:nvPr/>
        </p:nvCxnSpPr>
        <p:spPr>
          <a:xfrm rot="10800000">
            <a:off x="3249825" y="1887278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0" name="Google Shape;1640;p36"/>
          <p:cNvCxnSpPr>
            <a:stCxn id="1633" idx="5"/>
            <a:endCxn id="1635" idx="1"/>
          </p:cNvCxnSpPr>
          <p:nvPr/>
        </p:nvCxnSpPr>
        <p:spPr>
          <a:xfrm>
            <a:off x="3169174" y="2070050"/>
            <a:ext cx="13656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1" name="Google Shape;1641;p36"/>
          <p:cNvCxnSpPr>
            <a:stCxn id="1634" idx="0"/>
            <a:endCxn id="1633" idx="4"/>
          </p:cNvCxnSpPr>
          <p:nvPr/>
        </p:nvCxnSpPr>
        <p:spPr>
          <a:xfrm rot="10800000">
            <a:off x="2974750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2" name="Google Shape;1642;p36"/>
          <p:cNvCxnSpPr>
            <a:stCxn id="1632" idx="5"/>
            <a:endCxn id="1634" idx="2"/>
          </p:cNvCxnSpPr>
          <p:nvPr/>
        </p:nvCxnSpPr>
        <p:spPr>
          <a:xfrm>
            <a:off x="1729014" y="2862138"/>
            <a:ext cx="970800" cy="69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3" name="Google Shape;1643;p36"/>
          <p:cNvCxnSpPr>
            <a:stCxn id="1635" idx="3"/>
            <a:endCxn id="1634" idx="7"/>
          </p:cNvCxnSpPr>
          <p:nvPr/>
        </p:nvCxnSpPr>
        <p:spPr>
          <a:xfrm flipH="1">
            <a:off x="3169066" y="2875038"/>
            <a:ext cx="13656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4" name="Google Shape;1644;p36"/>
          <p:cNvCxnSpPr>
            <a:stCxn id="1634" idx="6"/>
            <a:endCxn id="1637" idx="2"/>
          </p:cNvCxnSpPr>
          <p:nvPr/>
        </p:nvCxnSpPr>
        <p:spPr>
          <a:xfrm>
            <a:off x="3249707" y="3556362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5" name="Google Shape;1645;p36"/>
          <p:cNvCxnSpPr>
            <a:stCxn id="1635" idx="5"/>
            <a:endCxn id="1637" idx="1"/>
          </p:cNvCxnSpPr>
          <p:nvPr/>
        </p:nvCxnSpPr>
        <p:spPr>
          <a:xfrm>
            <a:off x="4923515" y="2875038"/>
            <a:ext cx="13392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6" name="Google Shape;1646;p36"/>
          <p:cNvCxnSpPr>
            <a:stCxn id="1636" idx="3"/>
            <a:endCxn id="1635" idx="7"/>
          </p:cNvCxnSpPr>
          <p:nvPr/>
        </p:nvCxnSpPr>
        <p:spPr>
          <a:xfrm flipH="1">
            <a:off x="4923658" y="2070050"/>
            <a:ext cx="13392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47" name="Google Shape;1647;p36"/>
          <p:cNvCxnSpPr>
            <a:stCxn id="1637" idx="0"/>
            <a:endCxn id="1636" idx="4"/>
          </p:cNvCxnSpPr>
          <p:nvPr/>
        </p:nvCxnSpPr>
        <p:spPr>
          <a:xfrm rot="10800000">
            <a:off x="6457283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48" name="Google Shape;1648;p36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9" name="Google Shape;1649;p36"/>
          <p:cNvSpPr txBox="1"/>
          <p:nvPr/>
        </p:nvSpPr>
        <p:spPr>
          <a:xfrm>
            <a:off x="919674" y="2082334"/>
            <a:ext cx="844014" cy="3385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50" name="Google Shape;1650;p36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1" name="Google Shape;1651;p36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2" name="Google Shape;1652;p36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36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4" name="Google Shape;1654;p36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5" name="Google Shape;1655;p36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6" name="Google Shape;1656;p36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36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36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9" name="Google Shape;1659;p36"/>
          <p:cNvSpPr/>
          <p:nvPr/>
        </p:nvSpPr>
        <p:spPr>
          <a:xfrm>
            <a:off x="755576" y="4221336"/>
            <a:ext cx="676875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1 (cammini minimi con al più un arco):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0" name="Google Shape;1660;p36"/>
          <p:cNvSpPr/>
          <p:nvPr/>
        </p:nvSpPr>
        <p:spPr>
          <a:xfrm>
            <a:off x="755576" y="4581128"/>
            <a:ext cx="7992888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61" name="Google Shape;1661;p36"/>
          <p:cNvSpPr/>
          <p:nvPr/>
        </p:nvSpPr>
        <p:spPr>
          <a:xfrm>
            <a:off x="755576" y="5013176"/>
            <a:ext cx="7992888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62" name="Google Shape;1662;p36"/>
          <p:cNvSpPr txBox="1"/>
          <p:nvPr/>
        </p:nvSpPr>
        <p:spPr>
          <a:xfrm>
            <a:off x="2575858" y="1268760"/>
            <a:ext cx="715260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63" name="Google Shape;1663;p36"/>
          <p:cNvSpPr/>
          <p:nvPr/>
        </p:nvSpPr>
        <p:spPr>
          <a:xfrm>
            <a:off x="6098479" y="1268760"/>
            <a:ext cx="715259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64" name="Google Shape;1664;p36"/>
          <p:cNvSpPr/>
          <p:nvPr/>
        </p:nvSpPr>
        <p:spPr>
          <a:xfrm>
            <a:off x="4327127" y="2070050"/>
            <a:ext cx="715259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65" name="Google Shape;1665;p36"/>
          <p:cNvSpPr/>
          <p:nvPr/>
        </p:nvSpPr>
        <p:spPr>
          <a:xfrm>
            <a:off x="6182325" y="3789040"/>
            <a:ext cx="715259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66" name="Google Shape;1666;p36"/>
          <p:cNvSpPr/>
          <p:nvPr/>
        </p:nvSpPr>
        <p:spPr>
          <a:xfrm>
            <a:off x="2585861" y="3789040"/>
            <a:ext cx="715259" cy="3385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67" name="Google Shape;1667;p36"/>
          <p:cNvSpPr txBox="1"/>
          <p:nvPr/>
        </p:nvSpPr>
        <p:spPr>
          <a:xfrm>
            <a:off x="2619907" y="1268760"/>
            <a:ext cx="655949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68" name="Google Shape;1668;p36"/>
          <p:cNvSpPr txBox="1"/>
          <p:nvPr/>
        </p:nvSpPr>
        <p:spPr>
          <a:xfrm>
            <a:off x="2699792" y="3789040"/>
            <a:ext cx="655949" cy="33855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669" name="Google Shape;1669;p36"/>
          <p:cNvCxnSpPr>
            <a:stCxn id="1632" idx="7"/>
            <a:endCxn id="1633" idx="2"/>
          </p:cNvCxnSpPr>
          <p:nvPr/>
        </p:nvCxnSpPr>
        <p:spPr>
          <a:xfrm flipH="1" rot="10800000">
            <a:off x="1729014" y="1887294"/>
            <a:ext cx="970800" cy="609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70" name="Google Shape;1670;p36"/>
          <p:cNvCxnSpPr>
            <a:stCxn id="1632" idx="5"/>
            <a:endCxn id="1634" idx="2"/>
          </p:cNvCxnSpPr>
          <p:nvPr/>
        </p:nvCxnSpPr>
        <p:spPr>
          <a:xfrm>
            <a:off x="1729014" y="2862138"/>
            <a:ext cx="970800" cy="694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5" name="Google Shape;1675;p37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676" name="Google Shape;1676;p37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37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Belman-Ford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8" name="Google Shape;1678;p37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9" name="Google Shape;1679;p37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80" name="Google Shape;1680;p37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1" name="Google Shape;1681;p37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2" name="Google Shape;1682;p37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3" name="Google Shape;1683;p37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4" name="Google Shape;1684;p37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5" name="Google Shape;1685;p37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86" name="Google Shape;1686;p37"/>
          <p:cNvCxnSpPr>
            <a:stCxn id="1680" idx="7"/>
            <a:endCxn id="1681" idx="2"/>
          </p:cNvCxnSpPr>
          <p:nvPr/>
        </p:nvCxnSpPr>
        <p:spPr>
          <a:xfrm flipH="1" rot="10800000">
            <a:off x="1729014" y="1887294"/>
            <a:ext cx="970800" cy="609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87" name="Google Shape;1687;p37"/>
          <p:cNvCxnSpPr>
            <a:stCxn id="1684" idx="2"/>
            <a:endCxn id="1681" idx="6"/>
          </p:cNvCxnSpPr>
          <p:nvPr/>
        </p:nvCxnSpPr>
        <p:spPr>
          <a:xfrm rot="10800000">
            <a:off x="3249825" y="1887278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88" name="Google Shape;1688;p37"/>
          <p:cNvCxnSpPr>
            <a:stCxn id="1681" idx="5"/>
            <a:endCxn id="1683" idx="1"/>
          </p:cNvCxnSpPr>
          <p:nvPr/>
        </p:nvCxnSpPr>
        <p:spPr>
          <a:xfrm>
            <a:off x="3169174" y="2070050"/>
            <a:ext cx="13656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89" name="Google Shape;1689;p37"/>
          <p:cNvCxnSpPr>
            <a:stCxn id="1682" idx="0"/>
            <a:endCxn id="1681" idx="4"/>
          </p:cNvCxnSpPr>
          <p:nvPr/>
        </p:nvCxnSpPr>
        <p:spPr>
          <a:xfrm rot="10800000">
            <a:off x="2974750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0" name="Google Shape;1690;p37"/>
          <p:cNvCxnSpPr>
            <a:stCxn id="1680" idx="5"/>
            <a:endCxn id="1682" idx="2"/>
          </p:cNvCxnSpPr>
          <p:nvPr/>
        </p:nvCxnSpPr>
        <p:spPr>
          <a:xfrm>
            <a:off x="1729014" y="2862138"/>
            <a:ext cx="970800" cy="69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1" name="Google Shape;1691;p37"/>
          <p:cNvCxnSpPr>
            <a:stCxn id="1683" idx="3"/>
            <a:endCxn id="1682" idx="7"/>
          </p:cNvCxnSpPr>
          <p:nvPr/>
        </p:nvCxnSpPr>
        <p:spPr>
          <a:xfrm flipH="1">
            <a:off x="3169066" y="2875038"/>
            <a:ext cx="13656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2" name="Google Shape;1692;p37"/>
          <p:cNvCxnSpPr>
            <a:stCxn id="1682" idx="6"/>
            <a:endCxn id="1685" idx="2"/>
          </p:cNvCxnSpPr>
          <p:nvPr/>
        </p:nvCxnSpPr>
        <p:spPr>
          <a:xfrm>
            <a:off x="3249707" y="3556362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3" name="Google Shape;1693;p37"/>
          <p:cNvCxnSpPr>
            <a:stCxn id="1683" idx="5"/>
            <a:endCxn id="1685" idx="1"/>
          </p:cNvCxnSpPr>
          <p:nvPr/>
        </p:nvCxnSpPr>
        <p:spPr>
          <a:xfrm>
            <a:off x="4923515" y="2875038"/>
            <a:ext cx="13392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4" name="Google Shape;1694;p37"/>
          <p:cNvCxnSpPr>
            <a:stCxn id="1684" idx="3"/>
            <a:endCxn id="1683" idx="7"/>
          </p:cNvCxnSpPr>
          <p:nvPr/>
        </p:nvCxnSpPr>
        <p:spPr>
          <a:xfrm flipH="1">
            <a:off x="4923658" y="2070050"/>
            <a:ext cx="13392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695" name="Google Shape;1695;p37"/>
          <p:cNvCxnSpPr>
            <a:stCxn id="1685" idx="0"/>
            <a:endCxn id="1684" idx="4"/>
          </p:cNvCxnSpPr>
          <p:nvPr/>
        </p:nvCxnSpPr>
        <p:spPr>
          <a:xfrm rot="10800000">
            <a:off x="6457283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696" name="Google Shape;1696;p37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7" name="Google Shape;1697;p37"/>
          <p:cNvSpPr txBox="1"/>
          <p:nvPr/>
        </p:nvSpPr>
        <p:spPr>
          <a:xfrm>
            <a:off x="919674" y="2082334"/>
            <a:ext cx="844014" cy="3385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698" name="Google Shape;1698;p37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9" name="Google Shape;1699;p37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0" name="Google Shape;1700;p37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1" name="Google Shape;1701;p37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2" name="Google Shape;1702;p37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3" name="Google Shape;1703;p37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4" name="Google Shape;1704;p37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5" name="Google Shape;1705;p37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6" name="Google Shape;1706;p37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7" name="Google Shape;1707;p37"/>
          <p:cNvSpPr/>
          <p:nvPr/>
        </p:nvSpPr>
        <p:spPr>
          <a:xfrm>
            <a:off x="755576" y="4221336"/>
            <a:ext cx="676875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2: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08" name="Google Shape;1708;p37"/>
          <p:cNvSpPr/>
          <p:nvPr/>
        </p:nvSpPr>
        <p:spPr>
          <a:xfrm>
            <a:off x="755576" y="4581128"/>
            <a:ext cx="7992888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09" name="Google Shape;1709;p37"/>
          <p:cNvSpPr/>
          <p:nvPr/>
        </p:nvSpPr>
        <p:spPr>
          <a:xfrm>
            <a:off x="755576" y="5013176"/>
            <a:ext cx="7992888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10" name="Google Shape;1710;p37"/>
          <p:cNvSpPr/>
          <p:nvPr/>
        </p:nvSpPr>
        <p:spPr>
          <a:xfrm>
            <a:off x="6098479" y="1268760"/>
            <a:ext cx="715259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11" name="Google Shape;1711;p37"/>
          <p:cNvSpPr/>
          <p:nvPr/>
        </p:nvSpPr>
        <p:spPr>
          <a:xfrm>
            <a:off x="4327127" y="2070050"/>
            <a:ext cx="715259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12" name="Google Shape;1712;p37"/>
          <p:cNvSpPr/>
          <p:nvPr/>
        </p:nvSpPr>
        <p:spPr>
          <a:xfrm>
            <a:off x="6182325" y="3789040"/>
            <a:ext cx="715259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13" name="Google Shape;1713;p37"/>
          <p:cNvSpPr txBox="1"/>
          <p:nvPr/>
        </p:nvSpPr>
        <p:spPr>
          <a:xfrm>
            <a:off x="2619907" y="1268760"/>
            <a:ext cx="655949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14" name="Google Shape;1714;p37"/>
          <p:cNvSpPr txBox="1"/>
          <p:nvPr/>
        </p:nvSpPr>
        <p:spPr>
          <a:xfrm>
            <a:off x="2699792" y="3789040"/>
            <a:ext cx="655949" cy="3385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715" name="Google Shape;1715;p37"/>
          <p:cNvCxnSpPr>
            <a:stCxn id="1680" idx="7"/>
            <a:endCxn id="1681" idx="2"/>
          </p:cNvCxnSpPr>
          <p:nvPr/>
        </p:nvCxnSpPr>
        <p:spPr>
          <a:xfrm flipH="1" rot="10800000">
            <a:off x="1729014" y="1887294"/>
            <a:ext cx="970800" cy="609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16" name="Google Shape;1716;p37"/>
          <p:cNvCxnSpPr>
            <a:stCxn id="1680" idx="5"/>
            <a:endCxn id="1682" idx="2"/>
          </p:cNvCxnSpPr>
          <p:nvPr/>
        </p:nvCxnSpPr>
        <p:spPr>
          <a:xfrm>
            <a:off x="1729014" y="2862138"/>
            <a:ext cx="970800" cy="694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17" name="Google Shape;1717;p37"/>
          <p:cNvSpPr txBox="1"/>
          <p:nvPr/>
        </p:nvSpPr>
        <p:spPr>
          <a:xfrm>
            <a:off x="4355976" y="2082334"/>
            <a:ext cx="655949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18" name="Google Shape;1718;p37"/>
          <p:cNvSpPr txBox="1"/>
          <p:nvPr/>
        </p:nvSpPr>
        <p:spPr>
          <a:xfrm>
            <a:off x="6156176" y="3789040"/>
            <a:ext cx="809837" cy="33855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719" name="Google Shape;1719;p37"/>
          <p:cNvCxnSpPr>
            <a:stCxn id="1681" idx="5"/>
            <a:endCxn id="1683" idx="1"/>
          </p:cNvCxnSpPr>
          <p:nvPr/>
        </p:nvCxnSpPr>
        <p:spPr>
          <a:xfrm>
            <a:off x="3169174" y="2070050"/>
            <a:ext cx="1365600" cy="439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20" name="Google Shape;1720;p37"/>
          <p:cNvCxnSpPr>
            <a:stCxn id="1682" idx="6"/>
            <a:endCxn id="1685" idx="2"/>
          </p:cNvCxnSpPr>
          <p:nvPr/>
        </p:nvCxnSpPr>
        <p:spPr>
          <a:xfrm>
            <a:off x="3249707" y="3556362"/>
            <a:ext cx="29325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4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5" name="Google Shape;1725;p38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726" name="Google Shape;1726;p38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7" name="Google Shape;1727;p38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Belman-Ford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8" name="Google Shape;1728;p38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9" name="Google Shape;1729;p38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30" name="Google Shape;1730;p38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1" name="Google Shape;1731;p38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2" name="Google Shape;1732;p38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3" name="Google Shape;1733;p38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4" name="Google Shape;1734;p38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5" name="Google Shape;1735;p38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6" name="Google Shape;1736;p38"/>
          <p:cNvCxnSpPr>
            <a:stCxn id="1730" idx="7"/>
            <a:endCxn id="1731" idx="2"/>
          </p:cNvCxnSpPr>
          <p:nvPr/>
        </p:nvCxnSpPr>
        <p:spPr>
          <a:xfrm flipH="1" rot="10800000">
            <a:off x="1729014" y="1887294"/>
            <a:ext cx="970800" cy="609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7" name="Google Shape;1737;p38"/>
          <p:cNvCxnSpPr>
            <a:stCxn id="1734" idx="2"/>
            <a:endCxn id="1731" idx="6"/>
          </p:cNvCxnSpPr>
          <p:nvPr/>
        </p:nvCxnSpPr>
        <p:spPr>
          <a:xfrm rot="10800000">
            <a:off x="3249825" y="1887278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8" name="Google Shape;1738;p38"/>
          <p:cNvCxnSpPr>
            <a:stCxn id="1731" idx="5"/>
            <a:endCxn id="1733" idx="1"/>
          </p:cNvCxnSpPr>
          <p:nvPr/>
        </p:nvCxnSpPr>
        <p:spPr>
          <a:xfrm>
            <a:off x="3169174" y="2070050"/>
            <a:ext cx="13656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39" name="Google Shape;1739;p38"/>
          <p:cNvCxnSpPr>
            <a:stCxn id="1732" idx="0"/>
            <a:endCxn id="1731" idx="4"/>
          </p:cNvCxnSpPr>
          <p:nvPr/>
        </p:nvCxnSpPr>
        <p:spPr>
          <a:xfrm rot="10800000">
            <a:off x="2974750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0" name="Google Shape;1740;p38"/>
          <p:cNvCxnSpPr>
            <a:stCxn id="1730" idx="5"/>
            <a:endCxn id="1732" idx="2"/>
          </p:cNvCxnSpPr>
          <p:nvPr/>
        </p:nvCxnSpPr>
        <p:spPr>
          <a:xfrm>
            <a:off x="1729014" y="2862138"/>
            <a:ext cx="970800" cy="69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1" name="Google Shape;1741;p38"/>
          <p:cNvCxnSpPr>
            <a:stCxn id="1733" idx="3"/>
            <a:endCxn id="1732" idx="7"/>
          </p:cNvCxnSpPr>
          <p:nvPr/>
        </p:nvCxnSpPr>
        <p:spPr>
          <a:xfrm flipH="1">
            <a:off x="3169066" y="2875038"/>
            <a:ext cx="13656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2" name="Google Shape;1742;p38"/>
          <p:cNvCxnSpPr>
            <a:stCxn id="1732" idx="6"/>
            <a:endCxn id="1735" idx="2"/>
          </p:cNvCxnSpPr>
          <p:nvPr/>
        </p:nvCxnSpPr>
        <p:spPr>
          <a:xfrm>
            <a:off x="3249707" y="3556362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3" name="Google Shape;1743;p38"/>
          <p:cNvCxnSpPr>
            <a:stCxn id="1733" idx="5"/>
            <a:endCxn id="1735" idx="1"/>
          </p:cNvCxnSpPr>
          <p:nvPr/>
        </p:nvCxnSpPr>
        <p:spPr>
          <a:xfrm>
            <a:off x="4923515" y="2875038"/>
            <a:ext cx="13392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4" name="Google Shape;1744;p38"/>
          <p:cNvCxnSpPr>
            <a:stCxn id="1734" idx="3"/>
            <a:endCxn id="1733" idx="7"/>
          </p:cNvCxnSpPr>
          <p:nvPr/>
        </p:nvCxnSpPr>
        <p:spPr>
          <a:xfrm flipH="1">
            <a:off x="4923658" y="2070050"/>
            <a:ext cx="13392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45" name="Google Shape;1745;p38"/>
          <p:cNvCxnSpPr>
            <a:stCxn id="1735" idx="0"/>
            <a:endCxn id="1734" idx="4"/>
          </p:cNvCxnSpPr>
          <p:nvPr/>
        </p:nvCxnSpPr>
        <p:spPr>
          <a:xfrm rot="10800000">
            <a:off x="6457283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46" name="Google Shape;1746;p38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7" name="Google Shape;1747;p38"/>
          <p:cNvSpPr txBox="1"/>
          <p:nvPr/>
        </p:nvSpPr>
        <p:spPr>
          <a:xfrm>
            <a:off x="919674" y="2082334"/>
            <a:ext cx="844014" cy="3385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48" name="Google Shape;1748;p38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9" name="Google Shape;1749;p38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0" name="Google Shape;1750;p38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1" name="Google Shape;1751;p38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2" name="Google Shape;1752;p38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3" name="Google Shape;1753;p38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4" name="Google Shape;1754;p38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5" name="Google Shape;1755;p38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6" name="Google Shape;1756;p38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7" name="Google Shape;1757;p38"/>
          <p:cNvSpPr/>
          <p:nvPr/>
        </p:nvSpPr>
        <p:spPr>
          <a:xfrm>
            <a:off x="755576" y="4221336"/>
            <a:ext cx="676875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3: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58" name="Google Shape;1758;p38"/>
          <p:cNvSpPr/>
          <p:nvPr/>
        </p:nvSpPr>
        <p:spPr>
          <a:xfrm>
            <a:off x="755576" y="4581128"/>
            <a:ext cx="7992888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59" name="Google Shape;1759;p38"/>
          <p:cNvSpPr/>
          <p:nvPr/>
        </p:nvSpPr>
        <p:spPr>
          <a:xfrm>
            <a:off x="6098479" y="1268760"/>
            <a:ext cx="715259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60" name="Google Shape;1760;p38"/>
          <p:cNvSpPr txBox="1"/>
          <p:nvPr/>
        </p:nvSpPr>
        <p:spPr>
          <a:xfrm>
            <a:off x="2619907" y="1268760"/>
            <a:ext cx="655949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61" name="Google Shape;1761;p38"/>
          <p:cNvSpPr txBox="1"/>
          <p:nvPr/>
        </p:nvSpPr>
        <p:spPr>
          <a:xfrm>
            <a:off x="2699792" y="3789040"/>
            <a:ext cx="655949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762" name="Google Shape;1762;p38"/>
          <p:cNvCxnSpPr>
            <a:stCxn id="1730" idx="7"/>
            <a:endCxn id="1731" idx="2"/>
          </p:cNvCxnSpPr>
          <p:nvPr/>
        </p:nvCxnSpPr>
        <p:spPr>
          <a:xfrm flipH="1" rot="10800000">
            <a:off x="1729014" y="1887294"/>
            <a:ext cx="970800" cy="609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63" name="Google Shape;1763;p38"/>
          <p:cNvCxnSpPr>
            <a:stCxn id="1730" idx="5"/>
            <a:endCxn id="1732" idx="2"/>
          </p:cNvCxnSpPr>
          <p:nvPr/>
        </p:nvCxnSpPr>
        <p:spPr>
          <a:xfrm>
            <a:off x="1729014" y="2862138"/>
            <a:ext cx="970800" cy="694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64" name="Google Shape;1764;p38"/>
          <p:cNvSpPr txBox="1"/>
          <p:nvPr/>
        </p:nvSpPr>
        <p:spPr>
          <a:xfrm>
            <a:off x="4355976" y="2082334"/>
            <a:ext cx="655949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65" name="Google Shape;1765;p38"/>
          <p:cNvSpPr txBox="1"/>
          <p:nvPr/>
        </p:nvSpPr>
        <p:spPr>
          <a:xfrm>
            <a:off x="6156176" y="3789040"/>
            <a:ext cx="809837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766" name="Google Shape;1766;p38"/>
          <p:cNvCxnSpPr>
            <a:stCxn id="1731" idx="5"/>
            <a:endCxn id="1733" idx="1"/>
          </p:cNvCxnSpPr>
          <p:nvPr/>
        </p:nvCxnSpPr>
        <p:spPr>
          <a:xfrm>
            <a:off x="3169174" y="2070050"/>
            <a:ext cx="1365600" cy="439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67" name="Google Shape;1767;p38"/>
          <p:cNvCxnSpPr>
            <a:stCxn id="1732" idx="6"/>
            <a:endCxn id="1735" idx="2"/>
          </p:cNvCxnSpPr>
          <p:nvPr/>
        </p:nvCxnSpPr>
        <p:spPr>
          <a:xfrm>
            <a:off x="3249707" y="3556362"/>
            <a:ext cx="29325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68" name="Google Shape;1768;p38"/>
          <p:cNvSpPr txBox="1"/>
          <p:nvPr/>
        </p:nvSpPr>
        <p:spPr>
          <a:xfrm>
            <a:off x="6066419" y="1268760"/>
            <a:ext cx="809837" cy="338554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769" name="Google Shape;1769;p38"/>
          <p:cNvCxnSpPr>
            <a:stCxn id="1735" idx="0"/>
            <a:endCxn id="1734" idx="4"/>
          </p:cNvCxnSpPr>
          <p:nvPr/>
        </p:nvCxnSpPr>
        <p:spPr>
          <a:xfrm rot="10800000">
            <a:off x="6457283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4" name="Google Shape;1774;p39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775" name="Google Shape;1775;p39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6" name="Google Shape;1776;p39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Belman-Ford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7" name="Google Shape;1777;p39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8" name="Google Shape;1778;p39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779" name="Google Shape;1779;p39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0" name="Google Shape;1780;p39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1" name="Google Shape;1781;p39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2" name="Google Shape;1782;p39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3" name="Google Shape;1783;p39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p39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85" name="Google Shape;1785;p39"/>
          <p:cNvCxnSpPr>
            <a:stCxn id="1779" idx="7"/>
            <a:endCxn id="1780" idx="2"/>
          </p:cNvCxnSpPr>
          <p:nvPr/>
        </p:nvCxnSpPr>
        <p:spPr>
          <a:xfrm flipH="1" rot="10800000">
            <a:off x="1729014" y="1887294"/>
            <a:ext cx="970800" cy="609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86" name="Google Shape;1786;p39"/>
          <p:cNvCxnSpPr>
            <a:stCxn id="1783" idx="2"/>
            <a:endCxn id="1780" idx="6"/>
          </p:cNvCxnSpPr>
          <p:nvPr/>
        </p:nvCxnSpPr>
        <p:spPr>
          <a:xfrm rot="10800000">
            <a:off x="3249825" y="1887278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87" name="Google Shape;1787;p39"/>
          <p:cNvCxnSpPr>
            <a:stCxn id="1780" idx="5"/>
            <a:endCxn id="1782" idx="1"/>
          </p:cNvCxnSpPr>
          <p:nvPr/>
        </p:nvCxnSpPr>
        <p:spPr>
          <a:xfrm>
            <a:off x="3169174" y="2070050"/>
            <a:ext cx="13656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88" name="Google Shape;1788;p39"/>
          <p:cNvCxnSpPr>
            <a:stCxn id="1781" idx="0"/>
            <a:endCxn id="1780" idx="4"/>
          </p:cNvCxnSpPr>
          <p:nvPr/>
        </p:nvCxnSpPr>
        <p:spPr>
          <a:xfrm rot="10800000">
            <a:off x="2974750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89" name="Google Shape;1789;p39"/>
          <p:cNvCxnSpPr>
            <a:stCxn id="1779" idx="5"/>
            <a:endCxn id="1781" idx="2"/>
          </p:cNvCxnSpPr>
          <p:nvPr/>
        </p:nvCxnSpPr>
        <p:spPr>
          <a:xfrm>
            <a:off x="1729014" y="2862138"/>
            <a:ext cx="970800" cy="69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90" name="Google Shape;1790;p39"/>
          <p:cNvCxnSpPr>
            <a:stCxn id="1782" idx="3"/>
            <a:endCxn id="1781" idx="7"/>
          </p:cNvCxnSpPr>
          <p:nvPr/>
        </p:nvCxnSpPr>
        <p:spPr>
          <a:xfrm flipH="1">
            <a:off x="3169066" y="2875038"/>
            <a:ext cx="13656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91" name="Google Shape;1791;p39"/>
          <p:cNvCxnSpPr>
            <a:stCxn id="1781" idx="6"/>
            <a:endCxn id="1784" idx="2"/>
          </p:cNvCxnSpPr>
          <p:nvPr/>
        </p:nvCxnSpPr>
        <p:spPr>
          <a:xfrm>
            <a:off x="3249707" y="3556362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92" name="Google Shape;1792;p39"/>
          <p:cNvCxnSpPr>
            <a:stCxn id="1782" idx="5"/>
            <a:endCxn id="1784" idx="1"/>
          </p:cNvCxnSpPr>
          <p:nvPr/>
        </p:nvCxnSpPr>
        <p:spPr>
          <a:xfrm>
            <a:off x="4923515" y="2875038"/>
            <a:ext cx="13392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93" name="Google Shape;1793;p39"/>
          <p:cNvCxnSpPr>
            <a:stCxn id="1783" idx="3"/>
            <a:endCxn id="1782" idx="7"/>
          </p:cNvCxnSpPr>
          <p:nvPr/>
        </p:nvCxnSpPr>
        <p:spPr>
          <a:xfrm flipH="1">
            <a:off x="4923658" y="2070050"/>
            <a:ext cx="13392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794" name="Google Shape;1794;p39"/>
          <p:cNvCxnSpPr>
            <a:stCxn id="1784" idx="0"/>
            <a:endCxn id="1783" idx="4"/>
          </p:cNvCxnSpPr>
          <p:nvPr/>
        </p:nvCxnSpPr>
        <p:spPr>
          <a:xfrm rot="10800000">
            <a:off x="6457283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795" name="Google Shape;1795;p39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6" name="Google Shape;1796;p39"/>
          <p:cNvSpPr txBox="1"/>
          <p:nvPr/>
        </p:nvSpPr>
        <p:spPr>
          <a:xfrm>
            <a:off x="919674" y="2082334"/>
            <a:ext cx="844014" cy="3385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797" name="Google Shape;1797;p39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Google Shape;1798;p39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9" name="Google Shape;1799;p39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0" name="Google Shape;1800;p39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1" name="Google Shape;1801;p39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2" name="Google Shape;1802;p39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3" name="Google Shape;1803;p39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4" name="Google Shape;1804;p39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5" name="Google Shape;1805;p39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6" name="Google Shape;1806;p39"/>
          <p:cNvSpPr/>
          <p:nvPr/>
        </p:nvSpPr>
        <p:spPr>
          <a:xfrm>
            <a:off x="755576" y="4221336"/>
            <a:ext cx="676875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4: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07" name="Google Shape;1807;p39"/>
          <p:cNvSpPr/>
          <p:nvPr/>
        </p:nvSpPr>
        <p:spPr>
          <a:xfrm>
            <a:off x="755576" y="4581128"/>
            <a:ext cx="7992888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08" name="Google Shape;1808;p39"/>
          <p:cNvSpPr txBox="1"/>
          <p:nvPr/>
        </p:nvSpPr>
        <p:spPr>
          <a:xfrm>
            <a:off x="2619907" y="1268760"/>
            <a:ext cx="655949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09" name="Google Shape;1809;p39"/>
          <p:cNvSpPr txBox="1"/>
          <p:nvPr/>
        </p:nvSpPr>
        <p:spPr>
          <a:xfrm>
            <a:off x="2699792" y="3789040"/>
            <a:ext cx="655949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810" name="Google Shape;1810;p39"/>
          <p:cNvCxnSpPr>
            <a:stCxn id="1779" idx="7"/>
            <a:endCxn id="1780" idx="2"/>
          </p:cNvCxnSpPr>
          <p:nvPr/>
        </p:nvCxnSpPr>
        <p:spPr>
          <a:xfrm flipH="1" rot="10800000">
            <a:off x="1729014" y="1887294"/>
            <a:ext cx="970800" cy="609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11" name="Google Shape;1811;p39"/>
          <p:cNvCxnSpPr>
            <a:stCxn id="1779" idx="5"/>
            <a:endCxn id="1781" idx="2"/>
          </p:cNvCxnSpPr>
          <p:nvPr/>
        </p:nvCxnSpPr>
        <p:spPr>
          <a:xfrm>
            <a:off x="1729014" y="2862138"/>
            <a:ext cx="970800" cy="694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12" name="Google Shape;1812;p39"/>
          <p:cNvSpPr txBox="1"/>
          <p:nvPr/>
        </p:nvSpPr>
        <p:spPr>
          <a:xfrm>
            <a:off x="4355976" y="2082334"/>
            <a:ext cx="655949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13" name="Google Shape;1813;p39"/>
          <p:cNvSpPr txBox="1"/>
          <p:nvPr/>
        </p:nvSpPr>
        <p:spPr>
          <a:xfrm>
            <a:off x="6156176" y="3789040"/>
            <a:ext cx="809837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814" name="Google Shape;1814;p39"/>
          <p:cNvCxnSpPr>
            <a:stCxn id="1780" idx="5"/>
            <a:endCxn id="1782" idx="1"/>
          </p:cNvCxnSpPr>
          <p:nvPr/>
        </p:nvCxnSpPr>
        <p:spPr>
          <a:xfrm>
            <a:off x="3169174" y="2070050"/>
            <a:ext cx="1365600" cy="439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15" name="Google Shape;1815;p39"/>
          <p:cNvCxnSpPr>
            <a:stCxn id="1781" idx="6"/>
            <a:endCxn id="1784" idx="2"/>
          </p:cNvCxnSpPr>
          <p:nvPr/>
        </p:nvCxnSpPr>
        <p:spPr>
          <a:xfrm>
            <a:off x="3249707" y="3556362"/>
            <a:ext cx="29325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16" name="Google Shape;1816;p39"/>
          <p:cNvSpPr txBox="1"/>
          <p:nvPr/>
        </p:nvSpPr>
        <p:spPr>
          <a:xfrm>
            <a:off x="6066419" y="1268760"/>
            <a:ext cx="809837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817" name="Google Shape;1817;p39"/>
          <p:cNvCxnSpPr>
            <a:stCxn id="1784" idx="0"/>
            <a:endCxn id="1783" idx="4"/>
          </p:cNvCxnSpPr>
          <p:nvPr/>
        </p:nvCxnSpPr>
        <p:spPr>
          <a:xfrm rot="10800000">
            <a:off x="6457283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18" name="Google Shape;1818;p39"/>
          <p:cNvSpPr/>
          <p:nvPr/>
        </p:nvSpPr>
        <p:spPr>
          <a:xfrm>
            <a:off x="755576" y="4941168"/>
            <a:ext cx="7992888" cy="432048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19" name="Google Shape;1819;p39"/>
          <p:cNvSpPr txBox="1"/>
          <p:nvPr/>
        </p:nvSpPr>
        <p:spPr>
          <a:xfrm>
            <a:off x="2627784" y="1268760"/>
            <a:ext cx="655949" cy="338554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20" name="Google Shape;1820;p39"/>
          <p:cNvSpPr txBox="1"/>
          <p:nvPr/>
        </p:nvSpPr>
        <p:spPr>
          <a:xfrm>
            <a:off x="4283968" y="2082334"/>
            <a:ext cx="809837" cy="33855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821" name="Google Shape;1821;p39"/>
          <p:cNvCxnSpPr>
            <a:stCxn id="1783" idx="2"/>
            <a:endCxn id="1780" idx="6"/>
          </p:cNvCxnSpPr>
          <p:nvPr/>
        </p:nvCxnSpPr>
        <p:spPr>
          <a:xfrm rot="10800000">
            <a:off x="3249825" y="1887278"/>
            <a:ext cx="29325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22" name="Google Shape;1822;p39"/>
          <p:cNvCxnSpPr>
            <a:stCxn id="1783" idx="3"/>
            <a:endCxn id="1782" idx="7"/>
          </p:cNvCxnSpPr>
          <p:nvPr/>
        </p:nvCxnSpPr>
        <p:spPr>
          <a:xfrm flipH="1">
            <a:off x="4923658" y="2070050"/>
            <a:ext cx="1339200" cy="439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316681" y="764704"/>
            <a:ext cx="83597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i="1"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Numerosi campi di applicazione</a:t>
            </a:r>
            <a:endParaRPr i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4"/>
          <p:cNvSpPr txBox="1"/>
          <p:nvPr/>
        </p:nvSpPr>
        <p:spPr>
          <a:xfrm>
            <a:off x="588268" y="1353194"/>
            <a:ext cx="8580437" cy="461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Problemi di </a:t>
            </a:r>
            <a:r>
              <a:rPr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rinnovo dei macchinari</a:t>
            </a:r>
            <a:endParaRPr i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4"/>
          <p:cNvSpPr txBox="1"/>
          <p:nvPr/>
        </p:nvSpPr>
        <p:spPr>
          <a:xfrm>
            <a:off x="600075" y="1857250"/>
            <a:ext cx="8580437" cy="461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Problemi di </a:t>
            </a:r>
            <a:r>
              <a:rPr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project scheduling</a:t>
            </a:r>
            <a:endParaRPr i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4"/>
          <p:cNvSpPr txBox="1"/>
          <p:nvPr/>
        </p:nvSpPr>
        <p:spPr>
          <a:xfrm>
            <a:off x="600075" y="2319089"/>
            <a:ext cx="8580437" cy="461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Gestione dei flussi di cassa</a:t>
            </a:r>
            <a:endParaRPr i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4"/>
          <p:cNvSpPr txBox="1"/>
          <p:nvPr/>
        </p:nvSpPr>
        <p:spPr>
          <a:xfrm>
            <a:off x="600075" y="2793354"/>
            <a:ext cx="8580437" cy="461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Problemi di </a:t>
            </a:r>
            <a:r>
              <a:rPr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instradamento su reti di computer</a:t>
            </a:r>
            <a:endParaRPr i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"/>
          <p:cNvSpPr txBox="1"/>
          <p:nvPr/>
        </p:nvSpPr>
        <p:spPr>
          <a:xfrm>
            <a:off x="600075" y="3212976"/>
            <a:ext cx="8580437" cy="461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Problemi di</a:t>
            </a:r>
            <a:r>
              <a:rPr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trasporto</a:t>
            </a:r>
            <a:endParaRPr i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4"/>
          <p:cNvSpPr txBox="1"/>
          <p:nvPr/>
        </p:nvSpPr>
        <p:spPr>
          <a:xfrm>
            <a:off x="600075" y="3645024"/>
            <a:ext cx="8580437" cy="4618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i="1"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i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7" name="Google Shape;1827;p40"/>
          <p:cNvGrpSpPr/>
          <p:nvPr/>
        </p:nvGrpSpPr>
        <p:grpSpPr>
          <a:xfrm>
            <a:off x="395288" y="697449"/>
            <a:ext cx="8358187" cy="421200"/>
            <a:chOff x="0" y="5299"/>
            <a:chExt cx="8358187" cy="421200"/>
          </a:xfrm>
        </p:grpSpPr>
        <p:sp>
          <p:nvSpPr>
            <p:cNvPr id="1828" name="Google Shape;1828;p40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9" name="Google Shape;1829;p40"/>
            <p:cNvSpPr txBox="1"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di Bellman-Ford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0" name="Google Shape;1830;p40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1" name="Google Shape;1831;p40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32" name="Google Shape;1832;p40"/>
          <p:cNvSpPr/>
          <p:nvPr/>
        </p:nvSpPr>
        <p:spPr>
          <a:xfrm>
            <a:off x="1259632" y="24208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3" name="Google Shape;1833;p40"/>
          <p:cNvSpPr/>
          <p:nvPr/>
        </p:nvSpPr>
        <p:spPr>
          <a:xfrm>
            <a:off x="2699792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4" name="Google Shape;1834;p40"/>
          <p:cNvSpPr/>
          <p:nvPr/>
        </p:nvSpPr>
        <p:spPr>
          <a:xfrm>
            <a:off x="2699792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5" name="Google Shape;1835;p40"/>
          <p:cNvSpPr/>
          <p:nvPr/>
        </p:nvSpPr>
        <p:spPr>
          <a:xfrm>
            <a:off x="4454133" y="2433788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6" name="Google Shape;1836;p40"/>
          <p:cNvSpPr/>
          <p:nvPr/>
        </p:nvSpPr>
        <p:spPr>
          <a:xfrm>
            <a:off x="6182325" y="1628800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7" name="Google Shape;1837;p40"/>
          <p:cNvSpPr/>
          <p:nvPr/>
        </p:nvSpPr>
        <p:spPr>
          <a:xfrm>
            <a:off x="6182325" y="3297884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38" name="Google Shape;1838;p40"/>
          <p:cNvCxnSpPr>
            <a:stCxn id="1832" idx="7"/>
            <a:endCxn id="1833" idx="2"/>
          </p:cNvCxnSpPr>
          <p:nvPr/>
        </p:nvCxnSpPr>
        <p:spPr>
          <a:xfrm flipH="1" rot="10800000">
            <a:off x="1729014" y="1887294"/>
            <a:ext cx="970800" cy="6093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39" name="Google Shape;1839;p40"/>
          <p:cNvCxnSpPr>
            <a:stCxn id="1836" idx="2"/>
            <a:endCxn id="1833" idx="6"/>
          </p:cNvCxnSpPr>
          <p:nvPr/>
        </p:nvCxnSpPr>
        <p:spPr>
          <a:xfrm rot="10800000">
            <a:off x="3249825" y="1887278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0" name="Google Shape;1840;p40"/>
          <p:cNvCxnSpPr>
            <a:stCxn id="1833" idx="5"/>
            <a:endCxn id="1835" idx="1"/>
          </p:cNvCxnSpPr>
          <p:nvPr/>
        </p:nvCxnSpPr>
        <p:spPr>
          <a:xfrm>
            <a:off x="3169174" y="2070050"/>
            <a:ext cx="13656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1" name="Google Shape;1841;p40"/>
          <p:cNvCxnSpPr>
            <a:stCxn id="1834" idx="0"/>
            <a:endCxn id="1833" idx="4"/>
          </p:cNvCxnSpPr>
          <p:nvPr/>
        </p:nvCxnSpPr>
        <p:spPr>
          <a:xfrm rot="10800000">
            <a:off x="2974750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2" name="Google Shape;1842;p40"/>
          <p:cNvCxnSpPr>
            <a:stCxn id="1832" idx="5"/>
            <a:endCxn id="1834" idx="2"/>
          </p:cNvCxnSpPr>
          <p:nvPr/>
        </p:nvCxnSpPr>
        <p:spPr>
          <a:xfrm>
            <a:off x="1729014" y="2862138"/>
            <a:ext cx="970800" cy="6942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3" name="Google Shape;1843;p40"/>
          <p:cNvCxnSpPr>
            <a:stCxn id="1835" idx="3"/>
            <a:endCxn id="1834" idx="7"/>
          </p:cNvCxnSpPr>
          <p:nvPr/>
        </p:nvCxnSpPr>
        <p:spPr>
          <a:xfrm flipH="1">
            <a:off x="3169066" y="2875038"/>
            <a:ext cx="13656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4" name="Google Shape;1844;p40"/>
          <p:cNvCxnSpPr>
            <a:stCxn id="1834" idx="6"/>
            <a:endCxn id="1837" idx="2"/>
          </p:cNvCxnSpPr>
          <p:nvPr/>
        </p:nvCxnSpPr>
        <p:spPr>
          <a:xfrm>
            <a:off x="3249707" y="3556362"/>
            <a:ext cx="2932500" cy="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5" name="Google Shape;1845;p40"/>
          <p:cNvCxnSpPr>
            <a:stCxn id="1835" idx="5"/>
            <a:endCxn id="1837" idx="1"/>
          </p:cNvCxnSpPr>
          <p:nvPr/>
        </p:nvCxnSpPr>
        <p:spPr>
          <a:xfrm>
            <a:off x="4923515" y="2875038"/>
            <a:ext cx="1339200" cy="4986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6" name="Google Shape;1846;p40"/>
          <p:cNvCxnSpPr>
            <a:stCxn id="1836" idx="3"/>
            <a:endCxn id="1835" idx="7"/>
          </p:cNvCxnSpPr>
          <p:nvPr/>
        </p:nvCxnSpPr>
        <p:spPr>
          <a:xfrm flipH="1">
            <a:off x="4923658" y="2070050"/>
            <a:ext cx="1339200" cy="4395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47" name="Google Shape;1847;p40"/>
          <p:cNvCxnSpPr>
            <a:stCxn id="1837" idx="0"/>
            <a:endCxn id="1836" idx="4"/>
          </p:cNvCxnSpPr>
          <p:nvPr/>
        </p:nvCxnSpPr>
        <p:spPr>
          <a:xfrm rot="10800000">
            <a:off x="6457283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48" name="Google Shape;1848;p40"/>
          <p:cNvSpPr txBox="1"/>
          <p:nvPr/>
        </p:nvSpPr>
        <p:spPr>
          <a:xfrm>
            <a:off x="1960431" y="199987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9" name="Google Shape;1849;p40"/>
          <p:cNvSpPr txBox="1"/>
          <p:nvPr/>
        </p:nvSpPr>
        <p:spPr>
          <a:xfrm>
            <a:off x="919674" y="2082334"/>
            <a:ext cx="844014" cy="33855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50" name="Google Shape;1850;p40"/>
          <p:cNvSpPr txBox="1"/>
          <p:nvPr/>
        </p:nvSpPr>
        <p:spPr>
          <a:xfrm>
            <a:off x="4480711" y="163983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1" name="Google Shape;1851;p40"/>
          <p:cNvSpPr txBox="1"/>
          <p:nvPr/>
        </p:nvSpPr>
        <p:spPr>
          <a:xfrm>
            <a:off x="6496935" y="250392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2" name="Google Shape;1852;p40"/>
          <p:cNvSpPr txBox="1"/>
          <p:nvPr/>
        </p:nvSpPr>
        <p:spPr>
          <a:xfrm>
            <a:off x="3563888" y="227687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3" name="Google Shape;1853;p40"/>
          <p:cNvSpPr txBox="1"/>
          <p:nvPr/>
        </p:nvSpPr>
        <p:spPr>
          <a:xfrm>
            <a:off x="5632839" y="2287905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4" name="Google Shape;1854;p40"/>
          <p:cNvSpPr txBox="1"/>
          <p:nvPr/>
        </p:nvSpPr>
        <p:spPr>
          <a:xfrm>
            <a:off x="5580112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5" name="Google Shape;1855;p40"/>
          <p:cNvSpPr txBox="1"/>
          <p:nvPr/>
        </p:nvSpPr>
        <p:spPr>
          <a:xfrm>
            <a:off x="3544607" y="286396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6" name="Google Shape;1856;p40"/>
          <p:cNvSpPr txBox="1"/>
          <p:nvPr/>
        </p:nvSpPr>
        <p:spPr>
          <a:xfrm>
            <a:off x="2699792" y="256490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7" name="Google Shape;1857;p40"/>
          <p:cNvSpPr txBox="1"/>
          <p:nvPr/>
        </p:nvSpPr>
        <p:spPr>
          <a:xfrm>
            <a:off x="1816415" y="30799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8" name="Google Shape;1858;p40"/>
          <p:cNvSpPr txBox="1"/>
          <p:nvPr/>
        </p:nvSpPr>
        <p:spPr>
          <a:xfrm>
            <a:off x="4480711" y="35840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9" name="Google Shape;1859;p40"/>
          <p:cNvSpPr/>
          <p:nvPr/>
        </p:nvSpPr>
        <p:spPr>
          <a:xfrm>
            <a:off x="755576" y="4221336"/>
            <a:ext cx="6768752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5: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60" name="Google Shape;1860;p40"/>
          <p:cNvSpPr/>
          <p:nvPr/>
        </p:nvSpPr>
        <p:spPr>
          <a:xfrm>
            <a:off x="755576" y="4581128"/>
            <a:ext cx="7992888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9856" l="0" r="0" t="-422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61" name="Google Shape;1861;p40"/>
          <p:cNvSpPr txBox="1"/>
          <p:nvPr/>
        </p:nvSpPr>
        <p:spPr>
          <a:xfrm>
            <a:off x="2699792" y="3789040"/>
            <a:ext cx="655949" cy="338554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862" name="Google Shape;1862;p40"/>
          <p:cNvCxnSpPr>
            <a:stCxn id="1832" idx="7"/>
            <a:endCxn id="1833" idx="2"/>
          </p:cNvCxnSpPr>
          <p:nvPr/>
        </p:nvCxnSpPr>
        <p:spPr>
          <a:xfrm flipH="1" rot="10800000">
            <a:off x="1729014" y="1887294"/>
            <a:ext cx="970800" cy="6093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63" name="Google Shape;1863;p40"/>
          <p:cNvCxnSpPr>
            <a:stCxn id="1832" idx="5"/>
            <a:endCxn id="1834" idx="2"/>
          </p:cNvCxnSpPr>
          <p:nvPr/>
        </p:nvCxnSpPr>
        <p:spPr>
          <a:xfrm>
            <a:off x="1729014" y="2862138"/>
            <a:ext cx="970800" cy="6942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64" name="Google Shape;1864;p40"/>
          <p:cNvSpPr txBox="1"/>
          <p:nvPr/>
        </p:nvSpPr>
        <p:spPr>
          <a:xfrm>
            <a:off x="6156176" y="3789040"/>
            <a:ext cx="809837" cy="33855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865" name="Google Shape;1865;p40"/>
          <p:cNvCxnSpPr>
            <a:stCxn id="1834" idx="6"/>
            <a:endCxn id="1837" idx="2"/>
          </p:cNvCxnSpPr>
          <p:nvPr/>
        </p:nvCxnSpPr>
        <p:spPr>
          <a:xfrm>
            <a:off x="3249707" y="3556362"/>
            <a:ext cx="29325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66" name="Google Shape;1866;p40"/>
          <p:cNvSpPr txBox="1"/>
          <p:nvPr/>
        </p:nvSpPr>
        <p:spPr>
          <a:xfrm>
            <a:off x="6066419" y="1268760"/>
            <a:ext cx="809837" cy="338554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867" name="Google Shape;1867;p40"/>
          <p:cNvCxnSpPr>
            <a:stCxn id="1837" idx="0"/>
            <a:endCxn id="1836" idx="4"/>
          </p:cNvCxnSpPr>
          <p:nvPr/>
        </p:nvCxnSpPr>
        <p:spPr>
          <a:xfrm rot="10800000">
            <a:off x="6457283" y="2145884"/>
            <a:ext cx="0" cy="11520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68" name="Google Shape;1868;p40"/>
          <p:cNvSpPr txBox="1"/>
          <p:nvPr/>
        </p:nvSpPr>
        <p:spPr>
          <a:xfrm>
            <a:off x="2627784" y="1268760"/>
            <a:ext cx="655949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1071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869" name="Google Shape;1869;p40"/>
          <p:cNvSpPr txBox="1"/>
          <p:nvPr/>
        </p:nvSpPr>
        <p:spPr>
          <a:xfrm>
            <a:off x="4283968" y="2082334"/>
            <a:ext cx="809837" cy="338554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12726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870" name="Google Shape;1870;p40"/>
          <p:cNvCxnSpPr>
            <a:stCxn id="1836" idx="2"/>
            <a:endCxn id="1833" idx="6"/>
          </p:cNvCxnSpPr>
          <p:nvPr/>
        </p:nvCxnSpPr>
        <p:spPr>
          <a:xfrm rot="10800000">
            <a:off x="3249825" y="1887278"/>
            <a:ext cx="2932500" cy="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71" name="Google Shape;1871;p40"/>
          <p:cNvCxnSpPr>
            <a:stCxn id="1836" idx="3"/>
            <a:endCxn id="1835" idx="7"/>
          </p:cNvCxnSpPr>
          <p:nvPr/>
        </p:nvCxnSpPr>
        <p:spPr>
          <a:xfrm flipH="1">
            <a:off x="4923658" y="2070050"/>
            <a:ext cx="1339200" cy="439500"/>
          </a:xfrm>
          <a:prstGeom prst="straightConnector1">
            <a:avLst/>
          </a:prstGeom>
          <a:noFill/>
          <a:ln cap="flat" cmpd="sng" w="2540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5" name="Shape 1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6" name="Google Shape;1876;p41"/>
          <p:cNvSpPr/>
          <p:nvPr/>
        </p:nvSpPr>
        <p:spPr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Cammini minimi</a:t>
            </a:r>
            <a:endParaRPr/>
          </a:p>
        </p:txBody>
      </p:sp>
      <p:sp>
        <p:nvSpPr>
          <p:cNvPr id="1877" name="Google Shape;1877;p41"/>
          <p:cNvSpPr/>
          <p:nvPr/>
        </p:nvSpPr>
        <p:spPr>
          <a:xfrm>
            <a:off x="285750" y="549275"/>
            <a:ext cx="83581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 di Bellman-Ford, esempio:</a:t>
            </a:r>
            <a:endParaRPr i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8" name="Google Shape;1878;p41"/>
          <p:cNvSpPr/>
          <p:nvPr/>
        </p:nvSpPr>
        <p:spPr>
          <a:xfrm>
            <a:off x="2024063" y="1882775"/>
            <a:ext cx="211137" cy="23336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79" name="Google Shape;1879;p41"/>
          <p:cNvSpPr/>
          <p:nvPr/>
        </p:nvSpPr>
        <p:spPr>
          <a:xfrm>
            <a:off x="3035300" y="2640013"/>
            <a:ext cx="212725" cy="23336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80" name="Google Shape;1880;p41"/>
          <p:cNvSpPr/>
          <p:nvPr/>
        </p:nvSpPr>
        <p:spPr>
          <a:xfrm>
            <a:off x="3033713" y="1895475"/>
            <a:ext cx="212725" cy="2317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81" name="Google Shape;1881;p41"/>
          <p:cNvSpPr/>
          <p:nvPr/>
        </p:nvSpPr>
        <p:spPr>
          <a:xfrm>
            <a:off x="3035300" y="1149350"/>
            <a:ext cx="212725" cy="23336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882" name="Google Shape;1882;p41"/>
          <p:cNvCxnSpPr>
            <a:stCxn id="1878" idx="7"/>
            <a:endCxn id="1881" idx="2"/>
          </p:cNvCxnSpPr>
          <p:nvPr/>
        </p:nvCxnSpPr>
        <p:spPr>
          <a:xfrm flipH="1" rot="10800000">
            <a:off x="2204280" y="1265950"/>
            <a:ext cx="831000" cy="65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83" name="Google Shape;1883;p41"/>
          <p:cNvCxnSpPr>
            <a:stCxn id="1878" idx="6"/>
            <a:endCxn id="1880" idx="2"/>
          </p:cNvCxnSpPr>
          <p:nvPr/>
        </p:nvCxnSpPr>
        <p:spPr>
          <a:xfrm>
            <a:off x="2235200" y="1999457"/>
            <a:ext cx="798600" cy="12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84" name="Google Shape;1884;p41"/>
          <p:cNvSpPr/>
          <p:nvPr/>
        </p:nvSpPr>
        <p:spPr>
          <a:xfrm>
            <a:off x="4791075" y="1149350"/>
            <a:ext cx="212725" cy="23336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85" name="Google Shape;1885;p41"/>
          <p:cNvSpPr txBox="1"/>
          <p:nvPr/>
        </p:nvSpPr>
        <p:spPr>
          <a:xfrm>
            <a:off x="2916238" y="1568450"/>
            <a:ext cx="477837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86" name="Google Shape;1886;p41"/>
          <p:cNvSpPr/>
          <p:nvPr/>
        </p:nvSpPr>
        <p:spPr>
          <a:xfrm>
            <a:off x="4791075" y="2640013"/>
            <a:ext cx="212725" cy="23336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87" name="Google Shape;1887;p41"/>
          <p:cNvSpPr/>
          <p:nvPr/>
        </p:nvSpPr>
        <p:spPr>
          <a:xfrm>
            <a:off x="5856288" y="1895475"/>
            <a:ext cx="212725" cy="231775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1888" name="Google Shape;1888;p41"/>
          <p:cNvCxnSpPr>
            <a:stCxn id="1878" idx="5"/>
            <a:endCxn id="1879" idx="2"/>
          </p:cNvCxnSpPr>
          <p:nvPr/>
        </p:nvCxnSpPr>
        <p:spPr>
          <a:xfrm>
            <a:off x="2204280" y="2081963"/>
            <a:ext cx="831000" cy="67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89" name="Google Shape;1889;p41"/>
          <p:cNvCxnSpPr>
            <a:stCxn id="1880" idx="6"/>
            <a:endCxn id="1887" idx="2"/>
          </p:cNvCxnSpPr>
          <p:nvPr/>
        </p:nvCxnSpPr>
        <p:spPr>
          <a:xfrm>
            <a:off x="3246438" y="2011363"/>
            <a:ext cx="2609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0" name="Google Shape;1890;p41"/>
          <p:cNvCxnSpPr>
            <a:stCxn id="1880" idx="0"/>
            <a:endCxn id="1881" idx="4"/>
          </p:cNvCxnSpPr>
          <p:nvPr/>
        </p:nvCxnSpPr>
        <p:spPr>
          <a:xfrm flipH="1" rot="10800000">
            <a:off x="3140076" y="1382775"/>
            <a:ext cx="1500" cy="51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1" name="Google Shape;1891;p41"/>
          <p:cNvCxnSpPr>
            <a:stCxn id="1879" idx="0"/>
            <a:endCxn id="1880" idx="4"/>
          </p:cNvCxnSpPr>
          <p:nvPr/>
        </p:nvCxnSpPr>
        <p:spPr>
          <a:xfrm rot="10800000">
            <a:off x="3140163" y="2127313"/>
            <a:ext cx="1500" cy="512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2" name="Google Shape;1892;p41"/>
          <p:cNvCxnSpPr>
            <a:stCxn id="1879" idx="6"/>
            <a:endCxn id="1886" idx="2"/>
          </p:cNvCxnSpPr>
          <p:nvPr/>
        </p:nvCxnSpPr>
        <p:spPr>
          <a:xfrm>
            <a:off x="3248025" y="2756694"/>
            <a:ext cx="154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3" name="Google Shape;1893;p41"/>
          <p:cNvCxnSpPr>
            <a:stCxn id="1884" idx="4"/>
            <a:endCxn id="1886" idx="0"/>
          </p:cNvCxnSpPr>
          <p:nvPr/>
        </p:nvCxnSpPr>
        <p:spPr>
          <a:xfrm>
            <a:off x="4897438" y="1382713"/>
            <a:ext cx="0" cy="125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4" name="Google Shape;1894;p41"/>
          <p:cNvCxnSpPr>
            <a:stCxn id="1881" idx="6"/>
            <a:endCxn id="1884" idx="2"/>
          </p:cNvCxnSpPr>
          <p:nvPr/>
        </p:nvCxnSpPr>
        <p:spPr>
          <a:xfrm>
            <a:off x="3248025" y="1266032"/>
            <a:ext cx="1543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5" name="Google Shape;1895;p41"/>
          <p:cNvCxnSpPr>
            <a:stCxn id="1880" idx="7"/>
            <a:endCxn id="1884" idx="3"/>
          </p:cNvCxnSpPr>
          <p:nvPr/>
        </p:nvCxnSpPr>
        <p:spPr>
          <a:xfrm flipH="1" rot="10800000">
            <a:off x="3215285" y="1348618"/>
            <a:ext cx="1606800" cy="580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6" name="Google Shape;1896;p41"/>
          <p:cNvCxnSpPr>
            <a:stCxn id="1886" idx="6"/>
            <a:endCxn id="1887" idx="3"/>
          </p:cNvCxnSpPr>
          <p:nvPr/>
        </p:nvCxnSpPr>
        <p:spPr>
          <a:xfrm flipH="1" rot="10800000">
            <a:off x="5003800" y="2093394"/>
            <a:ext cx="883500" cy="6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897" name="Google Shape;1897;p41"/>
          <p:cNvCxnSpPr>
            <a:stCxn id="1884" idx="6"/>
            <a:endCxn id="1887" idx="1"/>
          </p:cNvCxnSpPr>
          <p:nvPr/>
        </p:nvCxnSpPr>
        <p:spPr>
          <a:xfrm>
            <a:off x="5003800" y="1266031"/>
            <a:ext cx="883500" cy="66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898" name="Google Shape;1898;p41"/>
          <p:cNvSpPr txBox="1"/>
          <p:nvPr/>
        </p:nvSpPr>
        <p:spPr>
          <a:xfrm>
            <a:off x="2343150" y="1341438"/>
            <a:ext cx="47942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1899" name="Google Shape;1899;p41"/>
          <p:cNvSpPr txBox="1"/>
          <p:nvPr/>
        </p:nvSpPr>
        <p:spPr>
          <a:xfrm>
            <a:off x="2503488" y="1773238"/>
            <a:ext cx="477837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900" name="Google Shape;1900;p41"/>
          <p:cNvSpPr txBox="1"/>
          <p:nvPr/>
        </p:nvSpPr>
        <p:spPr>
          <a:xfrm>
            <a:off x="2343150" y="2301875"/>
            <a:ext cx="479425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901" name="Google Shape;1901;p41"/>
          <p:cNvSpPr txBox="1"/>
          <p:nvPr/>
        </p:nvSpPr>
        <p:spPr>
          <a:xfrm>
            <a:off x="2916238" y="2347913"/>
            <a:ext cx="477837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02" name="Google Shape;1902;p41"/>
          <p:cNvSpPr txBox="1"/>
          <p:nvPr/>
        </p:nvSpPr>
        <p:spPr>
          <a:xfrm>
            <a:off x="3833813" y="2492375"/>
            <a:ext cx="477837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903" name="Google Shape;1903;p41"/>
          <p:cNvSpPr txBox="1"/>
          <p:nvPr/>
        </p:nvSpPr>
        <p:spPr>
          <a:xfrm>
            <a:off x="3886200" y="1989138"/>
            <a:ext cx="479425" cy="198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1904" name="Google Shape;1904;p41"/>
          <p:cNvSpPr txBox="1"/>
          <p:nvPr/>
        </p:nvSpPr>
        <p:spPr>
          <a:xfrm>
            <a:off x="4046538" y="1501775"/>
            <a:ext cx="477837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05" name="Google Shape;1905;p41"/>
          <p:cNvSpPr txBox="1"/>
          <p:nvPr/>
        </p:nvSpPr>
        <p:spPr>
          <a:xfrm>
            <a:off x="3673475" y="981075"/>
            <a:ext cx="479425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06" name="Google Shape;1906;p41"/>
          <p:cNvSpPr txBox="1"/>
          <p:nvPr/>
        </p:nvSpPr>
        <p:spPr>
          <a:xfrm>
            <a:off x="4643438" y="1555750"/>
            <a:ext cx="4794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07" name="Google Shape;1907;p41"/>
          <p:cNvSpPr txBox="1"/>
          <p:nvPr/>
        </p:nvSpPr>
        <p:spPr>
          <a:xfrm>
            <a:off x="5429250" y="1428750"/>
            <a:ext cx="4794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908" name="Google Shape;1908;p41"/>
          <p:cNvSpPr txBox="1"/>
          <p:nvPr/>
        </p:nvSpPr>
        <p:spPr>
          <a:xfrm>
            <a:off x="5483225" y="2347913"/>
            <a:ext cx="479425" cy="20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09" name="Google Shape;1909;p41"/>
          <p:cNvSpPr/>
          <p:nvPr/>
        </p:nvSpPr>
        <p:spPr>
          <a:xfrm>
            <a:off x="1857375" y="1052513"/>
            <a:ext cx="4248150" cy="1871662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0" name="Google Shape;1910;p41"/>
          <p:cNvSpPr/>
          <p:nvPr/>
        </p:nvSpPr>
        <p:spPr>
          <a:xfrm>
            <a:off x="323850" y="3348038"/>
            <a:ext cx="9572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1° iter.: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1" name="Google Shape;1911;p41"/>
          <p:cNvSpPr/>
          <p:nvPr/>
        </p:nvSpPr>
        <p:spPr>
          <a:xfrm>
            <a:off x="323850" y="3827463"/>
            <a:ext cx="9572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2° iter.: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2" name="Google Shape;1912;p41"/>
          <p:cNvSpPr/>
          <p:nvPr/>
        </p:nvSpPr>
        <p:spPr>
          <a:xfrm>
            <a:off x="323850" y="4270375"/>
            <a:ext cx="9572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3° iter.: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3" name="Google Shape;1913;p41"/>
          <p:cNvSpPr/>
          <p:nvPr/>
        </p:nvSpPr>
        <p:spPr>
          <a:xfrm>
            <a:off x="323850" y="4694238"/>
            <a:ext cx="9572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4° iter.: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4" name="Google Shape;1914;p41"/>
          <p:cNvSpPr/>
          <p:nvPr/>
        </p:nvSpPr>
        <p:spPr>
          <a:xfrm>
            <a:off x="323850" y="5084763"/>
            <a:ext cx="9572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5° iter.: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p41"/>
          <p:cNvSpPr/>
          <p:nvPr/>
        </p:nvSpPr>
        <p:spPr>
          <a:xfrm>
            <a:off x="323850" y="5629275"/>
            <a:ext cx="9572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6° iter.: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6" name="Google Shape;191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7038" y="3308350"/>
            <a:ext cx="5611812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7" name="Google Shape;1917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92275" y="3789363"/>
            <a:ext cx="5310188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8" name="Google Shape;1918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92275" y="4221163"/>
            <a:ext cx="5310188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9" name="Google Shape;1919;p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692275" y="4652963"/>
            <a:ext cx="5192713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0" name="Google Shape;1920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51013" y="5106988"/>
            <a:ext cx="5192712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1" name="Google Shape;1921;p4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82750" y="6067425"/>
            <a:ext cx="2025650" cy="385763"/>
          </a:xfrm>
          <a:prstGeom prst="rect">
            <a:avLst/>
          </a:prstGeom>
          <a:noFill/>
          <a:ln>
            <a:noFill/>
          </a:ln>
        </p:spPr>
      </p:pic>
      <p:sp>
        <p:nvSpPr>
          <p:cNvPr id="1922" name="Google Shape;1922;p41"/>
          <p:cNvSpPr txBox="1"/>
          <p:nvPr/>
        </p:nvSpPr>
        <p:spPr>
          <a:xfrm>
            <a:off x="1618036" y="5629275"/>
            <a:ext cx="5275931" cy="43088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26759" l="0" r="0" t="-845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6" name="Shape 1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7" name="Google Shape;1927;p42"/>
          <p:cNvSpPr/>
          <p:nvPr/>
        </p:nvSpPr>
        <p:spPr>
          <a:xfrm>
            <a:off x="0" y="-26988"/>
            <a:ext cx="8229600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Cammini minimi</a:t>
            </a:r>
            <a:endParaRPr/>
          </a:p>
        </p:txBody>
      </p:sp>
      <p:sp>
        <p:nvSpPr>
          <p:cNvPr id="1928" name="Google Shape;1928;p42"/>
          <p:cNvSpPr/>
          <p:nvPr/>
        </p:nvSpPr>
        <p:spPr>
          <a:xfrm>
            <a:off x="285750" y="549275"/>
            <a:ext cx="835818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Algoritmo di Bellman-Ford, esempio:</a:t>
            </a:r>
            <a:endParaRPr i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9" name="Google Shape;1929;p42"/>
          <p:cNvSpPr/>
          <p:nvPr/>
        </p:nvSpPr>
        <p:spPr>
          <a:xfrm>
            <a:off x="2455863" y="1882775"/>
            <a:ext cx="212725" cy="23336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930" name="Google Shape;1930;p42"/>
          <p:cNvSpPr/>
          <p:nvPr/>
        </p:nvSpPr>
        <p:spPr>
          <a:xfrm>
            <a:off x="3467100" y="2640013"/>
            <a:ext cx="212725" cy="23336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931" name="Google Shape;1931;p42"/>
          <p:cNvSpPr/>
          <p:nvPr/>
        </p:nvSpPr>
        <p:spPr>
          <a:xfrm>
            <a:off x="3467100" y="1149350"/>
            <a:ext cx="212725" cy="23336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cxnSp>
        <p:nvCxnSpPr>
          <p:cNvPr id="1932" name="Google Shape;1932;p42"/>
          <p:cNvCxnSpPr>
            <a:stCxn id="1929" idx="7"/>
            <a:endCxn id="1931" idx="2"/>
          </p:cNvCxnSpPr>
          <p:nvPr/>
        </p:nvCxnSpPr>
        <p:spPr>
          <a:xfrm flipH="1" rot="10800000">
            <a:off x="2637435" y="1265950"/>
            <a:ext cx="829800" cy="651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33" name="Google Shape;1933;p42"/>
          <p:cNvSpPr/>
          <p:nvPr/>
        </p:nvSpPr>
        <p:spPr>
          <a:xfrm>
            <a:off x="5224463" y="1149350"/>
            <a:ext cx="211137" cy="23336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34" name="Google Shape;1934;p42"/>
          <p:cNvSpPr/>
          <p:nvPr/>
        </p:nvSpPr>
        <p:spPr>
          <a:xfrm>
            <a:off x="5224463" y="2640013"/>
            <a:ext cx="211137" cy="233362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1935" name="Google Shape;1935;p42"/>
          <p:cNvCxnSpPr>
            <a:stCxn id="1929" idx="5"/>
            <a:endCxn id="1930" idx="2"/>
          </p:cNvCxnSpPr>
          <p:nvPr/>
        </p:nvCxnSpPr>
        <p:spPr>
          <a:xfrm>
            <a:off x="2637435" y="2081963"/>
            <a:ext cx="829800" cy="674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36" name="Google Shape;1936;p42"/>
          <p:cNvCxnSpPr>
            <a:stCxn id="1930" idx="0"/>
            <a:endCxn id="1931" idx="4"/>
          </p:cNvCxnSpPr>
          <p:nvPr/>
        </p:nvCxnSpPr>
        <p:spPr>
          <a:xfrm rot="10800000">
            <a:off x="3573463" y="1382713"/>
            <a:ext cx="0" cy="125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37" name="Google Shape;1937;p42"/>
          <p:cNvCxnSpPr>
            <a:stCxn id="1934" idx="2"/>
            <a:endCxn id="1930" idx="6"/>
          </p:cNvCxnSpPr>
          <p:nvPr/>
        </p:nvCxnSpPr>
        <p:spPr>
          <a:xfrm rot="10800000">
            <a:off x="3679763" y="2756694"/>
            <a:ext cx="1544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38" name="Google Shape;1938;p42"/>
          <p:cNvCxnSpPr>
            <a:stCxn id="1933" idx="4"/>
            <a:endCxn id="1934" idx="0"/>
          </p:cNvCxnSpPr>
          <p:nvPr/>
        </p:nvCxnSpPr>
        <p:spPr>
          <a:xfrm>
            <a:off x="5330032" y="1382713"/>
            <a:ext cx="0" cy="1257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1939" name="Google Shape;1939;p42"/>
          <p:cNvCxnSpPr>
            <a:stCxn id="1931" idx="6"/>
            <a:endCxn id="1933" idx="2"/>
          </p:cNvCxnSpPr>
          <p:nvPr/>
        </p:nvCxnSpPr>
        <p:spPr>
          <a:xfrm>
            <a:off x="3679825" y="1266032"/>
            <a:ext cx="1544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940" name="Google Shape;1940;p42"/>
          <p:cNvSpPr txBox="1"/>
          <p:nvPr/>
        </p:nvSpPr>
        <p:spPr>
          <a:xfrm>
            <a:off x="2774950" y="1341438"/>
            <a:ext cx="479425" cy="306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941" name="Google Shape;1941;p42"/>
          <p:cNvSpPr txBox="1"/>
          <p:nvPr/>
        </p:nvSpPr>
        <p:spPr>
          <a:xfrm>
            <a:off x="2774950" y="2301875"/>
            <a:ext cx="479425" cy="198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942" name="Google Shape;1942;p42"/>
          <p:cNvSpPr txBox="1"/>
          <p:nvPr/>
        </p:nvSpPr>
        <p:spPr>
          <a:xfrm>
            <a:off x="3300413" y="1916113"/>
            <a:ext cx="4794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43" name="Google Shape;1943;p42"/>
          <p:cNvSpPr txBox="1"/>
          <p:nvPr/>
        </p:nvSpPr>
        <p:spPr>
          <a:xfrm>
            <a:off x="4265613" y="2492375"/>
            <a:ext cx="4794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</p:txBody>
      </p:sp>
      <p:sp>
        <p:nvSpPr>
          <p:cNvPr id="1944" name="Google Shape;1944;p42"/>
          <p:cNvSpPr txBox="1"/>
          <p:nvPr/>
        </p:nvSpPr>
        <p:spPr>
          <a:xfrm>
            <a:off x="4308475" y="1320800"/>
            <a:ext cx="4794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945" name="Google Shape;1945;p42"/>
          <p:cNvSpPr txBox="1"/>
          <p:nvPr/>
        </p:nvSpPr>
        <p:spPr>
          <a:xfrm>
            <a:off x="5316538" y="1897063"/>
            <a:ext cx="479425" cy="307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-4</a:t>
            </a:r>
            <a:endParaRPr/>
          </a:p>
        </p:txBody>
      </p:sp>
      <p:sp>
        <p:nvSpPr>
          <p:cNvPr id="1946" name="Google Shape;1946;p42"/>
          <p:cNvSpPr/>
          <p:nvPr/>
        </p:nvSpPr>
        <p:spPr>
          <a:xfrm>
            <a:off x="2339975" y="1052513"/>
            <a:ext cx="3527425" cy="1873250"/>
          </a:xfrm>
          <a:prstGeom prst="rect">
            <a:avLst/>
          </a:prstGeom>
          <a:solidFill>
            <a:schemeClr val="accent1">
              <a:alpha val="0"/>
            </a:schemeClr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7" name="Google Shape;1947;p42"/>
          <p:cNvSpPr/>
          <p:nvPr/>
        </p:nvSpPr>
        <p:spPr>
          <a:xfrm>
            <a:off x="323850" y="3179763"/>
            <a:ext cx="9572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1° iter.: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8" name="Google Shape;1948;p42"/>
          <p:cNvSpPr/>
          <p:nvPr/>
        </p:nvSpPr>
        <p:spPr>
          <a:xfrm>
            <a:off x="323850" y="3660775"/>
            <a:ext cx="9572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2° iter.: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9" name="Google Shape;1949;p42"/>
          <p:cNvSpPr/>
          <p:nvPr/>
        </p:nvSpPr>
        <p:spPr>
          <a:xfrm>
            <a:off x="323850" y="4102100"/>
            <a:ext cx="957263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3° iter.: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p42"/>
          <p:cNvSpPr/>
          <p:nvPr/>
        </p:nvSpPr>
        <p:spPr>
          <a:xfrm>
            <a:off x="323850" y="4525963"/>
            <a:ext cx="957263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4° iter.: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1" name="Google Shape;1951;p42"/>
          <p:cNvSpPr/>
          <p:nvPr/>
        </p:nvSpPr>
        <p:spPr>
          <a:xfrm>
            <a:off x="323850" y="4918075"/>
            <a:ext cx="957263" cy="3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Arial"/>
              <a:buNone/>
            </a:pPr>
            <a:r>
              <a:rPr b="1" i="1" lang="it-IT" sz="180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5° iter.:</a:t>
            </a:r>
            <a:endParaRPr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2" name="Google Shape;195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1875" y="3141663"/>
            <a:ext cx="4402138" cy="481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3" name="Google Shape;1953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8538" y="3622675"/>
            <a:ext cx="4238625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4" name="Google Shape;195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68538" y="4054475"/>
            <a:ext cx="4029075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5" name="Google Shape;1955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262188" y="4486275"/>
            <a:ext cx="4051300" cy="481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6" name="Google Shape;1956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20925" y="4940300"/>
            <a:ext cx="4051300" cy="48101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57" name="Google Shape;1957;p42"/>
          <p:cNvGrpSpPr/>
          <p:nvPr/>
        </p:nvGrpSpPr>
        <p:grpSpPr>
          <a:xfrm>
            <a:off x="5840413" y="4965700"/>
            <a:ext cx="2979737" cy="1724025"/>
            <a:chOff x="5840418" y="4966399"/>
            <a:chExt cx="2979616" cy="1723371"/>
          </a:xfrm>
        </p:grpSpPr>
        <p:sp>
          <p:nvSpPr>
            <p:cNvPr id="1958" name="Google Shape;1958;p42"/>
            <p:cNvSpPr/>
            <p:nvPr/>
          </p:nvSpPr>
          <p:spPr>
            <a:xfrm>
              <a:off x="5840418" y="5699546"/>
              <a:ext cx="211128" cy="231687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/>
            </a:p>
          </p:txBody>
        </p:sp>
        <p:sp>
          <p:nvSpPr>
            <p:cNvPr id="1959" name="Google Shape;1959;p42"/>
            <p:cNvSpPr/>
            <p:nvPr/>
          </p:nvSpPr>
          <p:spPr>
            <a:xfrm>
              <a:off x="6851614" y="6456497"/>
              <a:ext cx="212716" cy="23327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/>
            </a:p>
          </p:txBody>
        </p:sp>
        <p:sp>
          <p:nvSpPr>
            <p:cNvPr id="1960" name="Google Shape;1960;p42"/>
            <p:cNvSpPr/>
            <p:nvPr/>
          </p:nvSpPr>
          <p:spPr>
            <a:xfrm>
              <a:off x="6851614" y="4966399"/>
              <a:ext cx="212716" cy="23327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/>
            </a:p>
          </p:txBody>
        </p:sp>
        <p:sp>
          <p:nvSpPr>
            <p:cNvPr id="1961" name="Google Shape;1961;p42"/>
            <p:cNvSpPr/>
            <p:nvPr/>
          </p:nvSpPr>
          <p:spPr>
            <a:xfrm>
              <a:off x="8608906" y="4966399"/>
              <a:ext cx="211128" cy="233274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/>
            </a:p>
          </p:txBody>
        </p:sp>
        <p:sp>
          <p:nvSpPr>
            <p:cNvPr id="1962" name="Google Shape;1962;p42"/>
            <p:cNvSpPr/>
            <p:nvPr/>
          </p:nvSpPr>
          <p:spPr>
            <a:xfrm>
              <a:off x="8608906" y="6456497"/>
              <a:ext cx="211128" cy="233273"/>
            </a:xfrm>
            <a:prstGeom prst="ellipse">
              <a:avLst/>
            </a:prstGeom>
            <a:solidFill>
              <a:schemeClr val="lt1"/>
            </a:solidFill>
            <a:ln cap="flat" cmpd="sng" w="254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/>
            </a:p>
          </p:txBody>
        </p:sp>
        <p:cxnSp>
          <p:nvCxnSpPr>
            <p:cNvPr id="1963" name="Google Shape;1963;p42"/>
            <p:cNvCxnSpPr>
              <a:stCxn id="1959" idx="0"/>
              <a:endCxn id="1960" idx="4"/>
            </p:cNvCxnSpPr>
            <p:nvPr/>
          </p:nvCxnSpPr>
          <p:spPr>
            <a:xfrm rot="10800000">
              <a:off x="6957972" y="5199797"/>
              <a:ext cx="0" cy="125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64" name="Google Shape;1964;p42"/>
            <p:cNvCxnSpPr>
              <a:stCxn id="1962" idx="2"/>
              <a:endCxn id="1959" idx="6"/>
            </p:cNvCxnSpPr>
            <p:nvPr/>
          </p:nvCxnSpPr>
          <p:spPr>
            <a:xfrm rot="10800000">
              <a:off x="7064206" y="6573134"/>
              <a:ext cx="1544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65" name="Google Shape;1965;p42"/>
            <p:cNvCxnSpPr>
              <a:stCxn id="1961" idx="4"/>
              <a:endCxn id="1962" idx="0"/>
            </p:cNvCxnSpPr>
            <p:nvPr/>
          </p:nvCxnSpPr>
          <p:spPr>
            <a:xfrm>
              <a:off x="8714470" y="5199673"/>
              <a:ext cx="0" cy="125670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1966" name="Google Shape;1966;p42"/>
            <p:cNvCxnSpPr>
              <a:stCxn id="1960" idx="6"/>
              <a:endCxn id="1961" idx="2"/>
            </p:cNvCxnSpPr>
            <p:nvPr/>
          </p:nvCxnSpPr>
          <p:spPr>
            <a:xfrm>
              <a:off x="7064330" y="5083036"/>
              <a:ext cx="1544700" cy="0"/>
            </a:xfrm>
            <a:prstGeom prst="straightConnector1">
              <a:avLst/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pic>
        <p:nvPicPr>
          <p:cNvPr id="1967" name="Google Shape;1967;p4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438" y="5638800"/>
            <a:ext cx="5580062" cy="3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1" name="Shape 1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2" name="Google Shape;1972;p43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3" name="Google Shape;1973;p43"/>
          <p:cNvSpPr/>
          <p:nvPr/>
        </p:nvSpPr>
        <p:spPr>
          <a:xfrm>
            <a:off x="251520" y="764729"/>
            <a:ext cx="8496944" cy="13681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DF1F4"/>
              </a:gs>
              <a:gs pos="50000">
                <a:srgbClr val="DFF5F7"/>
              </a:gs>
              <a:gs pos="100000">
                <a:srgbClr val="EEF9FB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4" name="Google Shape;1974;p43"/>
          <p:cNvSpPr/>
          <p:nvPr/>
        </p:nvSpPr>
        <p:spPr>
          <a:xfrm>
            <a:off x="323528" y="837208"/>
            <a:ext cx="83597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i="1"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Definizione del problema dei cammini minimi </a:t>
            </a:r>
            <a:r>
              <a:rPr i="1" lang="it-IT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 tutti a tutti</a:t>
            </a:r>
            <a:endParaRPr i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5" name="Google Shape;1975;p43"/>
          <p:cNvSpPr txBox="1"/>
          <p:nvPr/>
        </p:nvSpPr>
        <p:spPr>
          <a:xfrm>
            <a:off x="539552" y="1268760"/>
            <a:ext cx="8143751" cy="5760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629" l="-448" r="-4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76" name="Google Shape;1976;p43"/>
          <p:cNvSpPr/>
          <p:nvPr/>
        </p:nvSpPr>
        <p:spPr>
          <a:xfrm>
            <a:off x="420346" y="26371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Due possibili approcci risolutivi: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77" name="Google Shape;1977;p43"/>
          <p:cNvSpPr txBox="1"/>
          <p:nvPr/>
        </p:nvSpPr>
        <p:spPr>
          <a:xfrm>
            <a:off x="467544" y="3140968"/>
            <a:ext cx="8215759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77462" l="-296" r="-11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78" name="Google Shape;1978;p43"/>
          <p:cNvSpPr txBox="1"/>
          <p:nvPr/>
        </p:nvSpPr>
        <p:spPr>
          <a:xfrm>
            <a:off x="467544" y="4005064"/>
            <a:ext cx="8215759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 utilizza una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generalizzazione degli algoritmi label correcting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all-pairs label correcting algorithm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i="1"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1979" name="Google Shape;1979;p43"/>
          <p:cNvGrpSpPr/>
          <p:nvPr/>
        </p:nvGrpSpPr>
        <p:grpSpPr>
          <a:xfrm>
            <a:off x="539552" y="5085184"/>
            <a:ext cx="8208912" cy="648072"/>
            <a:chOff x="0" y="692"/>
            <a:chExt cx="8064897" cy="791395"/>
          </a:xfrm>
        </p:grpSpPr>
        <p:sp>
          <p:nvSpPr>
            <p:cNvPr id="1980" name="Google Shape;1980;p43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>
                <a:gd fmla="val 16667" name="adj"/>
              </a:avLst>
            </a:prstGeom>
            <a:solidFill>
              <a:srgbClr val="A2A2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43"/>
            <p:cNvSpPr/>
            <p:nvPr/>
          </p:nvSpPr>
          <p:spPr>
            <a:xfrm>
              <a:off x="38633" y="39325"/>
              <a:ext cx="8026264" cy="7141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11875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i="1" lang="it-IT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Il </a:t>
              </a:r>
              <a:r>
                <a:rPr i="1" lang="it-IT" sz="16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primo approccio </a:t>
              </a:r>
              <a:r>
                <a:rPr i="1" lang="it-IT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è maggiormente indicato nel caso di </a:t>
              </a:r>
              <a:r>
                <a:rPr i="1" lang="it-IT" sz="16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grafi sparsi</a:t>
              </a:r>
              <a:r>
                <a:rPr i="1" lang="it-IT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, il </a:t>
              </a:r>
              <a:r>
                <a:rPr i="1" lang="it-IT" sz="16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secondo</a:t>
              </a:r>
              <a:r>
                <a:rPr i="1" lang="it-IT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 nel caso di </a:t>
              </a:r>
              <a:r>
                <a:rPr i="1" lang="it-IT" sz="1600">
                  <a:solidFill>
                    <a:srgbClr val="C00000"/>
                  </a:solidFill>
                  <a:latin typeface="Verdana"/>
                  <a:ea typeface="Verdana"/>
                  <a:cs typeface="Verdana"/>
                  <a:sym typeface="Verdana"/>
                </a:rPr>
                <a:t>grafi densi</a:t>
              </a:r>
              <a:r>
                <a:rPr i="1" lang="it-IT" sz="1600">
                  <a:solidFill>
                    <a:schemeClr val="lt1"/>
                  </a:solidFill>
                  <a:latin typeface="Verdana"/>
                  <a:ea typeface="Verdana"/>
                  <a:cs typeface="Verdana"/>
                  <a:sym typeface="Verdana"/>
                </a:rPr>
                <a:t>.</a:t>
              </a:r>
              <a:endParaRPr sz="16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5" name="Shape 1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" name="Google Shape;1986;p44"/>
          <p:cNvSpPr/>
          <p:nvPr/>
        </p:nvSpPr>
        <p:spPr>
          <a:xfrm>
            <a:off x="343563" y="1341016"/>
            <a:ext cx="8548917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Condizione di ottimalità: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987" name="Google Shape;1987;p44"/>
          <p:cNvSpPr/>
          <p:nvPr/>
        </p:nvSpPr>
        <p:spPr>
          <a:xfrm>
            <a:off x="400795" y="1772816"/>
            <a:ext cx="8347669" cy="91262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31" l="-437" r="-3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88" name="Google Shape;1988;p44"/>
          <p:cNvSpPr txBox="1"/>
          <p:nvPr/>
        </p:nvSpPr>
        <p:spPr>
          <a:xfrm>
            <a:off x="2195736" y="4181018"/>
            <a:ext cx="4575355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692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989" name="Google Shape;1989;p44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90" name="Google Shape;1990;p44"/>
          <p:cNvGrpSpPr/>
          <p:nvPr/>
        </p:nvGrpSpPr>
        <p:grpSpPr>
          <a:xfrm>
            <a:off x="392906" y="775552"/>
            <a:ext cx="8358187" cy="421200"/>
            <a:chOff x="0" y="5299"/>
            <a:chExt cx="8358187" cy="421200"/>
          </a:xfrm>
        </p:grpSpPr>
        <p:sp>
          <p:nvSpPr>
            <p:cNvPr id="1991" name="Google Shape;1991;p44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44"/>
            <p:cNvSpPr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Algoritmi </a:t>
              </a:r>
              <a:r>
                <a:rPr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all-pairs label correcting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3" name="Google Shape;1993;p44"/>
          <p:cNvSpPr/>
          <p:nvPr/>
        </p:nvSpPr>
        <p:spPr>
          <a:xfrm>
            <a:off x="400796" y="2731184"/>
            <a:ext cx="8347669" cy="128317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894" l="-437" r="-3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7" name="Shape 1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8" name="Google Shape;1998;p45"/>
          <p:cNvSpPr/>
          <p:nvPr/>
        </p:nvSpPr>
        <p:spPr>
          <a:xfrm>
            <a:off x="323528" y="4329112"/>
            <a:ext cx="8496944" cy="13681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DF1F4"/>
              </a:gs>
              <a:gs pos="50000">
                <a:srgbClr val="DFF5F7"/>
              </a:gs>
              <a:gs pos="100000">
                <a:srgbClr val="EEF9FB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9" name="Google Shape;1999;p45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0" name="Google Shape;2000;p45"/>
          <p:cNvGrpSpPr/>
          <p:nvPr/>
        </p:nvGrpSpPr>
        <p:grpSpPr>
          <a:xfrm>
            <a:off x="392906" y="775552"/>
            <a:ext cx="8358187" cy="421200"/>
            <a:chOff x="0" y="5299"/>
            <a:chExt cx="8358187" cy="421200"/>
          </a:xfrm>
        </p:grpSpPr>
        <p:sp>
          <p:nvSpPr>
            <p:cNvPr id="2001" name="Google Shape;2001;p45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45"/>
            <p:cNvSpPr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</a:t>
              </a:r>
              <a:r>
                <a:rPr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Floyd - Warshall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3" name="Google Shape;2003;p45"/>
          <p:cNvSpPr/>
          <p:nvPr/>
        </p:nvSpPr>
        <p:spPr>
          <a:xfrm>
            <a:off x="400795" y="1436258"/>
            <a:ext cx="8347669" cy="92127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60" l="-437" r="-3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04" name="Google Shape;2004;p45"/>
          <p:cNvSpPr/>
          <p:nvPr/>
        </p:nvSpPr>
        <p:spPr>
          <a:xfrm>
            <a:off x="395536" y="2276872"/>
            <a:ext cx="8347669" cy="9307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14" l="-656" r="-3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05" name="Google Shape;2005;p45"/>
          <p:cNvSpPr/>
          <p:nvPr/>
        </p:nvSpPr>
        <p:spPr>
          <a:xfrm>
            <a:off x="395536" y="3196381"/>
            <a:ext cx="8347669" cy="86767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096" l="-437" r="-36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06" name="Google Shape;2006;p45"/>
          <p:cNvSpPr/>
          <p:nvPr/>
        </p:nvSpPr>
        <p:spPr>
          <a:xfrm>
            <a:off x="395536" y="4437112"/>
            <a:ext cx="8347669" cy="4481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5066" l="-436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07" name="Google Shape;2007;p45"/>
          <p:cNvSpPr txBox="1"/>
          <p:nvPr/>
        </p:nvSpPr>
        <p:spPr>
          <a:xfrm>
            <a:off x="827584" y="5013176"/>
            <a:ext cx="7487242" cy="439736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821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1" name="Shape 2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2" name="Google Shape;2012;p46"/>
          <p:cNvSpPr/>
          <p:nvPr/>
        </p:nvSpPr>
        <p:spPr>
          <a:xfrm>
            <a:off x="470173" y="1553441"/>
            <a:ext cx="8280920" cy="3600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BCBEF"/>
              </a:gs>
              <a:gs pos="99000">
                <a:srgbClr val="DEC8EE"/>
              </a:gs>
              <a:gs pos="100000">
                <a:srgbClr val="DEC8EE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i="1" sz="18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13" name="Google Shape;2013;p46"/>
          <p:cNvSpPr/>
          <p:nvPr/>
        </p:nvSpPr>
        <p:spPr>
          <a:xfrm>
            <a:off x="755577" y="1772816"/>
            <a:ext cx="7848871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4219" l="-46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14" name="Google Shape;2014;p46"/>
          <p:cNvSpPr/>
          <p:nvPr/>
        </p:nvSpPr>
        <p:spPr>
          <a:xfrm>
            <a:off x="755577" y="4077072"/>
            <a:ext cx="8568951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223" l="-42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15" name="Google Shape;2015;p46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6" name="Google Shape;2016;p46"/>
          <p:cNvGrpSpPr/>
          <p:nvPr/>
        </p:nvGrpSpPr>
        <p:grpSpPr>
          <a:xfrm>
            <a:off x="392906" y="775552"/>
            <a:ext cx="8358187" cy="421200"/>
            <a:chOff x="0" y="5299"/>
            <a:chExt cx="8358187" cy="421200"/>
          </a:xfrm>
        </p:grpSpPr>
        <p:sp>
          <p:nvSpPr>
            <p:cNvPr id="2017" name="Google Shape;2017;p46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46"/>
            <p:cNvSpPr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</a:t>
              </a:r>
              <a:r>
                <a:rPr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Floyd - Warshall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9" name="Google Shape;2019;p46"/>
          <p:cNvSpPr/>
          <p:nvPr/>
        </p:nvSpPr>
        <p:spPr>
          <a:xfrm>
            <a:off x="755577" y="3212976"/>
            <a:ext cx="7776864" cy="43204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77462" l="-469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20" name="Google Shape;2020;p46"/>
          <p:cNvSpPr/>
          <p:nvPr/>
        </p:nvSpPr>
        <p:spPr>
          <a:xfrm>
            <a:off x="755576" y="4509120"/>
            <a:ext cx="8568951" cy="43204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4223" l="-42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2021" name="Google Shape;2021;p46"/>
          <p:cNvGrpSpPr/>
          <p:nvPr/>
        </p:nvGrpSpPr>
        <p:grpSpPr>
          <a:xfrm>
            <a:off x="539552" y="5589240"/>
            <a:ext cx="8208912" cy="359347"/>
            <a:chOff x="0" y="692"/>
            <a:chExt cx="8064897" cy="791395"/>
          </a:xfrm>
        </p:grpSpPr>
        <p:sp>
          <p:nvSpPr>
            <p:cNvPr id="2022" name="Google Shape;2022;p46"/>
            <p:cNvSpPr/>
            <p:nvPr/>
          </p:nvSpPr>
          <p:spPr>
            <a:xfrm>
              <a:off x="0" y="692"/>
              <a:ext cx="8064896" cy="791395"/>
            </a:xfrm>
            <a:prstGeom prst="roundRect">
              <a:avLst>
                <a:gd fmla="val 16667" name="adj"/>
              </a:avLst>
            </a:prstGeom>
            <a:solidFill>
              <a:srgbClr val="A2A2E0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46"/>
            <p:cNvSpPr/>
            <p:nvPr/>
          </p:nvSpPr>
          <p:spPr>
            <a:xfrm>
              <a:off x="38633" y="39325"/>
              <a:ext cx="8026264" cy="71412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-16980" l="-671" r="0" t="0"/>
              </a:stretch>
            </a:blip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latin typeface="Arial"/>
                  <a:ea typeface="Arial"/>
                  <a:cs typeface="Arial"/>
                  <a:sym typeface="Arial"/>
                </a:rPr>
                <a:t> 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47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29" name="Google Shape;2029;p47"/>
          <p:cNvGrpSpPr/>
          <p:nvPr/>
        </p:nvGrpSpPr>
        <p:grpSpPr>
          <a:xfrm>
            <a:off x="392906" y="775552"/>
            <a:ext cx="8358187" cy="421200"/>
            <a:chOff x="0" y="5299"/>
            <a:chExt cx="8358187" cy="421200"/>
          </a:xfrm>
        </p:grpSpPr>
        <p:sp>
          <p:nvSpPr>
            <p:cNvPr id="2030" name="Google Shape;2030;p47"/>
            <p:cNvSpPr/>
            <p:nvPr/>
          </p:nvSpPr>
          <p:spPr>
            <a:xfrm>
              <a:off x="0" y="5299"/>
              <a:ext cx="8358187" cy="421200"/>
            </a:xfrm>
            <a:prstGeom prst="roundRect">
              <a:avLst>
                <a:gd fmla="val 16667" name="adj"/>
              </a:avLst>
            </a:prstGeom>
            <a:solidFill>
              <a:srgbClr val="B889DB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47"/>
            <p:cNvSpPr/>
            <p:nvPr/>
          </p:nvSpPr>
          <p:spPr>
            <a:xfrm>
              <a:off x="20561" y="25860"/>
              <a:ext cx="8317065" cy="3800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Algoritmo </a:t>
              </a:r>
              <a:r>
                <a:rPr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Floyd - Warshall</a:t>
              </a:r>
              <a:endParaRPr i="1"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32" name="Google Shape;2032;p47"/>
          <p:cNvSpPr/>
          <p:nvPr/>
        </p:nvSpPr>
        <p:spPr>
          <a:xfrm>
            <a:off x="750316" y="1268760"/>
            <a:ext cx="811209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Esempio: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33" name="Google Shape;2033;p47"/>
          <p:cNvSpPr/>
          <p:nvPr/>
        </p:nvSpPr>
        <p:spPr>
          <a:xfrm>
            <a:off x="925741" y="3192663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2400000" dist="508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4" name="Google Shape;2034;p47"/>
          <p:cNvSpPr/>
          <p:nvPr/>
        </p:nvSpPr>
        <p:spPr>
          <a:xfrm>
            <a:off x="1789837" y="2328567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2400000" dist="508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5" name="Google Shape;2035;p47"/>
          <p:cNvSpPr/>
          <p:nvPr/>
        </p:nvSpPr>
        <p:spPr>
          <a:xfrm>
            <a:off x="1789837" y="4056759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2400000" dist="508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6" name="Google Shape;2036;p47"/>
          <p:cNvSpPr/>
          <p:nvPr/>
        </p:nvSpPr>
        <p:spPr>
          <a:xfrm>
            <a:off x="3518029" y="2341467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2400000" dist="508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7" name="Google Shape;2037;p47"/>
          <p:cNvSpPr/>
          <p:nvPr/>
        </p:nvSpPr>
        <p:spPr>
          <a:xfrm>
            <a:off x="3518029" y="4056759"/>
            <a:ext cx="549915" cy="516956"/>
          </a:xfrm>
          <a:prstGeom prst="ellipse">
            <a:avLst/>
          </a:prstGeom>
          <a:solidFill>
            <a:schemeClr val="lt1"/>
          </a:solidFill>
          <a:ln cap="flat" cmpd="sng" w="158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2400000" dist="50800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38" name="Google Shape;2038;p47"/>
          <p:cNvCxnSpPr>
            <a:stCxn id="2033" idx="7"/>
            <a:endCxn id="2034" idx="3"/>
          </p:cNvCxnSpPr>
          <p:nvPr/>
        </p:nvCxnSpPr>
        <p:spPr>
          <a:xfrm flipH="1" rot="10800000">
            <a:off x="1395123" y="2769769"/>
            <a:ext cx="475200" cy="49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39" name="Google Shape;2039;p47"/>
          <p:cNvCxnSpPr>
            <a:stCxn id="2034" idx="6"/>
            <a:endCxn id="2036" idx="2"/>
          </p:cNvCxnSpPr>
          <p:nvPr/>
        </p:nvCxnSpPr>
        <p:spPr>
          <a:xfrm>
            <a:off x="2339752" y="2587045"/>
            <a:ext cx="1178400" cy="129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0" name="Google Shape;2040;p47"/>
          <p:cNvCxnSpPr>
            <a:stCxn id="2033" idx="5"/>
            <a:endCxn id="2035" idx="1"/>
          </p:cNvCxnSpPr>
          <p:nvPr/>
        </p:nvCxnSpPr>
        <p:spPr>
          <a:xfrm>
            <a:off x="1395123" y="3633913"/>
            <a:ext cx="475200" cy="498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1" name="Google Shape;2041;p47"/>
          <p:cNvCxnSpPr>
            <a:stCxn id="2037" idx="1"/>
            <a:endCxn id="2034" idx="5"/>
          </p:cNvCxnSpPr>
          <p:nvPr/>
        </p:nvCxnSpPr>
        <p:spPr>
          <a:xfrm rot="10800000">
            <a:off x="2259362" y="2769865"/>
            <a:ext cx="1339200" cy="1362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42" name="Google Shape;2042;p47"/>
          <p:cNvCxnSpPr>
            <a:stCxn id="2035" idx="6"/>
          </p:cNvCxnSpPr>
          <p:nvPr/>
        </p:nvCxnSpPr>
        <p:spPr>
          <a:xfrm>
            <a:off x="2339752" y="4315237"/>
            <a:ext cx="1178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43" name="Google Shape;2043;p47"/>
          <p:cNvSpPr/>
          <p:nvPr/>
        </p:nvSpPr>
        <p:spPr>
          <a:xfrm>
            <a:off x="3518029" y="2831401"/>
            <a:ext cx="198223" cy="1241659"/>
          </a:xfrm>
          <a:custGeom>
            <a:rect b="b" l="l" r="r" t="t"/>
            <a:pathLst>
              <a:path extrusionOk="0" h="1241659" w="318105">
                <a:moveTo>
                  <a:pt x="318105" y="1241659"/>
                </a:moveTo>
                <a:cubicBezTo>
                  <a:pt x="165705" y="1022684"/>
                  <a:pt x="13305" y="803709"/>
                  <a:pt x="471" y="596766"/>
                </a:cubicBezTo>
                <a:cubicBezTo>
                  <a:pt x="-12363" y="389823"/>
                  <a:pt x="241103" y="0"/>
                  <a:pt x="241103" y="0"/>
                </a:cubicBezTo>
                <a:lnTo>
                  <a:pt x="241103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4" name="Google Shape;2044;p47"/>
          <p:cNvSpPr/>
          <p:nvPr/>
        </p:nvSpPr>
        <p:spPr>
          <a:xfrm rot="10800000">
            <a:off x="3930462" y="2831401"/>
            <a:ext cx="137479" cy="1225358"/>
          </a:xfrm>
          <a:custGeom>
            <a:rect b="b" l="l" r="r" t="t"/>
            <a:pathLst>
              <a:path extrusionOk="0" h="1241659" w="318105">
                <a:moveTo>
                  <a:pt x="318105" y="1241659"/>
                </a:moveTo>
                <a:cubicBezTo>
                  <a:pt x="165705" y="1022684"/>
                  <a:pt x="13305" y="803709"/>
                  <a:pt x="471" y="596766"/>
                </a:cubicBezTo>
                <a:cubicBezTo>
                  <a:pt x="-12363" y="389823"/>
                  <a:pt x="241103" y="0"/>
                  <a:pt x="241103" y="0"/>
                </a:cubicBezTo>
                <a:lnTo>
                  <a:pt x="241103" y="0"/>
                </a:ln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5" name="Google Shape;2045;p47"/>
          <p:cNvSpPr txBox="1"/>
          <p:nvPr/>
        </p:nvSpPr>
        <p:spPr>
          <a:xfrm>
            <a:off x="2680511" y="2341467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6" name="Google Shape;2046;p47"/>
          <p:cNvSpPr txBox="1"/>
          <p:nvPr/>
        </p:nvSpPr>
        <p:spPr>
          <a:xfrm>
            <a:off x="2771800" y="314458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7" name="Google Shape;2047;p47"/>
          <p:cNvSpPr txBox="1"/>
          <p:nvPr/>
        </p:nvSpPr>
        <p:spPr>
          <a:xfrm>
            <a:off x="4048663" y="336061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8" name="Google Shape;2048;p47"/>
          <p:cNvSpPr txBox="1"/>
          <p:nvPr/>
        </p:nvSpPr>
        <p:spPr>
          <a:xfrm>
            <a:off x="3472599" y="3277571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9" name="Google Shape;2049;p47"/>
          <p:cNvSpPr txBox="1"/>
          <p:nvPr/>
        </p:nvSpPr>
        <p:spPr>
          <a:xfrm>
            <a:off x="1403648" y="284552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0" name="Google Shape;2050;p47"/>
          <p:cNvSpPr txBox="1"/>
          <p:nvPr/>
        </p:nvSpPr>
        <p:spPr>
          <a:xfrm>
            <a:off x="1547664" y="364864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1" name="Google Shape;2051;p47"/>
          <p:cNvSpPr txBox="1"/>
          <p:nvPr/>
        </p:nvSpPr>
        <p:spPr>
          <a:xfrm>
            <a:off x="2752519" y="4080692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2" name="Google Shape;2052;p47"/>
          <p:cNvSpPr/>
          <p:nvPr/>
        </p:nvSpPr>
        <p:spPr>
          <a:xfrm>
            <a:off x="1307864" y="3740084"/>
            <a:ext cx="2302510" cy="1068101"/>
          </a:xfrm>
          <a:custGeom>
            <a:rect b="b" l="l" r="r" t="t"/>
            <a:pathLst>
              <a:path extrusionOk="0" h="1068101" w="2302510">
                <a:moveTo>
                  <a:pt x="2302510" y="785363"/>
                </a:moveTo>
                <a:cubicBezTo>
                  <a:pt x="1607887" y="964232"/>
                  <a:pt x="913264" y="1143102"/>
                  <a:pt x="541087" y="1035620"/>
                </a:cubicBezTo>
                <a:cubicBezTo>
                  <a:pt x="168910" y="928138"/>
                  <a:pt x="157681" y="310517"/>
                  <a:pt x="69449" y="140471"/>
                </a:cubicBezTo>
                <a:cubicBezTo>
                  <a:pt x="-18783" y="-29575"/>
                  <a:pt x="-3543" y="-7117"/>
                  <a:pt x="11697" y="15342"/>
                </a:cubicBezTo>
              </a:path>
            </a:pathLst>
          </a:cu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3" name="Google Shape;2053;p47"/>
          <p:cNvSpPr txBox="1"/>
          <p:nvPr/>
        </p:nvSpPr>
        <p:spPr>
          <a:xfrm>
            <a:off x="2555776" y="451274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b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4" name="Google Shape;2054;p47"/>
          <p:cNvSpPr/>
          <p:nvPr/>
        </p:nvSpPr>
        <p:spPr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Inizializzazione: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55" name="Google Shape;2055;p47"/>
          <p:cNvSpPr txBox="1"/>
          <p:nvPr/>
        </p:nvSpPr>
        <p:spPr>
          <a:xfrm>
            <a:off x="5076056" y="2708920"/>
            <a:ext cx="331236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Matrice delle distanze iniziale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2056" name="Google Shape;2056;p47"/>
          <p:cNvGraphicFramePr/>
          <p:nvPr/>
        </p:nvGraphicFramePr>
        <p:xfrm>
          <a:off x="5393696" y="36274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{A40AA2C6-93EE-4429-8C98-BD84EBB0733F}</a:tableStyleId>
              </a:tblPr>
              <a:tblGrid>
                <a:gridCol w="584550"/>
                <a:gridCol w="584550"/>
                <a:gridCol w="584550"/>
                <a:gridCol w="584550"/>
                <a:gridCol w="584550"/>
              </a:tblGrid>
              <a:tr h="46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4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7" name="Google Shape;2057;p47"/>
          <p:cNvSpPr txBox="1"/>
          <p:nvPr/>
        </p:nvSpPr>
        <p:spPr>
          <a:xfrm>
            <a:off x="5508104" y="3684717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p47"/>
          <p:cNvSpPr txBox="1"/>
          <p:nvPr/>
        </p:nvSpPr>
        <p:spPr>
          <a:xfrm>
            <a:off x="6084168" y="4138251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p47"/>
          <p:cNvSpPr txBox="1"/>
          <p:nvPr/>
        </p:nvSpPr>
        <p:spPr>
          <a:xfrm>
            <a:off x="6732240" y="4620821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0" name="Google Shape;2060;p47"/>
          <p:cNvSpPr txBox="1"/>
          <p:nvPr/>
        </p:nvSpPr>
        <p:spPr>
          <a:xfrm>
            <a:off x="7308304" y="5052869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1" name="Google Shape;2061;p47"/>
          <p:cNvSpPr txBox="1"/>
          <p:nvPr/>
        </p:nvSpPr>
        <p:spPr>
          <a:xfrm>
            <a:off x="7884368" y="5556925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2" name="Google Shape;2062;p47"/>
          <p:cNvSpPr txBox="1"/>
          <p:nvPr/>
        </p:nvSpPr>
        <p:spPr>
          <a:xfrm>
            <a:off x="5508104" y="5556925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3" name="Google Shape;2063;p47"/>
          <p:cNvSpPr txBox="1"/>
          <p:nvPr/>
        </p:nvSpPr>
        <p:spPr>
          <a:xfrm>
            <a:off x="6084168" y="3684717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4" name="Google Shape;2064;p47"/>
          <p:cNvSpPr txBox="1"/>
          <p:nvPr/>
        </p:nvSpPr>
        <p:spPr>
          <a:xfrm>
            <a:off x="6732240" y="3684717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5" name="Google Shape;2065;p47"/>
          <p:cNvSpPr txBox="1"/>
          <p:nvPr/>
        </p:nvSpPr>
        <p:spPr>
          <a:xfrm>
            <a:off x="7236296" y="3644647"/>
            <a:ext cx="288032" cy="40011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3404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66" name="Google Shape;2066;p47"/>
          <p:cNvSpPr txBox="1"/>
          <p:nvPr/>
        </p:nvSpPr>
        <p:spPr>
          <a:xfrm>
            <a:off x="7812360" y="3644647"/>
            <a:ext cx="288032" cy="40011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-319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67" name="Google Shape;2067;p47"/>
          <p:cNvSpPr txBox="1"/>
          <p:nvPr/>
        </p:nvSpPr>
        <p:spPr>
          <a:xfrm>
            <a:off x="5508104" y="4116765"/>
            <a:ext cx="288032" cy="40011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-319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68" name="Google Shape;2068;p47"/>
          <p:cNvSpPr txBox="1"/>
          <p:nvPr/>
        </p:nvSpPr>
        <p:spPr>
          <a:xfrm>
            <a:off x="6660232" y="4116765"/>
            <a:ext cx="288032" cy="40011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-319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69" name="Google Shape;2069;p47"/>
          <p:cNvSpPr txBox="1"/>
          <p:nvPr/>
        </p:nvSpPr>
        <p:spPr>
          <a:xfrm>
            <a:off x="7884368" y="4116765"/>
            <a:ext cx="288032" cy="40011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-3124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70" name="Google Shape;2070;p47"/>
          <p:cNvSpPr txBox="1"/>
          <p:nvPr/>
        </p:nvSpPr>
        <p:spPr>
          <a:xfrm>
            <a:off x="7308304" y="4188773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1" name="Google Shape;2071;p47"/>
          <p:cNvSpPr txBox="1"/>
          <p:nvPr/>
        </p:nvSpPr>
        <p:spPr>
          <a:xfrm>
            <a:off x="7884368" y="4620821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2" name="Google Shape;2072;p47"/>
          <p:cNvSpPr txBox="1"/>
          <p:nvPr/>
        </p:nvSpPr>
        <p:spPr>
          <a:xfrm>
            <a:off x="5508104" y="4580751"/>
            <a:ext cx="288032" cy="400110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-319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73" name="Google Shape;2073;p47"/>
          <p:cNvSpPr txBox="1"/>
          <p:nvPr/>
        </p:nvSpPr>
        <p:spPr>
          <a:xfrm>
            <a:off x="6084168" y="4580751"/>
            <a:ext cx="288032" cy="400110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-3404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74" name="Google Shape;2074;p47"/>
          <p:cNvSpPr txBox="1"/>
          <p:nvPr/>
        </p:nvSpPr>
        <p:spPr>
          <a:xfrm>
            <a:off x="7236296" y="4580751"/>
            <a:ext cx="288032" cy="40011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-3404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75" name="Google Shape;2075;p47"/>
          <p:cNvSpPr txBox="1"/>
          <p:nvPr/>
        </p:nvSpPr>
        <p:spPr>
          <a:xfrm>
            <a:off x="5508104" y="5012799"/>
            <a:ext cx="288032" cy="400110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-319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76" name="Google Shape;2076;p47"/>
          <p:cNvSpPr txBox="1"/>
          <p:nvPr/>
        </p:nvSpPr>
        <p:spPr>
          <a:xfrm>
            <a:off x="6084168" y="5012799"/>
            <a:ext cx="288032" cy="400110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-3404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77" name="Google Shape;2077;p47"/>
          <p:cNvSpPr txBox="1"/>
          <p:nvPr/>
        </p:nvSpPr>
        <p:spPr>
          <a:xfrm>
            <a:off x="6660232" y="5012799"/>
            <a:ext cx="288032" cy="400110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-319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78" name="Google Shape;2078;p47"/>
          <p:cNvSpPr txBox="1"/>
          <p:nvPr/>
        </p:nvSpPr>
        <p:spPr>
          <a:xfrm>
            <a:off x="7884368" y="5052869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9" name="Google Shape;2079;p47"/>
          <p:cNvSpPr txBox="1"/>
          <p:nvPr/>
        </p:nvSpPr>
        <p:spPr>
          <a:xfrm>
            <a:off x="7308304" y="5578411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Google Shape;2080;p47"/>
          <p:cNvSpPr txBox="1"/>
          <p:nvPr/>
        </p:nvSpPr>
        <p:spPr>
          <a:xfrm>
            <a:off x="6084168" y="5556925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1" name="Google Shape;2081;p47"/>
          <p:cNvSpPr txBox="1"/>
          <p:nvPr/>
        </p:nvSpPr>
        <p:spPr>
          <a:xfrm>
            <a:off x="6660232" y="5484917"/>
            <a:ext cx="288032" cy="400110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-3191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082" name="Google Shape;2082;p47"/>
          <p:cNvSpPr txBox="1"/>
          <p:nvPr/>
        </p:nvSpPr>
        <p:spPr>
          <a:xfrm>
            <a:off x="5508104" y="3274155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3" name="Google Shape;2083;p47"/>
          <p:cNvSpPr txBox="1"/>
          <p:nvPr/>
        </p:nvSpPr>
        <p:spPr>
          <a:xfrm>
            <a:off x="5076056" y="3684717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4" name="Google Shape;2084;p47"/>
          <p:cNvSpPr txBox="1"/>
          <p:nvPr/>
        </p:nvSpPr>
        <p:spPr>
          <a:xfrm>
            <a:off x="5076056" y="4138251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5" name="Google Shape;2085;p47"/>
          <p:cNvSpPr txBox="1"/>
          <p:nvPr/>
        </p:nvSpPr>
        <p:spPr>
          <a:xfrm>
            <a:off x="6084168" y="3274155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6" name="Google Shape;2086;p47"/>
          <p:cNvSpPr txBox="1"/>
          <p:nvPr/>
        </p:nvSpPr>
        <p:spPr>
          <a:xfrm>
            <a:off x="5076056" y="4642307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7" name="Google Shape;2087;p47"/>
          <p:cNvSpPr txBox="1"/>
          <p:nvPr/>
        </p:nvSpPr>
        <p:spPr>
          <a:xfrm>
            <a:off x="6660232" y="3274155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8" name="Google Shape;2088;p47"/>
          <p:cNvSpPr txBox="1"/>
          <p:nvPr/>
        </p:nvSpPr>
        <p:spPr>
          <a:xfrm>
            <a:off x="5076056" y="5052869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9" name="Google Shape;2089;p47"/>
          <p:cNvSpPr txBox="1"/>
          <p:nvPr/>
        </p:nvSpPr>
        <p:spPr>
          <a:xfrm>
            <a:off x="5076056" y="5556925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0" name="Google Shape;2090;p47"/>
          <p:cNvSpPr txBox="1"/>
          <p:nvPr/>
        </p:nvSpPr>
        <p:spPr>
          <a:xfrm>
            <a:off x="7236296" y="3274155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1" name="Google Shape;2091;p47"/>
          <p:cNvSpPr txBox="1"/>
          <p:nvPr/>
        </p:nvSpPr>
        <p:spPr>
          <a:xfrm>
            <a:off x="7884368" y="3274155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2" name="Google Shape;2092;p47"/>
          <p:cNvSpPr/>
          <p:nvPr/>
        </p:nvSpPr>
        <p:spPr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1: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3" name="Google Shape;2093;p47"/>
          <p:cNvSpPr txBox="1"/>
          <p:nvPr/>
        </p:nvSpPr>
        <p:spPr>
          <a:xfrm>
            <a:off x="4932040" y="2204864"/>
            <a:ext cx="403244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Aggiornamento della matrice delle distanze, considerando i percorsi che passano attraverso il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nodo 1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4" name="Google Shape;2094;p47"/>
          <p:cNvSpPr/>
          <p:nvPr/>
        </p:nvSpPr>
        <p:spPr>
          <a:xfrm>
            <a:off x="6588224" y="5517232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5" name="Google Shape;2095;p47"/>
          <p:cNvSpPr txBox="1"/>
          <p:nvPr/>
        </p:nvSpPr>
        <p:spPr>
          <a:xfrm>
            <a:off x="6732240" y="5538718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6" name="Google Shape;2096;p47"/>
          <p:cNvSpPr/>
          <p:nvPr/>
        </p:nvSpPr>
        <p:spPr>
          <a:xfrm>
            <a:off x="2290813" y="3892759"/>
            <a:ext cx="1251284" cy="318794"/>
          </a:xfrm>
          <a:custGeom>
            <a:rect b="b" l="l" r="r" t="t"/>
            <a:pathLst>
              <a:path extrusionOk="0" h="318794" w="1251284">
                <a:moveTo>
                  <a:pt x="1251284" y="318794"/>
                </a:moveTo>
                <a:cubicBezTo>
                  <a:pt x="1076425" y="167196"/>
                  <a:pt x="901566" y="15598"/>
                  <a:pt x="693019" y="1160"/>
                </a:cubicBezTo>
                <a:cubicBezTo>
                  <a:pt x="484472" y="-13278"/>
                  <a:pt x="242236" y="109444"/>
                  <a:pt x="0" y="232167"/>
                </a:cubicBezTo>
              </a:path>
            </a:pathLst>
          </a:cu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7" name="Google Shape;2097;p47"/>
          <p:cNvSpPr txBox="1"/>
          <p:nvPr/>
        </p:nvSpPr>
        <p:spPr>
          <a:xfrm>
            <a:off x="2771800" y="3872081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8" name="Google Shape;2098;p47"/>
          <p:cNvSpPr/>
          <p:nvPr/>
        </p:nvSpPr>
        <p:spPr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2: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099" name="Google Shape;2099;p47"/>
          <p:cNvSpPr txBox="1"/>
          <p:nvPr/>
        </p:nvSpPr>
        <p:spPr>
          <a:xfrm>
            <a:off x="4932040" y="2204864"/>
            <a:ext cx="403244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Aggiornamento della matrice delle distanze, considerando i percorsi che passano attraverso il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nodo 2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0" name="Google Shape;2100;p47"/>
          <p:cNvSpPr/>
          <p:nvPr/>
        </p:nvSpPr>
        <p:spPr>
          <a:xfrm>
            <a:off x="7164288" y="3645024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1" name="Google Shape;2101;p47"/>
          <p:cNvSpPr txBox="1"/>
          <p:nvPr/>
        </p:nvSpPr>
        <p:spPr>
          <a:xfrm>
            <a:off x="7308304" y="3666510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2" name="Google Shape;2102;p47"/>
          <p:cNvSpPr/>
          <p:nvPr/>
        </p:nvSpPr>
        <p:spPr>
          <a:xfrm>
            <a:off x="1120000" y="2123160"/>
            <a:ext cx="2441347" cy="1116481"/>
          </a:xfrm>
          <a:custGeom>
            <a:rect b="b" l="l" r="r" t="t"/>
            <a:pathLst>
              <a:path extrusionOk="0" h="1116481" w="2441347">
                <a:moveTo>
                  <a:pt x="63907" y="1077740"/>
                </a:moveTo>
                <a:cubicBezTo>
                  <a:pt x="8561" y="1121054"/>
                  <a:pt x="-46784" y="1164368"/>
                  <a:pt x="63907" y="991113"/>
                </a:cubicBezTo>
                <a:cubicBezTo>
                  <a:pt x="174598" y="817858"/>
                  <a:pt x="331811" y="156923"/>
                  <a:pt x="728051" y="38212"/>
                </a:cubicBezTo>
                <a:cubicBezTo>
                  <a:pt x="1124291" y="-80499"/>
                  <a:pt x="1782819" y="99172"/>
                  <a:pt x="2441347" y="278844"/>
                </a:cubicBezTo>
              </a:path>
            </a:pathLst>
          </a:cu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3" name="Google Shape;2103;p47"/>
          <p:cNvSpPr txBox="1"/>
          <p:nvPr/>
        </p:nvSpPr>
        <p:spPr>
          <a:xfrm>
            <a:off x="2339752" y="1927865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4" name="Google Shape;2104;p47"/>
          <p:cNvSpPr/>
          <p:nvPr/>
        </p:nvSpPr>
        <p:spPr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3: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5" name="Google Shape;2105;p47"/>
          <p:cNvSpPr txBox="1"/>
          <p:nvPr/>
        </p:nvSpPr>
        <p:spPr>
          <a:xfrm>
            <a:off x="4932040" y="2204864"/>
            <a:ext cx="403244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Aggiornamento della matrice delle distanze, considerando i percorsi che passano attraverso il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nodo 3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06" name="Google Shape;2106;p47"/>
          <p:cNvSpPr/>
          <p:nvPr/>
        </p:nvSpPr>
        <p:spPr>
          <a:xfrm>
            <a:off x="7740352" y="3645024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7" name="Google Shape;2107;p47"/>
          <p:cNvSpPr txBox="1"/>
          <p:nvPr/>
        </p:nvSpPr>
        <p:spPr>
          <a:xfrm>
            <a:off x="7884368" y="3666510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8" name="Google Shape;2108;p47"/>
          <p:cNvSpPr/>
          <p:nvPr/>
        </p:nvSpPr>
        <p:spPr>
          <a:xfrm>
            <a:off x="1132573" y="3662913"/>
            <a:ext cx="2563528" cy="1468270"/>
          </a:xfrm>
          <a:custGeom>
            <a:rect b="b" l="l" r="r" t="t"/>
            <a:pathLst>
              <a:path extrusionOk="0" h="1468270" w="2563528">
                <a:moveTo>
                  <a:pt x="3208" y="0"/>
                </a:moveTo>
                <a:cubicBezTo>
                  <a:pt x="-6417" y="500514"/>
                  <a:pt x="-16042" y="1001028"/>
                  <a:pt x="320842" y="1241659"/>
                </a:cubicBezTo>
                <a:cubicBezTo>
                  <a:pt x="657726" y="1482290"/>
                  <a:pt x="1650732" y="1495124"/>
                  <a:pt x="2024513" y="1443789"/>
                </a:cubicBezTo>
                <a:cubicBezTo>
                  <a:pt x="2398294" y="1392454"/>
                  <a:pt x="2480911" y="1163052"/>
                  <a:pt x="2563528" y="933651"/>
                </a:cubicBezTo>
              </a:path>
            </a:pathLst>
          </a:cu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9" name="Google Shape;2109;p47"/>
          <p:cNvSpPr txBox="1"/>
          <p:nvPr/>
        </p:nvSpPr>
        <p:spPr>
          <a:xfrm>
            <a:off x="2492152" y="4891226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0" name="Google Shape;2110;p47"/>
          <p:cNvSpPr/>
          <p:nvPr/>
        </p:nvSpPr>
        <p:spPr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4: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1" name="Google Shape;2111;p47"/>
          <p:cNvSpPr txBox="1"/>
          <p:nvPr/>
        </p:nvSpPr>
        <p:spPr>
          <a:xfrm>
            <a:off x="4932040" y="2204864"/>
            <a:ext cx="403244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Aggiornamento della matrice delle distanze, considerando i percorsi che passano attraverso il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nodo 4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12" name="Google Shape;2112;p47"/>
          <p:cNvSpPr/>
          <p:nvPr/>
        </p:nvSpPr>
        <p:spPr>
          <a:xfrm>
            <a:off x="7740352" y="3645024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Google Shape;2113;p47"/>
          <p:cNvSpPr/>
          <p:nvPr/>
        </p:nvSpPr>
        <p:spPr>
          <a:xfrm>
            <a:off x="7740352" y="4109387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4" name="Google Shape;2114;p47"/>
          <p:cNvSpPr txBox="1"/>
          <p:nvPr/>
        </p:nvSpPr>
        <p:spPr>
          <a:xfrm>
            <a:off x="7884368" y="3666510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5" name="Google Shape;2115;p47"/>
          <p:cNvSpPr txBox="1"/>
          <p:nvPr/>
        </p:nvSpPr>
        <p:spPr>
          <a:xfrm>
            <a:off x="2492152" y="4880193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6" name="Google Shape;2116;p47"/>
          <p:cNvSpPr txBox="1"/>
          <p:nvPr/>
        </p:nvSpPr>
        <p:spPr>
          <a:xfrm>
            <a:off x="7884368" y="4149080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7" name="Google Shape;2117;p47"/>
          <p:cNvSpPr/>
          <p:nvPr/>
        </p:nvSpPr>
        <p:spPr>
          <a:xfrm>
            <a:off x="2329314" y="2671511"/>
            <a:ext cx="1289785" cy="1414914"/>
          </a:xfrm>
          <a:custGeom>
            <a:rect b="b" l="l" r="r" t="t"/>
            <a:pathLst>
              <a:path extrusionOk="0" h="1414914" w="1289785">
                <a:moveTo>
                  <a:pt x="0" y="0"/>
                </a:moveTo>
                <a:cubicBezTo>
                  <a:pt x="287153" y="93846"/>
                  <a:pt x="574307" y="187692"/>
                  <a:pt x="789271" y="423511"/>
                </a:cubicBezTo>
                <a:cubicBezTo>
                  <a:pt x="1004235" y="659330"/>
                  <a:pt x="1147010" y="1037122"/>
                  <a:pt x="1289785" y="1414914"/>
                </a:cubicBezTo>
              </a:path>
            </a:pathLst>
          </a:cu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8" name="Google Shape;2118;p47"/>
          <p:cNvSpPr txBox="1"/>
          <p:nvPr/>
        </p:nvSpPr>
        <p:spPr>
          <a:xfrm>
            <a:off x="2896535" y="2730986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Google Shape;2119;p47"/>
          <p:cNvSpPr/>
          <p:nvPr/>
        </p:nvSpPr>
        <p:spPr>
          <a:xfrm>
            <a:off x="5004048" y="1844824"/>
            <a:ext cx="2376264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800"/>
              <a:buFont typeface="Verdana"/>
              <a:buNone/>
            </a:pP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Iterazione 5:</a:t>
            </a:r>
            <a:endParaRPr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0" name="Google Shape;2120;p47"/>
          <p:cNvSpPr txBox="1"/>
          <p:nvPr/>
        </p:nvSpPr>
        <p:spPr>
          <a:xfrm>
            <a:off x="4932040" y="2204864"/>
            <a:ext cx="4032448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Aggiornamento della matrice delle distanze, considerando i percorsi che passano attraverso il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nodo 5</a:t>
            </a:r>
            <a:endParaRPr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121" name="Google Shape;2121;p47"/>
          <p:cNvSpPr/>
          <p:nvPr/>
        </p:nvSpPr>
        <p:spPr>
          <a:xfrm>
            <a:off x="5364088" y="4181395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2" name="Google Shape;2122;p47"/>
          <p:cNvSpPr/>
          <p:nvPr/>
        </p:nvSpPr>
        <p:spPr>
          <a:xfrm>
            <a:off x="6012160" y="5045491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3" name="Google Shape;2123;p47"/>
          <p:cNvSpPr/>
          <p:nvPr/>
        </p:nvSpPr>
        <p:spPr>
          <a:xfrm>
            <a:off x="5364088" y="4613443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4" name="Google Shape;2124;p47"/>
          <p:cNvSpPr/>
          <p:nvPr/>
        </p:nvSpPr>
        <p:spPr>
          <a:xfrm>
            <a:off x="6588224" y="4149080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5" name="Google Shape;2125;p47"/>
          <p:cNvSpPr/>
          <p:nvPr/>
        </p:nvSpPr>
        <p:spPr>
          <a:xfrm>
            <a:off x="5364088" y="5085184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6" name="Google Shape;2126;p47"/>
          <p:cNvSpPr/>
          <p:nvPr/>
        </p:nvSpPr>
        <p:spPr>
          <a:xfrm>
            <a:off x="6012160" y="4613443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7" name="Google Shape;2127;p47"/>
          <p:cNvSpPr/>
          <p:nvPr/>
        </p:nvSpPr>
        <p:spPr>
          <a:xfrm>
            <a:off x="6588224" y="5085184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8" name="Google Shape;2128;p47"/>
          <p:cNvSpPr/>
          <p:nvPr/>
        </p:nvSpPr>
        <p:spPr>
          <a:xfrm>
            <a:off x="7164288" y="4581128"/>
            <a:ext cx="576064" cy="399733"/>
          </a:xfrm>
          <a:prstGeom prst="ellipse">
            <a:avLst/>
          </a:prstGeom>
          <a:noFill/>
          <a:ln cap="flat" cmpd="sng" w="15875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9" name="Google Shape;2129;p47"/>
          <p:cNvSpPr txBox="1"/>
          <p:nvPr/>
        </p:nvSpPr>
        <p:spPr>
          <a:xfrm>
            <a:off x="5508104" y="4149080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p47"/>
          <p:cNvSpPr/>
          <p:nvPr/>
        </p:nvSpPr>
        <p:spPr>
          <a:xfrm>
            <a:off x="1443789" y="2844766"/>
            <a:ext cx="539015" cy="490888"/>
          </a:xfrm>
          <a:custGeom>
            <a:rect b="b" l="l" r="r" t="t"/>
            <a:pathLst>
              <a:path extrusionOk="0" h="490888" w="539015">
                <a:moveTo>
                  <a:pt x="539015" y="0"/>
                </a:moveTo>
                <a:cubicBezTo>
                  <a:pt x="478055" y="137159"/>
                  <a:pt x="417095" y="274319"/>
                  <a:pt x="327259" y="356134"/>
                </a:cubicBezTo>
                <a:cubicBezTo>
                  <a:pt x="237423" y="437949"/>
                  <a:pt x="0" y="490888"/>
                  <a:pt x="0" y="490888"/>
                </a:cubicBezTo>
              </a:path>
            </a:pathLst>
          </a:cu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1" name="Google Shape;2131;p47"/>
          <p:cNvSpPr txBox="1"/>
          <p:nvPr/>
        </p:nvSpPr>
        <p:spPr>
          <a:xfrm>
            <a:off x="1763688" y="301901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2" name="Google Shape;2132;p47"/>
          <p:cNvSpPr txBox="1"/>
          <p:nvPr/>
        </p:nvSpPr>
        <p:spPr>
          <a:xfrm>
            <a:off x="6732240" y="4170566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3" name="Google Shape;2133;p47"/>
          <p:cNvCxnSpPr/>
          <p:nvPr/>
        </p:nvCxnSpPr>
        <p:spPr>
          <a:xfrm>
            <a:off x="2064795" y="2845523"/>
            <a:ext cx="0" cy="1211236"/>
          </a:xfrm>
          <a:prstGeom prst="straightConnector1">
            <a:avLst/>
          </a:pr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134" name="Google Shape;2134;p47"/>
          <p:cNvSpPr txBox="1"/>
          <p:nvPr/>
        </p:nvSpPr>
        <p:spPr>
          <a:xfrm>
            <a:off x="2032439" y="317141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5" name="Google Shape;2135;p47"/>
          <p:cNvSpPr txBox="1"/>
          <p:nvPr/>
        </p:nvSpPr>
        <p:spPr>
          <a:xfrm>
            <a:off x="5508104" y="4653136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6" name="Google Shape;2136;p47"/>
          <p:cNvSpPr/>
          <p:nvPr/>
        </p:nvSpPr>
        <p:spPr>
          <a:xfrm>
            <a:off x="1453415" y="3526542"/>
            <a:ext cx="529389" cy="569508"/>
          </a:xfrm>
          <a:custGeom>
            <a:rect b="b" l="l" r="r" t="t"/>
            <a:pathLst>
              <a:path extrusionOk="0" h="569508" w="529389">
                <a:moveTo>
                  <a:pt x="529389" y="569508"/>
                </a:moveTo>
                <a:cubicBezTo>
                  <a:pt x="510940" y="376200"/>
                  <a:pt x="492492" y="182893"/>
                  <a:pt x="404261" y="88245"/>
                </a:cubicBezTo>
                <a:cubicBezTo>
                  <a:pt x="316029" y="-6404"/>
                  <a:pt x="158014" y="-2394"/>
                  <a:pt x="0" y="1617"/>
                </a:cubicBezTo>
              </a:path>
            </a:pathLst>
          </a:cu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7" name="Google Shape;2137;p47"/>
          <p:cNvSpPr txBox="1"/>
          <p:nvPr/>
        </p:nvSpPr>
        <p:spPr>
          <a:xfrm>
            <a:off x="1691680" y="3379058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8" name="Google Shape;2138;p47"/>
          <p:cNvSpPr txBox="1"/>
          <p:nvPr/>
        </p:nvSpPr>
        <p:spPr>
          <a:xfrm>
            <a:off x="6156176" y="4653136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9" name="Google Shape;2139;p47"/>
          <p:cNvSpPr/>
          <p:nvPr/>
        </p:nvSpPr>
        <p:spPr>
          <a:xfrm>
            <a:off x="2146434" y="2815890"/>
            <a:ext cx="240785" cy="1280160"/>
          </a:xfrm>
          <a:custGeom>
            <a:rect b="b" l="l" r="r" t="t"/>
            <a:pathLst>
              <a:path extrusionOk="0" h="1280160" w="240785">
                <a:moveTo>
                  <a:pt x="0" y="1280160"/>
                </a:moveTo>
                <a:cubicBezTo>
                  <a:pt x="117909" y="1074019"/>
                  <a:pt x="235819" y="867878"/>
                  <a:pt x="240631" y="654518"/>
                </a:cubicBezTo>
                <a:cubicBezTo>
                  <a:pt x="245443" y="441158"/>
                  <a:pt x="137159" y="220579"/>
                  <a:pt x="28875" y="0"/>
                </a:cubicBezTo>
              </a:path>
            </a:pathLst>
          </a:custGeom>
          <a:noFill/>
          <a:ln cap="flat" cmpd="sng" w="2222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0" name="Google Shape;2140;p47"/>
          <p:cNvSpPr txBox="1"/>
          <p:nvPr/>
        </p:nvSpPr>
        <p:spPr>
          <a:xfrm>
            <a:off x="2320471" y="3152001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1" name="Google Shape;2141;p47"/>
          <p:cNvSpPr txBox="1"/>
          <p:nvPr/>
        </p:nvSpPr>
        <p:spPr>
          <a:xfrm>
            <a:off x="7308304" y="4602614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42" name="Google Shape;2142;p47"/>
          <p:cNvCxnSpPr/>
          <p:nvPr/>
        </p:nvCxnSpPr>
        <p:spPr>
          <a:xfrm flipH="1" rot="10800000">
            <a:off x="2222099" y="2782717"/>
            <a:ext cx="1376463" cy="1297975"/>
          </a:xfrm>
          <a:prstGeom prst="straightConnector1">
            <a:avLst/>
          </a:pr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143" name="Google Shape;2143;p47"/>
          <p:cNvSpPr txBox="1"/>
          <p:nvPr/>
        </p:nvSpPr>
        <p:spPr>
          <a:xfrm>
            <a:off x="3184567" y="2791961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4" name="Google Shape;2144;p47"/>
          <p:cNvSpPr txBox="1"/>
          <p:nvPr/>
        </p:nvSpPr>
        <p:spPr>
          <a:xfrm>
            <a:off x="5508104" y="5085184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5" name="Google Shape;2145;p47"/>
          <p:cNvSpPr/>
          <p:nvPr/>
        </p:nvSpPr>
        <p:spPr>
          <a:xfrm>
            <a:off x="997657" y="1882206"/>
            <a:ext cx="2785071" cy="1318694"/>
          </a:xfrm>
          <a:custGeom>
            <a:rect b="b" l="l" r="r" t="t"/>
            <a:pathLst>
              <a:path extrusionOk="0" h="1318694" w="2785071">
                <a:moveTo>
                  <a:pt x="2785071" y="462046"/>
                </a:moveTo>
                <a:cubicBezTo>
                  <a:pt x="2337496" y="232643"/>
                  <a:pt x="1889922" y="3241"/>
                  <a:pt x="1456785" y="33"/>
                </a:cubicBezTo>
                <a:cubicBezTo>
                  <a:pt x="1023648" y="-3175"/>
                  <a:pt x="423673" y="223018"/>
                  <a:pt x="186250" y="442795"/>
                </a:cubicBezTo>
                <a:cubicBezTo>
                  <a:pt x="-51173" y="662572"/>
                  <a:pt x="-9464" y="990633"/>
                  <a:pt x="32246" y="1318694"/>
                </a:cubicBezTo>
              </a:path>
            </a:pathLst>
          </a:cu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6" name="Google Shape;2146;p47"/>
          <p:cNvSpPr txBox="1"/>
          <p:nvPr/>
        </p:nvSpPr>
        <p:spPr>
          <a:xfrm>
            <a:off x="971600" y="2442954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7" name="Google Shape;2147;p47"/>
          <p:cNvSpPr txBox="1"/>
          <p:nvPr/>
        </p:nvSpPr>
        <p:spPr>
          <a:xfrm>
            <a:off x="6156176" y="5085184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8" name="Google Shape;2148;p47"/>
          <p:cNvSpPr/>
          <p:nvPr/>
        </p:nvSpPr>
        <p:spPr>
          <a:xfrm>
            <a:off x="2281187" y="2290944"/>
            <a:ext cx="1270535" cy="226563"/>
          </a:xfrm>
          <a:custGeom>
            <a:rect b="b" l="l" r="r" t="t"/>
            <a:pathLst>
              <a:path extrusionOk="0" h="226563" w="1270535">
                <a:moveTo>
                  <a:pt x="1270535" y="226563"/>
                </a:moveTo>
                <a:cubicBezTo>
                  <a:pt x="914400" y="127102"/>
                  <a:pt x="558266" y="27641"/>
                  <a:pt x="346510" y="5182"/>
                </a:cubicBezTo>
                <a:cubicBezTo>
                  <a:pt x="134754" y="-17277"/>
                  <a:pt x="67377" y="37266"/>
                  <a:pt x="0" y="91809"/>
                </a:cubicBezTo>
              </a:path>
            </a:pathLst>
          </a:cu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9" name="Google Shape;2149;p47"/>
          <p:cNvSpPr txBox="1"/>
          <p:nvPr/>
        </p:nvSpPr>
        <p:spPr>
          <a:xfrm>
            <a:off x="2392479" y="2226930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0" name="Google Shape;2150;p47"/>
          <p:cNvSpPr txBox="1"/>
          <p:nvPr/>
        </p:nvSpPr>
        <p:spPr>
          <a:xfrm>
            <a:off x="6732240" y="5085184"/>
            <a:ext cx="28803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1" name="Google Shape;2151;p47"/>
          <p:cNvSpPr/>
          <p:nvPr/>
        </p:nvSpPr>
        <p:spPr>
          <a:xfrm>
            <a:off x="1971371" y="2729262"/>
            <a:ext cx="2504376" cy="2682857"/>
          </a:xfrm>
          <a:custGeom>
            <a:rect b="b" l="l" r="r" t="t"/>
            <a:pathLst>
              <a:path extrusionOk="0" h="2682857" w="2504376">
                <a:moveTo>
                  <a:pt x="2071240" y="0"/>
                </a:moveTo>
                <a:cubicBezTo>
                  <a:pt x="2287808" y="247851"/>
                  <a:pt x="2504376" y="495702"/>
                  <a:pt x="2504376" y="885525"/>
                </a:cubicBezTo>
                <a:cubicBezTo>
                  <a:pt x="2504376" y="1275348"/>
                  <a:pt x="2441812" y="2043764"/>
                  <a:pt x="2071240" y="2338939"/>
                </a:cubicBezTo>
                <a:cubicBezTo>
                  <a:pt x="1700668" y="2634114"/>
                  <a:pt x="621034" y="2736784"/>
                  <a:pt x="280941" y="2656573"/>
                </a:cubicBezTo>
                <a:cubicBezTo>
                  <a:pt x="-59152" y="2576362"/>
                  <a:pt x="-14234" y="2217019"/>
                  <a:pt x="30684" y="1857676"/>
                </a:cubicBezTo>
              </a:path>
            </a:pathLst>
          </a:custGeom>
          <a:noFill/>
          <a:ln cap="flat" cmpd="sng" w="15875">
            <a:solidFill>
              <a:srgbClr val="C0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2" name="Google Shape;2152;p47"/>
          <p:cNvSpPr txBox="1"/>
          <p:nvPr/>
        </p:nvSpPr>
        <p:spPr>
          <a:xfrm>
            <a:off x="2492152" y="5384249"/>
            <a:ext cx="37932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316681" y="692696"/>
            <a:ext cx="83597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i="1"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Formulazione del problema (uno a uno)</a:t>
            </a:r>
            <a:endParaRPr i="1" sz="20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5"/>
          <p:cNvSpPr txBox="1"/>
          <p:nvPr/>
        </p:nvSpPr>
        <p:spPr>
          <a:xfrm>
            <a:off x="539553" y="1124744"/>
            <a:ext cx="7920880" cy="5760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3614" l="-461" r="-383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grpSp>
        <p:nvGrpSpPr>
          <p:cNvPr id="196" name="Google Shape;196;p5"/>
          <p:cNvGrpSpPr/>
          <p:nvPr/>
        </p:nvGrpSpPr>
        <p:grpSpPr>
          <a:xfrm>
            <a:off x="4283968" y="2411596"/>
            <a:ext cx="4813342" cy="2673588"/>
            <a:chOff x="4283968" y="2411596"/>
            <a:chExt cx="4813342" cy="2673588"/>
          </a:xfrm>
        </p:grpSpPr>
        <p:sp>
          <p:nvSpPr>
            <p:cNvPr id="197" name="Google Shape;197;p5"/>
            <p:cNvSpPr txBox="1"/>
            <p:nvPr/>
          </p:nvSpPr>
          <p:spPr>
            <a:xfrm>
              <a:off x="8460432" y="3301335"/>
              <a:ext cx="636878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Arial"/>
                <a:buNone/>
              </a:pPr>
              <a:r>
                <a:rPr lang="it-IT"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10</a:t>
              </a:r>
              <a:endParaRPr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" name="Google Shape;198;p5"/>
            <p:cNvGrpSpPr/>
            <p:nvPr/>
          </p:nvGrpSpPr>
          <p:grpSpPr>
            <a:xfrm>
              <a:off x="4283968" y="2411596"/>
              <a:ext cx="4315023" cy="2673588"/>
              <a:chOff x="4283968" y="2411596"/>
              <a:chExt cx="4315023" cy="2673588"/>
            </a:xfrm>
          </p:grpSpPr>
          <p:sp>
            <p:nvSpPr>
              <p:cNvPr id="199" name="Google Shape;199;p5"/>
              <p:cNvSpPr/>
              <p:nvPr/>
            </p:nvSpPr>
            <p:spPr>
              <a:xfrm>
                <a:off x="4530181" y="2874639"/>
                <a:ext cx="282575" cy="288033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/>
              </a:p>
            </p:txBody>
          </p:sp>
          <p:cxnSp>
            <p:nvCxnSpPr>
              <p:cNvPr id="200" name="Google Shape;200;p5"/>
              <p:cNvCxnSpPr>
                <a:stCxn id="199" idx="6"/>
                <a:endCxn id="201" idx="2"/>
              </p:cNvCxnSpPr>
              <p:nvPr/>
            </p:nvCxnSpPr>
            <p:spPr>
              <a:xfrm flipH="1" rot="10800000">
                <a:off x="4812756" y="3004856"/>
                <a:ext cx="2279400" cy="13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02" name="Google Shape;202;p5"/>
              <p:cNvSpPr txBox="1"/>
              <p:nvPr/>
            </p:nvSpPr>
            <p:spPr>
              <a:xfrm>
                <a:off x="5520662" y="2710141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7092280" y="2860897"/>
                <a:ext cx="282575" cy="288033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</a:t>
                </a:r>
                <a:endParaRPr/>
              </a:p>
            </p:txBody>
          </p:sp>
          <p:sp>
            <p:nvSpPr>
              <p:cNvPr id="203" name="Google Shape;203;p5"/>
              <p:cNvSpPr/>
              <p:nvPr/>
            </p:nvSpPr>
            <p:spPr>
              <a:xfrm>
                <a:off x="8316416" y="2852463"/>
                <a:ext cx="282575" cy="288033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/>
              </a:p>
            </p:txBody>
          </p:sp>
          <p:sp>
            <p:nvSpPr>
              <p:cNvPr id="204" name="Google Shape;204;p5"/>
              <p:cNvSpPr/>
              <p:nvPr/>
            </p:nvSpPr>
            <p:spPr>
              <a:xfrm>
                <a:off x="4509593" y="3702322"/>
                <a:ext cx="282575" cy="288033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5874965" y="3722240"/>
                <a:ext cx="282575" cy="288033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</a:t>
                </a:r>
                <a:endParaRPr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316416" y="3683936"/>
                <a:ext cx="282575" cy="288033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</a:t>
                </a:r>
                <a:endParaRPr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4509592" y="4456260"/>
                <a:ext cx="282575" cy="288033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</a:t>
                </a:r>
                <a:endParaRPr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5873601" y="4797151"/>
                <a:ext cx="282575" cy="288033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7308304" y="4456259"/>
                <a:ext cx="282575" cy="288033"/>
              </a:xfrm>
              <a:prstGeom prst="ellipse">
                <a:avLst/>
              </a:prstGeom>
              <a:solidFill>
                <a:schemeClr val="lt1"/>
              </a:solidFill>
              <a:ln cap="flat" cmpd="sng" w="19050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4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8</a:t>
                </a:r>
                <a:endParaRPr/>
              </a:p>
            </p:txBody>
          </p:sp>
          <p:cxnSp>
            <p:nvCxnSpPr>
              <p:cNvPr id="210" name="Google Shape;210;p5"/>
              <p:cNvCxnSpPr>
                <a:stCxn id="201" idx="6"/>
                <a:endCxn id="203" idx="2"/>
              </p:cNvCxnSpPr>
              <p:nvPr/>
            </p:nvCxnSpPr>
            <p:spPr>
              <a:xfrm flipH="1" rot="10800000">
                <a:off x="7374855" y="2996514"/>
                <a:ext cx="941700" cy="8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11" name="Google Shape;211;p5"/>
              <p:cNvSpPr txBox="1"/>
              <p:nvPr/>
            </p:nvSpPr>
            <p:spPr>
              <a:xfrm>
                <a:off x="7596336" y="2708920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40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2" name="Google Shape;212;p5"/>
              <p:cNvCxnSpPr>
                <a:stCxn id="199" idx="4"/>
                <a:endCxn id="204" idx="0"/>
              </p:cNvCxnSpPr>
              <p:nvPr/>
            </p:nvCxnSpPr>
            <p:spPr>
              <a:xfrm flipH="1">
                <a:off x="4650769" y="3162672"/>
                <a:ext cx="20700" cy="5397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13" name="Google Shape;213;p5"/>
              <p:cNvSpPr txBox="1"/>
              <p:nvPr/>
            </p:nvSpPr>
            <p:spPr>
              <a:xfrm>
                <a:off x="4355976" y="3193231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9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5"/>
              <p:cNvSpPr txBox="1"/>
              <p:nvPr/>
            </p:nvSpPr>
            <p:spPr>
              <a:xfrm>
                <a:off x="4283968" y="3985319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69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5" name="Google Shape;215;p5"/>
              <p:cNvCxnSpPr>
                <a:stCxn id="204" idx="4"/>
                <a:endCxn id="207" idx="0"/>
              </p:cNvCxnSpPr>
              <p:nvPr/>
            </p:nvCxnSpPr>
            <p:spPr>
              <a:xfrm>
                <a:off x="4650881" y="3990355"/>
                <a:ext cx="0" cy="465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16" name="Google Shape;216;p5"/>
              <p:cNvCxnSpPr>
                <a:stCxn id="204" idx="6"/>
                <a:endCxn id="205" idx="2"/>
              </p:cNvCxnSpPr>
              <p:nvPr/>
            </p:nvCxnSpPr>
            <p:spPr>
              <a:xfrm>
                <a:off x="4792168" y="3846339"/>
                <a:ext cx="1082700" cy="19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17" name="Google Shape;217;p5"/>
              <p:cNvSpPr txBox="1"/>
              <p:nvPr/>
            </p:nvSpPr>
            <p:spPr>
              <a:xfrm>
                <a:off x="5015242" y="3553271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44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8" name="Google Shape;218;p5"/>
              <p:cNvCxnSpPr>
                <a:stCxn id="205" idx="3"/>
                <a:endCxn id="207" idx="6"/>
              </p:cNvCxnSpPr>
              <p:nvPr/>
            </p:nvCxnSpPr>
            <p:spPr>
              <a:xfrm flipH="1">
                <a:off x="4792247" y="3968092"/>
                <a:ext cx="1124100" cy="632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19" name="Google Shape;219;p5"/>
              <p:cNvSpPr txBox="1"/>
              <p:nvPr/>
            </p:nvSpPr>
            <p:spPr>
              <a:xfrm>
                <a:off x="5015242" y="4088105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28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0" name="Google Shape;220;p5"/>
              <p:cNvCxnSpPr>
                <a:stCxn id="208" idx="2"/>
                <a:endCxn id="207" idx="5"/>
              </p:cNvCxnSpPr>
              <p:nvPr/>
            </p:nvCxnSpPr>
            <p:spPr>
              <a:xfrm rot="10800000">
                <a:off x="4750701" y="4702068"/>
                <a:ext cx="1122900" cy="23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21" name="Google Shape;221;p5"/>
              <p:cNvCxnSpPr>
                <a:stCxn id="205" idx="4"/>
                <a:endCxn id="208" idx="0"/>
              </p:cNvCxnSpPr>
              <p:nvPr/>
            </p:nvCxnSpPr>
            <p:spPr>
              <a:xfrm flipH="1">
                <a:off x="6014753" y="4010273"/>
                <a:ext cx="1500" cy="7869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22" name="Google Shape;222;p5"/>
              <p:cNvSpPr txBox="1"/>
              <p:nvPr/>
            </p:nvSpPr>
            <p:spPr>
              <a:xfrm>
                <a:off x="5724128" y="4240505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5"/>
              <p:cNvSpPr txBox="1"/>
              <p:nvPr/>
            </p:nvSpPr>
            <p:spPr>
              <a:xfrm>
                <a:off x="5220072" y="4808185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5</a:t>
                </a:r>
                <a:endParaRPr/>
              </a:p>
            </p:txBody>
          </p:sp>
          <p:cxnSp>
            <p:nvCxnSpPr>
              <p:cNvPr id="224" name="Google Shape;224;p5"/>
              <p:cNvCxnSpPr>
                <a:stCxn id="201" idx="3"/>
                <a:endCxn id="205" idx="7"/>
              </p:cNvCxnSpPr>
              <p:nvPr/>
            </p:nvCxnSpPr>
            <p:spPr>
              <a:xfrm flipH="1">
                <a:off x="6116062" y="3106749"/>
                <a:ext cx="1017600" cy="6576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25" name="Google Shape;225;p5"/>
              <p:cNvCxnSpPr>
                <a:stCxn id="206" idx="2"/>
                <a:endCxn id="205" idx="6"/>
              </p:cNvCxnSpPr>
              <p:nvPr/>
            </p:nvCxnSpPr>
            <p:spPr>
              <a:xfrm flipH="1">
                <a:off x="6157616" y="3827953"/>
                <a:ext cx="2158800" cy="38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26" name="Google Shape;226;p5"/>
              <p:cNvCxnSpPr>
                <a:stCxn id="205" idx="5"/>
                <a:endCxn id="209" idx="1"/>
              </p:cNvCxnSpPr>
              <p:nvPr/>
            </p:nvCxnSpPr>
            <p:spPr>
              <a:xfrm>
                <a:off x="6116158" y="3968092"/>
                <a:ext cx="1233600" cy="530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27" name="Google Shape;227;p5"/>
              <p:cNvSpPr txBox="1"/>
              <p:nvPr/>
            </p:nvSpPr>
            <p:spPr>
              <a:xfrm>
                <a:off x="6311386" y="3212976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15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5"/>
              <p:cNvSpPr txBox="1"/>
              <p:nvPr/>
            </p:nvSpPr>
            <p:spPr>
              <a:xfrm>
                <a:off x="6660232" y="3584049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21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5"/>
              <p:cNvSpPr txBox="1"/>
              <p:nvPr/>
            </p:nvSpPr>
            <p:spPr>
              <a:xfrm>
                <a:off x="6516216" y="4221088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0" name="Google Shape;230;p5"/>
              <p:cNvCxnSpPr>
                <a:stCxn id="208" idx="6"/>
                <a:endCxn id="209" idx="3"/>
              </p:cNvCxnSpPr>
              <p:nvPr/>
            </p:nvCxnSpPr>
            <p:spPr>
              <a:xfrm flipH="1" rot="10800000">
                <a:off x="6156176" y="4702068"/>
                <a:ext cx="1193400" cy="2391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31" name="Google Shape;231;p5"/>
              <p:cNvSpPr txBox="1"/>
              <p:nvPr/>
            </p:nvSpPr>
            <p:spPr>
              <a:xfrm>
                <a:off x="6671426" y="4797152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7</a:t>
                </a:r>
                <a:endParaRPr/>
              </a:p>
            </p:txBody>
          </p:sp>
          <p:cxnSp>
            <p:nvCxnSpPr>
              <p:cNvPr id="232" name="Google Shape;232;p5"/>
              <p:cNvCxnSpPr>
                <a:stCxn id="209" idx="0"/>
                <a:endCxn id="201" idx="4"/>
              </p:cNvCxnSpPr>
              <p:nvPr/>
            </p:nvCxnSpPr>
            <p:spPr>
              <a:xfrm rot="10800000">
                <a:off x="7233591" y="3148859"/>
                <a:ext cx="216000" cy="13074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33" name="Google Shape;233;p5"/>
              <p:cNvSpPr txBox="1"/>
              <p:nvPr/>
            </p:nvSpPr>
            <p:spPr>
              <a:xfrm>
                <a:off x="7247490" y="3356992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4" name="Google Shape;234;p5"/>
              <p:cNvCxnSpPr>
                <a:stCxn id="209" idx="7"/>
                <a:endCxn id="206" idx="3"/>
              </p:cNvCxnSpPr>
              <p:nvPr/>
            </p:nvCxnSpPr>
            <p:spPr>
              <a:xfrm flipH="1" rot="10800000">
                <a:off x="7549497" y="3929640"/>
                <a:ext cx="808200" cy="5688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35" name="Google Shape;235;p5"/>
              <p:cNvSpPr txBox="1"/>
              <p:nvPr/>
            </p:nvSpPr>
            <p:spPr>
              <a:xfrm>
                <a:off x="7895562" y="4160113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6" name="Google Shape;236;p5"/>
              <p:cNvCxnSpPr>
                <a:stCxn id="201" idx="5"/>
                <a:endCxn id="206" idx="1"/>
              </p:cNvCxnSpPr>
              <p:nvPr/>
            </p:nvCxnSpPr>
            <p:spPr>
              <a:xfrm>
                <a:off x="7333473" y="3106749"/>
                <a:ext cx="1024200" cy="6195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37" name="Google Shape;237;p5"/>
              <p:cNvSpPr txBox="1"/>
              <p:nvPr/>
            </p:nvSpPr>
            <p:spPr>
              <a:xfrm>
                <a:off x="7740352" y="3152001"/>
                <a:ext cx="636878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200"/>
                  <a:buFont typeface="Arial"/>
                  <a:buNone/>
                </a:pPr>
                <a:r>
                  <a:rPr lang="it-IT" sz="1200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35</a:t>
                </a:r>
                <a:endParaRPr sz="12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38" name="Google Shape;238;p5"/>
              <p:cNvCxnSpPr>
                <a:stCxn id="206" idx="0"/>
                <a:endCxn id="203" idx="4"/>
              </p:cNvCxnSpPr>
              <p:nvPr/>
            </p:nvCxnSpPr>
            <p:spPr>
              <a:xfrm rot="10800000">
                <a:off x="8457704" y="3140636"/>
                <a:ext cx="0" cy="54330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sp>
            <p:nvSpPr>
              <p:cNvPr id="239" name="Google Shape;239;p5"/>
              <p:cNvSpPr/>
              <p:nvPr/>
            </p:nvSpPr>
            <p:spPr>
              <a:xfrm>
                <a:off x="5893777" y="2411596"/>
                <a:ext cx="1284774" cy="369332"/>
              </a:xfrm>
              <a:prstGeom prst="rect">
                <a:avLst/>
              </a:prstGeom>
              <a:blipFill rotWithShape="1">
                <a:blip r:embed="rId4">
                  <a:alphaModFix/>
                </a:blip>
                <a:stretch>
                  <a:fillRect b="-14998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>
                <a:off x="4923115" y="2550294"/>
                <a:ext cx="407484" cy="369332"/>
              </a:xfrm>
              <a:prstGeom prst="rect">
                <a:avLst/>
              </a:prstGeom>
              <a:blipFill rotWithShape="1">
                <a:blip r:embed="rId5">
                  <a:alphaModFix/>
                </a:blip>
                <a:stretch>
                  <a:fillRect b="0" l="0" r="0" t="0"/>
                </a:stretch>
              </a:blip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-IT" sz="1800">
                    <a:latin typeface="Arial"/>
                    <a:ea typeface="Arial"/>
                    <a:cs typeface="Arial"/>
                    <a:sym typeface="Arial"/>
                  </a:rPr>
                  <a:t> </a:t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 flipH="1" rot="10800000">
                <a:off x="4815484" y="3010276"/>
                <a:ext cx="2279524" cy="13742"/>
              </a:xfrm>
              <a:prstGeom prst="straightConnector1">
                <a:avLst/>
              </a:prstGeom>
              <a:noFill/>
              <a:ln cap="flat" cmpd="sng" w="317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 flipH="1">
                <a:off x="6118886" y="3112111"/>
                <a:ext cx="1017504" cy="657672"/>
              </a:xfrm>
              <a:prstGeom prst="straightConnector1">
                <a:avLst/>
              </a:prstGeom>
              <a:noFill/>
              <a:ln cap="flat" cmpd="sng" w="317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>
                <a:off x="6118886" y="3973454"/>
                <a:ext cx="1233528" cy="530348"/>
              </a:xfrm>
              <a:prstGeom prst="straightConnector1">
                <a:avLst/>
              </a:prstGeom>
              <a:noFill/>
              <a:ln cap="flat" cmpd="sng" w="317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 flipH="1" rot="10800000">
                <a:off x="7552225" y="3935150"/>
                <a:ext cx="808301" cy="568652"/>
              </a:xfrm>
              <a:prstGeom prst="straightConnector1">
                <a:avLst/>
              </a:prstGeom>
              <a:noFill/>
              <a:ln cap="flat" cmpd="sng" w="317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  <p:cxnSp>
            <p:nvCxnSpPr>
              <p:cNvPr id="245" name="Google Shape;245;p5"/>
              <p:cNvCxnSpPr/>
              <p:nvPr/>
            </p:nvCxnSpPr>
            <p:spPr>
              <a:xfrm rot="10800000">
                <a:off x="8460432" y="3145858"/>
                <a:ext cx="0" cy="543440"/>
              </a:xfrm>
              <a:prstGeom prst="straightConnector1">
                <a:avLst/>
              </a:prstGeom>
              <a:noFill/>
              <a:ln cap="flat" cmpd="sng" w="31750">
                <a:solidFill>
                  <a:srgbClr val="C00000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</p:grpSp>
      <p:sp>
        <p:nvSpPr>
          <p:cNvPr id="246" name="Google Shape;246;p5"/>
          <p:cNvSpPr txBox="1"/>
          <p:nvPr/>
        </p:nvSpPr>
        <p:spPr>
          <a:xfrm>
            <a:off x="539553" y="2770808"/>
            <a:ext cx="739370" cy="39164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78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7" name="Google Shape;247;p5"/>
          <p:cNvSpPr/>
          <p:nvPr/>
        </p:nvSpPr>
        <p:spPr>
          <a:xfrm>
            <a:off x="1115616" y="2791060"/>
            <a:ext cx="22004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costo dell’arco (i,j)</a:t>
            </a:r>
            <a:endParaRPr b="1" baseline="-25000"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48" name="Google Shape;248;p5"/>
          <p:cNvSpPr txBox="1"/>
          <p:nvPr/>
        </p:nvSpPr>
        <p:spPr>
          <a:xfrm>
            <a:off x="539552" y="3254714"/>
            <a:ext cx="1127616" cy="811761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49" name="Google Shape;249;p5"/>
          <p:cNvSpPr/>
          <p:nvPr/>
        </p:nvSpPr>
        <p:spPr>
          <a:xfrm>
            <a:off x="1507477" y="3249908"/>
            <a:ext cx="2200427" cy="338554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-21426" l="-1384" r="0" t="-53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0" name="Google Shape;250;p5"/>
          <p:cNvSpPr/>
          <p:nvPr/>
        </p:nvSpPr>
        <p:spPr>
          <a:xfrm>
            <a:off x="1507477" y="3738518"/>
            <a:ext cx="220042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altrimenti</a:t>
            </a:r>
            <a:endParaRPr b="1" baseline="-25000" i="1" sz="1600">
              <a:solidFill>
                <a:srgbClr val="C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51" name="Google Shape;251;p5"/>
          <p:cNvSpPr txBox="1"/>
          <p:nvPr/>
        </p:nvSpPr>
        <p:spPr>
          <a:xfrm>
            <a:off x="619231" y="2204864"/>
            <a:ext cx="1781963" cy="80021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2" name="Google Shape;252;p5"/>
          <p:cNvSpPr txBox="1"/>
          <p:nvPr/>
        </p:nvSpPr>
        <p:spPr>
          <a:xfrm>
            <a:off x="459873" y="2959583"/>
            <a:ext cx="5696303" cy="901465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3" name="Google Shape;253;p5"/>
          <p:cNvSpPr txBox="1"/>
          <p:nvPr/>
        </p:nvSpPr>
        <p:spPr>
          <a:xfrm>
            <a:off x="619231" y="4005064"/>
            <a:ext cx="2814552" cy="391646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-781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4" name="Google Shape;254;p5"/>
          <p:cNvSpPr txBox="1"/>
          <p:nvPr/>
        </p:nvSpPr>
        <p:spPr>
          <a:xfrm>
            <a:off x="369547" y="2237963"/>
            <a:ext cx="7010765" cy="830997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5" name="Google Shape;255;p5"/>
          <p:cNvSpPr txBox="1"/>
          <p:nvPr/>
        </p:nvSpPr>
        <p:spPr>
          <a:xfrm>
            <a:off x="619231" y="2996952"/>
            <a:ext cx="1436996" cy="461665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6" name="Google Shape;256;p5"/>
          <p:cNvSpPr txBox="1"/>
          <p:nvPr/>
        </p:nvSpPr>
        <p:spPr>
          <a:xfrm>
            <a:off x="611560" y="3356992"/>
            <a:ext cx="3039743" cy="461665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7" name="Google Shape;257;p5"/>
          <p:cNvSpPr txBox="1"/>
          <p:nvPr/>
        </p:nvSpPr>
        <p:spPr>
          <a:xfrm>
            <a:off x="611560" y="3717032"/>
            <a:ext cx="2510751" cy="461665"/>
          </a:xfrm>
          <a:prstGeom prst="rect">
            <a:avLst/>
          </a:pr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8" name="Google Shape;258;p5"/>
          <p:cNvSpPr txBox="1"/>
          <p:nvPr/>
        </p:nvSpPr>
        <p:spPr>
          <a:xfrm>
            <a:off x="611560" y="4077072"/>
            <a:ext cx="3581429" cy="461665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59" name="Google Shape;259;p5"/>
          <p:cNvSpPr txBox="1"/>
          <p:nvPr/>
        </p:nvSpPr>
        <p:spPr>
          <a:xfrm>
            <a:off x="611560" y="4437112"/>
            <a:ext cx="1975477" cy="461665"/>
          </a:xfrm>
          <a:prstGeom prst="rect">
            <a:avLst/>
          </a:prstGeom>
          <a:blipFill rotWithShape="1">
            <a:blip r:embed="rId1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0" name="Google Shape;260;p5"/>
          <p:cNvSpPr txBox="1"/>
          <p:nvPr/>
        </p:nvSpPr>
        <p:spPr>
          <a:xfrm>
            <a:off x="611560" y="4797152"/>
            <a:ext cx="2134109" cy="461665"/>
          </a:xfrm>
          <a:prstGeom prst="rect">
            <a:avLst/>
          </a:prstGeom>
          <a:blipFill rotWithShape="1">
            <a:blip r:embed="rId1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1" name="Google Shape;261;p5"/>
          <p:cNvSpPr txBox="1"/>
          <p:nvPr/>
        </p:nvSpPr>
        <p:spPr>
          <a:xfrm>
            <a:off x="611560" y="5157192"/>
            <a:ext cx="1980222" cy="461665"/>
          </a:xfrm>
          <a:prstGeom prst="rect">
            <a:avLst/>
          </a:prstGeom>
          <a:blipFill rotWithShape="1">
            <a:blip r:embed="rId1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2" name="Google Shape;262;p5"/>
          <p:cNvSpPr txBox="1"/>
          <p:nvPr/>
        </p:nvSpPr>
        <p:spPr>
          <a:xfrm>
            <a:off x="611560" y="5517232"/>
            <a:ext cx="2513958" cy="461665"/>
          </a:xfrm>
          <a:prstGeom prst="rect">
            <a:avLst/>
          </a:prstGeom>
          <a:blipFill rotWithShape="1">
            <a:blip r:embed="rId2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3" name="Google Shape;263;p5"/>
          <p:cNvSpPr txBox="1"/>
          <p:nvPr/>
        </p:nvSpPr>
        <p:spPr>
          <a:xfrm>
            <a:off x="611560" y="5877272"/>
            <a:ext cx="1747851" cy="461665"/>
          </a:xfrm>
          <a:prstGeom prst="rect">
            <a:avLst/>
          </a:prstGeom>
          <a:blipFill rotWithShape="1">
            <a:blip r:embed="rId2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4" name="Google Shape;264;p5"/>
          <p:cNvSpPr txBox="1"/>
          <p:nvPr/>
        </p:nvSpPr>
        <p:spPr>
          <a:xfrm>
            <a:off x="4644008" y="3127514"/>
            <a:ext cx="3986797" cy="733534"/>
          </a:xfrm>
          <a:prstGeom prst="rect">
            <a:avLst/>
          </a:prstGeom>
          <a:blipFill rotWithShape="1">
            <a:blip r:embed="rId22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65" name="Google Shape;265;p5"/>
          <p:cNvSpPr txBox="1"/>
          <p:nvPr/>
        </p:nvSpPr>
        <p:spPr>
          <a:xfrm>
            <a:off x="611560" y="6207695"/>
            <a:ext cx="1249894" cy="491417"/>
          </a:xfrm>
          <a:prstGeom prst="rect">
            <a:avLst/>
          </a:prstGeom>
          <a:blipFill rotWithShape="1">
            <a:blip r:embed="rId2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"/>
          <p:cNvSpPr/>
          <p:nvPr/>
        </p:nvSpPr>
        <p:spPr>
          <a:xfrm>
            <a:off x="251520" y="764729"/>
            <a:ext cx="8496944" cy="1368127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DF1F4"/>
              </a:gs>
              <a:gs pos="50000">
                <a:srgbClr val="DFF5F7"/>
              </a:gs>
              <a:gs pos="100000">
                <a:srgbClr val="EEF9FB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323528" y="837208"/>
            <a:ext cx="8359775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i="1"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Definizione del problema dei cammini minimi </a:t>
            </a:r>
            <a:r>
              <a:rPr i="1" lang="it-IT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da un nodo a tutti gli altri</a:t>
            </a:r>
            <a:endParaRPr i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6"/>
          <p:cNvSpPr txBox="1"/>
          <p:nvPr/>
        </p:nvSpPr>
        <p:spPr>
          <a:xfrm>
            <a:off x="539552" y="1268760"/>
            <a:ext cx="8143751" cy="57606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32629" l="-448" r="-447" t="-315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274" name="Google Shape;274;p6"/>
          <p:cNvSpPr/>
          <p:nvPr/>
        </p:nvSpPr>
        <p:spPr>
          <a:xfrm>
            <a:off x="2657973" y="3162671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275" name="Google Shape;275;p6"/>
          <p:cNvCxnSpPr>
            <a:stCxn id="274" idx="6"/>
            <a:endCxn id="276" idx="2"/>
          </p:cNvCxnSpPr>
          <p:nvPr/>
        </p:nvCxnSpPr>
        <p:spPr>
          <a:xfrm flipH="1" rot="10800000">
            <a:off x="2940548" y="3292888"/>
            <a:ext cx="2279400" cy="1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7" name="Google Shape;277;p6"/>
          <p:cNvSpPr txBox="1"/>
          <p:nvPr/>
        </p:nvSpPr>
        <p:spPr>
          <a:xfrm>
            <a:off x="3648454" y="2998173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76" name="Google Shape;276;p6"/>
          <p:cNvSpPr/>
          <p:nvPr/>
        </p:nvSpPr>
        <p:spPr>
          <a:xfrm>
            <a:off x="5220072" y="3148929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78" name="Google Shape;278;p6"/>
          <p:cNvSpPr/>
          <p:nvPr/>
        </p:nvSpPr>
        <p:spPr>
          <a:xfrm>
            <a:off x="6444208" y="3140495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79" name="Google Shape;279;p6"/>
          <p:cNvSpPr/>
          <p:nvPr/>
        </p:nvSpPr>
        <p:spPr>
          <a:xfrm>
            <a:off x="2637385" y="3990354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280" name="Google Shape;280;p6"/>
          <p:cNvSpPr/>
          <p:nvPr/>
        </p:nvSpPr>
        <p:spPr>
          <a:xfrm>
            <a:off x="4002757" y="4010272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281" name="Google Shape;281;p6"/>
          <p:cNvSpPr/>
          <p:nvPr/>
        </p:nvSpPr>
        <p:spPr>
          <a:xfrm>
            <a:off x="6444208" y="3971968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282" name="Google Shape;282;p6"/>
          <p:cNvSpPr/>
          <p:nvPr/>
        </p:nvSpPr>
        <p:spPr>
          <a:xfrm>
            <a:off x="2637384" y="4744292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83" name="Google Shape;283;p6"/>
          <p:cNvSpPr/>
          <p:nvPr/>
        </p:nvSpPr>
        <p:spPr>
          <a:xfrm>
            <a:off x="4001393" y="5085183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84" name="Google Shape;284;p6"/>
          <p:cNvSpPr/>
          <p:nvPr/>
        </p:nvSpPr>
        <p:spPr>
          <a:xfrm>
            <a:off x="5436096" y="4744291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285" name="Google Shape;285;p6"/>
          <p:cNvCxnSpPr>
            <a:stCxn id="276" idx="6"/>
            <a:endCxn id="278" idx="2"/>
          </p:cNvCxnSpPr>
          <p:nvPr/>
        </p:nvCxnSpPr>
        <p:spPr>
          <a:xfrm flipH="1" rot="10800000">
            <a:off x="5502647" y="3284546"/>
            <a:ext cx="941700" cy="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6" name="Google Shape;286;p6"/>
          <p:cNvSpPr txBox="1"/>
          <p:nvPr/>
        </p:nvSpPr>
        <p:spPr>
          <a:xfrm>
            <a:off x="5724128" y="2996952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7" name="Google Shape;287;p6"/>
          <p:cNvCxnSpPr>
            <a:stCxn id="274" idx="4"/>
            <a:endCxn id="279" idx="0"/>
          </p:cNvCxnSpPr>
          <p:nvPr/>
        </p:nvCxnSpPr>
        <p:spPr>
          <a:xfrm flipH="1">
            <a:off x="2778561" y="3450704"/>
            <a:ext cx="20700" cy="53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88" name="Google Shape;288;p6"/>
          <p:cNvSpPr txBox="1"/>
          <p:nvPr/>
        </p:nvSpPr>
        <p:spPr>
          <a:xfrm>
            <a:off x="2483768" y="3481263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6"/>
          <p:cNvSpPr txBox="1"/>
          <p:nvPr/>
        </p:nvSpPr>
        <p:spPr>
          <a:xfrm>
            <a:off x="2411760" y="4273351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0" name="Google Shape;290;p6"/>
          <p:cNvCxnSpPr>
            <a:stCxn id="279" idx="4"/>
            <a:endCxn id="282" idx="0"/>
          </p:cNvCxnSpPr>
          <p:nvPr/>
        </p:nvCxnSpPr>
        <p:spPr>
          <a:xfrm>
            <a:off x="2778673" y="4278387"/>
            <a:ext cx="0" cy="46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1" name="Google Shape;291;p6"/>
          <p:cNvCxnSpPr>
            <a:stCxn id="279" idx="6"/>
            <a:endCxn id="280" idx="2"/>
          </p:cNvCxnSpPr>
          <p:nvPr/>
        </p:nvCxnSpPr>
        <p:spPr>
          <a:xfrm>
            <a:off x="2919960" y="4134371"/>
            <a:ext cx="1082700" cy="1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2" name="Google Shape;292;p6"/>
          <p:cNvSpPr txBox="1"/>
          <p:nvPr/>
        </p:nvSpPr>
        <p:spPr>
          <a:xfrm>
            <a:off x="3143034" y="3841303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3" name="Google Shape;293;p6"/>
          <p:cNvCxnSpPr>
            <a:stCxn id="280" idx="3"/>
            <a:endCxn id="282" idx="6"/>
          </p:cNvCxnSpPr>
          <p:nvPr/>
        </p:nvCxnSpPr>
        <p:spPr>
          <a:xfrm flipH="1">
            <a:off x="2920039" y="4256124"/>
            <a:ext cx="1124100" cy="6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4" name="Google Shape;294;p6"/>
          <p:cNvSpPr txBox="1"/>
          <p:nvPr/>
        </p:nvSpPr>
        <p:spPr>
          <a:xfrm>
            <a:off x="3143034" y="4376137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p6"/>
          <p:cNvCxnSpPr>
            <a:stCxn id="283" idx="2"/>
            <a:endCxn id="282" idx="5"/>
          </p:cNvCxnSpPr>
          <p:nvPr/>
        </p:nvCxnSpPr>
        <p:spPr>
          <a:xfrm rot="10800000">
            <a:off x="2878493" y="4990100"/>
            <a:ext cx="1122900" cy="23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p6"/>
          <p:cNvCxnSpPr>
            <a:stCxn id="280" idx="4"/>
            <a:endCxn id="283" idx="0"/>
          </p:cNvCxnSpPr>
          <p:nvPr/>
        </p:nvCxnSpPr>
        <p:spPr>
          <a:xfrm flipH="1">
            <a:off x="4142545" y="4298305"/>
            <a:ext cx="1500" cy="78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7" name="Google Shape;297;p6"/>
          <p:cNvSpPr txBox="1"/>
          <p:nvPr/>
        </p:nvSpPr>
        <p:spPr>
          <a:xfrm>
            <a:off x="3851920" y="4528537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6"/>
          <p:cNvSpPr txBox="1"/>
          <p:nvPr/>
        </p:nvSpPr>
        <p:spPr>
          <a:xfrm>
            <a:off x="3347864" y="5096217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299" name="Google Shape;299;p6"/>
          <p:cNvCxnSpPr>
            <a:stCxn id="276" idx="3"/>
            <a:endCxn id="280" idx="7"/>
          </p:cNvCxnSpPr>
          <p:nvPr/>
        </p:nvCxnSpPr>
        <p:spPr>
          <a:xfrm flipH="1">
            <a:off x="4243854" y="3394781"/>
            <a:ext cx="1017600" cy="65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0" name="Google Shape;300;p6"/>
          <p:cNvCxnSpPr>
            <a:stCxn id="281" idx="2"/>
            <a:endCxn id="280" idx="6"/>
          </p:cNvCxnSpPr>
          <p:nvPr/>
        </p:nvCxnSpPr>
        <p:spPr>
          <a:xfrm flipH="1">
            <a:off x="4285408" y="4115985"/>
            <a:ext cx="2158800" cy="3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01" name="Google Shape;301;p6"/>
          <p:cNvCxnSpPr>
            <a:stCxn id="280" idx="5"/>
            <a:endCxn id="284" idx="1"/>
          </p:cNvCxnSpPr>
          <p:nvPr/>
        </p:nvCxnSpPr>
        <p:spPr>
          <a:xfrm>
            <a:off x="4243950" y="4256124"/>
            <a:ext cx="1233600" cy="53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2" name="Google Shape;302;p6"/>
          <p:cNvSpPr txBox="1"/>
          <p:nvPr/>
        </p:nvSpPr>
        <p:spPr>
          <a:xfrm>
            <a:off x="4439178" y="3501008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4788024" y="3872081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6"/>
          <p:cNvSpPr txBox="1"/>
          <p:nvPr/>
        </p:nvSpPr>
        <p:spPr>
          <a:xfrm>
            <a:off x="4644008" y="4509120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5" name="Google Shape;305;p6"/>
          <p:cNvCxnSpPr>
            <a:stCxn id="283" idx="6"/>
            <a:endCxn id="284" idx="3"/>
          </p:cNvCxnSpPr>
          <p:nvPr/>
        </p:nvCxnSpPr>
        <p:spPr>
          <a:xfrm flipH="1" rot="10800000">
            <a:off x="4283968" y="4990100"/>
            <a:ext cx="1193400" cy="23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6" name="Google Shape;306;p6"/>
          <p:cNvSpPr txBox="1"/>
          <p:nvPr/>
        </p:nvSpPr>
        <p:spPr>
          <a:xfrm>
            <a:off x="4799218" y="508518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307" name="Google Shape;307;p6"/>
          <p:cNvCxnSpPr>
            <a:stCxn id="284" idx="0"/>
            <a:endCxn id="276" idx="4"/>
          </p:cNvCxnSpPr>
          <p:nvPr/>
        </p:nvCxnSpPr>
        <p:spPr>
          <a:xfrm rot="10800000">
            <a:off x="5361384" y="3436891"/>
            <a:ext cx="216000" cy="130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8" name="Google Shape;308;p6"/>
          <p:cNvSpPr txBox="1"/>
          <p:nvPr/>
        </p:nvSpPr>
        <p:spPr>
          <a:xfrm>
            <a:off x="5375282" y="364502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6"/>
          <p:cNvCxnSpPr>
            <a:stCxn id="284" idx="7"/>
            <a:endCxn id="281" idx="3"/>
          </p:cNvCxnSpPr>
          <p:nvPr/>
        </p:nvCxnSpPr>
        <p:spPr>
          <a:xfrm flipH="1" rot="10800000">
            <a:off x="5677289" y="4217672"/>
            <a:ext cx="808200" cy="56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0" name="Google Shape;310;p6"/>
          <p:cNvSpPr txBox="1"/>
          <p:nvPr/>
        </p:nvSpPr>
        <p:spPr>
          <a:xfrm>
            <a:off x="6023354" y="4448145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1" name="Google Shape;311;p6"/>
          <p:cNvCxnSpPr>
            <a:stCxn id="276" idx="5"/>
            <a:endCxn id="281" idx="1"/>
          </p:cNvCxnSpPr>
          <p:nvPr/>
        </p:nvCxnSpPr>
        <p:spPr>
          <a:xfrm>
            <a:off x="5461265" y="3394781"/>
            <a:ext cx="1024200" cy="61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2" name="Google Shape;312;p6"/>
          <p:cNvSpPr txBox="1"/>
          <p:nvPr/>
        </p:nvSpPr>
        <p:spPr>
          <a:xfrm>
            <a:off x="5868144" y="3440033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3" name="Google Shape;313;p6"/>
          <p:cNvCxnSpPr>
            <a:stCxn id="281" idx="0"/>
            <a:endCxn id="278" idx="4"/>
          </p:cNvCxnSpPr>
          <p:nvPr/>
        </p:nvCxnSpPr>
        <p:spPr>
          <a:xfrm rot="10800000">
            <a:off x="6585496" y="3428668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14" name="Google Shape;314;p6"/>
          <p:cNvSpPr txBox="1"/>
          <p:nvPr/>
        </p:nvSpPr>
        <p:spPr>
          <a:xfrm>
            <a:off x="6588224" y="3584049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6"/>
          <p:cNvSpPr/>
          <p:nvPr/>
        </p:nvSpPr>
        <p:spPr>
          <a:xfrm>
            <a:off x="1259632" y="2708920"/>
            <a:ext cx="10022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it-IT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sorgente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6" name="Google Shape;316;p6"/>
          <p:cNvCxnSpPr/>
          <p:nvPr/>
        </p:nvCxnSpPr>
        <p:spPr>
          <a:xfrm>
            <a:off x="1979712" y="3056148"/>
            <a:ext cx="576064" cy="156828"/>
          </a:xfrm>
          <a:prstGeom prst="straightConnector1">
            <a:avLst/>
          </a:prstGeom>
          <a:noFill/>
          <a:ln cap="flat" cmpd="sng" w="38100">
            <a:solidFill>
              <a:srgbClr val="B889DB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7" name="Google Shape;317;p6"/>
          <p:cNvCxnSpPr>
            <a:stCxn id="274" idx="6"/>
            <a:endCxn id="276" idx="2"/>
          </p:cNvCxnSpPr>
          <p:nvPr/>
        </p:nvCxnSpPr>
        <p:spPr>
          <a:xfrm flipH="1" rot="10800000">
            <a:off x="2940548" y="3292888"/>
            <a:ext cx="2279400" cy="138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8" name="Google Shape;318;p6"/>
          <p:cNvCxnSpPr>
            <a:stCxn id="276" idx="3"/>
            <a:endCxn id="280" idx="7"/>
          </p:cNvCxnSpPr>
          <p:nvPr/>
        </p:nvCxnSpPr>
        <p:spPr>
          <a:xfrm flipH="1">
            <a:off x="4243854" y="3394781"/>
            <a:ext cx="1017600" cy="6576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19" name="Google Shape;319;p6"/>
          <p:cNvCxnSpPr>
            <a:stCxn id="280" idx="5"/>
            <a:endCxn id="284" idx="1"/>
          </p:cNvCxnSpPr>
          <p:nvPr/>
        </p:nvCxnSpPr>
        <p:spPr>
          <a:xfrm>
            <a:off x="4243950" y="4256124"/>
            <a:ext cx="1233600" cy="5304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0" name="Google Shape;320;p6"/>
          <p:cNvCxnSpPr>
            <a:stCxn id="284" idx="7"/>
            <a:endCxn id="281" idx="3"/>
          </p:cNvCxnSpPr>
          <p:nvPr/>
        </p:nvCxnSpPr>
        <p:spPr>
          <a:xfrm flipH="1" rot="10800000">
            <a:off x="5677289" y="4217672"/>
            <a:ext cx="808200" cy="5688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Google Shape;321;p6"/>
          <p:cNvCxnSpPr>
            <a:stCxn id="281" idx="0"/>
            <a:endCxn id="278" idx="4"/>
          </p:cNvCxnSpPr>
          <p:nvPr/>
        </p:nvCxnSpPr>
        <p:spPr>
          <a:xfrm rot="10800000">
            <a:off x="6585496" y="3428668"/>
            <a:ext cx="0" cy="5433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Google Shape;322;p6"/>
          <p:cNvCxnSpPr>
            <a:stCxn id="274" idx="4"/>
            <a:endCxn id="279" idx="0"/>
          </p:cNvCxnSpPr>
          <p:nvPr/>
        </p:nvCxnSpPr>
        <p:spPr>
          <a:xfrm flipH="1">
            <a:off x="2778561" y="3450704"/>
            <a:ext cx="20700" cy="5397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3" name="Google Shape;323;p6"/>
          <p:cNvCxnSpPr>
            <a:stCxn id="280" idx="4"/>
            <a:endCxn id="283" idx="0"/>
          </p:cNvCxnSpPr>
          <p:nvPr/>
        </p:nvCxnSpPr>
        <p:spPr>
          <a:xfrm flipH="1">
            <a:off x="4142545" y="4298305"/>
            <a:ext cx="1500" cy="7869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4" name="Google Shape;324;p6"/>
          <p:cNvCxnSpPr>
            <a:stCxn id="283" idx="2"/>
            <a:endCxn id="282" idx="5"/>
          </p:cNvCxnSpPr>
          <p:nvPr/>
        </p:nvCxnSpPr>
        <p:spPr>
          <a:xfrm rot="10800000">
            <a:off x="2878493" y="4990100"/>
            <a:ext cx="1122900" cy="2391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9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2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3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7"/>
          <p:cNvSpPr/>
          <p:nvPr/>
        </p:nvSpPr>
        <p:spPr>
          <a:xfrm>
            <a:off x="251521" y="692697"/>
            <a:ext cx="8496944" cy="1440159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DF1F4"/>
              </a:gs>
              <a:gs pos="50000">
                <a:srgbClr val="DFF5F7"/>
              </a:gs>
              <a:gs pos="100000">
                <a:srgbClr val="EEF9FB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7"/>
          <p:cNvSpPr/>
          <p:nvPr/>
        </p:nvSpPr>
        <p:spPr>
          <a:xfrm>
            <a:off x="323529" y="692696"/>
            <a:ext cx="6268120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i="1"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Formulazione (</a:t>
            </a:r>
            <a:r>
              <a:rPr i="1" lang="it-IT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uno a tutti</a:t>
            </a:r>
            <a:r>
              <a:rPr i="1"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i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7"/>
          <p:cNvSpPr txBox="1"/>
          <p:nvPr/>
        </p:nvSpPr>
        <p:spPr>
          <a:xfrm>
            <a:off x="539552" y="1052736"/>
            <a:ext cx="8143751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Il problema può essere visto come un problema di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flusso a costo minimo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cui vogliamo mandare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una unità di flusso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i="1" lang="it-IT" sz="1600">
                <a:solidFill>
                  <a:srgbClr val="C00000"/>
                </a:solidFill>
                <a:latin typeface="Verdana"/>
                <a:ea typeface="Verdana"/>
                <a:cs typeface="Verdana"/>
                <a:sym typeface="Verdana"/>
              </a:rPr>
              <a:t>dal nodo origine s a tutti gli altri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nodi della rete.</a:t>
            </a:r>
            <a:endParaRPr i="1"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7"/>
          <p:cNvSpPr txBox="1"/>
          <p:nvPr/>
        </p:nvSpPr>
        <p:spPr>
          <a:xfrm>
            <a:off x="532705" y="2636912"/>
            <a:ext cx="8143751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None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questo caso abbiamo:</a:t>
            </a:r>
            <a:endParaRPr i="1"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34" name="Google Shape;334;p7"/>
          <p:cNvSpPr txBox="1"/>
          <p:nvPr/>
        </p:nvSpPr>
        <p:spPr>
          <a:xfrm>
            <a:off x="539552" y="2996952"/>
            <a:ext cx="8143751" cy="43204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223" l="-44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5" name="Google Shape;335;p7"/>
          <p:cNvSpPr txBox="1"/>
          <p:nvPr/>
        </p:nvSpPr>
        <p:spPr>
          <a:xfrm>
            <a:off x="539552" y="3356992"/>
            <a:ext cx="8143751" cy="43204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4223" l="-44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36" name="Google Shape;336;p7"/>
          <p:cNvSpPr/>
          <p:nvPr/>
        </p:nvSpPr>
        <p:spPr>
          <a:xfrm>
            <a:off x="4818213" y="2745432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37" name="Google Shape;337;p7"/>
          <p:cNvCxnSpPr>
            <a:stCxn id="336" idx="6"/>
            <a:endCxn id="338" idx="2"/>
          </p:cNvCxnSpPr>
          <p:nvPr/>
        </p:nvCxnSpPr>
        <p:spPr>
          <a:xfrm flipH="1" rot="10800000">
            <a:off x="5100788" y="2875649"/>
            <a:ext cx="2279400" cy="1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39" name="Google Shape;339;p7"/>
          <p:cNvSpPr txBox="1"/>
          <p:nvPr/>
        </p:nvSpPr>
        <p:spPr>
          <a:xfrm>
            <a:off x="5808694" y="258093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38" name="Google Shape;338;p7"/>
          <p:cNvSpPr/>
          <p:nvPr/>
        </p:nvSpPr>
        <p:spPr>
          <a:xfrm>
            <a:off x="7380312" y="2731690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40" name="Google Shape;340;p7"/>
          <p:cNvSpPr/>
          <p:nvPr/>
        </p:nvSpPr>
        <p:spPr>
          <a:xfrm>
            <a:off x="8604448" y="2723256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341" name="Google Shape;341;p7"/>
          <p:cNvSpPr/>
          <p:nvPr/>
        </p:nvSpPr>
        <p:spPr>
          <a:xfrm>
            <a:off x="4797625" y="3573115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342" name="Google Shape;342;p7"/>
          <p:cNvSpPr/>
          <p:nvPr/>
        </p:nvSpPr>
        <p:spPr>
          <a:xfrm>
            <a:off x="6162997" y="3593033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343" name="Google Shape;343;p7"/>
          <p:cNvSpPr/>
          <p:nvPr/>
        </p:nvSpPr>
        <p:spPr>
          <a:xfrm>
            <a:off x="8604448" y="3554729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344" name="Google Shape;344;p7"/>
          <p:cNvSpPr/>
          <p:nvPr/>
        </p:nvSpPr>
        <p:spPr>
          <a:xfrm>
            <a:off x="4797624" y="4327053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345" name="Google Shape;345;p7"/>
          <p:cNvSpPr/>
          <p:nvPr/>
        </p:nvSpPr>
        <p:spPr>
          <a:xfrm>
            <a:off x="6161633" y="4667944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46" name="Google Shape;346;p7"/>
          <p:cNvSpPr/>
          <p:nvPr/>
        </p:nvSpPr>
        <p:spPr>
          <a:xfrm>
            <a:off x="7596336" y="4327052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347" name="Google Shape;347;p7"/>
          <p:cNvCxnSpPr>
            <a:stCxn id="338" idx="6"/>
            <a:endCxn id="340" idx="2"/>
          </p:cNvCxnSpPr>
          <p:nvPr/>
        </p:nvCxnSpPr>
        <p:spPr>
          <a:xfrm flipH="1" rot="10800000">
            <a:off x="7662887" y="2867307"/>
            <a:ext cx="941700" cy="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48" name="Google Shape;348;p7"/>
          <p:cNvSpPr txBox="1"/>
          <p:nvPr/>
        </p:nvSpPr>
        <p:spPr>
          <a:xfrm>
            <a:off x="7884368" y="2579713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9" name="Google Shape;349;p7"/>
          <p:cNvCxnSpPr>
            <a:stCxn id="336" idx="4"/>
            <a:endCxn id="341" idx="0"/>
          </p:cNvCxnSpPr>
          <p:nvPr/>
        </p:nvCxnSpPr>
        <p:spPr>
          <a:xfrm flipH="1">
            <a:off x="4938801" y="3033465"/>
            <a:ext cx="20700" cy="53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0" name="Google Shape;350;p7"/>
          <p:cNvSpPr txBox="1"/>
          <p:nvPr/>
        </p:nvSpPr>
        <p:spPr>
          <a:xfrm>
            <a:off x="4644008" y="306402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1" name="Google Shape;351;p7"/>
          <p:cNvCxnSpPr>
            <a:stCxn id="341" idx="4"/>
            <a:endCxn id="344" idx="0"/>
          </p:cNvCxnSpPr>
          <p:nvPr/>
        </p:nvCxnSpPr>
        <p:spPr>
          <a:xfrm>
            <a:off x="4938913" y="3861148"/>
            <a:ext cx="0" cy="46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p7"/>
          <p:cNvCxnSpPr>
            <a:stCxn id="341" idx="6"/>
            <a:endCxn id="342" idx="2"/>
          </p:cNvCxnSpPr>
          <p:nvPr/>
        </p:nvCxnSpPr>
        <p:spPr>
          <a:xfrm>
            <a:off x="5080200" y="3717132"/>
            <a:ext cx="1082700" cy="1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3" name="Google Shape;353;p7"/>
          <p:cNvSpPr txBox="1"/>
          <p:nvPr/>
        </p:nvSpPr>
        <p:spPr>
          <a:xfrm>
            <a:off x="5303274" y="342406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4" name="Google Shape;354;p7"/>
          <p:cNvCxnSpPr>
            <a:stCxn id="342" idx="3"/>
            <a:endCxn id="344" idx="6"/>
          </p:cNvCxnSpPr>
          <p:nvPr/>
        </p:nvCxnSpPr>
        <p:spPr>
          <a:xfrm flipH="1">
            <a:off x="5080279" y="3838885"/>
            <a:ext cx="1124100" cy="6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5" name="Google Shape;355;p7"/>
          <p:cNvSpPr txBox="1"/>
          <p:nvPr/>
        </p:nvSpPr>
        <p:spPr>
          <a:xfrm>
            <a:off x="5303274" y="3958898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7"/>
          <p:cNvCxnSpPr>
            <a:stCxn id="345" idx="2"/>
            <a:endCxn id="344" idx="5"/>
          </p:cNvCxnSpPr>
          <p:nvPr/>
        </p:nvCxnSpPr>
        <p:spPr>
          <a:xfrm rot="10800000">
            <a:off x="5038733" y="4572861"/>
            <a:ext cx="1122900" cy="23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7" name="Google Shape;357;p7"/>
          <p:cNvCxnSpPr>
            <a:stCxn id="342" idx="4"/>
            <a:endCxn id="345" idx="0"/>
          </p:cNvCxnSpPr>
          <p:nvPr/>
        </p:nvCxnSpPr>
        <p:spPr>
          <a:xfrm flipH="1">
            <a:off x="6302785" y="3881066"/>
            <a:ext cx="1500" cy="78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58" name="Google Shape;358;p7"/>
          <p:cNvSpPr txBox="1"/>
          <p:nvPr/>
        </p:nvSpPr>
        <p:spPr>
          <a:xfrm>
            <a:off x="6012160" y="4111298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7"/>
          <p:cNvSpPr txBox="1"/>
          <p:nvPr/>
        </p:nvSpPr>
        <p:spPr>
          <a:xfrm>
            <a:off x="5508104" y="4678978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360" name="Google Shape;360;p7"/>
          <p:cNvCxnSpPr>
            <a:stCxn id="338" idx="3"/>
            <a:endCxn id="342" idx="7"/>
          </p:cNvCxnSpPr>
          <p:nvPr/>
        </p:nvCxnSpPr>
        <p:spPr>
          <a:xfrm flipH="1">
            <a:off x="6404094" y="2977542"/>
            <a:ext cx="1017600" cy="65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1" name="Google Shape;361;p7"/>
          <p:cNvCxnSpPr>
            <a:stCxn id="343" idx="2"/>
            <a:endCxn id="342" idx="6"/>
          </p:cNvCxnSpPr>
          <p:nvPr/>
        </p:nvCxnSpPr>
        <p:spPr>
          <a:xfrm flipH="1">
            <a:off x="6445648" y="3698746"/>
            <a:ext cx="2158800" cy="3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2" name="Google Shape;362;p7"/>
          <p:cNvCxnSpPr>
            <a:stCxn id="342" idx="5"/>
            <a:endCxn id="346" idx="1"/>
          </p:cNvCxnSpPr>
          <p:nvPr/>
        </p:nvCxnSpPr>
        <p:spPr>
          <a:xfrm>
            <a:off x="6404190" y="3838885"/>
            <a:ext cx="1233600" cy="53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3" name="Google Shape;363;p7"/>
          <p:cNvSpPr txBox="1"/>
          <p:nvPr/>
        </p:nvSpPr>
        <p:spPr>
          <a:xfrm>
            <a:off x="6599418" y="3083769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7"/>
          <p:cNvSpPr txBox="1"/>
          <p:nvPr/>
        </p:nvSpPr>
        <p:spPr>
          <a:xfrm>
            <a:off x="6948264" y="3454842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7"/>
          <p:cNvSpPr txBox="1"/>
          <p:nvPr/>
        </p:nvSpPr>
        <p:spPr>
          <a:xfrm>
            <a:off x="6804248" y="4091881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6" name="Google Shape;366;p7"/>
          <p:cNvCxnSpPr>
            <a:stCxn id="345" idx="6"/>
            <a:endCxn id="346" idx="3"/>
          </p:cNvCxnSpPr>
          <p:nvPr/>
        </p:nvCxnSpPr>
        <p:spPr>
          <a:xfrm flipH="1" rot="10800000">
            <a:off x="6444208" y="4572861"/>
            <a:ext cx="1193400" cy="23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7" name="Google Shape;367;p7"/>
          <p:cNvSpPr txBox="1"/>
          <p:nvPr/>
        </p:nvSpPr>
        <p:spPr>
          <a:xfrm>
            <a:off x="6959458" y="4667945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368" name="Google Shape;368;p7"/>
          <p:cNvCxnSpPr>
            <a:stCxn id="346" idx="0"/>
            <a:endCxn id="338" idx="4"/>
          </p:cNvCxnSpPr>
          <p:nvPr/>
        </p:nvCxnSpPr>
        <p:spPr>
          <a:xfrm rot="10800000">
            <a:off x="7521624" y="3019652"/>
            <a:ext cx="216000" cy="130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9" name="Google Shape;369;p7"/>
          <p:cNvSpPr txBox="1"/>
          <p:nvPr/>
        </p:nvSpPr>
        <p:spPr>
          <a:xfrm>
            <a:off x="7535522" y="3227785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0" name="Google Shape;370;p7"/>
          <p:cNvCxnSpPr>
            <a:stCxn id="346" idx="7"/>
            <a:endCxn id="343" idx="3"/>
          </p:cNvCxnSpPr>
          <p:nvPr/>
        </p:nvCxnSpPr>
        <p:spPr>
          <a:xfrm flipH="1" rot="10800000">
            <a:off x="7837529" y="3800433"/>
            <a:ext cx="808200" cy="56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1" name="Google Shape;371;p7"/>
          <p:cNvSpPr txBox="1"/>
          <p:nvPr/>
        </p:nvSpPr>
        <p:spPr>
          <a:xfrm>
            <a:off x="8183594" y="4030906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2" name="Google Shape;372;p7"/>
          <p:cNvCxnSpPr>
            <a:stCxn id="338" idx="5"/>
            <a:endCxn id="343" idx="1"/>
          </p:cNvCxnSpPr>
          <p:nvPr/>
        </p:nvCxnSpPr>
        <p:spPr>
          <a:xfrm>
            <a:off x="7621505" y="2977542"/>
            <a:ext cx="1024200" cy="61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3" name="Google Shape;373;p7"/>
          <p:cNvSpPr txBox="1"/>
          <p:nvPr/>
        </p:nvSpPr>
        <p:spPr>
          <a:xfrm>
            <a:off x="8028384" y="302279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4" name="Google Shape;374;p7"/>
          <p:cNvCxnSpPr>
            <a:stCxn id="343" idx="0"/>
            <a:endCxn id="340" idx="4"/>
          </p:cNvCxnSpPr>
          <p:nvPr/>
        </p:nvCxnSpPr>
        <p:spPr>
          <a:xfrm rot="10800000">
            <a:off x="8745736" y="301142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75" name="Google Shape;375;p7"/>
          <p:cNvSpPr txBox="1"/>
          <p:nvPr/>
        </p:nvSpPr>
        <p:spPr>
          <a:xfrm>
            <a:off x="8748464" y="3166810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6" name="Google Shape;376;p7"/>
          <p:cNvCxnSpPr>
            <a:stCxn id="336" idx="6"/>
            <a:endCxn id="338" idx="2"/>
          </p:cNvCxnSpPr>
          <p:nvPr/>
        </p:nvCxnSpPr>
        <p:spPr>
          <a:xfrm flipH="1" rot="10800000">
            <a:off x="5100788" y="2875649"/>
            <a:ext cx="2279400" cy="138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7" name="Google Shape;377;p7"/>
          <p:cNvCxnSpPr>
            <a:stCxn id="338" idx="3"/>
            <a:endCxn id="342" idx="7"/>
          </p:cNvCxnSpPr>
          <p:nvPr/>
        </p:nvCxnSpPr>
        <p:spPr>
          <a:xfrm flipH="1">
            <a:off x="6404094" y="2977542"/>
            <a:ext cx="1017600" cy="6576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8" name="Google Shape;378;p7"/>
          <p:cNvCxnSpPr>
            <a:stCxn id="342" idx="5"/>
            <a:endCxn id="346" idx="1"/>
          </p:cNvCxnSpPr>
          <p:nvPr/>
        </p:nvCxnSpPr>
        <p:spPr>
          <a:xfrm>
            <a:off x="6404190" y="3838885"/>
            <a:ext cx="1233600" cy="5304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79" name="Google Shape;379;p7"/>
          <p:cNvCxnSpPr>
            <a:stCxn id="346" idx="7"/>
            <a:endCxn id="343" idx="3"/>
          </p:cNvCxnSpPr>
          <p:nvPr/>
        </p:nvCxnSpPr>
        <p:spPr>
          <a:xfrm flipH="1" rot="10800000">
            <a:off x="7837529" y="3800433"/>
            <a:ext cx="808200" cy="5688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0" name="Google Shape;380;p7"/>
          <p:cNvCxnSpPr>
            <a:stCxn id="343" idx="0"/>
            <a:endCxn id="340" idx="4"/>
          </p:cNvCxnSpPr>
          <p:nvPr/>
        </p:nvCxnSpPr>
        <p:spPr>
          <a:xfrm rot="10800000">
            <a:off x="8745736" y="3011429"/>
            <a:ext cx="0" cy="5433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1" name="Google Shape;381;p7"/>
          <p:cNvCxnSpPr>
            <a:stCxn id="336" idx="4"/>
            <a:endCxn id="341" idx="0"/>
          </p:cNvCxnSpPr>
          <p:nvPr/>
        </p:nvCxnSpPr>
        <p:spPr>
          <a:xfrm flipH="1">
            <a:off x="4938801" y="3033465"/>
            <a:ext cx="20700" cy="5397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2" name="Google Shape;382;p7"/>
          <p:cNvCxnSpPr>
            <a:stCxn id="342" idx="4"/>
            <a:endCxn id="345" idx="0"/>
          </p:cNvCxnSpPr>
          <p:nvPr/>
        </p:nvCxnSpPr>
        <p:spPr>
          <a:xfrm flipH="1">
            <a:off x="6302785" y="3881066"/>
            <a:ext cx="1500" cy="7869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83" name="Google Shape;383;p7"/>
          <p:cNvCxnSpPr>
            <a:stCxn id="345" idx="2"/>
            <a:endCxn id="344" idx="5"/>
          </p:cNvCxnSpPr>
          <p:nvPr/>
        </p:nvCxnSpPr>
        <p:spPr>
          <a:xfrm rot="10800000">
            <a:off x="5038733" y="4572861"/>
            <a:ext cx="1122900" cy="2391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4" name="Google Shape;384;p7"/>
          <p:cNvSpPr txBox="1"/>
          <p:nvPr/>
        </p:nvSpPr>
        <p:spPr>
          <a:xfrm>
            <a:off x="619231" y="4221088"/>
            <a:ext cx="1781963" cy="8002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85" name="Google Shape;385;p7"/>
          <p:cNvSpPr txBox="1"/>
          <p:nvPr/>
        </p:nvSpPr>
        <p:spPr>
          <a:xfrm>
            <a:off x="395536" y="4826769"/>
            <a:ext cx="4735079" cy="976614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86" name="Google Shape;386;p7"/>
          <p:cNvSpPr txBox="1"/>
          <p:nvPr/>
        </p:nvSpPr>
        <p:spPr>
          <a:xfrm>
            <a:off x="4818213" y="2348880"/>
            <a:ext cx="360932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87" name="Google Shape;387;p7"/>
          <p:cNvSpPr txBox="1"/>
          <p:nvPr/>
        </p:nvSpPr>
        <p:spPr>
          <a:xfrm>
            <a:off x="5580112" y="5399201"/>
            <a:ext cx="3401124" cy="1054135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 cap="flat" cmpd="sng" w="1270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388" name="Google Shape;388;p7"/>
          <p:cNvSpPr txBox="1"/>
          <p:nvPr/>
        </p:nvSpPr>
        <p:spPr>
          <a:xfrm>
            <a:off x="611560" y="5913699"/>
            <a:ext cx="2400785" cy="395621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-769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8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8"/>
          <p:cNvSpPr/>
          <p:nvPr/>
        </p:nvSpPr>
        <p:spPr>
          <a:xfrm>
            <a:off x="395536" y="836712"/>
            <a:ext cx="8352928" cy="72008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CDF1F4"/>
              </a:gs>
              <a:gs pos="50000">
                <a:srgbClr val="DFF5F7"/>
              </a:gs>
              <a:gs pos="100000">
                <a:srgbClr val="EEF9FB"/>
              </a:gs>
            </a:gsLst>
            <a:lin ang="5400000" scaled="0"/>
          </a:gradFill>
          <a:ln cap="flat" cmpd="sng" w="25400">
            <a:solidFill>
              <a:srgbClr val="88A3A5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ctr" dir="3120000" dist="101600">
              <a:srgbClr val="000000">
                <a:alpha val="5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38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it-IT" sz="1800" u="sng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NOTA</a:t>
            </a:r>
            <a:r>
              <a:rPr b="1"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sono ammessi archi di peso negativo ma </a:t>
            </a:r>
            <a:r>
              <a:rPr b="1"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non</a:t>
            </a:r>
            <a:r>
              <a:rPr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 devono essere presenti nel grafo </a:t>
            </a:r>
            <a:r>
              <a:rPr b="1" i="1" lang="it-IT" sz="18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cicli di costo totale negativo</a:t>
            </a:r>
            <a:endParaRPr b="1" i="1" sz="18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95" name="Google Shape;395;p8"/>
          <p:cNvSpPr/>
          <p:nvPr/>
        </p:nvSpPr>
        <p:spPr>
          <a:xfrm>
            <a:off x="4818213" y="3105472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396" name="Google Shape;396;p8"/>
          <p:cNvCxnSpPr>
            <a:stCxn id="395" idx="6"/>
            <a:endCxn id="397" idx="2"/>
          </p:cNvCxnSpPr>
          <p:nvPr/>
        </p:nvCxnSpPr>
        <p:spPr>
          <a:xfrm flipH="1" rot="10800000">
            <a:off x="5100788" y="3235689"/>
            <a:ext cx="2279400" cy="1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98" name="Google Shape;398;p8"/>
          <p:cNvSpPr txBox="1"/>
          <p:nvPr/>
        </p:nvSpPr>
        <p:spPr>
          <a:xfrm>
            <a:off x="5808694" y="294097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397" name="Google Shape;397;p8"/>
          <p:cNvSpPr/>
          <p:nvPr/>
        </p:nvSpPr>
        <p:spPr>
          <a:xfrm>
            <a:off x="7380312" y="3091730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399" name="Google Shape;399;p8"/>
          <p:cNvSpPr/>
          <p:nvPr/>
        </p:nvSpPr>
        <p:spPr>
          <a:xfrm>
            <a:off x="8604448" y="3083296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400" name="Google Shape;400;p8"/>
          <p:cNvSpPr/>
          <p:nvPr/>
        </p:nvSpPr>
        <p:spPr>
          <a:xfrm>
            <a:off x="4797625" y="3933155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01" name="Google Shape;401;p8"/>
          <p:cNvSpPr/>
          <p:nvPr/>
        </p:nvSpPr>
        <p:spPr>
          <a:xfrm>
            <a:off x="6162997" y="3953073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02" name="Google Shape;402;p8"/>
          <p:cNvSpPr/>
          <p:nvPr/>
        </p:nvSpPr>
        <p:spPr>
          <a:xfrm>
            <a:off x="8604448" y="3914769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03" name="Google Shape;403;p8"/>
          <p:cNvSpPr/>
          <p:nvPr/>
        </p:nvSpPr>
        <p:spPr>
          <a:xfrm>
            <a:off x="4797624" y="4687093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04" name="Google Shape;404;p8"/>
          <p:cNvSpPr/>
          <p:nvPr/>
        </p:nvSpPr>
        <p:spPr>
          <a:xfrm>
            <a:off x="6161633" y="5027984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05" name="Google Shape;405;p8"/>
          <p:cNvSpPr/>
          <p:nvPr/>
        </p:nvSpPr>
        <p:spPr>
          <a:xfrm>
            <a:off x="7596336" y="4687092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406" name="Google Shape;406;p8"/>
          <p:cNvCxnSpPr>
            <a:stCxn id="397" idx="6"/>
            <a:endCxn id="399" idx="2"/>
          </p:cNvCxnSpPr>
          <p:nvPr/>
        </p:nvCxnSpPr>
        <p:spPr>
          <a:xfrm flipH="1" rot="10800000">
            <a:off x="7662887" y="3227347"/>
            <a:ext cx="941700" cy="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7" name="Google Shape;407;p8"/>
          <p:cNvSpPr txBox="1"/>
          <p:nvPr/>
        </p:nvSpPr>
        <p:spPr>
          <a:xfrm>
            <a:off x="7884368" y="2939753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8" name="Google Shape;408;p8"/>
          <p:cNvCxnSpPr>
            <a:stCxn id="395" idx="4"/>
            <a:endCxn id="400" idx="0"/>
          </p:cNvCxnSpPr>
          <p:nvPr/>
        </p:nvCxnSpPr>
        <p:spPr>
          <a:xfrm flipH="1">
            <a:off x="4938801" y="3393505"/>
            <a:ext cx="20700" cy="53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9" name="Google Shape;409;p8"/>
          <p:cNvSpPr txBox="1"/>
          <p:nvPr/>
        </p:nvSpPr>
        <p:spPr>
          <a:xfrm>
            <a:off x="4644008" y="342406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0" name="Google Shape;410;p8"/>
          <p:cNvCxnSpPr>
            <a:stCxn id="400" idx="4"/>
            <a:endCxn id="403" idx="0"/>
          </p:cNvCxnSpPr>
          <p:nvPr/>
        </p:nvCxnSpPr>
        <p:spPr>
          <a:xfrm>
            <a:off x="4938913" y="4221188"/>
            <a:ext cx="0" cy="46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1" name="Google Shape;411;p8"/>
          <p:cNvCxnSpPr>
            <a:stCxn id="400" idx="6"/>
            <a:endCxn id="401" idx="2"/>
          </p:cNvCxnSpPr>
          <p:nvPr/>
        </p:nvCxnSpPr>
        <p:spPr>
          <a:xfrm>
            <a:off x="5080200" y="4077172"/>
            <a:ext cx="1082700" cy="1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2" name="Google Shape;412;p8"/>
          <p:cNvSpPr txBox="1"/>
          <p:nvPr/>
        </p:nvSpPr>
        <p:spPr>
          <a:xfrm>
            <a:off x="5303274" y="378410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3" name="Google Shape;413;p8"/>
          <p:cNvCxnSpPr>
            <a:stCxn id="401" idx="3"/>
            <a:endCxn id="403" idx="6"/>
          </p:cNvCxnSpPr>
          <p:nvPr/>
        </p:nvCxnSpPr>
        <p:spPr>
          <a:xfrm flipH="1">
            <a:off x="5080279" y="4198925"/>
            <a:ext cx="1124100" cy="6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4" name="Google Shape;414;p8"/>
          <p:cNvSpPr txBox="1"/>
          <p:nvPr/>
        </p:nvSpPr>
        <p:spPr>
          <a:xfrm>
            <a:off x="5303274" y="4318938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5" name="Google Shape;415;p8"/>
          <p:cNvCxnSpPr>
            <a:stCxn id="404" idx="2"/>
            <a:endCxn id="403" idx="5"/>
          </p:cNvCxnSpPr>
          <p:nvPr/>
        </p:nvCxnSpPr>
        <p:spPr>
          <a:xfrm rot="10800000">
            <a:off x="5038733" y="4932901"/>
            <a:ext cx="1122900" cy="23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6" name="Google Shape;416;p8"/>
          <p:cNvCxnSpPr>
            <a:stCxn id="401" idx="4"/>
            <a:endCxn id="404" idx="0"/>
          </p:cNvCxnSpPr>
          <p:nvPr/>
        </p:nvCxnSpPr>
        <p:spPr>
          <a:xfrm flipH="1">
            <a:off x="6302785" y="4241106"/>
            <a:ext cx="1500" cy="78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17" name="Google Shape;417;p8"/>
          <p:cNvSpPr txBox="1"/>
          <p:nvPr/>
        </p:nvSpPr>
        <p:spPr>
          <a:xfrm>
            <a:off x="6012160" y="4471338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8"/>
          <p:cNvSpPr txBox="1"/>
          <p:nvPr/>
        </p:nvSpPr>
        <p:spPr>
          <a:xfrm>
            <a:off x="5508104" y="5039018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19" name="Google Shape;419;p8"/>
          <p:cNvCxnSpPr>
            <a:stCxn id="397" idx="3"/>
            <a:endCxn id="401" idx="7"/>
          </p:cNvCxnSpPr>
          <p:nvPr/>
        </p:nvCxnSpPr>
        <p:spPr>
          <a:xfrm flipH="1">
            <a:off x="6404094" y="3337582"/>
            <a:ext cx="1017600" cy="65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0" name="Google Shape;420;p8"/>
          <p:cNvCxnSpPr>
            <a:stCxn id="402" idx="2"/>
            <a:endCxn id="401" idx="6"/>
          </p:cNvCxnSpPr>
          <p:nvPr/>
        </p:nvCxnSpPr>
        <p:spPr>
          <a:xfrm flipH="1">
            <a:off x="6445648" y="4058786"/>
            <a:ext cx="2158800" cy="3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1" name="Google Shape;421;p8"/>
          <p:cNvCxnSpPr>
            <a:stCxn id="401" idx="5"/>
            <a:endCxn id="405" idx="1"/>
          </p:cNvCxnSpPr>
          <p:nvPr/>
        </p:nvCxnSpPr>
        <p:spPr>
          <a:xfrm>
            <a:off x="6404190" y="4198925"/>
            <a:ext cx="1233600" cy="53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2" name="Google Shape;422;p8"/>
          <p:cNvSpPr txBox="1"/>
          <p:nvPr/>
        </p:nvSpPr>
        <p:spPr>
          <a:xfrm>
            <a:off x="6599418" y="3443809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8"/>
          <p:cNvSpPr txBox="1"/>
          <p:nvPr/>
        </p:nvSpPr>
        <p:spPr>
          <a:xfrm>
            <a:off x="6948264" y="3814882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8"/>
          <p:cNvSpPr txBox="1"/>
          <p:nvPr/>
        </p:nvSpPr>
        <p:spPr>
          <a:xfrm>
            <a:off x="6804248" y="4451921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5" name="Google Shape;425;p8"/>
          <p:cNvCxnSpPr>
            <a:stCxn id="404" idx="6"/>
            <a:endCxn id="405" idx="3"/>
          </p:cNvCxnSpPr>
          <p:nvPr/>
        </p:nvCxnSpPr>
        <p:spPr>
          <a:xfrm flipH="1" rot="10800000">
            <a:off x="6444208" y="4932901"/>
            <a:ext cx="1193400" cy="23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6" name="Google Shape;426;p8"/>
          <p:cNvSpPr txBox="1"/>
          <p:nvPr/>
        </p:nvSpPr>
        <p:spPr>
          <a:xfrm>
            <a:off x="6959458" y="5027985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427" name="Google Shape;427;p8"/>
          <p:cNvCxnSpPr>
            <a:stCxn id="405" idx="0"/>
            <a:endCxn id="397" idx="4"/>
          </p:cNvCxnSpPr>
          <p:nvPr/>
        </p:nvCxnSpPr>
        <p:spPr>
          <a:xfrm rot="10800000">
            <a:off x="7521624" y="3379692"/>
            <a:ext cx="216000" cy="130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8" name="Google Shape;428;p8"/>
          <p:cNvSpPr txBox="1"/>
          <p:nvPr/>
        </p:nvSpPr>
        <p:spPr>
          <a:xfrm>
            <a:off x="7535522" y="3587825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Arial"/>
              <a:buNone/>
            </a:pPr>
            <a:r>
              <a:rPr b="1"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-30</a:t>
            </a:r>
            <a:endParaRPr b="1"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9" name="Google Shape;429;p8"/>
          <p:cNvCxnSpPr>
            <a:stCxn id="405" idx="7"/>
            <a:endCxn id="402" idx="3"/>
          </p:cNvCxnSpPr>
          <p:nvPr/>
        </p:nvCxnSpPr>
        <p:spPr>
          <a:xfrm flipH="1" rot="10800000">
            <a:off x="7837529" y="4160473"/>
            <a:ext cx="808200" cy="56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0" name="Google Shape;430;p8"/>
          <p:cNvSpPr txBox="1"/>
          <p:nvPr/>
        </p:nvSpPr>
        <p:spPr>
          <a:xfrm>
            <a:off x="8183594" y="4390946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1" name="Google Shape;431;p8"/>
          <p:cNvCxnSpPr>
            <a:stCxn id="397" idx="5"/>
            <a:endCxn id="402" idx="1"/>
          </p:cNvCxnSpPr>
          <p:nvPr/>
        </p:nvCxnSpPr>
        <p:spPr>
          <a:xfrm>
            <a:off x="7621505" y="3337582"/>
            <a:ext cx="1024200" cy="61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2" name="Google Shape;432;p8"/>
          <p:cNvSpPr txBox="1"/>
          <p:nvPr/>
        </p:nvSpPr>
        <p:spPr>
          <a:xfrm>
            <a:off x="8028384" y="338283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3" name="Google Shape;433;p8"/>
          <p:cNvCxnSpPr>
            <a:stCxn id="402" idx="0"/>
            <a:endCxn id="399" idx="4"/>
          </p:cNvCxnSpPr>
          <p:nvPr/>
        </p:nvCxnSpPr>
        <p:spPr>
          <a:xfrm rot="10800000">
            <a:off x="8745736" y="3371469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34" name="Google Shape;434;p8"/>
          <p:cNvSpPr txBox="1"/>
          <p:nvPr/>
        </p:nvSpPr>
        <p:spPr>
          <a:xfrm>
            <a:off x="8748464" y="374287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8"/>
          <p:cNvSpPr txBox="1"/>
          <p:nvPr/>
        </p:nvSpPr>
        <p:spPr>
          <a:xfrm>
            <a:off x="4818213" y="2708920"/>
            <a:ext cx="360932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6" name="Google Shape;436;p8"/>
          <p:cNvSpPr txBox="1"/>
          <p:nvPr/>
        </p:nvSpPr>
        <p:spPr>
          <a:xfrm>
            <a:off x="395536" y="1844824"/>
            <a:ext cx="8143751" cy="57606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34042" l="-298" r="-37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37" name="Google Shape;437;p8"/>
          <p:cNvSpPr/>
          <p:nvPr/>
        </p:nvSpPr>
        <p:spPr>
          <a:xfrm>
            <a:off x="462284" y="2781176"/>
            <a:ext cx="3029596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rPr i="1" lang="it-IT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Esempio: </a:t>
            </a:r>
            <a:endParaRPr i="1" sz="20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8" name="Google Shape;438;p8"/>
          <p:cNvSpPr txBox="1"/>
          <p:nvPr/>
        </p:nvSpPr>
        <p:spPr>
          <a:xfrm>
            <a:off x="395536" y="3356992"/>
            <a:ext cx="4071875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Ciclo </a:t>
            </a:r>
            <a:r>
              <a:rPr i="1" lang="it-IT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2-&gt;4-&gt;8-&gt;2 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di costo </a:t>
            </a:r>
            <a:r>
              <a:rPr i="1" lang="it-IT" sz="16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-4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i="1"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39" name="Google Shape;439;p8"/>
          <p:cNvSpPr txBox="1"/>
          <p:nvPr/>
        </p:nvSpPr>
        <p:spPr>
          <a:xfrm>
            <a:off x="395537" y="3861048"/>
            <a:ext cx="3744415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Ogni volta che compiamo un giro il peso del camino che passa per quel ciclo diminuisce</a:t>
            </a:r>
            <a:endParaRPr i="1"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440" name="Google Shape;440;p8"/>
          <p:cNvGrpSpPr/>
          <p:nvPr/>
        </p:nvGrpSpPr>
        <p:grpSpPr>
          <a:xfrm>
            <a:off x="539554" y="5589240"/>
            <a:ext cx="8208910" cy="936104"/>
            <a:chOff x="0" y="101"/>
            <a:chExt cx="8190130" cy="646127"/>
          </a:xfrm>
        </p:grpSpPr>
        <p:sp>
          <p:nvSpPr>
            <p:cNvPr id="441" name="Google Shape;441;p8"/>
            <p:cNvSpPr/>
            <p:nvPr/>
          </p:nvSpPr>
          <p:spPr>
            <a:xfrm>
              <a:off x="0" y="101"/>
              <a:ext cx="8190130" cy="646127"/>
            </a:xfrm>
            <a:prstGeom prst="roundRect">
              <a:avLst>
                <a:gd fmla="val 16667" name="adj"/>
              </a:avLst>
            </a:prstGeom>
            <a:solidFill>
              <a:srgbClr val="9A9ADF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8"/>
            <p:cNvSpPr/>
            <p:nvPr/>
          </p:nvSpPr>
          <p:spPr>
            <a:xfrm>
              <a:off x="31541" y="31642"/>
              <a:ext cx="8127048" cy="5830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Il problema del </a:t>
              </a:r>
              <a:r>
                <a:rPr b="1" i="1" lang="it-IT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cammino minimo </a:t>
              </a:r>
              <a:r>
                <a:rPr b="1"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su grafi </a:t>
              </a:r>
              <a:r>
                <a:rPr b="1" i="1" lang="it-IT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con cicli negativi </a:t>
              </a:r>
              <a:r>
                <a:rPr b="1"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è un problema </a:t>
              </a:r>
              <a:r>
                <a:rPr b="1" i="1" lang="it-IT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NP-completo</a:t>
              </a:r>
              <a:r>
                <a:rPr b="1" i="1" lang="it-IT" sz="18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per il quale </a:t>
              </a:r>
              <a:r>
                <a:rPr b="1" i="1" lang="it-IT" sz="1800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non esiste alcun algoritmo di soluzione con complessità polinomiale </a:t>
              </a:r>
              <a:endParaRPr b="1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43" name="Google Shape;443;p8"/>
          <p:cNvCxnSpPr/>
          <p:nvPr/>
        </p:nvCxnSpPr>
        <p:spPr>
          <a:xfrm flipH="1" rot="10800000">
            <a:off x="5120267" y="3242618"/>
            <a:ext cx="2279524" cy="13742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4" name="Google Shape;444;p8"/>
          <p:cNvCxnSpPr>
            <a:stCxn id="397" idx="3"/>
            <a:endCxn id="401" idx="7"/>
          </p:cNvCxnSpPr>
          <p:nvPr/>
        </p:nvCxnSpPr>
        <p:spPr>
          <a:xfrm flipH="1">
            <a:off x="6404094" y="3337582"/>
            <a:ext cx="1017600" cy="6576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5" name="Google Shape;445;p8"/>
          <p:cNvCxnSpPr>
            <a:stCxn id="401" idx="5"/>
            <a:endCxn id="405" idx="1"/>
          </p:cNvCxnSpPr>
          <p:nvPr/>
        </p:nvCxnSpPr>
        <p:spPr>
          <a:xfrm>
            <a:off x="6404190" y="4198925"/>
            <a:ext cx="1233600" cy="5304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46" name="Google Shape;446;p8"/>
          <p:cNvCxnSpPr>
            <a:stCxn id="405" idx="0"/>
            <a:endCxn id="397" idx="4"/>
          </p:cNvCxnSpPr>
          <p:nvPr/>
        </p:nvCxnSpPr>
        <p:spPr>
          <a:xfrm rot="10800000">
            <a:off x="7521624" y="3379692"/>
            <a:ext cx="216000" cy="13074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47" name="Google Shape;447;p8"/>
          <p:cNvSpPr txBox="1"/>
          <p:nvPr/>
        </p:nvSpPr>
        <p:spPr>
          <a:xfrm>
            <a:off x="5742356" y="5373216"/>
            <a:ext cx="1326261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8" name="Google Shape;448;p8"/>
          <p:cNvSpPr txBox="1"/>
          <p:nvPr/>
        </p:nvSpPr>
        <p:spPr>
          <a:xfrm>
            <a:off x="5742356" y="5373216"/>
            <a:ext cx="1454501" cy="36933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49" name="Google Shape;449;p8"/>
          <p:cNvSpPr txBox="1"/>
          <p:nvPr/>
        </p:nvSpPr>
        <p:spPr>
          <a:xfrm>
            <a:off x="5724128" y="5373216"/>
            <a:ext cx="1454501" cy="36933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0" name="Google Shape;450;p8"/>
          <p:cNvSpPr txBox="1"/>
          <p:nvPr/>
        </p:nvSpPr>
        <p:spPr>
          <a:xfrm>
            <a:off x="5724128" y="5363924"/>
            <a:ext cx="1326261" cy="369332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1" name="Google Shape;451;p8"/>
          <p:cNvSpPr txBox="1"/>
          <p:nvPr/>
        </p:nvSpPr>
        <p:spPr>
          <a:xfrm>
            <a:off x="5724128" y="5363924"/>
            <a:ext cx="1454501" cy="36933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2" name="Google Shape;452;p8"/>
          <p:cNvSpPr txBox="1"/>
          <p:nvPr/>
        </p:nvSpPr>
        <p:spPr>
          <a:xfrm>
            <a:off x="5724128" y="5363924"/>
            <a:ext cx="1454501" cy="369332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3" name="Google Shape;453;p8"/>
          <p:cNvSpPr txBox="1"/>
          <p:nvPr/>
        </p:nvSpPr>
        <p:spPr>
          <a:xfrm>
            <a:off x="5724128" y="5363924"/>
            <a:ext cx="1499385" cy="369332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4" name="Google Shape;454;p8"/>
          <p:cNvSpPr txBox="1"/>
          <p:nvPr/>
        </p:nvSpPr>
        <p:spPr>
          <a:xfrm>
            <a:off x="5724128" y="5373216"/>
            <a:ext cx="1454501" cy="369332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5" name="Google Shape;455;p8"/>
          <p:cNvSpPr txBox="1"/>
          <p:nvPr/>
        </p:nvSpPr>
        <p:spPr>
          <a:xfrm>
            <a:off x="5724128" y="5363924"/>
            <a:ext cx="1454501" cy="369332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456" name="Google Shape;456;p8"/>
          <p:cNvSpPr txBox="1"/>
          <p:nvPr/>
        </p:nvSpPr>
        <p:spPr>
          <a:xfrm>
            <a:off x="5736911" y="5363924"/>
            <a:ext cx="1499385" cy="369332"/>
          </a:xfrm>
          <a:prstGeom prst="rect">
            <a:avLst/>
          </a:pr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9"/>
          <p:cNvSpPr/>
          <p:nvPr/>
        </p:nvSpPr>
        <p:spPr>
          <a:xfrm>
            <a:off x="0" y="-26988"/>
            <a:ext cx="9108504" cy="6477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i="1" lang="it-IT" sz="28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Problema del Cammino Minimo </a:t>
            </a:r>
            <a:endParaRPr sz="280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9"/>
          <p:cNvSpPr txBox="1"/>
          <p:nvPr/>
        </p:nvSpPr>
        <p:spPr>
          <a:xfrm>
            <a:off x="395536" y="692696"/>
            <a:ext cx="8143751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Gli approcci algoritmici per la soluzione del problema del cammino minimo (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da uno a tutti</a:t>
            </a: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 vengono suddivisi in due gruppi:</a:t>
            </a:r>
            <a:endParaRPr i="1" sz="16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3" name="Google Shape;463;p9"/>
          <p:cNvSpPr txBox="1"/>
          <p:nvPr/>
        </p:nvSpPr>
        <p:spPr>
          <a:xfrm>
            <a:off x="756546" y="1340768"/>
            <a:ext cx="4103486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approcci di tipo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label setting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4" name="Google Shape;464;p9"/>
          <p:cNvSpPr txBox="1"/>
          <p:nvPr/>
        </p:nvSpPr>
        <p:spPr>
          <a:xfrm>
            <a:off x="748729" y="1700808"/>
            <a:ext cx="8143751" cy="4320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−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approcci di tipo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label correcting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5" name="Google Shape;465;p9"/>
          <p:cNvSpPr txBox="1"/>
          <p:nvPr/>
        </p:nvSpPr>
        <p:spPr>
          <a:xfrm>
            <a:off x="395536" y="2185318"/>
            <a:ext cx="8143751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Entrambi gli approcci sono di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tipo iterativo</a:t>
            </a:r>
            <a:endParaRPr i="1" sz="1600">
              <a:solidFill>
                <a:srgbClr val="0070C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66" name="Google Shape;466;p9"/>
          <p:cNvSpPr txBox="1"/>
          <p:nvPr/>
        </p:nvSpPr>
        <p:spPr>
          <a:xfrm>
            <a:off x="395536" y="2708920"/>
            <a:ext cx="8143751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 ogni iterazione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assegnano etichette 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 tentativo ai nodi del grafo</a:t>
            </a:r>
            <a:endParaRPr/>
          </a:p>
        </p:txBody>
      </p:sp>
      <p:sp>
        <p:nvSpPr>
          <p:cNvPr id="467" name="Google Shape;467;p9"/>
          <p:cNvSpPr txBox="1"/>
          <p:nvPr/>
        </p:nvSpPr>
        <p:spPr>
          <a:xfrm>
            <a:off x="395536" y="3284984"/>
            <a:ext cx="7790558" cy="5760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Ciascuna etichetta rappresenta una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stima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(upper bound)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del valore del cammino minimo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</p:txBody>
      </p:sp>
      <p:sp>
        <p:nvSpPr>
          <p:cNvPr id="468" name="Google Shape;468;p9"/>
          <p:cNvSpPr/>
          <p:nvPr/>
        </p:nvSpPr>
        <p:spPr>
          <a:xfrm>
            <a:off x="4685391" y="4170783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cxnSp>
        <p:nvCxnSpPr>
          <p:cNvPr id="469" name="Google Shape;469;p9"/>
          <p:cNvCxnSpPr>
            <a:stCxn id="468" idx="6"/>
            <a:endCxn id="470" idx="2"/>
          </p:cNvCxnSpPr>
          <p:nvPr/>
        </p:nvCxnSpPr>
        <p:spPr>
          <a:xfrm flipH="1" rot="10800000">
            <a:off x="4967966" y="4301000"/>
            <a:ext cx="2279400" cy="13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71" name="Google Shape;471;p9"/>
          <p:cNvSpPr txBox="1"/>
          <p:nvPr/>
        </p:nvSpPr>
        <p:spPr>
          <a:xfrm>
            <a:off x="5675872" y="4006285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70" name="Google Shape;470;p9"/>
          <p:cNvSpPr/>
          <p:nvPr/>
        </p:nvSpPr>
        <p:spPr>
          <a:xfrm>
            <a:off x="7247490" y="4157041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472" name="Google Shape;472;p9"/>
          <p:cNvSpPr/>
          <p:nvPr/>
        </p:nvSpPr>
        <p:spPr>
          <a:xfrm>
            <a:off x="8471626" y="4148607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473" name="Google Shape;473;p9"/>
          <p:cNvSpPr/>
          <p:nvPr/>
        </p:nvSpPr>
        <p:spPr>
          <a:xfrm>
            <a:off x="4664803" y="4998466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474" name="Google Shape;474;p9"/>
          <p:cNvSpPr/>
          <p:nvPr/>
        </p:nvSpPr>
        <p:spPr>
          <a:xfrm>
            <a:off x="6030175" y="5018384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475" name="Google Shape;475;p9"/>
          <p:cNvSpPr/>
          <p:nvPr/>
        </p:nvSpPr>
        <p:spPr>
          <a:xfrm>
            <a:off x="8471626" y="4980080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476" name="Google Shape;476;p9"/>
          <p:cNvSpPr/>
          <p:nvPr/>
        </p:nvSpPr>
        <p:spPr>
          <a:xfrm>
            <a:off x="4664802" y="5752404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477" name="Google Shape;477;p9"/>
          <p:cNvSpPr/>
          <p:nvPr/>
        </p:nvSpPr>
        <p:spPr>
          <a:xfrm>
            <a:off x="6028811" y="6093295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478" name="Google Shape;478;p9"/>
          <p:cNvSpPr/>
          <p:nvPr/>
        </p:nvSpPr>
        <p:spPr>
          <a:xfrm>
            <a:off x="7463514" y="5752403"/>
            <a:ext cx="282575" cy="288033"/>
          </a:xfrm>
          <a:prstGeom prst="ellipse">
            <a:avLst/>
          </a:prstGeom>
          <a:solidFill>
            <a:schemeClr val="lt1"/>
          </a:solidFill>
          <a:ln cap="flat" cmpd="sng" w="1905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cxnSp>
        <p:nvCxnSpPr>
          <p:cNvPr id="479" name="Google Shape;479;p9"/>
          <p:cNvCxnSpPr>
            <a:stCxn id="470" idx="6"/>
            <a:endCxn id="472" idx="2"/>
          </p:cNvCxnSpPr>
          <p:nvPr/>
        </p:nvCxnSpPr>
        <p:spPr>
          <a:xfrm flipH="1" rot="10800000">
            <a:off x="7530065" y="4292658"/>
            <a:ext cx="941700" cy="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0" name="Google Shape;480;p9"/>
          <p:cNvSpPr txBox="1"/>
          <p:nvPr/>
        </p:nvSpPr>
        <p:spPr>
          <a:xfrm>
            <a:off x="7751546" y="4005064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1" name="Google Shape;481;p9"/>
          <p:cNvCxnSpPr>
            <a:stCxn id="468" idx="4"/>
            <a:endCxn id="473" idx="0"/>
          </p:cNvCxnSpPr>
          <p:nvPr/>
        </p:nvCxnSpPr>
        <p:spPr>
          <a:xfrm flipH="1">
            <a:off x="4805979" y="4458816"/>
            <a:ext cx="20700" cy="5397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2" name="Google Shape;482;p9"/>
          <p:cNvSpPr txBox="1"/>
          <p:nvPr/>
        </p:nvSpPr>
        <p:spPr>
          <a:xfrm>
            <a:off x="4511186" y="4489375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3" name="Google Shape;483;p9"/>
          <p:cNvCxnSpPr>
            <a:stCxn id="473" idx="4"/>
            <a:endCxn id="476" idx="0"/>
          </p:cNvCxnSpPr>
          <p:nvPr/>
        </p:nvCxnSpPr>
        <p:spPr>
          <a:xfrm>
            <a:off x="4806091" y="5286499"/>
            <a:ext cx="0" cy="465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4" name="Google Shape;484;p9"/>
          <p:cNvCxnSpPr>
            <a:stCxn id="473" idx="6"/>
            <a:endCxn id="474" idx="2"/>
          </p:cNvCxnSpPr>
          <p:nvPr/>
        </p:nvCxnSpPr>
        <p:spPr>
          <a:xfrm>
            <a:off x="4947378" y="5142483"/>
            <a:ext cx="1082700" cy="19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5" name="Google Shape;485;p9"/>
          <p:cNvSpPr txBox="1"/>
          <p:nvPr/>
        </p:nvSpPr>
        <p:spPr>
          <a:xfrm>
            <a:off x="5170452" y="4849415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6" name="Google Shape;486;p9"/>
          <p:cNvCxnSpPr>
            <a:stCxn id="474" idx="3"/>
            <a:endCxn id="476" idx="6"/>
          </p:cNvCxnSpPr>
          <p:nvPr/>
        </p:nvCxnSpPr>
        <p:spPr>
          <a:xfrm flipH="1">
            <a:off x="4947457" y="5264236"/>
            <a:ext cx="1124100" cy="632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87" name="Google Shape;487;p9"/>
          <p:cNvSpPr txBox="1"/>
          <p:nvPr/>
        </p:nvSpPr>
        <p:spPr>
          <a:xfrm>
            <a:off x="5170452" y="5384249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28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8" name="Google Shape;488;p9"/>
          <p:cNvCxnSpPr>
            <a:stCxn id="477" idx="2"/>
            <a:endCxn id="476" idx="5"/>
          </p:cNvCxnSpPr>
          <p:nvPr/>
        </p:nvCxnSpPr>
        <p:spPr>
          <a:xfrm rot="10800000">
            <a:off x="4905911" y="5998212"/>
            <a:ext cx="1122900" cy="23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89" name="Google Shape;489;p9"/>
          <p:cNvCxnSpPr>
            <a:stCxn id="474" idx="4"/>
            <a:endCxn id="477" idx="0"/>
          </p:cNvCxnSpPr>
          <p:nvPr/>
        </p:nvCxnSpPr>
        <p:spPr>
          <a:xfrm flipH="1">
            <a:off x="6169963" y="5306417"/>
            <a:ext cx="1500" cy="786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0" name="Google Shape;490;p9"/>
          <p:cNvSpPr txBox="1"/>
          <p:nvPr/>
        </p:nvSpPr>
        <p:spPr>
          <a:xfrm>
            <a:off x="5879338" y="5536649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9"/>
          <p:cNvSpPr txBox="1"/>
          <p:nvPr/>
        </p:nvSpPr>
        <p:spPr>
          <a:xfrm>
            <a:off x="5375282" y="6104329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cxnSp>
        <p:nvCxnSpPr>
          <p:cNvPr id="492" name="Google Shape;492;p9"/>
          <p:cNvCxnSpPr>
            <a:stCxn id="470" idx="3"/>
            <a:endCxn id="474" idx="7"/>
          </p:cNvCxnSpPr>
          <p:nvPr/>
        </p:nvCxnSpPr>
        <p:spPr>
          <a:xfrm flipH="1">
            <a:off x="6271272" y="4402893"/>
            <a:ext cx="1017600" cy="6576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3" name="Google Shape;493;p9"/>
          <p:cNvCxnSpPr>
            <a:stCxn id="475" idx="2"/>
            <a:endCxn id="474" idx="6"/>
          </p:cNvCxnSpPr>
          <p:nvPr/>
        </p:nvCxnSpPr>
        <p:spPr>
          <a:xfrm flipH="1">
            <a:off x="6312826" y="5124097"/>
            <a:ext cx="2158800" cy="38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94" name="Google Shape;494;p9"/>
          <p:cNvCxnSpPr>
            <a:stCxn id="474" idx="5"/>
            <a:endCxn id="478" idx="1"/>
          </p:cNvCxnSpPr>
          <p:nvPr/>
        </p:nvCxnSpPr>
        <p:spPr>
          <a:xfrm>
            <a:off x="6271368" y="5264236"/>
            <a:ext cx="1233600" cy="530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5" name="Google Shape;495;p9"/>
          <p:cNvSpPr txBox="1"/>
          <p:nvPr/>
        </p:nvSpPr>
        <p:spPr>
          <a:xfrm>
            <a:off x="6466596" y="4509120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9"/>
          <p:cNvSpPr txBox="1"/>
          <p:nvPr/>
        </p:nvSpPr>
        <p:spPr>
          <a:xfrm>
            <a:off x="6815442" y="4880193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9"/>
          <p:cNvSpPr txBox="1"/>
          <p:nvPr/>
        </p:nvSpPr>
        <p:spPr>
          <a:xfrm>
            <a:off x="6671426" y="5517232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8" name="Google Shape;498;p9"/>
          <p:cNvCxnSpPr>
            <a:stCxn id="477" idx="6"/>
            <a:endCxn id="478" idx="3"/>
          </p:cNvCxnSpPr>
          <p:nvPr/>
        </p:nvCxnSpPr>
        <p:spPr>
          <a:xfrm flipH="1" rot="10800000">
            <a:off x="6311386" y="5998212"/>
            <a:ext cx="1193400" cy="239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99" name="Google Shape;499;p9"/>
          <p:cNvSpPr txBox="1"/>
          <p:nvPr/>
        </p:nvSpPr>
        <p:spPr>
          <a:xfrm>
            <a:off x="6826636" y="6093296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cxnSp>
        <p:nvCxnSpPr>
          <p:cNvPr id="500" name="Google Shape;500;p9"/>
          <p:cNvCxnSpPr>
            <a:stCxn id="478" idx="0"/>
            <a:endCxn id="470" idx="4"/>
          </p:cNvCxnSpPr>
          <p:nvPr/>
        </p:nvCxnSpPr>
        <p:spPr>
          <a:xfrm rot="10800000">
            <a:off x="7388802" y="4445003"/>
            <a:ext cx="216000" cy="13074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1" name="Google Shape;501;p9"/>
          <p:cNvSpPr txBox="1"/>
          <p:nvPr/>
        </p:nvSpPr>
        <p:spPr>
          <a:xfrm>
            <a:off x="7402700" y="4653136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2" name="Google Shape;502;p9"/>
          <p:cNvCxnSpPr>
            <a:stCxn id="478" idx="7"/>
            <a:endCxn id="475" idx="3"/>
          </p:cNvCxnSpPr>
          <p:nvPr/>
        </p:nvCxnSpPr>
        <p:spPr>
          <a:xfrm flipH="1" rot="10800000">
            <a:off x="7704707" y="5225784"/>
            <a:ext cx="808200" cy="568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3" name="Google Shape;503;p9"/>
          <p:cNvSpPr txBox="1"/>
          <p:nvPr/>
        </p:nvSpPr>
        <p:spPr>
          <a:xfrm>
            <a:off x="8050772" y="5456257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4" name="Google Shape;504;p9"/>
          <p:cNvCxnSpPr>
            <a:stCxn id="470" idx="5"/>
            <a:endCxn id="475" idx="1"/>
          </p:cNvCxnSpPr>
          <p:nvPr/>
        </p:nvCxnSpPr>
        <p:spPr>
          <a:xfrm>
            <a:off x="7488683" y="4402893"/>
            <a:ext cx="1024200" cy="6195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5" name="Google Shape;505;p9"/>
          <p:cNvSpPr txBox="1"/>
          <p:nvPr/>
        </p:nvSpPr>
        <p:spPr>
          <a:xfrm>
            <a:off x="7895562" y="4448145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6" name="Google Shape;506;p9"/>
          <p:cNvCxnSpPr>
            <a:stCxn id="475" idx="0"/>
            <a:endCxn id="472" idx="4"/>
          </p:cNvCxnSpPr>
          <p:nvPr/>
        </p:nvCxnSpPr>
        <p:spPr>
          <a:xfrm rot="10800000">
            <a:off x="8612914" y="4436780"/>
            <a:ext cx="0" cy="543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07" name="Google Shape;507;p9"/>
          <p:cNvSpPr txBox="1"/>
          <p:nvPr/>
        </p:nvSpPr>
        <p:spPr>
          <a:xfrm>
            <a:off x="8615642" y="4592161"/>
            <a:ext cx="63687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it-IT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08" name="Google Shape;508;p9"/>
          <p:cNvCxnSpPr>
            <a:stCxn id="468" idx="6"/>
            <a:endCxn id="470" idx="2"/>
          </p:cNvCxnSpPr>
          <p:nvPr/>
        </p:nvCxnSpPr>
        <p:spPr>
          <a:xfrm flipH="1" rot="10800000">
            <a:off x="4967966" y="4301000"/>
            <a:ext cx="2279400" cy="138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09" name="Google Shape;509;p9"/>
          <p:cNvCxnSpPr>
            <a:stCxn id="470" idx="3"/>
            <a:endCxn id="474" idx="7"/>
          </p:cNvCxnSpPr>
          <p:nvPr/>
        </p:nvCxnSpPr>
        <p:spPr>
          <a:xfrm flipH="1">
            <a:off x="6271272" y="4402893"/>
            <a:ext cx="1017600" cy="6576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0" name="Google Shape;510;p9"/>
          <p:cNvCxnSpPr>
            <a:stCxn id="474" idx="5"/>
            <a:endCxn id="478" idx="1"/>
          </p:cNvCxnSpPr>
          <p:nvPr/>
        </p:nvCxnSpPr>
        <p:spPr>
          <a:xfrm>
            <a:off x="6271368" y="5264236"/>
            <a:ext cx="1233600" cy="5304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1" name="Google Shape;511;p9"/>
          <p:cNvCxnSpPr>
            <a:stCxn id="478" idx="7"/>
            <a:endCxn id="475" idx="3"/>
          </p:cNvCxnSpPr>
          <p:nvPr/>
        </p:nvCxnSpPr>
        <p:spPr>
          <a:xfrm flipH="1" rot="10800000">
            <a:off x="7704707" y="5225784"/>
            <a:ext cx="808200" cy="5688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2" name="Google Shape;512;p9"/>
          <p:cNvCxnSpPr>
            <a:stCxn id="475" idx="0"/>
            <a:endCxn id="472" idx="4"/>
          </p:cNvCxnSpPr>
          <p:nvPr/>
        </p:nvCxnSpPr>
        <p:spPr>
          <a:xfrm rot="10800000">
            <a:off x="8612914" y="4436780"/>
            <a:ext cx="0" cy="5433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3" name="Google Shape;513;p9"/>
          <p:cNvCxnSpPr>
            <a:stCxn id="468" idx="4"/>
            <a:endCxn id="473" idx="0"/>
          </p:cNvCxnSpPr>
          <p:nvPr/>
        </p:nvCxnSpPr>
        <p:spPr>
          <a:xfrm flipH="1">
            <a:off x="4805979" y="4458816"/>
            <a:ext cx="20700" cy="5397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4" name="Google Shape;514;p9"/>
          <p:cNvCxnSpPr>
            <a:stCxn id="474" idx="4"/>
            <a:endCxn id="477" idx="0"/>
          </p:cNvCxnSpPr>
          <p:nvPr/>
        </p:nvCxnSpPr>
        <p:spPr>
          <a:xfrm flipH="1">
            <a:off x="6169963" y="5306417"/>
            <a:ext cx="1500" cy="7869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515" name="Google Shape;515;p9"/>
          <p:cNvCxnSpPr>
            <a:stCxn id="477" idx="2"/>
            <a:endCxn id="476" idx="5"/>
          </p:cNvCxnSpPr>
          <p:nvPr/>
        </p:nvCxnSpPr>
        <p:spPr>
          <a:xfrm rot="10800000">
            <a:off x="4905911" y="5998212"/>
            <a:ext cx="1122900" cy="239100"/>
          </a:xfrm>
          <a:prstGeom prst="straightConnector1">
            <a:avLst/>
          </a:prstGeom>
          <a:noFill/>
          <a:ln cap="flat" cmpd="sng" w="31750">
            <a:solidFill>
              <a:srgbClr val="C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516" name="Google Shape;516;p9"/>
          <p:cNvSpPr txBox="1"/>
          <p:nvPr/>
        </p:nvSpPr>
        <p:spPr>
          <a:xfrm>
            <a:off x="467544" y="4149080"/>
            <a:ext cx="3672408" cy="2112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lnSpc>
                <a:spcPct val="1562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⮚"/>
            </a:pP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Quando l’algoritmo termina, l’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etichetta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associata a ciascun nodo indica il </a:t>
            </a:r>
            <a:r>
              <a:rPr i="1" lang="it-IT" sz="1600">
                <a:solidFill>
                  <a:srgbClr val="0070C0"/>
                </a:solidFill>
                <a:latin typeface="Verdana"/>
                <a:ea typeface="Verdana"/>
                <a:cs typeface="Verdana"/>
                <a:sym typeface="Verdana"/>
              </a:rPr>
              <a:t>valore del cammino minimo</a:t>
            </a:r>
            <a:r>
              <a:rPr i="1" lang="it-IT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dal nodo sorgente al nodo cui l’etichetta è associata</a:t>
            </a:r>
            <a:endParaRPr/>
          </a:p>
        </p:txBody>
      </p:sp>
      <p:sp>
        <p:nvSpPr>
          <p:cNvPr id="517" name="Google Shape;517;p9"/>
          <p:cNvSpPr txBox="1"/>
          <p:nvPr/>
        </p:nvSpPr>
        <p:spPr>
          <a:xfrm>
            <a:off x="4700383" y="3872081"/>
            <a:ext cx="303665" cy="2769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18" name="Google Shape;518;p9"/>
          <p:cNvSpPr txBox="1"/>
          <p:nvPr/>
        </p:nvSpPr>
        <p:spPr>
          <a:xfrm>
            <a:off x="7220663" y="3872081"/>
            <a:ext cx="303665" cy="27699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19" name="Google Shape;519;p9"/>
          <p:cNvSpPr txBox="1"/>
          <p:nvPr/>
        </p:nvSpPr>
        <p:spPr>
          <a:xfrm>
            <a:off x="8513008" y="3854236"/>
            <a:ext cx="303665" cy="2769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0" name="Google Shape;520;p9"/>
          <p:cNvSpPr txBox="1"/>
          <p:nvPr/>
        </p:nvSpPr>
        <p:spPr>
          <a:xfrm>
            <a:off x="4355976" y="4952201"/>
            <a:ext cx="303665" cy="2769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1" name="Google Shape;521;p9"/>
          <p:cNvSpPr txBox="1"/>
          <p:nvPr/>
        </p:nvSpPr>
        <p:spPr>
          <a:xfrm>
            <a:off x="4628375" y="6104329"/>
            <a:ext cx="303665" cy="2769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2" name="Google Shape;522;p9"/>
          <p:cNvSpPr txBox="1"/>
          <p:nvPr/>
        </p:nvSpPr>
        <p:spPr>
          <a:xfrm>
            <a:off x="5996527" y="6453336"/>
            <a:ext cx="303665" cy="2769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3" name="Google Shape;523;p9"/>
          <p:cNvSpPr txBox="1"/>
          <p:nvPr/>
        </p:nvSpPr>
        <p:spPr>
          <a:xfrm>
            <a:off x="5940152" y="4736177"/>
            <a:ext cx="303665" cy="2769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4" name="Google Shape;524;p9"/>
          <p:cNvSpPr txBox="1"/>
          <p:nvPr/>
        </p:nvSpPr>
        <p:spPr>
          <a:xfrm>
            <a:off x="7508695" y="6104329"/>
            <a:ext cx="303665" cy="2769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5" name="Google Shape;525;p9"/>
          <p:cNvSpPr txBox="1"/>
          <p:nvPr/>
        </p:nvSpPr>
        <p:spPr>
          <a:xfrm>
            <a:off x="8588815" y="5301208"/>
            <a:ext cx="303665" cy="2769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6" name="Google Shape;526;p9"/>
          <p:cNvSpPr txBox="1"/>
          <p:nvPr/>
        </p:nvSpPr>
        <p:spPr>
          <a:xfrm>
            <a:off x="4700383" y="3883114"/>
            <a:ext cx="303665" cy="276999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9"/>
          <p:cNvSpPr txBox="1"/>
          <p:nvPr/>
        </p:nvSpPr>
        <p:spPr>
          <a:xfrm>
            <a:off x="7220663" y="3883114"/>
            <a:ext cx="303665" cy="276999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28" name="Google Shape;528;p9"/>
          <p:cNvSpPr txBox="1"/>
          <p:nvPr/>
        </p:nvSpPr>
        <p:spPr>
          <a:xfrm>
            <a:off x="8513008" y="3865269"/>
            <a:ext cx="371088" cy="276999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44</a:t>
            </a:r>
            <a:endParaRPr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9"/>
          <p:cNvSpPr txBox="1"/>
          <p:nvPr/>
        </p:nvSpPr>
        <p:spPr>
          <a:xfrm>
            <a:off x="4355976" y="4963234"/>
            <a:ext cx="303665" cy="276999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9"/>
          <p:cNvSpPr txBox="1"/>
          <p:nvPr/>
        </p:nvSpPr>
        <p:spPr>
          <a:xfrm>
            <a:off x="4628375" y="6115362"/>
            <a:ext cx="367289" cy="276999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48</a:t>
            </a:r>
            <a:endParaRPr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9"/>
          <p:cNvSpPr txBox="1"/>
          <p:nvPr/>
        </p:nvSpPr>
        <p:spPr>
          <a:xfrm>
            <a:off x="5996527" y="6464369"/>
            <a:ext cx="367289" cy="276999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43</a:t>
            </a:r>
            <a:endParaRPr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9"/>
          <p:cNvSpPr txBox="1"/>
          <p:nvPr/>
        </p:nvSpPr>
        <p:spPr>
          <a:xfrm>
            <a:off x="5940152" y="4736177"/>
            <a:ext cx="374044" cy="276999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9"/>
          <p:cNvSpPr txBox="1"/>
          <p:nvPr/>
        </p:nvSpPr>
        <p:spPr>
          <a:xfrm>
            <a:off x="7508695" y="6115362"/>
            <a:ext cx="303665" cy="276999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 b="0" l="0" r="-1921" t="0"/>
            </a:stretch>
          </a:blipFill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534" name="Google Shape;534;p9"/>
          <p:cNvSpPr txBox="1"/>
          <p:nvPr/>
        </p:nvSpPr>
        <p:spPr>
          <a:xfrm>
            <a:off x="8588815" y="5312241"/>
            <a:ext cx="367289" cy="276999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2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sz="12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4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uttura predefinita">
  <a:themeElements>
    <a:clrScheme name="Struttura predefinit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2005-08-29T14:43:45Z</dcterms:created>
  <dc:creator>Maurizio Boccia</dc:creator>
</cp:coreProperties>
</file>