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1970" y="407035"/>
            <a:ext cx="10515600" cy="6038215"/>
          </a:xfrm>
        </p:spPr>
        <p:txBody>
          <a:bodyPr>
            <a:normAutofit lnSpcReduction="10000"/>
          </a:bodyPr>
          <a:p>
            <a:r>
              <a:rPr lang="zh-CN" altLang="en-US" sz="2000" strike="sngStrike">
                <a:solidFill>
                  <a:schemeClr val="accent1"/>
                </a:solidFill>
              </a:rPr>
              <a:t>为什么</a:t>
            </a:r>
            <a:r>
              <a:rPr lang="en-US" altLang="zh-CN" sz="2000" strike="sngStrike">
                <a:solidFill>
                  <a:schemeClr val="accent1"/>
                </a:solidFill>
              </a:rPr>
              <a:t>testing sample</a:t>
            </a:r>
            <a:r>
              <a:rPr lang="zh-CN" altLang="en-US" sz="2000" strike="sngStrike">
                <a:solidFill>
                  <a:schemeClr val="accent1"/>
                </a:solidFill>
              </a:rPr>
              <a:t>会在</a:t>
            </a:r>
            <a:r>
              <a:rPr lang="en-US" altLang="zh-CN" sz="2000" strike="sngStrike">
                <a:solidFill>
                  <a:schemeClr val="accent1"/>
                </a:solidFill>
              </a:rPr>
              <a:t>pre-training</a:t>
            </a:r>
            <a:r>
              <a:rPr lang="zh-CN" altLang="en-US" sz="2000" strike="sngStrike">
                <a:solidFill>
                  <a:schemeClr val="accent1"/>
                </a:solidFill>
              </a:rPr>
              <a:t>阶段出现</a:t>
            </a:r>
            <a:endParaRPr lang="zh-CN" altLang="en-US" sz="2000" strike="sngStrike">
              <a:solidFill>
                <a:schemeClr val="accent1"/>
              </a:solidFill>
            </a:endParaRPr>
          </a:p>
          <a:p>
            <a:r>
              <a:rPr lang="zh-CN" altLang="en-US" sz="2000">
                <a:solidFill>
                  <a:schemeClr val="accent1"/>
                </a:solidFill>
              </a:rPr>
              <a:t>微调是</a:t>
            </a:r>
            <a:r>
              <a:rPr lang="en-US" altLang="zh-CN" sz="2000">
                <a:solidFill>
                  <a:schemeClr val="accent1"/>
                </a:solidFill>
              </a:rPr>
              <a:t>pre-training</a:t>
            </a:r>
            <a:r>
              <a:rPr lang="zh-CN" altLang="en-US" sz="2000">
                <a:solidFill>
                  <a:schemeClr val="accent1"/>
                </a:solidFill>
              </a:rPr>
              <a:t>的衍生</a:t>
            </a:r>
            <a:r>
              <a:rPr lang="zh-CN" altLang="en-US" sz="2000">
                <a:solidFill>
                  <a:schemeClr val="accent1"/>
                </a:solidFill>
              </a:rPr>
              <a:t>吗？</a:t>
            </a:r>
            <a:endParaRPr lang="zh-CN" altLang="en-US" sz="2000">
              <a:solidFill>
                <a:schemeClr val="accent1"/>
              </a:solidFill>
            </a:endParaRPr>
          </a:p>
          <a:p>
            <a:r>
              <a:rPr lang="zh-CN" altLang="en-US" sz="2000"/>
              <a:t>overestimation</a:t>
            </a:r>
            <a:r>
              <a:rPr lang="en-US" altLang="zh-CN" sz="2000"/>
              <a:t>   -- benchmark leakage issue — testing samples have been seen during pre-training 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更新的问题是否</a:t>
            </a:r>
            <a:r>
              <a:rPr lang="en-US" altLang="zh-CN" sz="2000"/>
              <a:t>stable</a:t>
            </a:r>
            <a:r>
              <a:rPr lang="zh-CN" altLang="en-US" sz="2000"/>
              <a:t>！</a:t>
            </a:r>
            <a:r>
              <a:rPr lang="en-US" altLang="zh-CN" sz="2000"/>
              <a:t> (</a:t>
            </a:r>
            <a:r>
              <a:rPr lang="zh-CN" altLang="en-US" sz="2000"/>
              <a:t>更新出来的数据集结果是否和原本的数据集结果分布类似）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两个策略</a:t>
            </a:r>
            <a:r>
              <a:rPr lang="en-US" altLang="zh-CN" sz="2000"/>
              <a:t> mimic</a:t>
            </a:r>
            <a:r>
              <a:rPr lang="zh-CN" altLang="en-US" sz="2000"/>
              <a:t>和</a:t>
            </a:r>
            <a:r>
              <a:rPr lang="en-US" altLang="zh-CN" sz="2000"/>
              <a:t>extend</a:t>
            </a:r>
            <a:endParaRPr lang="en-US" altLang="zh-CN" sz="2000"/>
          </a:p>
          <a:p>
            <a:r>
              <a:rPr lang="en-US" altLang="zh-CN" sz="2000"/>
              <a:t>mimic </a:t>
            </a:r>
            <a:r>
              <a:rPr lang="zh-CN" altLang="en-US" sz="2000"/>
              <a:t>通过设计</a:t>
            </a:r>
            <a:r>
              <a:rPr lang="en-US" altLang="zh-CN" sz="2000"/>
              <a:t>prompt</a:t>
            </a:r>
            <a:endParaRPr lang="en-US" altLang="zh-CN" sz="2000"/>
          </a:p>
          <a:p>
            <a:r>
              <a:rPr lang="en-US" altLang="zh-CN" sz="2000"/>
              <a:t>extend</a:t>
            </a:r>
            <a:r>
              <a:rPr lang="zh-CN" altLang="en-US" sz="2000"/>
              <a:t>分成四个难度从易到难，( Remember &amp; Understand , Apply , Analysis ,</a:t>
            </a:r>
            <a:r>
              <a:rPr lang="en-US" altLang="zh-CN" sz="2000"/>
              <a:t> Evaluation )</a:t>
            </a:r>
            <a:r>
              <a:rPr lang="zh-CN" altLang="en-US" sz="2000"/>
              <a:t>，通过</a:t>
            </a:r>
            <a:r>
              <a:rPr lang="en-US" altLang="zh-CN" sz="2000"/>
              <a:t>prompt</a:t>
            </a:r>
            <a:r>
              <a:rPr lang="zh-CN" altLang="en-US" sz="2000"/>
              <a:t>衍生出有关种子实体的问题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有</a:t>
            </a:r>
            <a:r>
              <a:rPr lang="en-US" altLang="zh-CN" sz="2000"/>
              <a:t>human evaluation</a:t>
            </a:r>
            <a:r>
              <a:rPr lang="zh-CN" altLang="en-US" sz="2000"/>
              <a:t>去评判这个东西的流畅度、准确性等，保证了两个策略的</a:t>
            </a:r>
            <a:r>
              <a:rPr lang="zh-CN" altLang="en-US" sz="2000"/>
              <a:t>可靠性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r>
              <a:rPr lang="en-US" altLang="zh-CN" sz="2000"/>
              <a:t>mimic</a:t>
            </a:r>
            <a:r>
              <a:rPr lang="zh-CN" altLang="en-US" sz="2000"/>
              <a:t>样本用原本数据集的方法进行评测，</a:t>
            </a:r>
            <a:r>
              <a:rPr lang="en-US" altLang="zh-CN" sz="2000"/>
              <a:t>extend</a:t>
            </a:r>
            <a:r>
              <a:rPr lang="zh-CN" altLang="en-US" sz="2000"/>
              <a:t>样本用大模型的方法进行评测，并且大模型的评测准确率和人手动评测接近（</a:t>
            </a:r>
            <a:r>
              <a:rPr lang="en-US" altLang="zh-CN" sz="2000"/>
              <a:t>90.8%)</a:t>
            </a:r>
            <a:endParaRPr lang="en-US" altLang="zh-CN" sz="2000"/>
          </a:p>
          <a:p>
            <a:r>
              <a:rPr lang="zh-CN" altLang="en-US" sz="2000">
                <a:solidFill>
                  <a:schemeClr val="accent1"/>
                </a:solidFill>
                <a:sym typeface="+mn-ea"/>
              </a:rPr>
              <a:t>为什么</a:t>
            </a:r>
            <a:r>
              <a:rPr lang="en-US" altLang="zh-CN" sz="2000">
                <a:solidFill>
                  <a:schemeClr val="accent1"/>
                </a:solidFill>
                <a:sym typeface="+mn-ea"/>
              </a:rPr>
              <a:t>extend</a:t>
            </a:r>
            <a:r>
              <a:rPr lang="zh-CN" altLang="en-US" sz="2000">
                <a:solidFill>
                  <a:schemeClr val="accent1"/>
                </a:solidFill>
                <a:sym typeface="+mn-ea"/>
              </a:rPr>
              <a:t>实验不能用原本的方法进行评测？</a:t>
            </a:r>
            <a:endParaRPr lang="zh-CN" altLang="en-US" sz="2000"/>
          </a:p>
          <a:p>
            <a:endParaRPr lang="zh-CN" altLang="en-US" sz="2000"/>
          </a:p>
          <a:p>
            <a:endParaRPr lang="en-US" altLang="zh-CN" sz="2000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1970" y="407035"/>
            <a:ext cx="10515600" cy="6038215"/>
          </a:xfrm>
        </p:spPr>
        <p:txBody>
          <a:bodyPr>
            <a:normAutofit/>
          </a:bodyPr>
          <a:p>
            <a:r>
              <a:rPr lang="en-US" altLang="zh-CN" sz="2000"/>
              <a:t>mimic</a:t>
            </a:r>
            <a:r>
              <a:rPr lang="zh-CN" altLang="en-US" sz="2000"/>
              <a:t>的实验：</a:t>
            </a:r>
            <a:r>
              <a:rPr lang="en-US" altLang="zh-CN" sz="2000"/>
              <a:t>1.</a:t>
            </a:r>
            <a:r>
              <a:rPr lang="zh-CN" altLang="en-US" sz="2000"/>
              <a:t>不加</a:t>
            </a:r>
            <a:r>
              <a:rPr lang="en-US" altLang="zh-CN" sz="2000"/>
              <a:t>leak</a:t>
            </a:r>
            <a:r>
              <a:rPr lang="zh-CN" altLang="en-US" sz="2000"/>
              <a:t>和原本数据集效果类似，</a:t>
            </a:r>
            <a:r>
              <a:rPr lang="en-US" altLang="zh-CN" sz="2000"/>
              <a:t>stable</a:t>
            </a:r>
            <a:r>
              <a:rPr lang="zh-CN" altLang="en-US" sz="2000"/>
              <a:t>没有问题。</a:t>
            </a:r>
            <a:r>
              <a:rPr lang="en-US" altLang="zh-CN" sz="2000"/>
              <a:t> 2.overestimate</a:t>
            </a:r>
            <a:r>
              <a:rPr lang="zh-CN" altLang="en-US" sz="2000"/>
              <a:t>问题，微调加入一个</a:t>
            </a:r>
            <a:r>
              <a:rPr lang="en-US" altLang="zh-CN" sz="2000"/>
              <a:t>leak </a:t>
            </a:r>
            <a:r>
              <a:rPr lang="zh-CN" altLang="en-US" sz="2000"/>
              <a:t>或者</a:t>
            </a:r>
            <a:r>
              <a:rPr lang="en-US" altLang="zh-CN" sz="2000"/>
              <a:t> using test set with </a:t>
            </a:r>
            <a:r>
              <a:rPr lang="zh-CN" altLang="en-US" sz="2000"/>
              <a:t>rationale的数据集，</a:t>
            </a:r>
            <a:r>
              <a:rPr lang="en-US" altLang="zh-CN" sz="2000">
                <a:solidFill>
                  <a:schemeClr val="accent1"/>
                </a:solidFill>
              </a:rPr>
              <a:t>LoRA 或者全参数</a:t>
            </a:r>
            <a:r>
              <a:rPr lang="zh-CN" altLang="en-US" sz="2000">
                <a:solidFill>
                  <a:schemeClr val="accent1"/>
                </a:solidFill>
              </a:rPr>
              <a:t>，显示出</a:t>
            </a:r>
            <a:r>
              <a:rPr lang="en-US" altLang="zh-CN" sz="2000">
                <a:solidFill>
                  <a:schemeClr val="accent1"/>
                </a:solidFill>
              </a:rPr>
              <a:t>leak</a:t>
            </a:r>
            <a:r>
              <a:rPr lang="zh-CN" altLang="en-US" sz="2000">
                <a:solidFill>
                  <a:schemeClr val="accent1"/>
                </a:solidFill>
              </a:rPr>
              <a:t>会提高数据，而</a:t>
            </a:r>
            <a:endParaRPr lang="en-US" altLang="zh-CN" sz="2000">
              <a:solidFill>
                <a:schemeClr val="accent1"/>
              </a:solidFill>
            </a:endParaRPr>
          </a:p>
          <a:p>
            <a:r>
              <a:rPr lang="zh-CN" altLang="en-US" sz="2000" strike="sngStrike">
                <a:solidFill>
                  <a:schemeClr val="accent1"/>
                </a:solidFill>
              </a:rPr>
              <a:t>我们更新的数据集，是用原数据集进行训练，然后在更新的数据集上进行评测吗？所以其实在更新的数据集上没有泄露，是泄露的原数据集？</a:t>
            </a:r>
            <a:endParaRPr lang="zh-CN" altLang="en-US" sz="2000" strike="sngStrike">
              <a:solidFill>
                <a:schemeClr val="accent1"/>
              </a:solidFill>
            </a:endParaRPr>
          </a:p>
          <a:p>
            <a:endParaRPr lang="zh-CN" altLang="en-US" sz="2000">
              <a:solidFill>
                <a:schemeClr val="accent1"/>
              </a:solidFill>
            </a:endParaRPr>
          </a:p>
          <a:p>
            <a:r>
              <a:rPr lang="en-US" altLang="zh-CN" sz="2000">
                <a:solidFill>
                  <a:schemeClr val="tx1"/>
                </a:solidFill>
              </a:rPr>
              <a:t>extend</a:t>
            </a:r>
            <a:r>
              <a:rPr lang="zh-CN" altLang="en-US" sz="2000">
                <a:solidFill>
                  <a:schemeClr val="tx1"/>
                </a:solidFill>
              </a:rPr>
              <a:t>实验：</a:t>
            </a:r>
            <a:r>
              <a:rPr lang="en-US" altLang="zh-CN" sz="2000">
                <a:solidFill>
                  <a:schemeClr val="tx1"/>
                </a:solidFill>
              </a:rPr>
              <a:t>1.</a:t>
            </a:r>
            <a:r>
              <a:rPr lang="zh-CN" altLang="en-US" sz="2000">
                <a:solidFill>
                  <a:schemeClr val="tx1"/>
                </a:solidFill>
              </a:rPr>
              <a:t>四次</a:t>
            </a:r>
            <a:r>
              <a:rPr lang="en-US" altLang="zh-CN" sz="2000">
                <a:solidFill>
                  <a:schemeClr val="tx1"/>
                </a:solidFill>
              </a:rPr>
              <a:t>extend</a:t>
            </a:r>
            <a:r>
              <a:rPr lang="zh-CN" altLang="en-US" sz="2000">
                <a:solidFill>
                  <a:schemeClr val="tx1"/>
                </a:solidFill>
              </a:rPr>
              <a:t>的标准差很小，</a:t>
            </a:r>
            <a:r>
              <a:rPr lang="en-US" altLang="zh-CN" sz="2000">
                <a:solidFill>
                  <a:schemeClr val="tx1"/>
                </a:solidFill>
              </a:rPr>
              <a:t>stable</a:t>
            </a:r>
            <a:r>
              <a:rPr lang="zh-CN" altLang="en-US" sz="2000">
                <a:solidFill>
                  <a:schemeClr val="tx1"/>
                </a:solidFill>
              </a:rPr>
              <a:t>没有问题。</a:t>
            </a:r>
            <a:r>
              <a:rPr lang="en-US" altLang="zh-CN" sz="2000">
                <a:sym typeface="+mn-ea"/>
              </a:rPr>
              <a:t>2.overestimate</a:t>
            </a:r>
            <a:r>
              <a:rPr lang="zh-CN" altLang="en-US" sz="2000">
                <a:sym typeface="+mn-ea"/>
              </a:rPr>
              <a:t>问题，和</a:t>
            </a:r>
            <a:r>
              <a:rPr lang="en-US" altLang="zh-CN" sz="2000">
                <a:sym typeface="+mn-ea"/>
              </a:rPr>
              <a:t>mimic</a:t>
            </a:r>
            <a:r>
              <a:rPr lang="zh-CN" altLang="en-US" sz="2000">
                <a:sym typeface="+mn-ea"/>
              </a:rPr>
              <a:t>同样的实验测试，因为过拟合了，加了</a:t>
            </a:r>
            <a:r>
              <a:rPr lang="en-US" altLang="zh-CN" sz="2000">
                <a:sym typeface="+mn-ea"/>
              </a:rPr>
              <a:t>leak</a:t>
            </a:r>
            <a:r>
              <a:rPr lang="zh-CN" altLang="en-US" sz="2000">
                <a:sym typeface="+mn-ea"/>
              </a:rPr>
              <a:t>的都会在更新的数据集上效果下降。计算</a:t>
            </a:r>
            <a:r>
              <a:rPr lang="en-US" altLang="zh-CN" sz="2000">
                <a:sym typeface="+mn-ea"/>
              </a:rPr>
              <a:t>extend</a:t>
            </a:r>
            <a:r>
              <a:rPr lang="zh-CN" altLang="en-US" sz="2000">
                <a:sym typeface="+mn-ea"/>
              </a:rPr>
              <a:t>数据集和原本数据集的相似度，不会出现</a:t>
            </a:r>
            <a:r>
              <a:rPr lang="en-US" altLang="zh-CN" sz="2000">
                <a:sym typeface="+mn-ea"/>
              </a:rPr>
              <a:t>leak</a:t>
            </a:r>
            <a:r>
              <a:rPr lang="zh-CN" altLang="en-US" sz="2000">
                <a:sym typeface="+mn-ea"/>
              </a:rPr>
              <a:t>问题。</a:t>
            </a:r>
            <a:endParaRPr lang="zh-CN" altLang="en-US" sz="2000">
              <a:sym typeface="+mn-ea"/>
            </a:endParaRPr>
          </a:p>
          <a:p>
            <a:r>
              <a:rPr lang="zh-CN" altLang="en-US" sz="2000">
                <a:solidFill>
                  <a:schemeClr val="accent1"/>
                </a:solidFill>
                <a:sym typeface="+mn-ea"/>
              </a:rPr>
              <a:t>需要和原数据集在这种方法下再对比一下？</a:t>
            </a:r>
            <a:endParaRPr lang="zh-CN" altLang="en-US" sz="2000">
              <a:solidFill>
                <a:schemeClr val="accent1"/>
              </a:solidFill>
              <a:sym typeface="+mn-ea"/>
            </a:endParaRPr>
          </a:p>
          <a:p>
            <a:endParaRPr lang="zh-CN" altLang="en-US" sz="2000">
              <a:sym typeface="+mn-ea"/>
            </a:endParaRPr>
          </a:p>
          <a:p>
            <a:r>
              <a:rPr lang="zh-CN" altLang="en-US" sz="2000">
                <a:sym typeface="+mn-ea"/>
              </a:rPr>
              <a:t>控制数据集的难度：原本的分数太高了，难以区分出模型性能。根据文章中用的</a:t>
            </a:r>
            <a:r>
              <a:rPr lang="en-US" altLang="zh-CN" sz="2000">
                <a:sym typeface="+mn-ea"/>
              </a:rPr>
              <a:t>bloom</a:t>
            </a:r>
            <a:r>
              <a:rPr lang="zh-CN" altLang="en-US" sz="2000">
                <a:sym typeface="+mn-ea"/>
              </a:rPr>
              <a:t>的分类，在</a:t>
            </a:r>
            <a:r>
              <a:rPr lang="en-US" altLang="zh-CN" sz="2000">
                <a:sym typeface="+mn-ea"/>
              </a:rPr>
              <a:t>apply </a:t>
            </a:r>
            <a:r>
              <a:rPr lang="zh-CN" altLang="en-US" sz="2000">
                <a:sym typeface="+mn-ea"/>
              </a:rPr>
              <a:t>和</a:t>
            </a:r>
            <a:r>
              <a:rPr lang="en-US" altLang="zh-CN" sz="2000">
                <a:sym typeface="+mn-ea"/>
              </a:rPr>
              <a:t> evaluation</a:t>
            </a:r>
            <a:r>
              <a:rPr lang="zh-CN" altLang="en-US" sz="2000">
                <a:sym typeface="+mn-ea"/>
              </a:rPr>
              <a:t>中有更强的区分性，也更有</a:t>
            </a:r>
            <a:r>
              <a:rPr lang="zh-CN" altLang="en-US" sz="2000">
                <a:sym typeface="+mn-ea"/>
              </a:rPr>
              <a:t>难度。</a:t>
            </a:r>
            <a:endParaRPr lang="zh-CN" altLang="en-US" sz="2000">
              <a:sym typeface="+mn-ea"/>
            </a:endParaRPr>
          </a:p>
          <a:p>
            <a:r>
              <a:rPr lang="zh-CN" altLang="en-US" sz="2000">
                <a:sym typeface="+mn-ea"/>
              </a:rPr>
              <a:t>使用更流行的种子也会提高</a:t>
            </a:r>
            <a:r>
              <a:rPr lang="zh-CN" altLang="en-US" sz="2000">
                <a:sym typeface="+mn-ea"/>
              </a:rPr>
              <a:t>准确性。</a:t>
            </a:r>
            <a:endParaRPr lang="zh-CN" altLang="en-US" sz="2000">
              <a:sym typeface="+mn-ea"/>
            </a:endParaRPr>
          </a:p>
          <a:p>
            <a:endParaRPr lang="zh-CN" altLang="en-US" sz="2000">
              <a:sym typeface="+mn-ea"/>
            </a:endParaRPr>
          </a:p>
          <a:p>
            <a:r>
              <a:rPr lang="zh-CN" altLang="en-US" sz="2000">
                <a:sym typeface="+mn-ea"/>
              </a:rPr>
              <a:t>切换了其他的语言模型进行</a:t>
            </a:r>
            <a:r>
              <a:rPr lang="en-US" altLang="zh-CN" sz="2000">
                <a:sym typeface="+mn-ea"/>
              </a:rPr>
              <a:t>extend</a:t>
            </a:r>
            <a:r>
              <a:rPr lang="zh-CN" altLang="en-US" sz="2000">
                <a:sym typeface="+mn-ea"/>
              </a:rPr>
              <a:t>操作，同样使用</a:t>
            </a:r>
            <a:r>
              <a:rPr lang="en-US" altLang="zh-CN" sz="2000">
                <a:sym typeface="+mn-ea"/>
              </a:rPr>
              <a:t>GPT</a:t>
            </a:r>
            <a:r>
              <a:rPr lang="zh-CN" altLang="en-US" sz="2000">
                <a:sym typeface="+mn-ea"/>
              </a:rPr>
              <a:t>作为评测去避免自我偏好，同样显示出下降，表现了模型可以用不同的语言模型作为</a:t>
            </a:r>
            <a:r>
              <a:rPr lang="zh-CN" altLang="en-US" sz="2000">
                <a:sym typeface="+mn-ea"/>
              </a:rPr>
              <a:t>骨架。</a:t>
            </a:r>
            <a:endParaRPr lang="zh-CN" altLang="en-US" sz="2000">
              <a:sym typeface="+mn-ea"/>
            </a:endParaRPr>
          </a:p>
          <a:p>
            <a:endParaRPr lang="zh-CN" altLang="en-US" sz="2000">
              <a:solidFill>
                <a:schemeClr val="tx1"/>
              </a:solidFill>
            </a:endParaRPr>
          </a:p>
          <a:p>
            <a:endParaRPr lang="zh-CN" altLang="en-US" sz="2000">
              <a:solidFill>
                <a:schemeClr val="accent1"/>
              </a:solidFill>
            </a:endParaRPr>
          </a:p>
          <a:p>
            <a:endParaRPr lang="en-US" altLang="zh-CN" sz="2000">
              <a:solidFill>
                <a:schemeClr val="accent1"/>
              </a:solidFill>
            </a:endParaRPr>
          </a:p>
          <a:p>
            <a:endParaRPr lang="zh-CN" altLang="en-US" sz="2000"/>
          </a:p>
          <a:p>
            <a:endParaRPr lang="en-US" altLang="zh-CN" sz="2000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2Q4MGFkNjAwOTJhZTJhMGNjYmQxZjY5NTNkZTc1MDY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961</Words>
  <Application>WPS 演示</Application>
  <PresentationFormat>宽屏</PresentationFormat>
  <Paragraphs>39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Calibri</vt:lpstr>
      <vt:lpstr>Arial Unicode MS</vt:lpstr>
      <vt:lpstr>Wingdings</vt:lpstr>
      <vt:lpstr>汉仪正圆 55简</vt:lpstr>
      <vt:lpstr>Segoe Print</vt:lpstr>
      <vt:lpstr>汉仪正圆-75W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末路</dc:creator>
  <cp:lastModifiedBy>徐才峻</cp:lastModifiedBy>
  <cp:revision>18</cp:revision>
  <dcterms:created xsi:type="dcterms:W3CDTF">2023-08-09T12:44:00Z</dcterms:created>
  <dcterms:modified xsi:type="dcterms:W3CDTF">2024-10-18T16:29:34Z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2052-12.1.0.18276</vt:lpwstr>
  </property>
</Properties>
</file>