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7" r:id="rId7"/>
    <p:sldId id="262" r:id="rId8"/>
    <p:sldId id="263" r:id="rId9"/>
    <p:sldId id="265" r:id="rId10"/>
    <p:sldId id="266" r:id="rId11"/>
    <p:sldId id="268" r:id="rId12"/>
    <p:sldId id="269" r:id="rId13"/>
    <p:sldId id="270" r:id="rId14"/>
    <p:sldId id="273" r:id="rId15"/>
    <p:sldId id="275" r:id="rId16"/>
    <p:sldId id="276" r:id="rId17"/>
    <p:sldId id="271" r:id="rId18"/>
    <p:sldId id="277" r:id="rId19"/>
    <p:sldId id="274" r:id="rId20"/>
    <p:sldId id="281" r:id="rId21"/>
    <p:sldId id="283" r:id="rId22"/>
    <p:sldId id="286" r:id="rId23"/>
    <p:sldId id="287" r:id="rId24"/>
    <p:sldId id="288" r:id="rId25"/>
    <p:sldId id="289" r:id="rId26"/>
    <p:sldId id="290" r:id="rId27"/>
    <p:sldId id="285" r:id="rId28"/>
    <p:sldId id="29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575"/>
    <p:restoredTop sz="96081"/>
  </p:normalViewPr>
  <p:slideViewPr>
    <p:cSldViewPr snapToGrid="0">
      <p:cViewPr varScale="1">
        <p:scale>
          <a:sx n="102" d="100"/>
          <a:sy n="102" d="100"/>
        </p:scale>
        <p:origin x="200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20:24:53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24575,'94'32'0,"-1"1"0,0-1 0,0 1 0,0-1 0,0 1 0,0-1 0,0 1 0,0-1 0,0 1 0,1-1 0,-1 1 0,0-1 0,0 1 0,0-1 0,0 1 0,0-1 0,0 1 0,0-1 0,0 1 0,0-1 0,1 1 0,-1-1 0,0 1 0,0-1 0,0 1 0,0-1 0,0 1 0,0-1 0,0 0 0,11 5 0,-15-6 0,-9-2 0,-7-3 0,-1-1 0,2 1 0,5 3 0,11 3 0,14 4-87,-38-13 1,6 2 0,5 1 0,5 2 0,5 2 0,3 0 0,5 2 0,3 1 0,2 1 0,3 0 0,2 2 0,2-1 0,1 2 0,1-1 0,0 1 0,0 0 0,0 0 0,-2 0 0,0 0 0,-2-1 0,-3 0 0,-2-1 0,-3 0 0,-3-2 0,-4 0 0,-5-1 0,-4-2 0,-5-1 0,-6-1 0,-5-2 0,-7-1 86,58 28 0,-15-3 0,-13-2 0,-10-4 0,-5-3 0,-4-4-1556,8 3 1,-10-5-1,10 5 1556,0 2 0,16 8 0,5 3 0,-3 0 0,-13-7 0,-21-11 0,16 15 571,-31-22 1,-2 0-572,16 11 0,9 2 0,-16-8 1032,-14-10-1032,-12-9 4604,-7-2-4604,-8-4 555,-1-1-555,-4-3 0,0 0 0,0-4 0,-3 0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20:24:55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2467 24575,'8'3'0,"9"-4"0,42-16 0,14-3 0,-18 3 0,6-3-1717,20-7 1,5 0 1716,3-1 0,4-1-976,-13 4 1,3-1-1,1 0 976,0 0 0,1 0 0,2 0 0,-15 5 0,1 1 0,1-1 0,1-1 0,6-3 0,1-2 0,1 0 0,2 0-1015,7-1 1,2 1 0,2-2 0,-2 0 1014,0-3 0,0-2 0,-1 0 0,2 1-634,-15 5 1,0 0 0,1 0 0,-1 1 0,0-1 633,-2 0 0,0 1 0,-1 0 0,0 0 0,-1-1 0,16-8 0,-1 0 0,0 0 0,0 1-162,2 3 1,2 0 0,-2 2 0,-6-1 161,1-3 0,-7 0 0,3 1 0,-12 7 0,2 1 0,-1 1 0,-5-1 153,-2-2 0,-5 0 1,3 1-154,14-4 0,4 1 0,-4 0 0,-14 3 0,-3-1 0,-1 0 790,33-11 0,-2 0-790,-13 8 0,-3 1 1435,2-1 1,-1 1-1436,-1 4 0,-1 1 0,-3 2 0,-2 2 0,-5 3 0,0 0 0,1-1 0,-1 2 1153,-5 3 0,0 0-1153,1-1 0,-1 1 0,1 3 0,0 0 0,-1-1 0,1 3 0,-5 4 0,0 0 0,0-1 0,-1-1 0,-4 2 0,0 1 2327,49-4-2327,-21-3 0,-22 6 0,0 1 0,26-9 0,-23 8 0,0 0 2145,19-6-2145,8 4 0,-25 0 0,18-4 0,-11 4 0,4-5 0,8-1 0,-12-4 0,1 4 1503,-8-8-1503,-7 4 955,5-1-955,-8 2 81,-12 6-81,-8 0 0,-10 4 0,0 1 0,-9 4 0,-2 0 0,-2 0 0,-4 3 0,-1-3 0,-3 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8CF3D-C5B5-EBAB-9ECB-D8D4FF9F0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BF8EE-2EAC-D8F2-42C6-D5CE26241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07012-FAEB-0097-4D03-0B813BB7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1C9A-6705-EF40-B2EF-4CA27C4CE324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8EF1A-6486-8BAA-A2D3-8D55DA4DE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93652-9C6B-9134-8B36-C60CAAF1C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002C-D52B-7D44-B22C-EFEFBE712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9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46361-CCDE-D64D-220F-953EA0494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EB2C32-B1AA-77AB-D538-A8632A3DF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A93BB-4FFE-C2B6-D7C7-AF4D6510E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1C9A-6705-EF40-B2EF-4CA27C4CE324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2E76F-E1BB-9155-D3FD-4FB695710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6E727-1015-A582-9F0B-40685E9DF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002C-D52B-7D44-B22C-EFEFBE712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62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E18A0B-E6C2-F7B1-C569-B6E135A4D5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C96A9-1C1B-1BFD-CF85-7509B795A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0192A-F5BE-51CE-9E94-A474B1D49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1C9A-6705-EF40-B2EF-4CA27C4CE324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5FD16-3424-D58D-289E-6D844FDC4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3F2B2-11E2-24C6-13D5-C68676C90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002C-D52B-7D44-B22C-EFEFBE712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0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6B5C1-C642-49D6-A471-D15A58232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B00DD-B72C-6283-954C-80C634A9C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76D55-5E92-4AA7-C487-6039D00C1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1C9A-6705-EF40-B2EF-4CA27C4CE324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9DA-57C6-57F6-FF38-185D3C48E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C2689-770A-417E-978D-EDA16DFBC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002C-D52B-7D44-B22C-EFEFBE712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5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4AFEE-19DA-BB81-E1EB-90250845D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E8007-FB3B-EA11-0827-621627D98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0CBBD-1399-901D-24DE-2D4B9778B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1C9A-6705-EF40-B2EF-4CA27C4CE324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4E13F-003D-939C-FBF6-03B1F077F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A886A-4486-D5AB-59DD-2B728B277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002C-D52B-7D44-B22C-EFEFBE712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2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64FD0-C8BB-ABCC-9306-BD298704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60936-E1C1-2E13-28D8-4FC80F7FB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E4161-4D91-8FC4-EF33-8747663EC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EDDA0-E9E1-5170-6253-037AFF6B8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1C9A-6705-EF40-B2EF-4CA27C4CE324}" type="datetimeFigureOut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7C4AE-D68D-0B4E-8EFF-AA0A4C266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5086C-1576-F76E-562A-D053BA73F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002C-D52B-7D44-B22C-EFEFBE712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74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09403-FFB3-4870-9866-F66569B05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A3FC8-CE31-F4B1-3F15-09A200C77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BBA5F-EF65-902F-413C-06617149D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CDC4B-6548-7FEB-D959-7C0BC9852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2FF8F2-D726-503D-B948-D5C5627806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DFE5D8-A3CF-20EC-41EB-7B6A3147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1C9A-6705-EF40-B2EF-4CA27C4CE324}" type="datetimeFigureOut">
              <a:rPr lang="en-US" smtClean="0"/>
              <a:t>9/8/22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DCC286-3805-0428-3E3F-88B9F87C8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582704-3F89-35B7-B2CE-E7B85E1FA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002C-D52B-7D44-B22C-EFEFBE712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39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D677-8426-90C0-E8E6-AD9BDEE62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E0B3E-EB2A-8F50-F3C6-8C968C948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1C9A-6705-EF40-B2EF-4CA27C4CE324}" type="datetimeFigureOut">
              <a:rPr lang="en-US" smtClean="0"/>
              <a:t>9/8/22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541113-D6C5-BF42-F747-E2F1B4100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4A9767-A10B-2015-9499-4117B3A7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002C-D52B-7D44-B22C-EFEFBE712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5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D6460F-AC90-BC3D-7B30-0FE944DAE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1C9A-6705-EF40-B2EF-4CA27C4CE324}" type="datetimeFigureOut">
              <a:rPr lang="en-US" smtClean="0"/>
              <a:t>9/8/22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2754A0-6699-2C65-97B3-907D04E77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616F7B-9B77-6A38-BBB1-329457B10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002C-D52B-7D44-B22C-EFEFBE712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67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E6577-902A-D46A-C9A9-74DCD67A8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80A27-A395-27F5-C8FF-897D72BDD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8B377-E2B7-B1EA-99BF-17B1DC4D4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1636D-44FE-5C57-FF60-37CCCA3BA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1C9A-6705-EF40-B2EF-4CA27C4CE324}" type="datetimeFigureOut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D5D844-A365-7EEB-C65B-F5B8665E8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51AA4-815E-33BE-5739-B96F43AA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002C-D52B-7D44-B22C-EFEFBE712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19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F2B14-6A6C-9B44-98E5-345FD97A8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68538D-18C1-5AE5-E65E-98F232946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A4390-F06A-D735-6B21-38B13C5F3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6AF98-5966-46DC-6660-94D5E9961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1C9A-6705-EF40-B2EF-4CA27C4CE324}" type="datetimeFigureOut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DD702-BE50-E6B1-E934-420D5C93E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8CFA5-D663-25E4-4937-D83E58C37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002C-D52B-7D44-B22C-EFEFBE712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3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9ECB2A-D30F-A5B3-18D5-2EA471384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21ECF-6C96-86FD-25E5-8B255C946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5DDB5-0240-8884-9EC3-2C08D99C61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71C9A-6705-EF40-B2EF-4CA27C4CE324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C3534-E299-2D6D-99CB-C2B1103984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E3EB3-8892-2C60-8ECB-D93DD20C5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9002C-D52B-7D44-B22C-EFEFBE712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3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ve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gsac.org/ccs/CCS2022/" TargetMode="External"/><Relationship Id="rId2" Type="http://schemas.openxmlformats.org/officeDocument/2006/relationships/hyperlink" Target="https://www.blackha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dss-symposium.org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pectreattack.com/spectre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eople.eecs.berkeley.edu/~ksen/papers/cacm13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8D7C6-21B9-A5AA-0C5C-FED99A1D57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Security Research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44F48A-3663-C3BD-7081-5CCCD61964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Tamara REZK</a:t>
            </a:r>
          </a:p>
          <a:p>
            <a:r>
              <a:rPr lang="en-US" dirty="0"/>
              <a:t>INRIA </a:t>
            </a:r>
          </a:p>
        </p:txBody>
      </p:sp>
    </p:spTree>
    <p:extLst>
      <p:ext uri="{BB962C8B-B14F-4D97-AF65-F5344CB8AC3E}">
        <p14:creationId xmlns:p14="http://schemas.microsoft.com/office/powerpoint/2010/main" val="1017449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B07CA-878D-C39A-380A-A38232E3D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CVE: Common Vulnerabilities and Exposures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4E6F5-3B02-3E75-72D1-F19AC8598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8487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https://www.cve.org/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Database of common vulnerabilities </a:t>
            </a:r>
          </a:p>
          <a:p>
            <a:pPr marL="0" indent="0">
              <a:buNone/>
            </a:pPr>
            <a:r>
              <a:rPr lang="en-US" dirty="0"/>
              <a:t>Each vulnerability has a unique identifier and sometime also a </a:t>
            </a:r>
          </a:p>
          <a:p>
            <a:pPr marL="0" indent="0">
              <a:buNone/>
            </a:pPr>
            <a:r>
              <a:rPr lang="en-US" dirty="0"/>
              <a:t>PoC (Proof of Concept), which demonstrate how the vulnerability works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Ethical security: once a system’s vulnerability is discovered, we inform the system’s owners about it (responsible disclosure) and agree with them on the time to publicly announce it (twitter and/or research publication)</a:t>
            </a:r>
          </a:p>
        </p:txBody>
      </p:sp>
    </p:spTree>
    <p:extLst>
      <p:ext uri="{BB962C8B-B14F-4D97-AF65-F5344CB8AC3E}">
        <p14:creationId xmlns:p14="http://schemas.microsoft.com/office/powerpoint/2010/main" val="1140858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CCE61-2583-29C9-3C75-E9A6DE1E8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Security Conferences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7B96F-73FB-AF81-D6CB-31C54BE35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Hacker conferences:  Blackhat </a:t>
            </a:r>
            <a:r>
              <a:rPr lang="en-US" dirty="0">
                <a:hlinkClick r:id="rId2"/>
              </a:rPr>
              <a:t>https://www.blackhat.com/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Scientific conferences: </a:t>
            </a:r>
          </a:p>
          <a:p>
            <a:pPr>
              <a:buFontTx/>
              <a:buChar char="-"/>
            </a:pPr>
            <a:r>
              <a:rPr lang="en-US" dirty="0"/>
              <a:t>IEEE Security &amp; Privacy  https://</a:t>
            </a:r>
            <a:r>
              <a:rPr lang="en-US" dirty="0" err="1"/>
              <a:t>www.ieee-security.org</a:t>
            </a:r>
            <a:r>
              <a:rPr lang="en-US" dirty="0"/>
              <a:t>/TC/SP2022/</a:t>
            </a:r>
          </a:p>
          <a:p>
            <a:pPr>
              <a:buFontTx/>
              <a:buChar char="-"/>
            </a:pPr>
            <a:r>
              <a:rPr lang="en-US" dirty="0"/>
              <a:t>ACM CCS: </a:t>
            </a:r>
            <a:r>
              <a:rPr lang="en-US" dirty="0">
                <a:hlinkClick r:id="rId3"/>
              </a:rPr>
              <a:t>https://www.sigsac.org/ccs/CCS2022/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NDSS: </a:t>
            </a:r>
            <a:r>
              <a:rPr lang="en-US" dirty="0">
                <a:hlinkClick r:id="rId4"/>
              </a:rPr>
              <a:t>https://www.ndss-symposium.org/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Usenix</a:t>
            </a:r>
            <a:r>
              <a:rPr lang="en-US" dirty="0"/>
              <a:t> </a:t>
            </a:r>
            <a:r>
              <a:rPr lang="en-US" dirty="0" err="1"/>
              <a:t>Security:https</a:t>
            </a:r>
            <a:r>
              <a:rPr lang="en-US" dirty="0"/>
              <a:t>://</a:t>
            </a:r>
            <a:r>
              <a:rPr lang="en-US" dirty="0" err="1"/>
              <a:t>www.usenix.org</a:t>
            </a:r>
            <a:r>
              <a:rPr lang="en-US" dirty="0"/>
              <a:t>/conference/usenixsecurity22</a:t>
            </a:r>
          </a:p>
        </p:txBody>
      </p:sp>
    </p:spTree>
    <p:extLst>
      <p:ext uri="{BB962C8B-B14F-4D97-AF65-F5344CB8AC3E}">
        <p14:creationId xmlns:p14="http://schemas.microsoft.com/office/powerpoint/2010/main" val="1587864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F6D78-70D7-552F-5418-365FFCE90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bit of terminology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38314-E0D3-55AB-09F7-BADCE278D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8070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pwn</a:t>
            </a:r>
            <a:r>
              <a:rPr lang="en-US" dirty="0"/>
              <a:t>” : to compromise or control a system (from “own)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pwnie</a:t>
            </a:r>
            <a:r>
              <a:rPr lang="en-US" dirty="0"/>
              <a:t> awards”:  excellent or incompetence award for security (announce at Black Hat) </a:t>
            </a:r>
          </a:p>
        </p:txBody>
      </p:sp>
    </p:spTree>
    <p:extLst>
      <p:ext uri="{BB962C8B-B14F-4D97-AF65-F5344CB8AC3E}">
        <p14:creationId xmlns:p14="http://schemas.microsoft.com/office/powerpoint/2010/main" val="4065124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301F3-2583-6C92-25C0-0618D64226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IND-CPA (confidentiality)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CB41D-1EDB-9ABD-665A-17EE9AA088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Cryptography: chosen plaintext attacks</a:t>
            </a:r>
          </a:p>
        </p:txBody>
      </p:sp>
    </p:spTree>
    <p:extLst>
      <p:ext uri="{BB962C8B-B14F-4D97-AF65-F5344CB8AC3E}">
        <p14:creationId xmlns:p14="http://schemas.microsoft.com/office/powerpoint/2010/main" val="4070823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C32DD8-4A28-E3DD-18EF-7F0C19B29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100" y="1621204"/>
            <a:ext cx="6527800" cy="4178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5591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2A600-3305-40BB-4384-F6B99E15A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19338" cy="1325563"/>
          </a:xfrm>
        </p:spPr>
        <p:txBody>
          <a:bodyPr/>
          <a:lstStyle/>
          <a:p>
            <a:r>
              <a:rPr lang="en-US" dirty="0"/>
              <a:t>A chosen plaintext attack (CPA) against </a:t>
            </a:r>
            <a:r>
              <a:rPr lang="en-US" dirty="0" err="1"/>
              <a:t>ElGamal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3354D-A8F4-4958-FCE2-95AA2E5D4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ElGamal</a:t>
            </a:r>
            <a:r>
              <a:rPr lang="en-US" dirty="0"/>
              <a:t> is an encryption scheme </a:t>
            </a:r>
          </a:p>
          <a:p>
            <a:endParaRPr lang="en-US" dirty="0"/>
          </a:p>
          <a:p>
            <a:r>
              <a:rPr lang="en-US" dirty="0"/>
              <a:t>CPAs are attacks against confidentiality of an encryption scheme </a:t>
            </a:r>
          </a:p>
          <a:p>
            <a:endParaRPr lang="en-US" dirty="0"/>
          </a:p>
          <a:p>
            <a:r>
              <a:rPr lang="en-US" dirty="0"/>
              <a:t>Attacker model: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2629D-1C9B-409B-37F2-E2B2A95C9582}"/>
              </a:ext>
            </a:extLst>
          </p:cNvPr>
          <p:cNvSpPr txBox="1"/>
          <p:nvPr/>
        </p:nvSpPr>
        <p:spPr>
          <a:xfrm>
            <a:off x="3560884" y="4001294"/>
            <a:ext cx="839665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US" sz="2800" dirty="0"/>
              <a:t> The attacker </a:t>
            </a:r>
            <a:r>
              <a:rPr lang="en-US" sz="2800" b="1" dirty="0">
                <a:solidFill>
                  <a:srgbClr val="00B050"/>
                </a:solidFill>
              </a:rPr>
              <a:t>can</a:t>
            </a:r>
            <a:r>
              <a:rPr lang="en-US" sz="2800" dirty="0"/>
              <a:t> see the ciphertext </a:t>
            </a:r>
          </a:p>
          <a:p>
            <a:pPr>
              <a:buFontTx/>
              <a:buChar char="-"/>
            </a:pPr>
            <a:r>
              <a:rPr lang="en-US" sz="2800" dirty="0"/>
              <a:t> The attacker </a:t>
            </a:r>
            <a:r>
              <a:rPr lang="en-US" sz="2800" b="1" dirty="0">
                <a:solidFill>
                  <a:srgbClr val="00B050"/>
                </a:solidFill>
              </a:rPr>
              <a:t>can</a:t>
            </a:r>
            <a:r>
              <a:rPr lang="en-US" sz="2800" dirty="0"/>
              <a:t> encrypt plaintexts of his/her choice</a:t>
            </a:r>
          </a:p>
          <a:p>
            <a:pPr>
              <a:buFontTx/>
              <a:buChar char="-"/>
            </a:pPr>
            <a:r>
              <a:rPr lang="en-US" sz="2800" dirty="0"/>
              <a:t> The attacker </a:t>
            </a:r>
            <a:r>
              <a:rPr lang="en-US" sz="2800" b="1" dirty="0">
                <a:solidFill>
                  <a:srgbClr val="FF0000"/>
                </a:solidFill>
              </a:rPr>
              <a:t>cannot </a:t>
            </a:r>
            <a:r>
              <a:rPr lang="en-US" sz="2800" dirty="0"/>
              <a:t>see the decryption key </a:t>
            </a:r>
          </a:p>
          <a:p>
            <a:pPr marL="0" indent="0">
              <a:buNone/>
            </a:pPr>
            <a:r>
              <a:rPr lang="en-US" sz="2800" dirty="0"/>
              <a:t>- The attacker </a:t>
            </a:r>
            <a:r>
              <a:rPr lang="en-US" sz="2800" b="1" dirty="0">
                <a:solidFill>
                  <a:srgbClr val="FF0000"/>
                </a:solidFill>
              </a:rPr>
              <a:t>cannot </a:t>
            </a:r>
            <a:r>
              <a:rPr lang="en-US" sz="2800" dirty="0"/>
              <a:t> probe each decryption key in polynomial time </a:t>
            </a:r>
            <a:r>
              <a:rPr lang="en-US" sz="2800" dirty="0" err="1"/>
              <a:t>w.r.t</a:t>
            </a:r>
            <a:r>
              <a:rPr lang="en-US" sz="2800" dirty="0"/>
              <a:t> the length of the key.</a:t>
            </a:r>
          </a:p>
        </p:txBody>
      </p:sp>
    </p:spTree>
    <p:extLst>
      <p:ext uri="{BB962C8B-B14F-4D97-AF65-F5344CB8AC3E}">
        <p14:creationId xmlns:p14="http://schemas.microsoft.com/office/powerpoint/2010/main" val="3952216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89EB0-03E5-49D2-69A1-929203CFF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338" y="472170"/>
            <a:ext cx="10515600" cy="1325563"/>
          </a:xfrm>
        </p:spPr>
        <p:txBody>
          <a:bodyPr/>
          <a:lstStyle/>
          <a:p>
            <a:r>
              <a:rPr lang="en-US" dirty="0" err="1"/>
              <a:t>ElGamal</a:t>
            </a:r>
            <a:r>
              <a:rPr lang="en-US" dirty="0"/>
              <a:t> is IND-CPA using the following definition: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16C692-4122-79EA-37EF-30CF75C2D62C}"/>
              </a:ext>
            </a:extLst>
          </p:cNvPr>
          <p:cNvSpPr txBox="1"/>
          <p:nvPr/>
        </p:nvSpPr>
        <p:spPr>
          <a:xfrm>
            <a:off x="1078524" y="3059668"/>
            <a:ext cx="8698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generation	d : = {1 …, q-1} ;  e : = </a:t>
            </a:r>
            <a:r>
              <a:rPr lang="en-US" dirty="0" err="1"/>
              <a:t>g</a:t>
            </a:r>
            <a:r>
              <a:rPr lang="en-US" baseline="30000" dirty="0" err="1"/>
              <a:t>d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4FE4A2-6A45-C100-B813-03298CE16790}"/>
              </a:ext>
            </a:extLst>
          </p:cNvPr>
          <p:cNvSpPr txBox="1"/>
          <p:nvPr/>
        </p:nvSpPr>
        <p:spPr>
          <a:xfrm>
            <a:off x="1078524" y="1797733"/>
            <a:ext cx="9900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 p a </a:t>
            </a:r>
            <a:r>
              <a:rPr lang="en-US" b="1" dirty="0">
                <a:solidFill>
                  <a:srgbClr val="00B0F0"/>
                </a:solidFill>
              </a:rPr>
              <a:t>safe prime</a:t>
            </a:r>
            <a:r>
              <a:rPr lang="en-US" dirty="0"/>
              <a:t> number, G a</a:t>
            </a:r>
            <a:r>
              <a:rPr lang="en-US" b="1" dirty="0">
                <a:solidFill>
                  <a:srgbClr val="00B0F0"/>
                </a:solidFill>
              </a:rPr>
              <a:t> prime order group </a:t>
            </a:r>
            <a:r>
              <a:rPr lang="en-US" dirty="0"/>
              <a:t>with operation *, and g its generator,  then we define </a:t>
            </a:r>
            <a:r>
              <a:rPr lang="en-US" dirty="0" err="1"/>
              <a:t>ElGamal</a:t>
            </a:r>
            <a:r>
              <a:rPr lang="en-US" dirty="0"/>
              <a:t> as: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6E3E8F-0435-3A78-C1C2-D2667DBFE5FD}"/>
              </a:ext>
            </a:extLst>
          </p:cNvPr>
          <p:cNvSpPr txBox="1"/>
          <p:nvPr/>
        </p:nvSpPr>
        <p:spPr>
          <a:xfrm>
            <a:off x="1078524" y="3923629"/>
            <a:ext cx="8698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Encryption(</a:t>
            </a:r>
            <a:r>
              <a:rPr lang="en-US" dirty="0" err="1"/>
              <a:t>m,e</a:t>
            </a:r>
            <a:r>
              <a:rPr lang="en-US" dirty="0"/>
              <a:t>)	 r: = {1 …, q-1} ;  c1 : = g</a:t>
            </a:r>
            <a:r>
              <a:rPr lang="en-US" baseline="30000" dirty="0"/>
              <a:t>r</a:t>
            </a:r>
            <a:r>
              <a:rPr lang="en-US" dirty="0"/>
              <a:t> ; c2 :=m*e</a:t>
            </a:r>
            <a:r>
              <a:rPr lang="en-US" baseline="30000" dirty="0"/>
              <a:t>r</a:t>
            </a:r>
            <a:r>
              <a:rPr lang="en-US" dirty="0"/>
              <a:t> , where </a:t>
            </a:r>
            <a:r>
              <a:rPr lang="en-US" b="1" dirty="0">
                <a:solidFill>
                  <a:srgbClr val="FF0000"/>
                </a:solidFill>
              </a:rPr>
              <a:t>m belongs to 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4E2120-4A5D-ECE7-10FC-F94A4F06E682}"/>
              </a:ext>
            </a:extLst>
          </p:cNvPr>
          <p:cNvSpPr txBox="1"/>
          <p:nvPr/>
        </p:nvSpPr>
        <p:spPr>
          <a:xfrm>
            <a:off x="1078524" y="4787590"/>
            <a:ext cx="8698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Encryption(c1,c2,d)	 m:= c2/c1</a:t>
            </a:r>
            <a:r>
              <a:rPr lang="en-US" baseline="30000" dirty="0"/>
              <a:t>d</a:t>
            </a:r>
            <a:endParaRPr lang="en-US" b="1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005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89EB0-03E5-49D2-69A1-929203CFF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338" y="472170"/>
            <a:ext cx="10515600" cy="1325563"/>
          </a:xfrm>
        </p:spPr>
        <p:txBody>
          <a:bodyPr/>
          <a:lstStyle/>
          <a:p>
            <a:r>
              <a:rPr lang="en-US" dirty="0"/>
              <a:t>A chosen plaintext attack against </a:t>
            </a:r>
            <a:r>
              <a:rPr lang="en-US" dirty="0" err="1"/>
              <a:t>ElGamal</a:t>
            </a:r>
            <a:r>
              <a:rPr lang="en-US" dirty="0"/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16C692-4122-79EA-37EF-30CF75C2D62C}"/>
              </a:ext>
            </a:extLst>
          </p:cNvPr>
          <p:cNvSpPr txBox="1"/>
          <p:nvPr/>
        </p:nvSpPr>
        <p:spPr>
          <a:xfrm>
            <a:off x="1078524" y="3059668"/>
            <a:ext cx="8698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generation	d : = {1 …, q-1} ;  e : = </a:t>
            </a:r>
            <a:r>
              <a:rPr lang="en-US" dirty="0" err="1"/>
              <a:t>g</a:t>
            </a:r>
            <a:r>
              <a:rPr lang="en-US" baseline="30000" dirty="0" err="1"/>
              <a:t>d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4FE4A2-6A45-C100-B813-03298CE16790}"/>
              </a:ext>
            </a:extLst>
          </p:cNvPr>
          <p:cNvSpPr txBox="1"/>
          <p:nvPr/>
        </p:nvSpPr>
        <p:spPr>
          <a:xfrm>
            <a:off x="1078524" y="1797733"/>
            <a:ext cx="9900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 p a </a:t>
            </a:r>
            <a:r>
              <a:rPr lang="en-US" b="1" dirty="0">
                <a:solidFill>
                  <a:srgbClr val="00B0F0"/>
                </a:solidFill>
              </a:rPr>
              <a:t>safe prime</a:t>
            </a:r>
            <a:r>
              <a:rPr lang="en-US" dirty="0"/>
              <a:t> number, G a</a:t>
            </a:r>
            <a:r>
              <a:rPr lang="en-US" b="1" dirty="0">
                <a:solidFill>
                  <a:srgbClr val="00B0F0"/>
                </a:solidFill>
              </a:rPr>
              <a:t> prime order group </a:t>
            </a:r>
            <a:r>
              <a:rPr lang="en-US" dirty="0"/>
              <a:t>with operation *, and g its generator,  then we define </a:t>
            </a:r>
            <a:r>
              <a:rPr lang="en-US" dirty="0" err="1"/>
              <a:t>ElGamal</a:t>
            </a:r>
            <a:r>
              <a:rPr lang="en-US" dirty="0"/>
              <a:t> as: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6E3E8F-0435-3A78-C1C2-D2667DBFE5FD}"/>
              </a:ext>
            </a:extLst>
          </p:cNvPr>
          <p:cNvSpPr txBox="1"/>
          <p:nvPr/>
        </p:nvSpPr>
        <p:spPr>
          <a:xfrm>
            <a:off x="1078524" y="3923629"/>
            <a:ext cx="8698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Encryption(</a:t>
            </a:r>
            <a:r>
              <a:rPr lang="en-US" dirty="0" err="1"/>
              <a:t>m,e</a:t>
            </a:r>
            <a:r>
              <a:rPr lang="en-US" dirty="0"/>
              <a:t>)	 r: = {1 …, q-1} ;  c1 : = g</a:t>
            </a:r>
            <a:r>
              <a:rPr lang="en-US" baseline="30000" dirty="0"/>
              <a:t>r</a:t>
            </a:r>
            <a:r>
              <a:rPr lang="en-US" dirty="0"/>
              <a:t> ; c2 :=m*e</a:t>
            </a:r>
            <a:r>
              <a:rPr lang="en-US" baseline="30000" dirty="0"/>
              <a:t>r</a:t>
            </a:r>
            <a:r>
              <a:rPr lang="en-US" dirty="0"/>
              <a:t> , where </a:t>
            </a:r>
            <a:r>
              <a:rPr lang="en-US" b="1" dirty="0">
                <a:solidFill>
                  <a:srgbClr val="FF0000"/>
                </a:solidFill>
              </a:rPr>
              <a:t>m belongs to 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4E2120-4A5D-ECE7-10FC-F94A4F06E682}"/>
              </a:ext>
            </a:extLst>
          </p:cNvPr>
          <p:cNvSpPr txBox="1"/>
          <p:nvPr/>
        </p:nvSpPr>
        <p:spPr>
          <a:xfrm>
            <a:off x="1078524" y="4787590"/>
            <a:ext cx="8698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Encryption(c1,c2,d)	 m:= c2/c1</a:t>
            </a:r>
            <a:r>
              <a:rPr lang="en-US" baseline="30000" dirty="0"/>
              <a:t>d</a:t>
            </a:r>
            <a:endParaRPr lang="en-US" b="1" baseline="30000" dirty="0">
              <a:solidFill>
                <a:srgbClr val="FF0000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FE490C-7E05-3CC1-44C1-7541EE05AE0E}"/>
              </a:ext>
            </a:extLst>
          </p:cNvPr>
          <p:cNvGrpSpPr/>
          <p:nvPr/>
        </p:nvGrpSpPr>
        <p:grpSpPr>
          <a:xfrm>
            <a:off x="2713696" y="1473136"/>
            <a:ext cx="3486960" cy="1154160"/>
            <a:chOff x="2713696" y="1473136"/>
            <a:chExt cx="3486960" cy="115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6B1ABDB-984C-A49D-A129-54672E06B139}"/>
                    </a:ext>
                  </a:extLst>
                </p14:cNvPr>
                <p14:cNvContentPartPr/>
                <p14:nvPr/>
              </p14:nvContentPartPr>
              <p14:xfrm>
                <a:off x="2713696" y="1473136"/>
                <a:ext cx="2937240" cy="1154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6B1ABDB-984C-A49D-A129-54672E06B13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04696" y="1464496"/>
                  <a:ext cx="2954880" cy="11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3BED7F9-1B7E-D13C-728C-B6DB8501AD70}"/>
                    </a:ext>
                  </a:extLst>
                </p14:cNvPr>
                <p14:cNvContentPartPr/>
                <p14:nvPr/>
              </p14:nvContentPartPr>
              <p14:xfrm>
                <a:off x="3129136" y="1602376"/>
                <a:ext cx="3071520" cy="889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3BED7F9-1B7E-D13C-728C-B6DB8501AD7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20496" y="1593736"/>
                  <a:ext cx="3089160" cy="906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47119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89EB0-03E5-49D2-69A1-929203CFF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338" y="472170"/>
            <a:ext cx="10515600" cy="1325563"/>
          </a:xfrm>
        </p:spPr>
        <p:txBody>
          <a:bodyPr/>
          <a:lstStyle/>
          <a:p>
            <a:r>
              <a:rPr lang="en-US" dirty="0"/>
              <a:t>A chosen plaintext attack against </a:t>
            </a:r>
            <a:r>
              <a:rPr lang="en-US" dirty="0" err="1"/>
              <a:t>ElGamal</a:t>
            </a:r>
            <a:r>
              <a:rPr lang="en-US" dirty="0"/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16C692-4122-79EA-37EF-30CF75C2D62C}"/>
              </a:ext>
            </a:extLst>
          </p:cNvPr>
          <p:cNvSpPr txBox="1"/>
          <p:nvPr/>
        </p:nvSpPr>
        <p:spPr>
          <a:xfrm>
            <a:off x="1078524" y="3551997"/>
            <a:ext cx="8698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generation	d : = {1 …, q-1} ;  e : = </a:t>
            </a:r>
            <a:r>
              <a:rPr lang="en-US" dirty="0" err="1"/>
              <a:t>g</a:t>
            </a:r>
            <a:r>
              <a:rPr lang="en-US" baseline="30000" dirty="0" err="1"/>
              <a:t>d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4FE4A2-6A45-C100-B813-03298CE16790}"/>
              </a:ext>
            </a:extLst>
          </p:cNvPr>
          <p:cNvSpPr txBox="1"/>
          <p:nvPr/>
        </p:nvSpPr>
        <p:spPr>
          <a:xfrm>
            <a:off x="1078524" y="1797733"/>
            <a:ext cx="102123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Confidentiality : an attacker can see ciphertext (c1, c2) but cannot deduce </a:t>
            </a:r>
            <a:r>
              <a:rPr lang="en-US" dirty="0">
                <a:solidFill>
                  <a:srgbClr val="FF0000"/>
                </a:solidFill>
              </a:rPr>
              <a:t>anything</a:t>
            </a:r>
            <a:r>
              <a:rPr lang="en-US" dirty="0"/>
              <a:t> on  what is the message encrypted </a:t>
            </a:r>
          </a:p>
          <a:p>
            <a:endParaRPr lang="en-US" dirty="0"/>
          </a:p>
          <a:p>
            <a:r>
              <a:rPr lang="en-US" dirty="0"/>
              <a:t>Attack: Given (c1,c2) encrypting m and (c1’, c2’) encrypting m’, the attacker may know if m=m’ </a:t>
            </a:r>
          </a:p>
          <a:p>
            <a:r>
              <a:rPr lang="en-US" dirty="0"/>
              <a:t>How: if the underlying group is not of prime order, by using quadratic </a:t>
            </a:r>
            <a:r>
              <a:rPr lang="en-US" dirty="0" err="1"/>
              <a:t>residuos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6E3E8F-0435-3A78-C1C2-D2667DBFE5FD}"/>
              </a:ext>
            </a:extLst>
          </p:cNvPr>
          <p:cNvSpPr txBox="1"/>
          <p:nvPr/>
        </p:nvSpPr>
        <p:spPr>
          <a:xfrm>
            <a:off x="1078524" y="4415958"/>
            <a:ext cx="8698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Encryption(</a:t>
            </a:r>
            <a:r>
              <a:rPr lang="en-US" dirty="0" err="1"/>
              <a:t>m,e</a:t>
            </a:r>
            <a:r>
              <a:rPr lang="en-US" dirty="0"/>
              <a:t>)	 r: = {1 …, q-1} ;  c1 : = g</a:t>
            </a:r>
            <a:r>
              <a:rPr lang="en-US" baseline="30000" dirty="0"/>
              <a:t>r</a:t>
            </a:r>
            <a:r>
              <a:rPr lang="en-US" dirty="0"/>
              <a:t> ; c2 :=m*e</a:t>
            </a:r>
            <a:r>
              <a:rPr lang="en-US" baseline="30000" dirty="0"/>
              <a:t>r</a:t>
            </a:r>
            <a:r>
              <a:rPr lang="en-US" dirty="0"/>
              <a:t> , where </a:t>
            </a:r>
            <a:r>
              <a:rPr lang="en-US" b="1" dirty="0">
                <a:solidFill>
                  <a:srgbClr val="FF0000"/>
                </a:solidFill>
              </a:rPr>
              <a:t>m belongs to 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4E2120-4A5D-ECE7-10FC-F94A4F06E682}"/>
              </a:ext>
            </a:extLst>
          </p:cNvPr>
          <p:cNvSpPr txBox="1"/>
          <p:nvPr/>
        </p:nvSpPr>
        <p:spPr>
          <a:xfrm>
            <a:off x="1078524" y="5279919"/>
            <a:ext cx="8698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Encryption(c1,c2,d)	 m:= c2/c1</a:t>
            </a:r>
            <a:r>
              <a:rPr lang="en-US" baseline="30000" dirty="0"/>
              <a:t>d</a:t>
            </a:r>
            <a:endParaRPr lang="en-US" b="1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539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F4F1B-BDAE-EAD0-1242-4CE15F186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3A0ED-0581-B10C-420F-9E5310013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recallGroups">
            <a:extLst>
              <a:ext uri="{FF2B5EF4-FFF2-40B4-BE49-F238E27FC236}">
                <a16:creationId xmlns:a16="http://schemas.microsoft.com/office/drawing/2014/main" id="{F8D37F46-F80F-4005-F003-0F7F2A7209A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716087"/>
            <a:ext cx="8559800" cy="342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9B36F51-C68C-CFCB-7CBF-9C5154FBA895}"/>
              </a:ext>
            </a:extLst>
          </p:cNvPr>
          <p:cNvSpPr/>
          <p:nvPr/>
        </p:nvSpPr>
        <p:spPr>
          <a:xfrm>
            <a:off x="1676400" y="5486399"/>
            <a:ext cx="6629400" cy="6461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If g is a generator of a cyclic group, no efficient algorithm (polynomial in the order of the group) to compute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baseline="300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known.  </a:t>
            </a:r>
          </a:p>
        </p:txBody>
      </p:sp>
    </p:spTree>
    <p:extLst>
      <p:ext uri="{BB962C8B-B14F-4D97-AF65-F5344CB8AC3E}">
        <p14:creationId xmlns:p14="http://schemas.microsoft.com/office/powerpoint/2010/main" val="1631164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F6DC0-BD54-A976-A842-AB3332813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D18DC-9C4B-4BC8-0AB7-453D4D13B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 Acquire basic security concepts</a:t>
            </a:r>
          </a:p>
          <a:p>
            <a:endParaRPr lang="en-US" dirty="0"/>
          </a:p>
          <a:p>
            <a:r>
              <a:rPr lang="en-US" dirty="0"/>
              <a:t>Vision on current methodologies and research topics (partial) </a:t>
            </a:r>
          </a:p>
        </p:txBody>
      </p:sp>
    </p:spTree>
    <p:extLst>
      <p:ext uri="{BB962C8B-B14F-4D97-AF65-F5344CB8AC3E}">
        <p14:creationId xmlns:p14="http://schemas.microsoft.com/office/powerpoint/2010/main" val="4091184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DA432-B55C-4D43-869F-A4BD5A00C1A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01675"/>
            <a:ext cx="11029950" cy="1014413"/>
          </a:xfrm>
        </p:spPr>
        <p:txBody>
          <a:bodyPr/>
          <a:lstStyle/>
          <a:p>
            <a:pPr algn="ctr"/>
            <a:r>
              <a:rPr lang="en-US" dirty="0"/>
              <a:t>Safe prime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F02439-7C28-C540-AA60-E125758C1E4D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719377" y="2267576"/>
                <a:ext cx="10931186" cy="2874337"/>
              </a:xfrm>
            </p:spPr>
            <p:txBody>
              <a:bodyPr>
                <a:normAutofit/>
              </a:bodyPr>
              <a:lstStyle/>
              <a:p>
                <a:pPr>
                  <a:buFont typeface="Wingdings" pitchFamily="2" charset="2"/>
                  <a:buChar char="§"/>
                </a:pPr>
                <a:r>
                  <a:rPr lang="en-US" sz="2400" spc="65" dirty="0">
                    <a:ea typeface="Tahoma" panose="020B0604030504040204" pitchFamily="34" charset="0"/>
                    <a:cs typeface="Tahoma" panose="020B0604030504040204" pitchFamily="34" charset="0"/>
                  </a:rPr>
                  <a:t>A </a:t>
                </a:r>
                <a:r>
                  <a:rPr lang="en-US" sz="2400" spc="-60" dirty="0">
                    <a:ea typeface="Tahoma" panose="020B0604030504040204" pitchFamily="34" charset="0"/>
                    <a:cs typeface="Tahoma" panose="020B0604030504040204" pitchFamily="34" charset="0"/>
                  </a:rPr>
                  <a:t>safe </a:t>
                </a:r>
                <a:r>
                  <a:rPr lang="en-US" sz="2400" spc="-50" dirty="0">
                    <a:ea typeface="Tahoma" panose="020B0604030504040204" pitchFamily="34" charset="0"/>
                    <a:cs typeface="Tahoma" panose="020B0604030504040204" pitchFamily="34" charset="0"/>
                  </a:rPr>
                  <a:t>prime </a:t>
                </a:r>
                <a14:m>
                  <m:oMath xmlns:m="http://schemas.openxmlformats.org/officeDocument/2006/math">
                    <m:r>
                      <a:rPr lang="en-US" sz="2400" i="1" spc="-50" dirty="0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𝑝</m:t>
                    </m:r>
                    <m:r>
                      <a:rPr lang="en-US" sz="2400" b="0" i="1" spc="-50" dirty="0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=</m:t>
                    </m:r>
                    <m:r>
                      <a:rPr lang="en-US" sz="2400" i="1" spc="-55" dirty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2</m:t>
                    </m:r>
                    <m:r>
                      <a:rPr lang="en-US" sz="2400" i="1" spc="-55" dirty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𝑞</m:t>
                    </m:r>
                    <m:r>
                      <a:rPr lang="en-US" sz="2400" b="0" i="1" spc="-55" dirty="0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+</m:t>
                    </m:r>
                    <m:r>
                      <a:rPr lang="en-US" sz="2400" i="1" spc="-55" dirty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1 </m:t>
                    </m:r>
                  </m:oMath>
                </a14:m>
                <a:r>
                  <a:rPr lang="en-US" sz="2400" spc="-70" dirty="0">
                    <a:ea typeface="Tahoma" panose="020B0604030504040204" pitchFamily="34" charset="0"/>
                    <a:cs typeface="Tahoma" panose="020B060403050404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i="1" spc="-50" dirty="0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𝑝</m:t>
                    </m:r>
                  </m:oMath>
                </a14:m>
                <a:r>
                  <a:rPr lang="en-US" sz="2400" i="1" spc="-50" dirty="0"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400" spc="-50" dirty="0">
                    <a:ea typeface="Tahoma" panose="020B0604030504040204" pitchFamily="34" charset="0"/>
                    <a:cs typeface="Tahoma" panose="020B060403050404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i="1" spc="-50" dirty="0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𝑞</m:t>
                    </m:r>
                  </m:oMath>
                </a14:m>
                <a:r>
                  <a:rPr lang="en-US" sz="2400" i="1" spc="-50" dirty="0"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400" spc="-70" dirty="0">
                    <a:ea typeface="Tahoma" panose="020B0604030504040204" pitchFamily="34" charset="0"/>
                    <a:cs typeface="Tahoma" panose="020B0604030504040204" pitchFamily="34" charset="0"/>
                  </a:rPr>
                  <a:t>are </a:t>
                </a:r>
                <a:r>
                  <a:rPr lang="en-US" sz="2400" spc="-55" dirty="0">
                    <a:ea typeface="Tahoma" panose="020B0604030504040204" pitchFamily="34" charset="0"/>
                    <a:cs typeface="Tahoma" panose="020B0604030504040204" pitchFamily="34" charset="0"/>
                  </a:rPr>
                  <a:t>large</a:t>
                </a:r>
                <a:r>
                  <a:rPr lang="en-US" sz="2400" spc="-45" dirty="0"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400" spc="-55" dirty="0">
                    <a:ea typeface="Tahoma" panose="020B0604030504040204" pitchFamily="34" charset="0"/>
                    <a:cs typeface="Tahoma" panose="020B0604030504040204" pitchFamily="34" charset="0"/>
                  </a:rPr>
                  <a:t>primes</a:t>
                </a:r>
                <a:endParaRPr lang="en-US" sz="2400" dirty="0"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en-US" sz="2400" spc="15" dirty="0">
                    <a:ea typeface="Tahoma" panose="020B0604030504040204" pitchFamily="34" charset="0"/>
                    <a:cs typeface="Tahoma" panose="020B0604030504040204" pitchFamily="34" charset="0"/>
                  </a:rPr>
                  <a:t>By </a:t>
                </a:r>
                <a:r>
                  <a:rPr lang="en-US" sz="2400" spc="-40" dirty="0">
                    <a:ea typeface="Tahoma" panose="020B0604030504040204" pitchFamily="34" charset="0"/>
                    <a:cs typeface="Tahoma" panose="020B0604030504040204" pitchFamily="34" charset="0"/>
                  </a:rPr>
                  <a:t>Lagrange’s </a:t>
                </a:r>
                <a:r>
                  <a:rPr lang="en-US" sz="2400" spc="-45" dirty="0">
                    <a:ea typeface="Tahoma" panose="020B0604030504040204" pitchFamily="34" charset="0"/>
                    <a:cs typeface="Tahoma" panose="020B0604030504040204" pitchFamily="34" charset="0"/>
                  </a:rPr>
                  <a:t>Theorem, </a:t>
                </a:r>
                <a:r>
                  <a:rPr lang="en-US" sz="2400" spc="-40" dirty="0">
                    <a:ea typeface="Tahoma" panose="020B0604030504040204" pitchFamily="34" charset="0"/>
                    <a:cs typeface="Tahoma" panose="020B0604030504040204" pitchFamily="34" charset="0"/>
                  </a:rPr>
                  <a:t>the </a:t>
                </a:r>
                <a:r>
                  <a:rPr lang="en-US" sz="2400" spc="-55" dirty="0">
                    <a:ea typeface="Tahoma" panose="020B0604030504040204" pitchFamily="34" charset="0"/>
                    <a:cs typeface="Tahoma" panose="020B0604030504040204" pitchFamily="34" charset="0"/>
                  </a:rPr>
                  <a:t>order </a:t>
                </a:r>
                <a:r>
                  <a:rPr lang="en-US" sz="2400" spc="-35" dirty="0">
                    <a:ea typeface="Tahoma" panose="020B0604030504040204" pitchFamily="34" charset="0"/>
                    <a:cs typeface="Tahoma" panose="020B0604030504040204" pitchFamily="34" charset="0"/>
                  </a:rPr>
                  <a:t>of </a:t>
                </a:r>
                <a:r>
                  <a:rPr lang="en-US" sz="2400" spc="-55" dirty="0">
                    <a:ea typeface="Tahoma" panose="020B0604030504040204" pitchFamily="34" charset="0"/>
                    <a:cs typeface="Tahoma" panose="020B0604030504040204" pitchFamily="34" charset="0"/>
                  </a:rPr>
                  <a:t>a subgroup </a:t>
                </a:r>
                <a:r>
                  <a:rPr lang="en-US" sz="2400" spc="-45" dirty="0">
                    <a:ea typeface="Tahoma" panose="020B0604030504040204" pitchFamily="34" charset="0"/>
                    <a:cs typeface="Tahoma" panose="020B0604030504040204" pitchFamily="34" charset="0"/>
                  </a:rPr>
                  <a:t>divides </a:t>
                </a:r>
                <a:r>
                  <a:rPr lang="en-US" sz="2400" spc="-40" dirty="0">
                    <a:ea typeface="Tahoma" panose="020B0604030504040204" pitchFamily="34" charset="0"/>
                    <a:cs typeface="Tahoma" panose="020B0604030504040204" pitchFamily="34" charset="0"/>
                  </a:rPr>
                  <a:t>the </a:t>
                </a:r>
                <a:r>
                  <a:rPr lang="en-US" sz="2400" spc="-55" dirty="0">
                    <a:ea typeface="Tahoma" panose="020B0604030504040204" pitchFamily="34" charset="0"/>
                    <a:cs typeface="Tahoma" panose="020B0604030504040204" pitchFamily="34" charset="0"/>
                  </a:rPr>
                  <a:t>order </a:t>
                </a:r>
                <a:r>
                  <a:rPr lang="en-US" sz="2400" spc="-35" dirty="0">
                    <a:ea typeface="Tahoma" panose="020B0604030504040204" pitchFamily="34" charset="0"/>
                    <a:cs typeface="Tahoma" panose="020B0604030504040204" pitchFamily="34" charset="0"/>
                  </a:rPr>
                  <a:t>of </a:t>
                </a:r>
                <a:r>
                  <a:rPr lang="en-US" sz="2400" spc="-55" dirty="0">
                    <a:ea typeface="Tahoma" panose="020B0604030504040204" pitchFamily="34" charset="0"/>
                    <a:cs typeface="Tahoma" panose="020B0604030504040204" pitchFamily="34" charset="0"/>
                  </a:rPr>
                  <a:t>a group: </a:t>
                </a:r>
                <a14:m>
                  <m:oMath xmlns:m="http://schemas.openxmlformats.org/officeDocument/2006/math">
                    <m:r>
                      <a:rPr lang="en-US" sz="2400" i="1" spc="-50" dirty="0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𝑞</m:t>
                    </m:r>
                    <m:r>
                      <a:rPr lang="en-US" sz="2400" i="1" spc="-50" dirty="0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 </m:t>
                    </m:r>
                  </m:oMath>
                </a14:m>
                <a:r>
                  <a:rPr lang="en-US" sz="2400" spc="-45" dirty="0">
                    <a:ea typeface="Tahoma" panose="020B0604030504040204" pitchFamily="34" charset="0"/>
                    <a:cs typeface="Tahoma" panose="020B0604030504040204" pitchFamily="34" charset="0"/>
                  </a:rPr>
                  <a:t>divides </a:t>
                </a:r>
                <a14:m>
                  <m:oMath xmlns:m="http://schemas.openxmlformats.org/officeDocument/2006/math">
                    <m:r>
                      <a:rPr lang="en-US" sz="2400" i="1" spc="-50" dirty="0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𝑝</m:t>
                    </m:r>
                    <m:r>
                      <a:rPr lang="en-US" sz="2400" b="0" i="1" spc="-50" dirty="0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−</m:t>
                    </m:r>
                    <m:r>
                      <a:rPr lang="en-US" sz="2400" i="1" spc="-55" dirty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1</m:t>
                    </m:r>
                  </m:oMath>
                </a14:m>
                <a:endParaRPr lang="en-US" sz="2400" dirty="0"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en-US" sz="2400" spc="-50" dirty="0">
                    <a:ea typeface="Tahoma" panose="020B0604030504040204" pitchFamily="34" charset="0"/>
                    <a:cs typeface="Tahoma" panose="020B0604030504040204" pitchFamily="34" charset="0"/>
                  </a:rPr>
                  <a:t>We </a:t>
                </a:r>
                <a:r>
                  <a:rPr lang="en-US" sz="2400" spc="-45" dirty="0">
                    <a:ea typeface="Tahoma" panose="020B0604030504040204" pitchFamily="34" charset="0"/>
                    <a:cs typeface="Tahoma" panose="020B0604030504040204" pitchFamily="34" charset="0"/>
                  </a:rPr>
                  <a:t>take </a:t>
                </a:r>
                <a:r>
                  <a:rPr lang="en-US" sz="2400" spc="-50" dirty="0">
                    <a:ea typeface="Tahoma" panose="020B0604030504040204" pitchFamily="34" charset="0"/>
                    <a:cs typeface="Tahoma" panose="020B0604030504040204" pitchFamily="34" charset="0"/>
                  </a:rPr>
                  <a:t>advantage </a:t>
                </a:r>
                <a:r>
                  <a:rPr lang="en-US" sz="2400" spc="-35" dirty="0">
                    <a:ea typeface="Tahoma" panose="020B0604030504040204" pitchFamily="34" charset="0"/>
                    <a:cs typeface="Tahoma" panose="020B0604030504040204" pitchFamily="34" charset="0"/>
                  </a:rPr>
                  <a:t>of </a:t>
                </a:r>
                <a:r>
                  <a:rPr lang="en-US" sz="2400" spc="15" dirty="0">
                    <a:ea typeface="Tahoma" panose="020B0604030504040204" pitchFamily="34" charset="0"/>
                    <a:cs typeface="Tahoma" panose="020B0604030504040204" pitchFamily="34" charset="0"/>
                  </a:rPr>
                  <a:t>it </a:t>
                </a:r>
                <a:r>
                  <a:rPr lang="en-US" sz="2400" spc="-15" dirty="0">
                    <a:ea typeface="Tahoma" panose="020B0604030504040204" pitchFamily="34" charset="0"/>
                    <a:cs typeface="Tahoma" panose="020B0604030504040204" pitchFamily="34" charset="0"/>
                  </a:rPr>
                  <a:t>to </a:t>
                </a:r>
                <a:r>
                  <a:rPr lang="en-US" sz="2400" spc="-45" dirty="0">
                    <a:ea typeface="Tahoma" panose="020B0604030504040204" pitchFamily="34" charset="0"/>
                    <a:cs typeface="Tahoma" panose="020B0604030504040204" pitchFamily="34" charset="0"/>
                  </a:rPr>
                  <a:t>conclude </a:t>
                </a:r>
                <a:r>
                  <a:rPr lang="en-US" sz="2400" spc="-15" dirty="0">
                    <a:ea typeface="Tahoma" panose="020B0604030504040204" pitchFamily="34" charset="0"/>
                    <a:cs typeface="Tahoma" panose="020B0604030504040204" pitchFamily="34" charset="0"/>
                  </a:rPr>
                  <a:t>that </a:t>
                </a:r>
                <a:r>
                  <a:rPr lang="en-US" sz="2400" spc="-40" dirty="0">
                    <a:ea typeface="Tahoma" panose="020B0604030504040204" pitchFamily="34" charset="0"/>
                    <a:cs typeface="Tahoma" panose="020B0604030504040204" pitchFamily="34" charset="0"/>
                  </a:rPr>
                  <a:t>the </a:t>
                </a:r>
                <a:r>
                  <a:rPr lang="en-US" sz="2400" spc="-50" dirty="0">
                    <a:ea typeface="Tahoma" panose="020B0604030504040204" pitchFamily="34" charset="0"/>
                    <a:cs typeface="Tahoma" panose="020B0604030504040204" pitchFamily="34" charset="0"/>
                  </a:rPr>
                  <a:t>prime </a:t>
                </a:r>
                <a:r>
                  <a:rPr lang="en-US" sz="2400" spc="-60" dirty="0">
                    <a:ea typeface="Tahoma" panose="020B0604030504040204" pitchFamily="34" charset="0"/>
                    <a:cs typeface="Tahoma" panose="020B0604030504040204" pitchFamily="34" charset="0"/>
                  </a:rPr>
                  <a:t>order </a:t>
                </a:r>
                <a:r>
                  <a:rPr lang="en-US" sz="2400" spc="-55" dirty="0">
                    <a:ea typeface="Tahoma" panose="020B0604030504040204" pitchFamily="34" charset="0"/>
                    <a:cs typeface="Tahoma" panose="020B0604030504040204" pitchFamily="34" charset="0"/>
                  </a:rPr>
                  <a:t>subgroup </a:t>
                </a:r>
                <a:r>
                  <a:rPr lang="en-US" sz="2400" spc="-60" dirty="0">
                    <a:ea typeface="Tahoma" panose="020B0604030504040204" pitchFamily="34" charset="0"/>
                    <a:cs typeface="Tahoma" panose="020B0604030504040204" pitchFamily="34" charset="0"/>
                  </a:rPr>
                  <a:t>has </a:t>
                </a:r>
                <a:r>
                  <a:rPr lang="en-US" sz="2400" spc="-55" dirty="0">
                    <a:ea typeface="Tahoma" panose="020B0604030504040204" pitchFamily="34" charset="0"/>
                    <a:cs typeface="Tahoma" panose="020B0604030504040204" pitchFamily="34" charset="0"/>
                  </a:rPr>
                  <a:t>no subgroups </a:t>
                </a:r>
                <a:r>
                  <a:rPr lang="en-US" sz="2400" spc="-45" dirty="0">
                    <a:ea typeface="Tahoma" panose="020B0604030504040204" pitchFamily="34" charset="0"/>
                    <a:cs typeface="Tahoma" panose="020B0604030504040204" pitchFamily="34" charset="0"/>
                  </a:rPr>
                  <a:t>being</a:t>
                </a:r>
                <a:r>
                  <a:rPr lang="en-US" sz="2400" spc="240" dirty="0"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400" spc="-50" dirty="0">
                    <a:ea typeface="Tahoma" panose="020B0604030504040204" pitchFamily="34" charset="0"/>
                    <a:cs typeface="Tahoma" panose="020B0604030504040204" pitchFamily="34" charset="0"/>
                  </a:rPr>
                  <a:t>prime</a:t>
                </a:r>
                <a:endParaRPr lang="en-US" sz="2400" dirty="0"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>
                  <a:buFont typeface="Wingdings" pitchFamily="2" charset="2"/>
                  <a:buChar char="Ø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F02439-7C28-C540-AA60-E125758C1E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719377" y="2267576"/>
                <a:ext cx="10931186" cy="2874337"/>
              </a:xfrm>
              <a:blipFill>
                <a:blip r:embed="rId2"/>
                <a:stretch>
                  <a:fillRect l="-812" t="-2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C4F43B3-2266-5446-8F08-60D711098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1011" y="6492875"/>
            <a:ext cx="1474573" cy="365125"/>
          </a:xfrm>
        </p:spPr>
        <p:txBody>
          <a:bodyPr/>
          <a:lstStyle/>
          <a:p>
            <a:fld id="{9E646B98-76DA-C04E-8A55-D38DB767DB0D}" type="slidenum">
              <a:rPr lang="en-US" smtClean="0"/>
              <a:pPr/>
              <a:t>20</a:t>
            </a:fld>
            <a:r>
              <a:rPr lang="en-US" dirty="0"/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385809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39F058-FDE5-B849-A1EC-1DFA87B1E95C}"/>
                  </a:ext>
                </a:extLst>
              </p:cNvPr>
              <p:cNvSpPr txBox="1"/>
              <p:nvPr/>
            </p:nvSpPr>
            <p:spPr>
              <a:xfrm>
                <a:off x="674325" y="1916875"/>
                <a:ext cx="10931185" cy="4016484"/>
              </a:xfrm>
              <a:prstGeom prst="rect">
                <a:avLst/>
              </a:prstGeom>
              <a:solidFill>
                <a:srgbClr val="F5E6E5"/>
              </a:solidFill>
              <a:effectLst>
                <a:outerShdw sx="1000" sy="1000" algn="ctr" rotWithShape="0">
                  <a:srgbClr val="000000"/>
                </a:outerShdw>
                <a:reflection endPos="0" dir="5400000" sy="-100000" algn="bl" rotWithShape="0"/>
              </a:effectLst>
            </p:spPr>
            <p:txBody>
              <a:bodyPr wrap="square" rtlCol="0" anchor="ctr">
                <a:spAutoFit/>
              </a:bodyPr>
              <a:lstStyle/>
              <a:p>
                <a:pPr marR="29845" algn="ctr">
                  <a:lnSpc>
                    <a:spcPct val="100000"/>
                  </a:lnSpc>
                  <a:spcBef>
                    <a:spcPts val="32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pc="-10" smtClean="0">
                          <a:latin typeface="Cambria Math" panose="02040503050406030204" pitchFamily="18" charset="0"/>
                          <a:cs typeface="Tahoma"/>
                        </a:rPr>
                        <m:t>𝐿𝑒𝑡</m:t>
                      </m:r>
                      <m:r>
                        <a:rPr lang="en-US" sz="2400" b="0" i="1" spc="-10" smtClean="0">
                          <a:latin typeface="Cambria Math" panose="02040503050406030204" pitchFamily="18" charset="0"/>
                          <a:cs typeface="Tahoma"/>
                        </a:rPr>
                        <m:t> </m:t>
                      </m:r>
                      <m:sSub>
                        <m:sSubPr>
                          <m:ctrlPr>
                            <a:rPr lang="en-US" sz="2400" b="0" i="1" spc="-10" smtClean="0">
                              <a:latin typeface="Cambria Math" panose="02040503050406030204" pitchFamily="18" charset="0"/>
                              <a:cs typeface="Tahoma"/>
                            </a:rPr>
                          </m:ctrlPr>
                        </m:sSubPr>
                        <m:e>
                          <m:r>
                            <a:rPr lang="en-US" sz="2400" b="0" i="1" spc="-10" smtClean="0">
                              <a:latin typeface="Cambria Math" panose="02040503050406030204" pitchFamily="18" charset="0"/>
                              <a:cs typeface="Tahoma"/>
                            </a:rPr>
                            <m:t>𝐺</m:t>
                          </m:r>
                        </m:e>
                        <m:sub>
                          <m:r>
                            <a:rPr lang="en-US" sz="2400" b="0" i="1" spc="-10" smtClean="0">
                              <a:latin typeface="Cambria Math" panose="02040503050406030204" pitchFamily="18" charset="0"/>
                              <a:cs typeface="Tahoma"/>
                            </a:rPr>
                            <m:t>11</m:t>
                          </m:r>
                        </m:sub>
                      </m:sSub>
                      <m:r>
                        <a:rPr lang="en-US" sz="2400" b="0" i="1" spc="-10" smtClean="0">
                          <a:latin typeface="Cambria Math" panose="02040503050406030204" pitchFamily="18" charset="0"/>
                          <a:cs typeface="Tahoma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pc="-10" smtClean="0">
                              <a:latin typeface="Cambria Math" panose="02040503050406030204" pitchFamily="18" charset="0"/>
                              <a:cs typeface="Tahoma"/>
                            </a:rPr>
                          </m:ctrlPr>
                        </m:dPr>
                        <m:e>
                          <m:r>
                            <a:rPr lang="en-US" sz="2400" b="0" i="1" spc="-10" smtClean="0">
                              <a:latin typeface="Cambria Math" panose="02040503050406030204" pitchFamily="18" charset="0"/>
                              <a:cs typeface="Tahoma"/>
                            </a:rPr>
                            <m:t>1, 2, 3, 4, 5, 6, 7, 8, 9, 10</m:t>
                          </m:r>
                        </m:e>
                      </m:d>
                    </m:oMath>
                  </m:oMathPara>
                </a14:m>
                <a:endParaRPr lang="en-US" sz="2400" b="0" i="1" spc="-10" dirty="0">
                  <a:latin typeface="Trebuchet MS"/>
                  <a:cs typeface="Tahoma"/>
                </a:endParaRPr>
              </a:p>
              <a:p>
                <a:pPr algn="ctr">
                  <a:lnSpc>
                    <a:spcPct val="100000"/>
                  </a:lnSpc>
                  <a:spcBef>
                    <a:spcPts val="600"/>
                  </a:spcBef>
                  <a:tabLst>
                    <a:tab pos="179578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pc="5" smtClean="0">
                          <a:latin typeface="Cambria Math" panose="02040503050406030204" pitchFamily="18" charset="0"/>
                          <a:cs typeface="Cambria"/>
                        </a:rPr>
                        <m:t>𝐿𝑒𝑡</m:t>
                      </m:r>
                      <m:r>
                        <a:rPr lang="en-US" sz="2400" b="0" i="1" spc="5" smtClean="0">
                          <a:latin typeface="Cambria Math" panose="02040503050406030204" pitchFamily="18" charset="0"/>
                          <a:cs typeface="Cambria"/>
                        </a:rPr>
                        <m:t> </m:t>
                      </m:r>
                      <m:r>
                        <a:rPr lang="en-US" sz="2400" b="0" i="1" spc="5" smtClean="0">
                          <a:latin typeface="Cambria Math" panose="02040503050406030204" pitchFamily="18" charset="0"/>
                          <a:cs typeface="Cambria"/>
                        </a:rPr>
                        <m:t>𝑑</m:t>
                      </m:r>
                      <m:r>
                        <a:rPr lang="en-US" sz="2400" b="0" i="1" spc="5" smtClean="0">
                          <a:latin typeface="Cambria Math" panose="02040503050406030204" pitchFamily="18" charset="0"/>
                          <a:cs typeface="Cambria"/>
                        </a:rPr>
                        <m:t>=4, </m:t>
                      </m:r>
                      <m:r>
                        <a:rPr lang="en-US" sz="2400" b="0" i="1" spc="5" smtClean="0">
                          <a:latin typeface="Cambria Math" panose="02040503050406030204" pitchFamily="18" charset="0"/>
                          <a:cs typeface="Cambria"/>
                        </a:rPr>
                        <m:t>𝑟</m:t>
                      </m:r>
                      <m:r>
                        <a:rPr lang="en-US" sz="2400" b="0" i="1" spc="5" smtClean="0">
                          <a:latin typeface="Cambria Math" panose="02040503050406030204" pitchFamily="18" charset="0"/>
                          <a:cs typeface="Cambria"/>
                        </a:rPr>
                        <m:t>=2 </m:t>
                      </m:r>
                      <m:r>
                        <a:rPr lang="en-US" sz="2400" b="0" i="1" spc="5" smtClean="0">
                          <a:latin typeface="Cambria Math" panose="02040503050406030204" pitchFamily="18" charset="0"/>
                          <a:cs typeface="Cambria"/>
                        </a:rPr>
                        <m:t>𝑎𝑛𝑑</m:t>
                      </m:r>
                      <m:r>
                        <a:rPr lang="en-US" sz="2400" b="0" i="1" spc="5" smtClean="0">
                          <a:latin typeface="Cambria Math" panose="02040503050406030204" pitchFamily="18" charset="0"/>
                          <a:cs typeface="Cambria"/>
                        </a:rPr>
                        <m:t> </m:t>
                      </m:r>
                      <m:r>
                        <a:rPr lang="en-US" sz="2400" b="0" i="1" spc="5" smtClean="0">
                          <a:latin typeface="Cambria Math" panose="02040503050406030204" pitchFamily="18" charset="0"/>
                          <a:cs typeface="Cambria"/>
                        </a:rPr>
                        <m:t>𝑔</m:t>
                      </m:r>
                      <m:r>
                        <a:rPr lang="en-US" sz="2400" b="0" i="1" spc="5" smtClean="0">
                          <a:latin typeface="Cambria Math" panose="02040503050406030204" pitchFamily="18" charset="0"/>
                          <a:cs typeface="Cambria"/>
                        </a:rPr>
                        <m:t>=3∈</m:t>
                      </m:r>
                      <m:r>
                        <a:rPr lang="en-US" sz="2400" b="0" i="1" spc="5" smtClean="0">
                          <a:latin typeface="Cambria Math" panose="02040503050406030204" pitchFamily="18" charset="0"/>
                          <a:cs typeface="Cambria"/>
                        </a:rPr>
                        <m:t>𝑄𝑅</m:t>
                      </m:r>
                    </m:oMath>
                  </m:oMathPara>
                </a14:m>
                <a:endParaRPr lang="en-US" sz="2400" b="0" i="1" spc="5" dirty="0">
                  <a:latin typeface="Cambria Math" panose="02040503050406030204" pitchFamily="18" charset="0"/>
                  <a:cs typeface="Cambria"/>
                </a:endParaRPr>
              </a:p>
              <a:p>
                <a:pPr algn="ctr">
                  <a:lnSpc>
                    <a:spcPct val="100000"/>
                  </a:lnSpc>
                  <a:spcBef>
                    <a:spcPts val="600"/>
                  </a:spcBef>
                  <a:tabLst>
                    <a:tab pos="1795780" algn="l"/>
                  </a:tabLst>
                </a:pPr>
                <a:endParaRPr lang="en-US" sz="2400" b="0" i="1" spc="5" dirty="0">
                  <a:latin typeface="Cambria Math" panose="02040503050406030204" pitchFamily="18" charset="0"/>
                  <a:cs typeface="Cambria"/>
                </a:endParaRPr>
              </a:p>
              <a:p>
                <a:pPr algn="ctr">
                  <a:lnSpc>
                    <a:spcPct val="100000"/>
                  </a:lnSpc>
                  <a:spcBef>
                    <a:spcPts val="600"/>
                  </a:spcBef>
                  <a:tabLst>
                    <a:tab pos="1795780" algn="l"/>
                  </a:tabLst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pc="5" smtClean="0">
                            <a:latin typeface="Cambria Math" panose="02040503050406030204" pitchFamily="18" charset="0"/>
                            <a:cs typeface="Cambria"/>
                          </a:rPr>
                        </m:ctrlPr>
                      </m:dPr>
                      <m:e>
                        <m:r>
                          <a:rPr lang="en-US" sz="2400" b="0" i="1" spc="5" smtClean="0">
                            <a:latin typeface="Cambria Math" panose="02040503050406030204" pitchFamily="18" charset="0"/>
                            <a:cs typeface="Cambria"/>
                          </a:rPr>
                          <m:t>1, 3, 4, 5, 9</m:t>
                        </m:r>
                      </m:e>
                    </m:d>
                    <m:r>
                      <a:rPr lang="en-US" sz="2400" b="0" i="1" spc="5" smtClean="0">
                        <a:latin typeface="Cambria Math" panose="02040503050406030204" pitchFamily="18" charset="0"/>
                        <a:cs typeface="Cambria"/>
                      </a:rPr>
                      <m:t>∈</m:t>
                    </m:r>
                    <m:r>
                      <a:rPr lang="en-US" sz="2400" b="0" i="1" spc="5" smtClean="0">
                        <a:latin typeface="Cambria Math" panose="02040503050406030204" pitchFamily="18" charset="0"/>
                        <a:cs typeface="Cambria"/>
                      </a:rPr>
                      <m:t>𝑄𝑅</m:t>
                    </m:r>
                    <m:r>
                      <a:rPr lang="en-US" sz="2400" b="0" i="1" spc="5" smtClean="0">
                        <a:latin typeface="Cambria Math" panose="02040503050406030204" pitchFamily="18" charset="0"/>
                        <a:cs typeface="Cambria"/>
                      </a:rPr>
                      <m:t>                          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pc="5" smtClean="0">
                            <a:latin typeface="Cambria Math" panose="02040503050406030204" pitchFamily="18" charset="0"/>
                            <a:cs typeface="Cambria"/>
                          </a:rPr>
                        </m:ctrlPr>
                      </m:dPr>
                      <m:e>
                        <m:r>
                          <a:rPr lang="en-US" sz="2400" b="0" i="1" spc="5" smtClean="0">
                            <a:latin typeface="Cambria Math" panose="02040503050406030204" pitchFamily="18" charset="0"/>
                            <a:cs typeface="Cambria"/>
                          </a:rPr>
                          <m:t>2, 6, 7, 8, 10</m:t>
                        </m:r>
                      </m:e>
                    </m:d>
                    <m:r>
                      <a:rPr lang="en-US" sz="2400" b="0" i="1" spc="5" smtClean="0">
                        <a:latin typeface="Cambria Math" panose="02040503050406030204" pitchFamily="18" charset="0"/>
                        <a:cs typeface="Cambria"/>
                      </a:rPr>
                      <m:t>∉</m:t>
                    </m:r>
                    <m:r>
                      <a:rPr lang="en-US" sz="2400" b="0" i="1" spc="5" smtClean="0">
                        <a:latin typeface="Cambria Math" panose="02040503050406030204" pitchFamily="18" charset="0"/>
                        <a:cs typeface="Cambria"/>
                      </a:rPr>
                      <m:t>𝑄𝑅</m:t>
                    </m:r>
                  </m:oMath>
                </a14:m>
                <a:r>
                  <a:rPr lang="en-US" sz="2400" b="0" i="1" spc="5" dirty="0">
                    <a:latin typeface="Cambria Math" panose="02040503050406030204" pitchFamily="18" charset="0"/>
                    <a:cs typeface="Cambria"/>
                  </a:rPr>
                  <a:t> </a:t>
                </a:r>
              </a:p>
              <a:p>
                <a:pPr algn="ctr">
                  <a:lnSpc>
                    <a:spcPct val="100000"/>
                  </a:lnSpc>
                  <a:spcBef>
                    <a:spcPts val="600"/>
                  </a:spcBef>
                  <a:tabLst>
                    <a:tab pos="1795780" algn="l"/>
                  </a:tabLst>
                </a:pPr>
                <a:endParaRPr lang="en-US" sz="2400" b="0" i="1" spc="5" dirty="0">
                  <a:latin typeface="Cambria Math" panose="02040503050406030204" pitchFamily="18" charset="0"/>
                  <a:cs typeface="Cambria"/>
                </a:endParaRPr>
              </a:p>
              <a:p>
                <a:pPr algn="ctr">
                  <a:lnSpc>
                    <a:spcPct val="100000"/>
                  </a:lnSpc>
                  <a:spcBef>
                    <a:spcPts val="600"/>
                  </a:spcBef>
                  <a:tabLst>
                    <a:tab pos="179578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rebuchet MS"/>
                        </a:rPr>
                        <m:t>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rebuchet MS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rebuchet MS"/>
                            </a:rPr>
                            <m:t>1, 4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rebuchet MS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rebuchet MS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rebuchet MS"/>
                            </a:rPr>
                            <m:t>9, 5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rebuchet MS"/>
                        </a:rPr>
                        <m:t>                                 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rebuchet MS"/>
                        </a:rPr>
                        <m:t>ℇ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rebuchet MS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rebuchet MS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rebuchet MS"/>
                            </a:rPr>
                            <m:t>, 4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rebuchet MS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rebuchet MS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rebuchet MS"/>
                            </a:rPr>
                            <m:t>9, 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rebuchet MS"/>
                            </a:rPr>
                            <m:t>10</m:t>
                          </m:r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  <a:cs typeface="Trebuchet MS"/>
                </a:endParaRPr>
              </a:p>
              <a:p>
                <a:pPr algn="ctr">
                  <a:lnSpc>
                    <a:spcPct val="100000"/>
                  </a:lnSpc>
                  <a:spcBef>
                    <a:spcPts val="600"/>
                  </a:spcBef>
                  <a:tabLst>
                    <a:tab pos="179578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rebuchet MS"/>
                        </a:rPr>
                        <m:t>                                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rebuchet MS"/>
                        </a:rPr>
                        <m:t>ℇ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rebuchet MS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rebuchet MS"/>
                            </a:rPr>
                            <m:t>3, 4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rebuchet MS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rebuchet MS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rebuchet MS"/>
                            </a:rPr>
                            <m:t>9, 4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rebuchet MS"/>
                        </a:rPr>
                        <m:t>                                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rebuchet MS"/>
                        </a:rPr>
                        <m:t> ℇ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rebuchet MS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rebuchet MS"/>
                            </a:rPr>
                            <m:t>6, 4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rebuchet MS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rebuchet MS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rebuchet MS"/>
                            </a:rPr>
                            <m:t>9, 8</m:t>
                          </m:r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  <a:cs typeface="Trebuchet MS"/>
                </a:endParaRPr>
              </a:p>
              <a:p>
                <a:pPr algn="ctr">
                  <a:lnSpc>
                    <a:spcPct val="100000"/>
                  </a:lnSpc>
                  <a:spcBef>
                    <a:spcPts val="600"/>
                  </a:spcBef>
                  <a:tabLst>
                    <a:tab pos="179578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rebuchet MS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rebuchet MS"/>
                        </a:rPr>
                        <m:t>                               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rebuchet MS"/>
                        </a:rPr>
                        <m:t>ℇ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rebuchet MS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rebuchet MS"/>
                            </a:rPr>
                            <m:t>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rebuchet MS"/>
                            </a:rPr>
                            <m:t>, 4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rebuchet MS"/>
                        </a:rPr>
                        <m:t>=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rebuchet MS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rebuchet MS"/>
                            </a:rPr>
                            <m:t>9, 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rebuchet MS"/>
                            </a:rPr>
                            <m:t>9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rebuchet MS"/>
                        </a:rPr>
                        <m:t>                                  ℇ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rebuchet MS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rebuchet MS"/>
                            </a:rPr>
                            <m:t>7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rebuchet MS"/>
                            </a:rPr>
                            <m:t>, 4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rebuchet MS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rebuchet MS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rebuchet MS"/>
                            </a:rPr>
                            <m:t>9, 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rebuchet MS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  <a:cs typeface="Trebuchet MS"/>
                </a:endParaRPr>
              </a:p>
              <a:p>
                <a:pPr algn="ctr">
                  <a:lnSpc>
                    <a:spcPct val="100000"/>
                  </a:lnSpc>
                  <a:spcBef>
                    <a:spcPts val="600"/>
                  </a:spcBef>
                  <a:tabLst>
                    <a:tab pos="179578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rebuchet MS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rebuchet MS"/>
                        </a:rPr>
                        <m:t>                               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rebuchet MS"/>
                        </a:rPr>
                        <m:t>ℇ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rebuchet MS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rebuchet MS"/>
                            </a:rPr>
                            <m:t>5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rebuchet MS"/>
                            </a:rPr>
                            <m:t>, 4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rebuchet MS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rebuchet MS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rebuchet MS"/>
                            </a:rPr>
                            <m:t>9, 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rebuchet MS"/>
                            </a:rPr>
                            <m:t>3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rebuchet MS"/>
                        </a:rPr>
                        <m:t>                                  ℇ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rebuchet MS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rebuchet MS"/>
                            </a:rPr>
                            <m:t>8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rebuchet MS"/>
                            </a:rPr>
                            <m:t>, 4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rebuchet MS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rebuchet MS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rebuchet MS"/>
                            </a:rPr>
                            <m:t>9, 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rebuchet MS"/>
                            </a:rPr>
                            <m:t>7</m:t>
                          </m:r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  <a:cs typeface="Trebuchet MS"/>
                </a:endParaRPr>
              </a:p>
              <a:p>
                <a:pPr algn="ctr">
                  <a:lnSpc>
                    <a:spcPct val="100000"/>
                  </a:lnSpc>
                  <a:spcBef>
                    <a:spcPts val="600"/>
                  </a:spcBef>
                  <a:tabLst>
                    <a:tab pos="179578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rebuchet MS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rebuchet MS"/>
                        </a:rPr>
                        <m:t>                               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rebuchet MS"/>
                        </a:rPr>
                        <m:t>ℇ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rebuchet MS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rebuchet MS"/>
                            </a:rPr>
                            <m:t>9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rebuchet MS"/>
                            </a:rPr>
                            <m:t>, 4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rebuchet MS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rebuchet MS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rebuchet MS"/>
                            </a:rPr>
                            <m:t>9, 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rebuchet MS"/>
                            </a:rPr>
                            <m:t>1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rebuchet MS"/>
                        </a:rPr>
                        <m:t>                                  ℇ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rebuchet MS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rebuchet MS"/>
                            </a:rPr>
                            <m:t>10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rebuchet MS"/>
                            </a:rPr>
                            <m:t>, 4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rebuchet MS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rebuchet MS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rebuchet MS"/>
                            </a:rPr>
                            <m:t>9, 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rebuchet MS"/>
                            </a:rPr>
                            <m:t>6</m:t>
                          </m:r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  <a:cs typeface="Trebuchet MS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39F058-FDE5-B849-A1EC-1DFA87B1E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25" y="1916875"/>
                <a:ext cx="10931185" cy="4016484"/>
              </a:xfrm>
              <a:prstGeom prst="rect">
                <a:avLst/>
              </a:prstGeom>
              <a:blipFill>
                <a:blip r:embed="rId2"/>
                <a:stretch>
                  <a:fillRect l="-581" b="-1887"/>
                </a:stretch>
              </a:blipFill>
              <a:effectLst>
                <a:outerShdw sx="1000" sy="1000" algn="ctr" rotWithShape="0">
                  <a:srgbClr val="000000"/>
                </a:outerShdw>
                <a:reflection endPos="0" dir="5400000" sy="-100000" algn="bl" rotWithShape="0"/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D5A6730-BAE0-B944-8B76-A1A8C15D6D8D}"/>
              </a:ext>
            </a:extLst>
          </p:cNvPr>
          <p:cNvSpPr txBox="1"/>
          <p:nvPr/>
        </p:nvSpPr>
        <p:spPr>
          <a:xfrm>
            <a:off x="674325" y="1529012"/>
            <a:ext cx="10931185" cy="394467"/>
          </a:xfrm>
          <a:prstGeom prst="rect">
            <a:avLst/>
          </a:prstGeom>
          <a:solidFill>
            <a:srgbClr val="FF0000"/>
          </a:solidFill>
          <a:effectLst>
            <a:outerShdw sx="1000" sy="1000" algn="ctr" rotWithShape="0">
              <a:srgbClr val="000000">
                <a:alpha val="48000"/>
              </a:srgbClr>
            </a:outerShdw>
            <a:reflection endPos="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63500" marR="99060" algn="ctr">
              <a:lnSpc>
                <a:spcPct val="102600"/>
              </a:lnSpc>
              <a:spcBef>
                <a:spcPts val="260"/>
              </a:spcBef>
            </a:pPr>
            <a:r>
              <a:rPr lang="en-US" sz="2000" spc="-15" dirty="0">
                <a:solidFill>
                  <a:srgbClr val="FFFFFF"/>
                </a:solidFill>
                <a:latin typeface="Comic Sans MS" panose="030F0902030302020204" pitchFamily="66" charset="0"/>
                <a:cs typeface="Tahoma"/>
              </a:rPr>
              <a:t>Example of a group of order 10</a:t>
            </a:r>
            <a:endParaRPr lang="en-US" sz="2000" dirty="0">
              <a:latin typeface="Comic Sans MS" panose="030F0902030302020204" pitchFamily="66" charset="0"/>
              <a:cs typeface="Tahom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75FE57-02F5-264C-AFFE-2ACFEF91C61B}"/>
              </a:ext>
            </a:extLst>
          </p:cNvPr>
          <p:cNvSpPr txBox="1"/>
          <p:nvPr/>
        </p:nvSpPr>
        <p:spPr>
          <a:xfrm>
            <a:off x="3212756" y="790832"/>
            <a:ext cx="62125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spc="65" dirty="0">
                <a:ea typeface="Tahoma" panose="020B0604030504040204" pitchFamily="34" charset="0"/>
                <a:cs typeface="Tahoma" panose="020B0604030504040204" pitchFamily="34" charset="0"/>
              </a:rPr>
              <a:t>Quadratic </a:t>
            </a:r>
            <a:r>
              <a:rPr lang="en-US" sz="2800" i="1" spc="65" dirty="0" err="1">
                <a:ea typeface="Tahoma" panose="020B0604030504040204" pitchFamily="34" charset="0"/>
                <a:cs typeface="Tahoma" panose="020B0604030504040204" pitchFamily="34" charset="0"/>
              </a:rPr>
              <a:t>Residuos</a:t>
            </a:r>
            <a:r>
              <a:rPr lang="en-US" sz="2800" i="1" spc="65" dirty="0">
                <a:ea typeface="Tahoma" panose="020B0604030504040204" pitchFamily="34" charset="0"/>
                <a:cs typeface="Tahoma" panose="020B0604030504040204" pitchFamily="34" charset="0"/>
              </a:rPr>
              <a:t> (QR) messages</a:t>
            </a:r>
          </a:p>
          <a:p>
            <a:endParaRPr lang="en-US" dirty="0"/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B4F366E8-FBB0-3D44-95E9-A4E282CE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1011" y="6492875"/>
            <a:ext cx="1474573" cy="365125"/>
          </a:xfrm>
        </p:spPr>
        <p:txBody>
          <a:bodyPr/>
          <a:lstStyle/>
          <a:p>
            <a:fld id="{9E646B98-76DA-C04E-8A55-D38DB767DB0D}" type="slidenum">
              <a:rPr lang="en-US" smtClean="0"/>
              <a:pPr/>
              <a:t>21</a:t>
            </a:fld>
            <a:r>
              <a:rPr lang="en-US" dirty="0"/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1541918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2E371-1028-0A26-641D-5122E17D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Quadratic </a:t>
            </a:r>
            <a:r>
              <a:rPr lang="en-US" dirty="0" err="1"/>
              <a:t>residuos</a:t>
            </a:r>
            <a:r>
              <a:rPr lang="en-US" dirty="0"/>
              <a:t> (QR)</a:t>
            </a:r>
          </a:p>
        </p:txBody>
      </p:sp>
      <p:sp>
        <p:nvSpPr>
          <p:cNvPr id="4" name="ZoneTexte 4">
            <a:extLst>
              <a:ext uri="{FF2B5EF4-FFF2-40B4-BE49-F238E27FC236}">
                <a16:creationId xmlns:a16="http://schemas.microsoft.com/office/drawing/2014/main" id="{350735C8-FD14-96FE-8BFD-FF665C359129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 bwMode="auto">
          <a:xfrm>
            <a:off x="2695136" y="3216634"/>
            <a:ext cx="10515600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Calibri" pitchFamily="34" charset="0"/>
              </a:rPr>
              <a:t>x  </a:t>
            </a:r>
            <a:r>
              <a:rPr lang="en-US" sz="2400" dirty="0">
                <a:latin typeface="Calibri" pitchFamily="34" charset="0"/>
                <a:sym typeface="Symbol" pitchFamily="18" charset="2"/>
              </a:rPr>
              <a:t>   </a:t>
            </a:r>
            <a:r>
              <a:rPr lang="en-US" sz="2400" dirty="0" err="1">
                <a:latin typeface="Calibri" pitchFamily="34" charset="0"/>
                <a:sym typeface="Symbol" pitchFamily="18" charset="2"/>
              </a:rPr>
              <a:t>QR</a:t>
            </a:r>
            <a:r>
              <a:rPr lang="en-US" sz="2400" baseline="-25000" dirty="0" err="1">
                <a:latin typeface="Calibri" pitchFamily="34" charset="0"/>
                <a:sym typeface="Symbol" pitchFamily="18" charset="2"/>
              </a:rPr>
              <a:t>q</a:t>
            </a:r>
            <a:r>
              <a:rPr lang="en-US" sz="2400" dirty="0">
                <a:latin typeface="Calibri" pitchFamily="34" charset="0"/>
                <a:sym typeface="Symbol" pitchFamily="18" charset="2"/>
              </a:rPr>
              <a:t>                  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sym typeface="Symbol" pitchFamily="18" charset="2"/>
              </a:rPr>
              <a:t> b    b</a:t>
            </a:r>
            <a:r>
              <a:rPr lang="en-US" sz="2400" baseline="30000" dirty="0">
                <a:latin typeface="Calibri" pitchFamily="34" charset="0"/>
                <a:sym typeface="Symbol" pitchFamily="18" charset="2"/>
              </a:rPr>
              <a:t>2</a:t>
            </a:r>
            <a:r>
              <a:rPr lang="en-US" sz="2400" dirty="0">
                <a:latin typeface="Calibri" pitchFamily="34" charset="0"/>
                <a:sym typeface="Symbol" pitchFamily="18" charset="2"/>
              </a:rPr>
              <a:t> x (mod q)</a:t>
            </a:r>
          </a:p>
        </p:txBody>
      </p:sp>
    </p:spTree>
    <p:extLst>
      <p:ext uri="{BB962C8B-B14F-4D97-AF65-F5344CB8AC3E}">
        <p14:creationId xmlns:p14="http://schemas.microsoft.com/office/powerpoint/2010/main" val="3983676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2E371-1028-0A26-641D-5122E17D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Quadratic </a:t>
            </a:r>
            <a:r>
              <a:rPr lang="en-US" dirty="0" err="1"/>
              <a:t>residuos</a:t>
            </a:r>
            <a:r>
              <a:rPr lang="en-US" dirty="0"/>
              <a:t> (QR)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69D59A81-24CC-7A4A-25C6-06A90197216C}"/>
              </a:ext>
            </a:extLst>
          </p:cNvPr>
          <p:cNvSpPr txBox="1">
            <a:spLocks/>
          </p:cNvSpPr>
          <p:nvPr/>
        </p:nvSpPr>
        <p:spPr>
          <a:xfrm>
            <a:off x="670560" y="609600"/>
            <a:ext cx="8077200" cy="5638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Algorithm that given q and a in Z*</a:t>
            </a:r>
            <a:r>
              <a:rPr lang="en-US" sz="2400" baseline="-25000" dirty="0"/>
              <a:t>q  </a:t>
            </a:r>
            <a:r>
              <a:rPr lang="en-US" sz="2400" dirty="0"/>
              <a:t>returns  </a:t>
            </a:r>
            <a:r>
              <a:rPr lang="en-US" sz="2400" dirty="0" err="1"/>
              <a:t>J</a:t>
            </a:r>
            <a:r>
              <a:rPr lang="en-US" sz="2400" baseline="-25000" dirty="0" err="1"/>
              <a:t>q</a:t>
            </a:r>
            <a:r>
              <a:rPr lang="en-US" sz="2400" dirty="0"/>
              <a:t>(a):  </a:t>
            </a:r>
          </a:p>
          <a:p>
            <a:endParaRPr lang="en-US" sz="1800" dirty="0"/>
          </a:p>
          <a:p>
            <a:r>
              <a:rPr lang="en-US" b="1" dirty="0" err="1">
                <a:latin typeface="Arial" pitchFamily="34" charset="0"/>
                <a:cs typeface="Arial" pitchFamily="34" charset="0"/>
              </a:rPr>
              <a:t>Alg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Test_SQ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(q, a)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s = = a</a:t>
            </a:r>
            <a:r>
              <a:rPr lang="en-US" baseline="30000" dirty="0">
                <a:latin typeface="Arial" pitchFamily="34" charset="0"/>
                <a:cs typeface="Arial" pitchFamily="34" charset="0"/>
              </a:rPr>
              <a:t>(q-1)/2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Calibri" pitchFamily="34" charset="0"/>
                <a:sym typeface="Symbol" pitchFamily="18" charset="2"/>
              </a:rPr>
              <a:t>(mod q)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return s</a:t>
            </a:r>
          </a:p>
          <a:p>
            <a:endParaRPr lang="en-US" sz="2400" dirty="0"/>
          </a:p>
          <a:p>
            <a:r>
              <a:rPr lang="en-US" sz="2400" dirty="0"/>
              <a:t>This yields a cubic-time algorithm to compute the Jacobi symbol. </a:t>
            </a:r>
          </a:p>
        </p:txBody>
      </p:sp>
    </p:spTree>
    <p:extLst>
      <p:ext uri="{BB962C8B-B14F-4D97-AF65-F5344CB8AC3E}">
        <p14:creationId xmlns:p14="http://schemas.microsoft.com/office/powerpoint/2010/main" val="3371469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2E371-1028-0A26-641D-5122E17D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Quadratic </a:t>
            </a:r>
            <a:r>
              <a:rPr lang="en-US" dirty="0" err="1"/>
              <a:t>residuos</a:t>
            </a:r>
            <a:r>
              <a:rPr lang="en-US" dirty="0"/>
              <a:t> (QR)</a:t>
            </a:r>
          </a:p>
        </p:txBody>
      </p:sp>
      <p:sp>
        <p:nvSpPr>
          <p:cNvPr id="4" name="ZoneTexte 4">
            <a:extLst>
              <a:ext uri="{FF2B5EF4-FFF2-40B4-BE49-F238E27FC236}">
                <a16:creationId xmlns:a16="http://schemas.microsoft.com/office/drawing/2014/main" id="{350735C8-FD14-96FE-8BFD-FF665C359129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 bwMode="auto">
          <a:xfrm>
            <a:off x="2244970" y="1690688"/>
            <a:ext cx="10515600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Calibri" pitchFamily="34" charset="0"/>
              </a:rPr>
              <a:t>x  </a:t>
            </a:r>
            <a:r>
              <a:rPr lang="en-US" sz="2400" dirty="0">
                <a:latin typeface="Calibri" pitchFamily="34" charset="0"/>
                <a:sym typeface="Symbol" pitchFamily="18" charset="2"/>
              </a:rPr>
              <a:t>   </a:t>
            </a:r>
            <a:r>
              <a:rPr lang="en-US" sz="2400" dirty="0" err="1">
                <a:latin typeface="Calibri" pitchFamily="34" charset="0"/>
                <a:sym typeface="Symbol" pitchFamily="18" charset="2"/>
              </a:rPr>
              <a:t>QR</a:t>
            </a:r>
            <a:r>
              <a:rPr lang="en-US" sz="2400" baseline="-25000" dirty="0" err="1">
                <a:latin typeface="Calibri" pitchFamily="34" charset="0"/>
                <a:sym typeface="Symbol" pitchFamily="18" charset="2"/>
              </a:rPr>
              <a:t>q</a:t>
            </a:r>
            <a:r>
              <a:rPr lang="en-US" sz="2400" dirty="0">
                <a:latin typeface="Calibri" pitchFamily="34" charset="0"/>
                <a:sym typeface="Symbol" pitchFamily="18" charset="2"/>
              </a:rPr>
              <a:t>                  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sym typeface="Symbol" pitchFamily="18" charset="2"/>
              </a:rPr>
              <a:t> b    b</a:t>
            </a:r>
            <a:r>
              <a:rPr lang="en-US" sz="2400" baseline="30000" dirty="0">
                <a:latin typeface="Calibri" pitchFamily="34" charset="0"/>
                <a:sym typeface="Symbol" pitchFamily="18" charset="2"/>
              </a:rPr>
              <a:t>2</a:t>
            </a:r>
            <a:r>
              <a:rPr lang="en-US" sz="2400" dirty="0">
                <a:latin typeface="Calibri" pitchFamily="34" charset="0"/>
                <a:sym typeface="Symbol" pitchFamily="18" charset="2"/>
              </a:rPr>
              <a:t> x (mod q)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48B75D-5F9D-A275-C41B-F7CAAF3BD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979" y="3063720"/>
            <a:ext cx="83058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Fact:</a:t>
            </a:r>
            <a:r>
              <a:rPr lang="en-US" sz="2400" dirty="0"/>
              <a:t>  If q ≥ 3 is a prime then for any x, y </a:t>
            </a:r>
          </a:p>
          <a:p>
            <a:endParaRPr lang="en-US" sz="2400" dirty="0">
              <a:latin typeface="Calibri" pitchFamily="34" charset="0"/>
              <a:sym typeface="Symbol" pitchFamily="18" charset="2"/>
            </a:endParaRPr>
          </a:p>
          <a:p>
            <a:pPr algn="ctr"/>
            <a:r>
              <a:rPr lang="en-US" sz="2400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2400" dirty="0" err="1"/>
              <a:t>J</a:t>
            </a:r>
            <a:r>
              <a:rPr lang="en-US" sz="2400" baseline="-25000" dirty="0" err="1"/>
              <a:t>q</a:t>
            </a:r>
            <a:r>
              <a:rPr lang="en-US" sz="2400" dirty="0"/>
              <a:t>(</a:t>
            </a:r>
            <a:r>
              <a:rPr lang="en-US" sz="2400" dirty="0" err="1"/>
              <a:t>xy</a:t>
            </a:r>
            <a:r>
              <a:rPr lang="en-US" sz="2400" dirty="0"/>
              <a:t>) = </a:t>
            </a:r>
            <a:r>
              <a:rPr lang="en-US" sz="2400" dirty="0" err="1"/>
              <a:t>J</a:t>
            </a:r>
            <a:r>
              <a:rPr lang="en-US" sz="2400" baseline="-25000" dirty="0" err="1"/>
              <a:t>q</a:t>
            </a:r>
            <a:r>
              <a:rPr lang="en-US" sz="2400" dirty="0"/>
              <a:t>(x) </a:t>
            </a:r>
            <a:r>
              <a:rPr lang="en-US" sz="2400" dirty="0" err="1"/>
              <a:t>J</a:t>
            </a:r>
            <a:r>
              <a:rPr lang="en-US" sz="2400" baseline="-25000" dirty="0" err="1"/>
              <a:t>q</a:t>
            </a:r>
            <a:r>
              <a:rPr lang="en-US" sz="2400" dirty="0"/>
              <a:t>(y)</a:t>
            </a:r>
          </a:p>
          <a:p>
            <a:pPr algn="ctr"/>
            <a:endParaRPr lang="en-US" sz="2400" dirty="0">
              <a:latin typeface="Calibri" pitchFamily="34" charset="0"/>
              <a:sym typeface="Symbol" pitchFamily="18" charset="2"/>
            </a:endParaRPr>
          </a:p>
          <a:p>
            <a:pPr algn="ctr"/>
            <a:r>
              <a:rPr lang="en-US" sz="2400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2400" dirty="0" err="1"/>
              <a:t>J</a:t>
            </a:r>
            <a:r>
              <a:rPr lang="en-US" sz="2400" baseline="-25000" dirty="0" err="1"/>
              <a:t>q</a:t>
            </a:r>
            <a:r>
              <a:rPr lang="en-US" sz="2400" dirty="0"/>
              <a:t>(x</a:t>
            </a:r>
            <a:r>
              <a:rPr lang="en-US" sz="2400" baseline="30000" dirty="0"/>
              <a:t>-1</a:t>
            </a:r>
            <a:r>
              <a:rPr lang="en-US" sz="2400" dirty="0"/>
              <a:t>) = </a:t>
            </a:r>
            <a:r>
              <a:rPr lang="en-US" sz="2400" dirty="0" err="1"/>
              <a:t>J</a:t>
            </a:r>
            <a:r>
              <a:rPr lang="en-US" sz="2400" baseline="-25000" dirty="0" err="1"/>
              <a:t>q</a:t>
            </a:r>
            <a:r>
              <a:rPr lang="en-US" sz="2400" dirty="0"/>
              <a:t>(x)</a:t>
            </a:r>
            <a:endParaRPr lang="en-US" sz="2400" dirty="0">
              <a:latin typeface="Calibri" pitchFamily="34" charset="0"/>
              <a:sym typeface="Symbol" pitchFamily="18" charset="2"/>
            </a:endParaRPr>
          </a:p>
          <a:p>
            <a:endParaRPr lang="en-US" sz="2400" dirty="0">
              <a:latin typeface="Calibri" pitchFamily="34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64751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89EB0-03E5-49D2-69A1-929203CFF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338" y="472170"/>
            <a:ext cx="10515600" cy="1325563"/>
          </a:xfrm>
        </p:spPr>
        <p:txBody>
          <a:bodyPr/>
          <a:lstStyle/>
          <a:p>
            <a:r>
              <a:rPr lang="en-US" dirty="0" err="1"/>
              <a:t>ElGamal</a:t>
            </a:r>
            <a:r>
              <a:rPr lang="en-US" dirty="0"/>
              <a:t> is IND-CPA using the following definition: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16C692-4122-79EA-37EF-30CF75C2D62C}"/>
              </a:ext>
            </a:extLst>
          </p:cNvPr>
          <p:cNvSpPr txBox="1"/>
          <p:nvPr/>
        </p:nvSpPr>
        <p:spPr>
          <a:xfrm>
            <a:off x="1078524" y="3059668"/>
            <a:ext cx="8698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generation	d : = {1 …, q-1} ;  e : = </a:t>
            </a:r>
            <a:r>
              <a:rPr lang="en-US" dirty="0" err="1"/>
              <a:t>g</a:t>
            </a:r>
            <a:r>
              <a:rPr lang="en-US" baseline="30000" dirty="0" err="1"/>
              <a:t>d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4FE4A2-6A45-C100-B813-03298CE16790}"/>
              </a:ext>
            </a:extLst>
          </p:cNvPr>
          <p:cNvSpPr txBox="1"/>
          <p:nvPr/>
        </p:nvSpPr>
        <p:spPr>
          <a:xfrm>
            <a:off x="1078524" y="1797733"/>
            <a:ext cx="9900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 p a </a:t>
            </a:r>
            <a:r>
              <a:rPr lang="en-US" b="1" dirty="0">
                <a:solidFill>
                  <a:srgbClr val="00B0F0"/>
                </a:solidFill>
              </a:rPr>
              <a:t>safe prime</a:t>
            </a:r>
            <a:r>
              <a:rPr lang="en-US" dirty="0"/>
              <a:t> number, G a</a:t>
            </a:r>
            <a:r>
              <a:rPr lang="en-US" b="1" dirty="0">
                <a:solidFill>
                  <a:srgbClr val="00B0F0"/>
                </a:solidFill>
              </a:rPr>
              <a:t> prime order group </a:t>
            </a:r>
            <a:r>
              <a:rPr lang="en-US" dirty="0"/>
              <a:t>with operation *, and g its generator,  then we define </a:t>
            </a:r>
            <a:r>
              <a:rPr lang="en-US" dirty="0" err="1"/>
              <a:t>ElGamal</a:t>
            </a:r>
            <a:r>
              <a:rPr lang="en-US" dirty="0"/>
              <a:t> as: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6E3E8F-0435-3A78-C1C2-D2667DBFE5FD}"/>
              </a:ext>
            </a:extLst>
          </p:cNvPr>
          <p:cNvSpPr txBox="1"/>
          <p:nvPr/>
        </p:nvSpPr>
        <p:spPr>
          <a:xfrm>
            <a:off x="1078524" y="3923629"/>
            <a:ext cx="8698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Encryption(</a:t>
            </a:r>
            <a:r>
              <a:rPr lang="en-US" dirty="0" err="1"/>
              <a:t>m,e</a:t>
            </a:r>
            <a:r>
              <a:rPr lang="en-US" dirty="0"/>
              <a:t>)	 r: = {1 …, q-1} ;  c1 : = g</a:t>
            </a:r>
            <a:r>
              <a:rPr lang="en-US" baseline="30000" dirty="0"/>
              <a:t>r</a:t>
            </a:r>
            <a:r>
              <a:rPr lang="en-US" dirty="0"/>
              <a:t> ; c2 :=m*e</a:t>
            </a:r>
            <a:r>
              <a:rPr lang="en-US" baseline="30000" dirty="0"/>
              <a:t>r</a:t>
            </a:r>
            <a:r>
              <a:rPr lang="en-US" dirty="0"/>
              <a:t> , where </a:t>
            </a:r>
            <a:r>
              <a:rPr lang="en-US" b="1" dirty="0">
                <a:solidFill>
                  <a:srgbClr val="FF0000"/>
                </a:solidFill>
              </a:rPr>
              <a:t>m belongs to 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4E2120-4A5D-ECE7-10FC-F94A4F06E682}"/>
              </a:ext>
            </a:extLst>
          </p:cNvPr>
          <p:cNvSpPr txBox="1"/>
          <p:nvPr/>
        </p:nvSpPr>
        <p:spPr>
          <a:xfrm>
            <a:off x="1078524" y="4787590"/>
            <a:ext cx="8698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Encryption(c1,c2,d)	 m:= c2/c1</a:t>
            </a:r>
            <a:r>
              <a:rPr lang="en-US" baseline="30000" dirty="0"/>
              <a:t>d</a:t>
            </a:r>
            <a:endParaRPr lang="en-US" b="1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369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C32DD8-4A28-E3DD-18EF-7F0C19B29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100" y="1621204"/>
            <a:ext cx="6527800" cy="4178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16622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D623FB-2866-9B46-8337-6B2E67DF7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070080" cy="6793798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9D655B60-257E-1F4E-BFFB-7BDB3E2BB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6855" y="6567017"/>
            <a:ext cx="1474573" cy="365125"/>
          </a:xfrm>
        </p:spPr>
        <p:txBody>
          <a:bodyPr/>
          <a:lstStyle/>
          <a:p>
            <a:fld id="{9E646B98-76DA-C04E-8A55-D38DB767DB0D}" type="slidenum">
              <a:rPr lang="en-US" smtClean="0"/>
              <a:pPr/>
              <a:t>27</a:t>
            </a:fld>
            <a:r>
              <a:rPr lang="en-US" dirty="0"/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681645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13525-EFB0-0738-E6DC-9B50463C7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TP : https://</a:t>
            </a:r>
            <a:r>
              <a:rPr lang="en-US" dirty="0" err="1"/>
              <a:t>ocaml.org</a:t>
            </a:r>
            <a:r>
              <a:rPr lang="en-US" dirty="0"/>
              <a:t>/docs/up-and-running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EBDCF-C0D4-CEED-B2C8-E56E55742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8175"/>
            <a:ext cx="10515600" cy="5165116"/>
          </a:xfrm>
        </p:spPr>
        <p:txBody>
          <a:bodyPr/>
          <a:lstStyle/>
          <a:p>
            <a:r>
              <a:rPr lang="en-US" dirty="0"/>
              <a:t> Choose one QR message and one non QR message.</a:t>
            </a:r>
          </a:p>
          <a:p>
            <a:pPr marL="0" indent="0">
              <a:buNone/>
            </a:pPr>
            <a:r>
              <a:rPr lang="en-US" dirty="0"/>
              <a:t> Use the provided </a:t>
            </a:r>
            <a:r>
              <a:rPr lang="en-US" dirty="0" err="1"/>
              <a:t>OCaml</a:t>
            </a:r>
            <a:r>
              <a:rPr lang="en-US" dirty="0"/>
              <a:t> </a:t>
            </a:r>
            <a:r>
              <a:rPr lang="en-US" dirty="0" err="1"/>
              <a:t>ElGamal</a:t>
            </a:r>
            <a:r>
              <a:rPr lang="en-US" dirty="0"/>
              <a:t> implementation to encrypt twice the QR message and twice non QR messages.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Build a distinguisher that given two ciphertexts as input distinguish weather the ciphertext correspond to the the same message or not.</a:t>
            </a:r>
          </a:p>
          <a:p>
            <a:endParaRPr lang="en-US" dirty="0"/>
          </a:p>
          <a:p>
            <a:r>
              <a:rPr lang="en-US" dirty="0"/>
              <a:t>Read the associated paper </a:t>
            </a:r>
          </a:p>
          <a:p>
            <a:endParaRPr lang="en-US" dirty="0"/>
          </a:p>
          <a:p>
            <a:r>
              <a:rPr lang="en-US" dirty="0"/>
              <a:t>Correct </a:t>
            </a:r>
            <a:r>
              <a:rPr lang="en-US" dirty="0" err="1"/>
              <a:t>ElGamal</a:t>
            </a:r>
            <a:r>
              <a:rPr lang="en-US" dirty="0"/>
              <a:t> implementation to obtain an IND-CPA version. </a:t>
            </a:r>
          </a:p>
        </p:txBody>
      </p:sp>
    </p:spTree>
    <p:extLst>
      <p:ext uri="{BB962C8B-B14F-4D97-AF65-F5344CB8AC3E}">
        <p14:creationId xmlns:p14="http://schemas.microsoft.com/office/powerpoint/2010/main" val="90279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59F48-BD9D-4041-924A-F8851111D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B8E6A-9AAA-C5B9-096D-179063B3E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C1 12/9   Cryptography: chosen plaintext attacks </a:t>
            </a:r>
          </a:p>
          <a:p>
            <a:pPr marL="0" indent="0">
              <a:buNone/>
            </a:pPr>
            <a:r>
              <a:rPr lang="en-US" dirty="0"/>
              <a:t>C2  19/9, </a:t>
            </a:r>
            <a:r>
              <a:rPr lang="en-US" b="1" dirty="0">
                <a:solidFill>
                  <a:srgbClr val="FF0000"/>
                </a:solidFill>
              </a:rPr>
              <a:t>virtual </a:t>
            </a:r>
            <a:r>
              <a:rPr lang="en-US" dirty="0"/>
              <a:t>Vulnerability Finding (Capture the Flag)</a:t>
            </a:r>
          </a:p>
          <a:p>
            <a:pPr marL="0" indent="0">
              <a:buNone/>
            </a:pPr>
            <a:r>
              <a:rPr lang="en-US" dirty="0"/>
              <a:t>C3  26/9  Transient Execution Attacks: </a:t>
            </a:r>
            <a:r>
              <a:rPr lang="en-US" dirty="0" err="1"/>
              <a:t>Spectre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C4 03/10 </a:t>
            </a:r>
            <a:r>
              <a:rPr lang="en-US" b="1" dirty="0">
                <a:solidFill>
                  <a:srgbClr val="FF0000"/>
                </a:solidFill>
              </a:rPr>
              <a:t>special: </a:t>
            </a:r>
            <a:r>
              <a:rPr lang="en-US" dirty="0"/>
              <a:t>Scientific Papers 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C5 10/10 Symbolic Execution</a:t>
            </a:r>
          </a:p>
          <a:p>
            <a:pPr marL="0" indent="0">
              <a:buNone/>
            </a:pPr>
            <a:r>
              <a:rPr lang="en-US" dirty="0"/>
              <a:t>C6 17/10 Formal Methods for Security</a:t>
            </a:r>
          </a:p>
          <a:p>
            <a:pPr marL="0" indent="0">
              <a:buNone/>
            </a:pPr>
            <a:r>
              <a:rPr lang="en-US" dirty="0"/>
              <a:t>C7 24/10 Research project (2 people) </a:t>
            </a:r>
          </a:p>
          <a:p>
            <a:pPr marL="0" indent="0">
              <a:buNone/>
            </a:pPr>
            <a:r>
              <a:rPr lang="en-US" dirty="0"/>
              <a:t>Final presentation (Research project) : Starting on 7/10 (20’)   </a:t>
            </a:r>
          </a:p>
        </p:txBody>
      </p:sp>
    </p:spTree>
    <p:extLst>
      <p:ext uri="{BB962C8B-B14F-4D97-AF65-F5344CB8AC3E}">
        <p14:creationId xmlns:p14="http://schemas.microsoft.com/office/powerpoint/2010/main" val="4070813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59F48-BD9D-4041-924A-F8851111D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B8E6A-9AAA-C5B9-096D-179063B3E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C1 12/9   Cryptography: chosen plaintext attacks </a:t>
            </a:r>
          </a:p>
          <a:p>
            <a:pPr marL="0" indent="0">
              <a:buNone/>
            </a:pPr>
            <a:r>
              <a:rPr lang="en-US" dirty="0"/>
              <a:t>Security Analysis of </a:t>
            </a:r>
            <a:r>
              <a:rPr lang="en-US" dirty="0" err="1"/>
              <a:t>ElGamal</a:t>
            </a:r>
            <a:r>
              <a:rPr lang="en-US" dirty="0"/>
              <a:t> Implementations</a:t>
            </a:r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wwwsop.inria.fr</a:t>
            </a:r>
            <a:r>
              <a:rPr lang="en-US" dirty="0"/>
              <a:t>/</a:t>
            </a:r>
            <a:r>
              <a:rPr lang="en-US" dirty="0" err="1"/>
              <a:t>lemme</a:t>
            </a:r>
            <a:r>
              <a:rPr lang="en-US" dirty="0"/>
              <a:t>/</a:t>
            </a:r>
            <a:r>
              <a:rPr lang="en-US" dirty="0" err="1"/>
              <a:t>Tamara.Rezk</a:t>
            </a:r>
            <a:r>
              <a:rPr lang="en-US" dirty="0"/>
              <a:t>/publication/</a:t>
            </a:r>
            <a:r>
              <a:rPr lang="en-US" dirty="0" err="1"/>
              <a:t>SecryptElGamal.pdf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C2  19/9, </a:t>
            </a:r>
            <a:r>
              <a:rPr lang="en-US" b="1" dirty="0">
                <a:solidFill>
                  <a:srgbClr val="FF0000"/>
                </a:solidFill>
              </a:rPr>
              <a:t>virtual </a:t>
            </a:r>
            <a:r>
              <a:rPr lang="en-US" dirty="0"/>
              <a:t>Vulnerability Finding (Capture the Flag)</a:t>
            </a:r>
          </a:p>
          <a:p>
            <a:pPr marL="0" indent="0">
              <a:buNone/>
            </a:pPr>
            <a:r>
              <a:rPr lang="en-US" dirty="0" err="1"/>
              <a:t>ttps</a:t>
            </a:r>
            <a:r>
              <a:rPr lang="en-US" dirty="0"/>
              <a:t>://</a:t>
            </a:r>
            <a:r>
              <a:rPr lang="en-US" dirty="0" err="1"/>
              <a:t>whiterabbithole.se</a:t>
            </a:r>
            <a:r>
              <a:rPr lang="en-US" dirty="0"/>
              <a:t>/</a:t>
            </a:r>
            <a:r>
              <a:rPr lang="en-US" dirty="0" err="1"/>
              <a:t>inria</a:t>
            </a:r>
            <a:r>
              <a:rPr lang="en-US" dirty="0"/>
              <a:t>/ </a:t>
            </a:r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picoctf.org</a:t>
            </a:r>
            <a:r>
              <a:rPr lang="en-US" dirty="0"/>
              <a:t>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C3  26/9  Transient Execution Attacks: </a:t>
            </a:r>
            <a:r>
              <a:rPr lang="en-US" dirty="0" err="1"/>
              <a:t>Spectre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Spectre</a:t>
            </a:r>
            <a:r>
              <a:rPr lang="en-US" dirty="0"/>
              <a:t> Attacks: Exploiting Speculative Execution</a:t>
            </a:r>
          </a:p>
          <a:p>
            <a:pPr marL="0" indent="0">
              <a:buNone/>
            </a:pPr>
            <a:r>
              <a:rPr lang="en-US" u="sng" dirty="0">
                <a:hlinkClick r:id="rId2"/>
              </a:rPr>
              <a:t>https://spectreattack.com/spectre.pdf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487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59F48-BD9D-4041-924A-F8851111D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B8E6A-9AAA-C5B9-096D-179063B3E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C4 03/10 </a:t>
            </a:r>
            <a:r>
              <a:rPr lang="en-US" b="1" dirty="0">
                <a:solidFill>
                  <a:srgbClr val="FF0000"/>
                </a:solidFill>
              </a:rPr>
              <a:t>special: </a:t>
            </a:r>
            <a:r>
              <a:rPr lang="en-US" dirty="0"/>
              <a:t>Scientific Papers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Virtual 9h-10h : </a:t>
            </a:r>
            <a:r>
              <a:rPr lang="en-US" b="1" dirty="0"/>
              <a:t>Distribution of papers, small explanation, choose presentation time 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10–12h45 </a:t>
            </a:r>
            <a:r>
              <a:rPr lang="en-US" dirty="0"/>
              <a:t>reading (individual)</a:t>
            </a:r>
          </a:p>
          <a:p>
            <a:pPr marL="0" indent="0">
              <a:buNone/>
            </a:pPr>
            <a:r>
              <a:rPr lang="en-US" dirty="0"/>
              <a:t>Homework: prepare summary and presentation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C5 10/10 Symbolic Execution</a:t>
            </a:r>
          </a:p>
          <a:p>
            <a:pPr marL="0" indent="0">
              <a:buNone/>
            </a:pPr>
            <a:r>
              <a:rPr lang="en-US" dirty="0"/>
              <a:t>Symbolic Execution for Software Testing: Three Decades Later</a:t>
            </a:r>
          </a:p>
          <a:p>
            <a:pPr marL="0" indent="0">
              <a:buNone/>
            </a:pPr>
            <a:r>
              <a:rPr lang="en-US" u="sng" dirty="0">
                <a:hlinkClick r:id="rId2"/>
              </a:rPr>
              <a:t>https://people.eecs.berkeley.edu/~ksen/papers/cacm13.pdf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C6 17/10 Formal Methods for Security: noninterference security property </a:t>
            </a:r>
          </a:p>
          <a:p>
            <a:pPr marL="0" indent="0">
              <a:buNone/>
            </a:pPr>
            <a:r>
              <a:rPr lang="en-US" dirty="0"/>
              <a:t>A sound type system for Secure Information Flow</a:t>
            </a:r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people.mpi-sws.org</a:t>
            </a:r>
            <a:r>
              <a:rPr lang="en-US" dirty="0"/>
              <a:t>/~dg/teaching/lis2014/modules/ifc-1-volpano96.pdf</a:t>
            </a:r>
          </a:p>
        </p:txBody>
      </p:sp>
    </p:spTree>
    <p:extLst>
      <p:ext uri="{BB962C8B-B14F-4D97-AF65-F5344CB8AC3E}">
        <p14:creationId xmlns:p14="http://schemas.microsoft.com/office/powerpoint/2010/main" val="2391687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472CF-E84A-C86F-2C3D-CC2F63303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1634F-EDD2-5DA2-300D-49EE1068D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 Each lesson, 1 exercise TP (individual), 5 correct exercises on given deadlines (not mandatory to do 5), 20 points (N1)  </a:t>
            </a:r>
            <a:r>
              <a:rPr lang="en-US" dirty="0">
                <a:sym typeface="Wingdings" pitchFamily="2" charset="2"/>
              </a:rPr>
              <a:t> possibility of promotion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Research project based on one of the papers seen during the lessons, 20 points (N2, not mandatory)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Final grade = ½ N1 + ½ N2</a:t>
            </a:r>
          </a:p>
        </p:txBody>
      </p:sp>
    </p:spTree>
    <p:extLst>
      <p:ext uri="{BB962C8B-B14F-4D97-AF65-F5344CB8AC3E}">
        <p14:creationId xmlns:p14="http://schemas.microsoft.com/office/powerpoint/2010/main" val="760904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06068-5DC4-9ED6-6531-3E90531E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Security: basic concepts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882D1-CAA6-8CA4-5C04-16DFE15E78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44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B91063-B361-1B97-4D42-21864689AA39}"/>
              </a:ext>
            </a:extLst>
          </p:cNvPr>
          <p:cNvSpPr txBox="1"/>
          <p:nvPr/>
        </p:nvSpPr>
        <p:spPr>
          <a:xfrm>
            <a:off x="1351008" y="2686953"/>
            <a:ext cx="8620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Confidentiality:  </a:t>
            </a:r>
            <a:r>
              <a:rPr lang="en-US" sz="2800" dirty="0"/>
              <a:t>attacker should not read system’s secrets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CB228D-8B6C-6AD1-DD73-C1BF52C0B6A2}"/>
              </a:ext>
            </a:extLst>
          </p:cNvPr>
          <p:cNvSpPr txBox="1"/>
          <p:nvPr/>
        </p:nvSpPr>
        <p:spPr>
          <a:xfrm>
            <a:off x="1351008" y="4109294"/>
            <a:ext cx="8672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Integrity: </a:t>
            </a:r>
            <a:r>
              <a:rPr lang="en-US" sz="2800" dirty="0"/>
              <a:t>attacker should not write system’s sensitive data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00E388-41A3-39EC-E17F-8985B4B66B09}"/>
              </a:ext>
            </a:extLst>
          </p:cNvPr>
          <p:cNvSpPr txBox="1"/>
          <p:nvPr/>
        </p:nvSpPr>
        <p:spPr>
          <a:xfrm>
            <a:off x="1351008" y="5531635"/>
            <a:ext cx="10193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Availability: </a:t>
            </a:r>
            <a:r>
              <a:rPr lang="en-US" sz="2800" dirty="0"/>
              <a:t>attacker should not influence the availability of a system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5D7167-5EDF-6054-E259-7C4A555B51B4}"/>
              </a:ext>
            </a:extLst>
          </p:cNvPr>
          <p:cNvSpPr txBox="1"/>
          <p:nvPr/>
        </p:nvSpPr>
        <p:spPr>
          <a:xfrm>
            <a:off x="1925116" y="1623000"/>
            <a:ext cx="78811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Protect systems’ confidentiality, integrity, availability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0D2D699-BB58-0419-B244-A59093EF9643}"/>
              </a:ext>
            </a:extLst>
          </p:cNvPr>
          <p:cNvSpPr txBox="1">
            <a:spLocks/>
          </p:cNvSpPr>
          <p:nvPr/>
        </p:nvSpPr>
        <p:spPr>
          <a:xfrm>
            <a:off x="3080239" y="365125"/>
            <a:ext cx="6031523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Security (Ultimate Goal)</a:t>
            </a:r>
          </a:p>
        </p:txBody>
      </p:sp>
    </p:spTree>
    <p:extLst>
      <p:ext uri="{BB962C8B-B14F-4D97-AF65-F5344CB8AC3E}">
        <p14:creationId xmlns:p14="http://schemas.microsoft.com/office/powerpoint/2010/main" val="1054157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4C901-BD60-C7E7-2615-61E920AD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 (Research)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D8F69-A32E-A40C-4B35-CFB78DB1D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80193"/>
            <a:ext cx="10345615" cy="36682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Example: attacker model for Chosen Plaintext Attacks Indistinguishability or IND-CPA (Cryptography): 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 The attacker </a:t>
            </a:r>
            <a:r>
              <a:rPr lang="en-US" b="1" dirty="0">
                <a:solidFill>
                  <a:srgbClr val="00B050"/>
                </a:solidFill>
              </a:rPr>
              <a:t>can</a:t>
            </a:r>
            <a:r>
              <a:rPr lang="en-US" dirty="0"/>
              <a:t> see the ciphertext </a:t>
            </a:r>
          </a:p>
          <a:p>
            <a:pPr>
              <a:buFontTx/>
              <a:buChar char="-"/>
            </a:pPr>
            <a:r>
              <a:rPr lang="en-US" dirty="0"/>
              <a:t> The attacker </a:t>
            </a:r>
            <a:r>
              <a:rPr lang="en-US" b="1" dirty="0">
                <a:solidFill>
                  <a:srgbClr val="00B050"/>
                </a:solidFill>
              </a:rPr>
              <a:t>can</a:t>
            </a:r>
            <a:r>
              <a:rPr lang="en-US" dirty="0"/>
              <a:t> encrypt plaintexts of his/her choice</a:t>
            </a:r>
          </a:p>
          <a:p>
            <a:pPr>
              <a:buFontTx/>
              <a:buChar char="-"/>
            </a:pPr>
            <a:r>
              <a:rPr lang="en-US" dirty="0"/>
              <a:t> The attacker </a:t>
            </a:r>
            <a:r>
              <a:rPr lang="en-US" b="1" dirty="0">
                <a:solidFill>
                  <a:srgbClr val="FF0000"/>
                </a:solidFill>
              </a:rPr>
              <a:t>cannot </a:t>
            </a:r>
            <a:r>
              <a:rPr lang="en-US" dirty="0"/>
              <a:t>see the decryption key </a:t>
            </a:r>
          </a:p>
          <a:p>
            <a:pPr marL="0" indent="0">
              <a:buNone/>
            </a:pPr>
            <a:r>
              <a:rPr lang="en-US" dirty="0"/>
              <a:t>-   The attacker </a:t>
            </a:r>
            <a:r>
              <a:rPr lang="en-US" b="1" dirty="0">
                <a:solidFill>
                  <a:srgbClr val="FF0000"/>
                </a:solidFill>
              </a:rPr>
              <a:t>cannot </a:t>
            </a:r>
            <a:r>
              <a:rPr lang="en-US" dirty="0"/>
              <a:t> probe each decryption key in polynomial time </a:t>
            </a:r>
            <a:r>
              <a:rPr lang="en-US" dirty="0" err="1"/>
              <a:t>w.r.t</a:t>
            </a:r>
            <a:r>
              <a:rPr lang="en-US" dirty="0"/>
              <a:t> the length of the key.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5C8591-D125-17CE-1C90-0D42262AF37F}"/>
              </a:ext>
            </a:extLst>
          </p:cNvPr>
          <p:cNvSpPr txBox="1"/>
          <p:nvPr/>
        </p:nvSpPr>
        <p:spPr>
          <a:xfrm>
            <a:off x="1803276" y="1554630"/>
            <a:ext cx="79842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 threat model is used in research to precisely define </a:t>
            </a:r>
          </a:p>
          <a:p>
            <a:pPr algn="ctr"/>
            <a:r>
              <a:rPr lang="en-US" sz="2800" dirty="0"/>
              <a:t>what is the power of an attacker we defend against</a:t>
            </a:r>
          </a:p>
        </p:txBody>
      </p:sp>
    </p:spTree>
    <p:extLst>
      <p:ext uri="{BB962C8B-B14F-4D97-AF65-F5344CB8AC3E}">
        <p14:creationId xmlns:p14="http://schemas.microsoft.com/office/powerpoint/2010/main" val="3592222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2889</TotalTime>
  <Words>1534</Words>
  <Application>Microsoft Macintosh PowerPoint</Application>
  <PresentationFormat>Widescreen</PresentationFormat>
  <Paragraphs>169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Comic Sans MS</vt:lpstr>
      <vt:lpstr>Times New Roman</vt:lpstr>
      <vt:lpstr>Trebuchet MS</vt:lpstr>
      <vt:lpstr>Wingdings</vt:lpstr>
      <vt:lpstr>Office Theme</vt:lpstr>
      <vt:lpstr>Security Research</vt:lpstr>
      <vt:lpstr>Objectives </vt:lpstr>
      <vt:lpstr>Contents </vt:lpstr>
      <vt:lpstr>Material</vt:lpstr>
      <vt:lpstr>Material</vt:lpstr>
      <vt:lpstr>Grading </vt:lpstr>
      <vt:lpstr>Security: basic concepts</vt:lpstr>
      <vt:lpstr>PowerPoint Presentation</vt:lpstr>
      <vt:lpstr>Threat model (Research)</vt:lpstr>
      <vt:lpstr>CVE: Common Vulnerabilities and Exposures </vt:lpstr>
      <vt:lpstr>Top Security Conferences </vt:lpstr>
      <vt:lpstr>A bit of terminology </vt:lpstr>
      <vt:lpstr>IND-CPA (confidentiality)</vt:lpstr>
      <vt:lpstr>PowerPoint Presentation</vt:lpstr>
      <vt:lpstr>A chosen plaintext attack (CPA) against ElGamal:</vt:lpstr>
      <vt:lpstr>ElGamal is IND-CPA using the following definition: </vt:lpstr>
      <vt:lpstr>A chosen plaintext attack against ElGamal:</vt:lpstr>
      <vt:lpstr>A chosen plaintext attack against ElGamal:</vt:lpstr>
      <vt:lpstr>Groups</vt:lpstr>
      <vt:lpstr>Safe prime </vt:lpstr>
      <vt:lpstr>PowerPoint Presentation</vt:lpstr>
      <vt:lpstr>Quadratic residuos (QR)</vt:lpstr>
      <vt:lpstr>Quadratic residuos (QR)</vt:lpstr>
      <vt:lpstr>Quadratic residuos (QR)</vt:lpstr>
      <vt:lpstr>ElGamal is IND-CPA using the following definition: </vt:lpstr>
      <vt:lpstr>PowerPoint Presentation</vt:lpstr>
      <vt:lpstr>PowerPoint Presentation</vt:lpstr>
      <vt:lpstr>TP : https://ocaml.org/docs/up-and-running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18</cp:revision>
  <dcterms:created xsi:type="dcterms:W3CDTF">2022-09-07T16:06:13Z</dcterms:created>
  <dcterms:modified xsi:type="dcterms:W3CDTF">2022-09-09T16:24:15Z</dcterms:modified>
</cp:coreProperties>
</file>