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26" r:id="rId2"/>
    <p:sldId id="427" r:id="rId3"/>
    <p:sldId id="428" r:id="rId4"/>
    <p:sldId id="429" r:id="rId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87"/>
  </p:normalViewPr>
  <p:slideViewPr>
    <p:cSldViewPr snapToGrid="0" snapToObjects="1">
      <p:cViewPr varScale="1">
        <p:scale>
          <a:sx n="105" d="100"/>
          <a:sy n="105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13AC-AE1B-C947-B661-CB13BB009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29B2A-5810-4F47-93BE-999134D9A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4691-A205-B34A-B8D5-72592DE1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99D-53FA-534E-90F7-B33AC50091D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404F-FC4F-6144-9DE0-823AA79E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9CA08-2A7E-004F-BA3C-BC9F4700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AF85-95EA-F946-8F15-B39D93C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0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4A69-0F14-6C40-AEFD-F8F7EC2A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16496-BFA4-0B48-9ADE-6FA72B762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0482F-361D-6149-9E4A-A8D64697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99D-53FA-534E-90F7-B33AC50091D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E58AA-2F50-B244-9030-80AD693E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E609-9823-7445-8D49-32098FD7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AF85-95EA-F946-8F15-B39D93C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5A5A4-615F-9846-9D7C-C1BB9F80C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4CB06-DA6A-194D-BD6D-62FE27B85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3B64F-7A97-3942-83CB-CD1DA4DE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99D-53FA-534E-90F7-B33AC50091D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B8D0B-89D1-4F4F-9334-DE6D7BAD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0D9B-E284-634D-9A3A-F405790A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AF85-95EA-F946-8F15-B39D93C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FBD2-0A0D-BE41-A536-202AE242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90B0-3605-5B42-A5BF-ED4ADD1F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B6C78-6112-FA44-AFE8-8791F91F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99D-53FA-534E-90F7-B33AC50091D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C6F76-B611-0249-9A19-53444A07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3916-AD45-BD49-8C7F-29430AF9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AF85-95EA-F946-8F15-B39D93C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8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7C09-0DC2-4E4E-8688-AAFC915C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9E303-9FDE-734F-87EA-9DBF3955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447E-AC5F-0540-956D-2D3F8EA5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99D-53FA-534E-90F7-B33AC50091D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A41B7-5BBE-264C-9FC9-048962CA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2BB8-2DDB-5947-9069-0E20436C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AF85-95EA-F946-8F15-B39D93C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9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4702-982D-714A-864F-DA1F4550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4A319-BC12-904D-ACBC-B7EA5A6D7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8009E-365C-6A44-8585-D8ABD49E0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F0937-9AA7-9848-8F16-FFED3F96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99D-53FA-534E-90F7-B33AC50091D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919E5-DC2F-D74A-8697-514C1500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5BBC4-011F-A949-927E-D215314F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AF85-95EA-F946-8F15-B39D93C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1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061F-9B34-6F4D-A744-8787F1FA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0759-0598-2341-B9EA-E079CACBC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F82AE-3CDB-F649-BF71-F9D6406C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81ED1-1742-0247-9C56-4932E806F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D9F65-AE23-C648-A05D-F134FE142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24BF5-B9A2-6748-8D1E-7DA077F7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99D-53FA-534E-90F7-B33AC50091D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806AF-DF14-CE43-ABE1-A5D7D527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C9D1D-6299-2149-989D-15ACD2A8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AF85-95EA-F946-8F15-B39D93C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9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C1ED-E950-BD4B-ADF1-90D765A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0E860-85E4-9442-94B4-C8960562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99D-53FA-534E-90F7-B33AC50091D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74485-B524-7241-9DD4-FA4D05A2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8B6A4-3278-CF4E-89DB-12E2FE58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AF85-95EA-F946-8F15-B39D93C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4E226-12AB-FF44-B8AC-EC023EB1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99D-53FA-534E-90F7-B33AC50091D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5861A-483F-EE49-A8C1-31585D85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34F2E-11F1-574C-B561-93C5CB4B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AF85-95EA-F946-8F15-B39D93C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38D7-85FC-014F-8980-76475711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EFC3-DA78-284E-A2FC-1D7458F4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43A61-98C8-3241-A88C-48A5762B7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1867A-7211-3C4B-A3C9-8CAD3793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99D-53FA-534E-90F7-B33AC50091D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14C76-63FE-3341-BA1A-FC0C95FF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8FE21-1B93-5F4B-94AF-2142523B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AF85-95EA-F946-8F15-B39D93C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EFE3-3A2B-D945-B802-FE5BDCA7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53D13-2D32-A141-9753-45DA61F94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DDCCD-91AC-194D-BAC1-1F10EC2D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DAA36-21C4-9F40-A7BF-DC956199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99D-53FA-534E-90F7-B33AC50091D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70C3A-59E6-8A46-880A-559E4C5A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D65CE-57D2-5241-B7D8-254196F9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AF85-95EA-F946-8F15-B39D93C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5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A9A1A-9530-B644-AD15-5F080C94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5CE16-EDE0-8F47-A5A8-9C4F32AC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27D5-B7E0-114B-81FA-E4210F42A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3899D-53FA-534E-90F7-B33AC50091D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378AB-F793-A144-AA70-24AEB5CB6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1F8B7-C32E-CF4F-BB25-141A5A549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AF85-95EA-F946-8F15-B39D93C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0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Game Theory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199"/>
            <a:ext cx="8839200" cy="5083630"/>
          </a:xfrm>
        </p:spPr>
        <p:txBody>
          <a:bodyPr>
            <a:normAutofit/>
          </a:bodyPr>
          <a:lstStyle/>
          <a:p>
            <a:r>
              <a:rPr lang="en-US" dirty="0"/>
              <a:t>Iterated prisoner’s dilemma</a:t>
            </a:r>
          </a:p>
          <a:p>
            <a:r>
              <a:rPr lang="en-US" dirty="0"/>
              <a:t>Very simple game, two players, multiple rounds</a:t>
            </a:r>
          </a:p>
          <a:p>
            <a:pPr lvl="1"/>
            <a:r>
              <a:rPr lang="en-US" dirty="0"/>
              <a:t>Both players agree: +2 points each</a:t>
            </a:r>
          </a:p>
          <a:p>
            <a:pPr lvl="1"/>
            <a:r>
              <a:rPr lang="en-US" dirty="0"/>
              <a:t>One player defects: +5 for defector, +0 to other</a:t>
            </a:r>
          </a:p>
          <a:p>
            <a:pPr lvl="1"/>
            <a:r>
              <a:rPr lang="en-US" dirty="0"/>
              <a:t>Both players defect: +0 for each</a:t>
            </a:r>
          </a:p>
          <a:p>
            <a:r>
              <a:rPr lang="en-US" dirty="0"/>
              <a:t>Maps well to trading pieces in BitTorrent</a:t>
            </a:r>
          </a:p>
          <a:p>
            <a:pPr lvl="1"/>
            <a:r>
              <a:rPr lang="en-US" dirty="0"/>
              <a:t>Both peers trade, they both get useful data</a:t>
            </a:r>
          </a:p>
          <a:p>
            <a:pPr lvl="1"/>
            <a:r>
              <a:rPr lang="en-US" dirty="0"/>
              <a:t>If both peers do nothing, they both get nothing</a:t>
            </a:r>
          </a:p>
          <a:p>
            <a:pPr lvl="1"/>
            <a:r>
              <a:rPr lang="en-US" dirty="0"/>
              <a:t>If one peer defects, he gets a free piece, other peer gets nothing</a:t>
            </a:r>
          </a:p>
          <a:p>
            <a:r>
              <a:rPr lang="en-US" dirty="0"/>
              <a:t>What is the best strategy for this game?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0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Tit-for-Tat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0" y="1600200"/>
            <a:ext cx="9144000" cy="1295400"/>
          </a:xfrm>
        </p:spPr>
        <p:txBody>
          <a:bodyPr>
            <a:normAutofit/>
          </a:bodyPr>
          <a:lstStyle/>
          <a:p>
            <a:r>
              <a:rPr lang="en-US" dirty="0"/>
              <a:t>Best general strategy for iterated prisoner’s dilemma</a:t>
            </a:r>
          </a:p>
          <a:p>
            <a:r>
              <a:rPr lang="en-US" dirty="0"/>
              <a:t>Meaning: “Equivalent Retaliation”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47728" y="3280223"/>
          <a:ext cx="48082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+2</a:t>
                      </a:r>
                      <a:r>
                        <a:rPr lang="en-US" dirty="0"/>
                        <a:t> / 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+0</a:t>
                      </a:r>
                      <a:r>
                        <a:rPr lang="en-US" dirty="0"/>
                        <a:t> / 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+5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+5</a:t>
                      </a:r>
                      <a:r>
                        <a:rPr lang="en-US" dirty="0"/>
                        <a:t> / 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+0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+2</a:t>
                      </a:r>
                      <a:r>
                        <a:rPr lang="en-US" dirty="0"/>
                        <a:t> / 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+0</a:t>
                      </a:r>
                      <a:r>
                        <a:rPr lang="en-US" dirty="0"/>
                        <a:t> / 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+5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+0</a:t>
                      </a:r>
                      <a:r>
                        <a:rPr lang="en-US" dirty="0"/>
                        <a:t> / 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+0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+5</a:t>
                      </a:r>
                      <a:r>
                        <a:rPr lang="en-US" dirty="0"/>
                        <a:t> / 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+0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+14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 +14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70" y="2699303"/>
            <a:ext cx="864281" cy="86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:\Classes\CS 4700\assets\User Coat Red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908" y="2699302"/>
            <a:ext cx="864281" cy="86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523999" y="2939143"/>
            <a:ext cx="4212772" cy="376645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Rules</a:t>
            </a:r>
          </a:p>
          <a:p>
            <a:pPr marL="282575" indent="-282575">
              <a:buFont typeface="+mj-lt"/>
              <a:buAutoNum type="arabicPeriod"/>
            </a:pPr>
            <a:r>
              <a:rPr lang="en-US" dirty="0"/>
              <a:t>Initially: cooperate</a:t>
            </a:r>
          </a:p>
          <a:p>
            <a:pPr marL="282575" indent="-282575">
              <a:buFont typeface="+mj-lt"/>
              <a:buAutoNum type="arabicPeriod"/>
            </a:pPr>
            <a:r>
              <a:rPr lang="en-US" dirty="0"/>
              <a:t>If opponent cooperates, cooperate next round</a:t>
            </a:r>
          </a:p>
          <a:p>
            <a:pPr marL="282575" indent="-282575">
              <a:buFont typeface="+mj-lt"/>
              <a:buAutoNum type="arabicPeriod"/>
            </a:pPr>
            <a:r>
              <a:rPr lang="en-US" dirty="0"/>
              <a:t>If opponent defects, defect next round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36771" y="4027715"/>
            <a:ext cx="4811486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47653" y="4408721"/>
            <a:ext cx="4811486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36763" y="4778841"/>
            <a:ext cx="4811486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36759" y="5148961"/>
            <a:ext cx="4811486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47641" y="5519081"/>
            <a:ext cx="4811486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47637" y="5889201"/>
            <a:ext cx="4811486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47633" y="6259321"/>
            <a:ext cx="4811486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Choke is a temporary refusal to upload</a:t>
            </a:r>
          </a:p>
          <a:p>
            <a:pPr lvl="1"/>
            <a:r>
              <a:rPr lang="en-US" dirty="0"/>
              <a:t>Tit-for-tat: choke free riders</a:t>
            </a:r>
          </a:p>
          <a:p>
            <a:pPr lvl="1"/>
            <a:r>
              <a:rPr lang="en-US" dirty="0"/>
              <a:t>Cap the number of simultaneous uploads</a:t>
            </a:r>
          </a:p>
          <a:p>
            <a:pPr lvl="2"/>
            <a:r>
              <a:rPr lang="en-US" dirty="0"/>
              <a:t>Too many connections congests your network</a:t>
            </a:r>
          </a:p>
          <a:p>
            <a:pPr lvl="1"/>
            <a:r>
              <a:rPr lang="en-US" dirty="0"/>
              <a:t>Periodically </a:t>
            </a:r>
            <a:r>
              <a:rPr lang="en-US" dirty="0" err="1"/>
              <a:t>unchoke</a:t>
            </a:r>
            <a:r>
              <a:rPr lang="en-US" dirty="0"/>
              <a:t> to test the network connection</a:t>
            </a:r>
          </a:p>
          <a:p>
            <a:pPr lvl="2"/>
            <a:r>
              <a:rPr lang="en-US" dirty="0"/>
              <a:t>Choked peer might have better bandwidth</a:t>
            </a:r>
          </a:p>
        </p:txBody>
      </p:sp>
    </p:spTree>
    <p:extLst>
      <p:ext uri="{BB962C8B-B14F-4D97-AF65-F5344CB8AC3E}">
        <p14:creationId xmlns:p14="http://schemas.microsoft.com/office/powerpoint/2010/main" val="202684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</a:t>
            </a:r>
            <a:r>
              <a:rPr lang="en-US" dirty="0" err="1"/>
              <a:t>Unchoke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peer has one optimistic </a:t>
            </a:r>
            <a:r>
              <a:rPr lang="en-US" dirty="0" err="1"/>
              <a:t>unchoke</a:t>
            </a:r>
            <a:r>
              <a:rPr lang="en-US" dirty="0"/>
              <a:t> slot</a:t>
            </a:r>
          </a:p>
          <a:p>
            <a:pPr lvl="1"/>
            <a:r>
              <a:rPr lang="en-US" dirty="0"/>
              <a:t>Uploads to one random peer</a:t>
            </a:r>
          </a:p>
          <a:p>
            <a:pPr lvl="1"/>
            <a:r>
              <a:rPr lang="en-US" dirty="0"/>
              <a:t>Peer rotates every 30 seconds</a:t>
            </a:r>
          </a:p>
          <a:p>
            <a:r>
              <a:rPr lang="en-US" dirty="0"/>
              <a:t>Reasons for optimistic </a:t>
            </a:r>
            <a:r>
              <a:rPr lang="en-US" dirty="0" err="1"/>
              <a:t>unchoke</a:t>
            </a:r>
            <a:endParaRPr lang="en-US" dirty="0"/>
          </a:p>
          <a:p>
            <a:pPr lvl="1"/>
            <a:r>
              <a:rPr lang="en-US" dirty="0"/>
              <a:t>Help to bootstrap peers without pieces</a:t>
            </a:r>
          </a:p>
          <a:p>
            <a:pPr lvl="1"/>
            <a:r>
              <a:rPr lang="en-US" dirty="0"/>
              <a:t>Discover new peers with fast connections</a:t>
            </a:r>
          </a:p>
        </p:txBody>
      </p:sp>
    </p:spTree>
    <p:extLst>
      <p:ext uri="{BB962C8B-B14F-4D97-AF65-F5344CB8AC3E}">
        <p14:creationId xmlns:p14="http://schemas.microsoft.com/office/powerpoint/2010/main" val="312136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Macintosh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A Bit of Game Theory</vt:lpstr>
      <vt:lpstr>Tit-for-Tat</vt:lpstr>
      <vt:lpstr>Choking</vt:lpstr>
      <vt:lpstr>Optimistic Unchoke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Bit of Game Theory</dc:title>
  <dc:creator>Luigi Liquori</dc:creator>
  <cp:lastModifiedBy>Luigi Liquori</cp:lastModifiedBy>
  <cp:revision>1</cp:revision>
  <dcterms:created xsi:type="dcterms:W3CDTF">2021-10-04T14:46:44Z</dcterms:created>
  <dcterms:modified xsi:type="dcterms:W3CDTF">2021-10-04T14:47:08Z</dcterms:modified>
</cp:coreProperties>
</file>