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15" r:id="rId3"/>
    <p:sldId id="331" r:id="rId4"/>
    <p:sldId id="346" r:id="rId5"/>
    <p:sldId id="457" r:id="rId6"/>
    <p:sldId id="523" r:id="rId7"/>
    <p:sldId id="456" r:id="rId8"/>
    <p:sldId id="469" r:id="rId9"/>
    <p:sldId id="311" r:id="rId10"/>
    <p:sldId id="509" r:id="rId11"/>
    <p:sldId id="510" r:id="rId12"/>
    <p:sldId id="340" r:id="rId13"/>
    <p:sldId id="341" r:id="rId14"/>
    <p:sldId id="342" r:id="rId15"/>
    <p:sldId id="343" r:id="rId16"/>
    <p:sldId id="355" r:id="rId17"/>
    <p:sldId id="349" r:id="rId18"/>
    <p:sldId id="347" r:id="rId19"/>
    <p:sldId id="312" r:id="rId20"/>
    <p:sldId id="314" r:id="rId21"/>
    <p:sldId id="313" r:id="rId22"/>
    <p:sldId id="464" r:id="rId23"/>
    <p:sldId id="513" r:id="rId24"/>
    <p:sldId id="321" r:id="rId25"/>
    <p:sldId id="344" r:id="rId26"/>
    <p:sldId id="359" r:id="rId27"/>
    <p:sldId id="324" r:id="rId28"/>
    <p:sldId id="328" r:id="rId29"/>
    <p:sldId id="459" r:id="rId30"/>
    <p:sldId id="495" r:id="rId31"/>
    <p:sldId id="496" r:id="rId32"/>
    <p:sldId id="497" r:id="rId33"/>
    <p:sldId id="499" r:id="rId34"/>
    <p:sldId id="500" r:id="rId35"/>
    <p:sldId id="521" r:id="rId36"/>
    <p:sldId id="524" r:id="rId37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7"/>
    <p:restoredTop sz="83663" autoAdjust="0"/>
  </p:normalViewPr>
  <p:slideViewPr>
    <p:cSldViewPr>
      <p:cViewPr varScale="1">
        <p:scale>
          <a:sx n="63" d="100"/>
          <a:sy n="63" d="100"/>
        </p:scale>
        <p:origin x="1208" y="192"/>
      </p:cViewPr>
      <p:guideLst>
        <p:guide orient="horz" pos="2390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FFE67-1B96-45A7-953B-007702967AE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1117364-8CB6-4E40-B886-192B833704FA}">
      <dgm:prSet phldrT="[Text]" custT="1"/>
      <dgm:spPr/>
      <dgm:t>
        <a:bodyPr/>
        <a:lstStyle/>
        <a:p>
          <a:r>
            <a:rPr lang="en-US" sz="2000" dirty="0"/>
            <a:t>1990 Static web</a:t>
          </a:r>
        </a:p>
      </dgm:t>
    </dgm:pt>
    <dgm:pt modelId="{A7794216-1039-4FAC-B1A6-80FD645D87B6}" type="parTrans" cxnId="{C4104F98-B218-45E4-A6CC-B2FF6EE3FB7C}">
      <dgm:prSet/>
      <dgm:spPr/>
      <dgm:t>
        <a:bodyPr/>
        <a:lstStyle/>
        <a:p>
          <a:endParaRPr lang="en-US"/>
        </a:p>
      </dgm:t>
    </dgm:pt>
    <dgm:pt modelId="{7A9FE2B8-30FE-4239-8BB6-73862FFB9009}" type="sibTrans" cxnId="{C4104F98-B218-45E4-A6CC-B2FF6EE3FB7C}">
      <dgm:prSet/>
      <dgm:spPr/>
      <dgm:t>
        <a:bodyPr/>
        <a:lstStyle/>
        <a:p>
          <a:endParaRPr lang="en-US"/>
        </a:p>
      </dgm:t>
    </dgm:pt>
    <dgm:pt modelId="{466CB2C3-F140-41F9-A713-BCF3CB2F7F52}">
      <dgm:prSet phldrT="[Text]" custT="1"/>
      <dgm:spPr/>
      <dgm:t>
        <a:bodyPr/>
        <a:lstStyle/>
        <a:p>
          <a:r>
            <a:rPr lang="en-US" sz="2000" dirty="0"/>
            <a:t>2000 Web 2.0</a:t>
          </a:r>
        </a:p>
      </dgm:t>
    </dgm:pt>
    <dgm:pt modelId="{30D9A877-430B-47EB-8F92-21E914B49EFF}" type="parTrans" cxnId="{1E0C7C37-6F54-48A2-B3F8-8ECA6743F23B}">
      <dgm:prSet/>
      <dgm:spPr/>
      <dgm:t>
        <a:bodyPr/>
        <a:lstStyle/>
        <a:p>
          <a:endParaRPr lang="en-US"/>
        </a:p>
      </dgm:t>
    </dgm:pt>
    <dgm:pt modelId="{A6F3151A-E5F1-4C89-A660-C1A8495837A2}" type="sibTrans" cxnId="{1E0C7C37-6F54-48A2-B3F8-8ECA6743F23B}">
      <dgm:prSet/>
      <dgm:spPr/>
      <dgm:t>
        <a:bodyPr/>
        <a:lstStyle/>
        <a:p>
          <a:endParaRPr lang="en-US"/>
        </a:p>
      </dgm:t>
    </dgm:pt>
    <dgm:pt modelId="{E48FC9B9-BEA8-43AE-9278-C5B02745A231}">
      <dgm:prSet phldrT="[Text]" custT="1"/>
      <dgm:spPr/>
      <dgm:t>
        <a:bodyPr/>
        <a:lstStyle/>
        <a:p>
          <a:r>
            <a:rPr lang="en-US" sz="2000" dirty="0"/>
            <a:t>1995 Dynamic web</a:t>
          </a:r>
        </a:p>
      </dgm:t>
    </dgm:pt>
    <dgm:pt modelId="{43EC96E8-CCDC-471A-8323-4183DB691D51}" type="parTrans" cxnId="{F39385AB-2689-4B79-A11F-12ABBD76C75F}">
      <dgm:prSet/>
      <dgm:spPr/>
      <dgm:t>
        <a:bodyPr/>
        <a:lstStyle/>
        <a:p>
          <a:endParaRPr lang="en-US"/>
        </a:p>
      </dgm:t>
    </dgm:pt>
    <dgm:pt modelId="{9FD9267E-ED14-4315-957D-0B1935B51CE1}" type="sibTrans" cxnId="{F39385AB-2689-4B79-A11F-12ABBD76C75F}">
      <dgm:prSet/>
      <dgm:spPr/>
      <dgm:t>
        <a:bodyPr/>
        <a:lstStyle/>
        <a:p>
          <a:endParaRPr lang="en-US"/>
        </a:p>
      </dgm:t>
    </dgm:pt>
    <dgm:pt modelId="{27784E95-5F83-4352-BCC2-22033EFBE84B}" type="pres">
      <dgm:prSet presAssocID="{2A5FFE67-1B96-45A7-953B-007702967AEE}" presName="arrowDiagram" presStyleCnt="0">
        <dgm:presLayoutVars>
          <dgm:chMax val="5"/>
          <dgm:dir/>
          <dgm:resizeHandles val="exact"/>
        </dgm:presLayoutVars>
      </dgm:prSet>
      <dgm:spPr/>
    </dgm:pt>
    <dgm:pt modelId="{9A66358D-25AC-4D7B-B12A-ADFB90F2FD02}" type="pres">
      <dgm:prSet presAssocID="{2A5FFE67-1B96-45A7-953B-007702967AEE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BF439732-D87E-4A4D-8879-F64E22A61C8E}" type="pres">
      <dgm:prSet presAssocID="{2A5FFE67-1B96-45A7-953B-007702967AEE}" presName="arrowDiagram3" presStyleCnt="0"/>
      <dgm:spPr/>
    </dgm:pt>
    <dgm:pt modelId="{31F71A96-3979-442D-9FE7-FC517511F24C}" type="pres">
      <dgm:prSet presAssocID="{21117364-8CB6-4E40-B886-192B833704FA}" presName="bullet3a" presStyleLbl="node1" presStyleIdx="0" presStyleCnt="3"/>
      <dgm:spPr>
        <a:solidFill>
          <a:schemeClr val="accent2"/>
        </a:solidFill>
      </dgm:spPr>
    </dgm:pt>
    <dgm:pt modelId="{8B6FAFD6-6566-4CE6-BDFA-4B6DC9ECDF35}" type="pres">
      <dgm:prSet presAssocID="{21117364-8CB6-4E40-B886-192B833704FA}" presName="textBox3a" presStyleLbl="revTx" presStyleIdx="0" presStyleCnt="3" custScaleX="179677" custLinFactNeighborX="25366" custLinFactNeighborY="11534">
        <dgm:presLayoutVars>
          <dgm:bulletEnabled val="1"/>
        </dgm:presLayoutVars>
      </dgm:prSet>
      <dgm:spPr/>
    </dgm:pt>
    <dgm:pt modelId="{354023D4-ABB1-4CD9-A621-DCA203B334ED}" type="pres">
      <dgm:prSet presAssocID="{E48FC9B9-BEA8-43AE-9278-C5B02745A231}" presName="bullet3b" presStyleLbl="node1" presStyleIdx="1" presStyleCnt="3"/>
      <dgm:spPr>
        <a:solidFill>
          <a:schemeClr val="accent2"/>
        </a:solidFill>
      </dgm:spPr>
    </dgm:pt>
    <dgm:pt modelId="{B75BA9B9-9694-4061-893A-75591AD45CA9}" type="pres">
      <dgm:prSet presAssocID="{E48FC9B9-BEA8-43AE-9278-C5B02745A231}" presName="textBox3b" presStyleLbl="revTx" presStyleIdx="1" presStyleCnt="3" custScaleX="209779" custScaleY="82645" custLinFactNeighborX="21501">
        <dgm:presLayoutVars>
          <dgm:bulletEnabled val="1"/>
        </dgm:presLayoutVars>
      </dgm:prSet>
      <dgm:spPr/>
    </dgm:pt>
    <dgm:pt modelId="{C0C3CB70-39E4-4119-A4C5-4DE11984649A}" type="pres">
      <dgm:prSet presAssocID="{466CB2C3-F140-41F9-A713-BCF3CB2F7F52}" presName="bullet3c" presStyleLbl="node1" presStyleIdx="2" presStyleCnt="3"/>
      <dgm:spPr>
        <a:solidFill>
          <a:schemeClr val="accent2"/>
        </a:solidFill>
      </dgm:spPr>
    </dgm:pt>
    <dgm:pt modelId="{B64EA1E6-1D10-4D56-A2CB-215075EF5178}" type="pres">
      <dgm:prSet presAssocID="{466CB2C3-F140-41F9-A713-BCF3CB2F7F52}" presName="textBox3c" presStyleLbl="revTx" presStyleIdx="2" presStyleCnt="3" custScaleX="188143" custScaleY="59539" custLinFactNeighborX="39639" custLinFactNeighborY="-9589">
        <dgm:presLayoutVars>
          <dgm:bulletEnabled val="1"/>
        </dgm:presLayoutVars>
      </dgm:prSet>
      <dgm:spPr/>
    </dgm:pt>
  </dgm:ptLst>
  <dgm:cxnLst>
    <dgm:cxn modelId="{1E0C7C37-6F54-48A2-B3F8-8ECA6743F23B}" srcId="{2A5FFE67-1B96-45A7-953B-007702967AEE}" destId="{466CB2C3-F140-41F9-A713-BCF3CB2F7F52}" srcOrd="2" destOrd="0" parTransId="{30D9A877-430B-47EB-8F92-21E914B49EFF}" sibTransId="{A6F3151A-E5F1-4C89-A660-C1A8495837A2}"/>
    <dgm:cxn modelId="{1E6B526F-B0D4-4586-AC78-C7B0C73DE86A}" type="presOf" srcId="{E48FC9B9-BEA8-43AE-9278-C5B02745A231}" destId="{B75BA9B9-9694-4061-893A-75591AD45CA9}" srcOrd="0" destOrd="0" presId="urn:microsoft.com/office/officeart/2005/8/layout/arrow2"/>
    <dgm:cxn modelId="{5D26CA71-531E-431C-8CDC-5518B40CF725}" type="presOf" srcId="{466CB2C3-F140-41F9-A713-BCF3CB2F7F52}" destId="{B64EA1E6-1D10-4D56-A2CB-215075EF5178}" srcOrd="0" destOrd="0" presId="urn:microsoft.com/office/officeart/2005/8/layout/arrow2"/>
    <dgm:cxn modelId="{C4104F98-B218-45E4-A6CC-B2FF6EE3FB7C}" srcId="{2A5FFE67-1B96-45A7-953B-007702967AEE}" destId="{21117364-8CB6-4E40-B886-192B833704FA}" srcOrd="0" destOrd="0" parTransId="{A7794216-1039-4FAC-B1A6-80FD645D87B6}" sibTransId="{7A9FE2B8-30FE-4239-8BB6-73862FFB9009}"/>
    <dgm:cxn modelId="{9A9D2AAB-F1E6-4742-B1B8-A47DE1ABD4E9}" type="presOf" srcId="{21117364-8CB6-4E40-B886-192B833704FA}" destId="{8B6FAFD6-6566-4CE6-BDFA-4B6DC9ECDF35}" srcOrd="0" destOrd="0" presId="urn:microsoft.com/office/officeart/2005/8/layout/arrow2"/>
    <dgm:cxn modelId="{F39385AB-2689-4B79-A11F-12ABBD76C75F}" srcId="{2A5FFE67-1B96-45A7-953B-007702967AEE}" destId="{E48FC9B9-BEA8-43AE-9278-C5B02745A231}" srcOrd="1" destOrd="0" parTransId="{43EC96E8-CCDC-471A-8323-4183DB691D51}" sibTransId="{9FD9267E-ED14-4315-957D-0B1935B51CE1}"/>
    <dgm:cxn modelId="{D3AD2FED-1FEB-4E99-A80D-529F3CEF5C13}" type="presOf" srcId="{2A5FFE67-1B96-45A7-953B-007702967AEE}" destId="{27784E95-5F83-4352-BCC2-22033EFBE84B}" srcOrd="0" destOrd="0" presId="urn:microsoft.com/office/officeart/2005/8/layout/arrow2"/>
    <dgm:cxn modelId="{7132272E-FC71-4D07-B360-990271CE535E}" type="presParOf" srcId="{27784E95-5F83-4352-BCC2-22033EFBE84B}" destId="{9A66358D-25AC-4D7B-B12A-ADFB90F2FD02}" srcOrd="0" destOrd="0" presId="urn:microsoft.com/office/officeart/2005/8/layout/arrow2"/>
    <dgm:cxn modelId="{6E7E9E4B-054B-40A0-84A1-D2B516CA393D}" type="presParOf" srcId="{27784E95-5F83-4352-BCC2-22033EFBE84B}" destId="{BF439732-D87E-4A4D-8879-F64E22A61C8E}" srcOrd="1" destOrd="0" presId="urn:microsoft.com/office/officeart/2005/8/layout/arrow2"/>
    <dgm:cxn modelId="{8D7AFE9C-E470-4ACB-8777-FDCDC7DFBDF7}" type="presParOf" srcId="{BF439732-D87E-4A4D-8879-F64E22A61C8E}" destId="{31F71A96-3979-442D-9FE7-FC517511F24C}" srcOrd="0" destOrd="0" presId="urn:microsoft.com/office/officeart/2005/8/layout/arrow2"/>
    <dgm:cxn modelId="{7B05CA01-711C-4DA3-87A3-EBF2DDC3AFE5}" type="presParOf" srcId="{BF439732-D87E-4A4D-8879-F64E22A61C8E}" destId="{8B6FAFD6-6566-4CE6-BDFA-4B6DC9ECDF35}" srcOrd="1" destOrd="0" presId="urn:microsoft.com/office/officeart/2005/8/layout/arrow2"/>
    <dgm:cxn modelId="{066AAC4C-53F2-4326-BC6E-7646C95CF0D4}" type="presParOf" srcId="{BF439732-D87E-4A4D-8879-F64E22A61C8E}" destId="{354023D4-ABB1-4CD9-A621-DCA203B334ED}" srcOrd="2" destOrd="0" presId="urn:microsoft.com/office/officeart/2005/8/layout/arrow2"/>
    <dgm:cxn modelId="{74206B06-429A-472C-A27F-7CE89DCA12D4}" type="presParOf" srcId="{BF439732-D87E-4A4D-8879-F64E22A61C8E}" destId="{B75BA9B9-9694-4061-893A-75591AD45CA9}" srcOrd="3" destOrd="0" presId="urn:microsoft.com/office/officeart/2005/8/layout/arrow2"/>
    <dgm:cxn modelId="{DD3B09F5-8F1A-484F-B32B-F3FAA8BAC74F}" type="presParOf" srcId="{BF439732-D87E-4A4D-8879-F64E22A61C8E}" destId="{C0C3CB70-39E4-4119-A4C5-4DE11984649A}" srcOrd="4" destOrd="0" presId="urn:microsoft.com/office/officeart/2005/8/layout/arrow2"/>
    <dgm:cxn modelId="{5B62985C-1B68-4596-8027-0E171AFA3839}" type="presParOf" srcId="{BF439732-D87E-4A4D-8879-F64E22A61C8E}" destId="{B64EA1E6-1D10-4D56-A2CB-215075EF517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FFE67-1B96-45A7-953B-007702967AE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1117364-8CB6-4E40-B886-192B833704FA}">
      <dgm:prSet phldrT="[Text]" custT="1"/>
      <dgm:spPr/>
      <dgm:t>
        <a:bodyPr/>
        <a:lstStyle/>
        <a:p>
          <a:r>
            <a:rPr lang="en-US" sz="2000" dirty="0"/>
            <a:t>1990 Static server and static client</a:t>
          </a:r>
        </a:p>
      </dgm:t>
    </dgm:pt>
    <dgm:pt modelId="{A7794216-1039-4FAC-B1A6-80FD645D87B6}" type="parTrans" cxnId="{C4104F98-B218-45E4-A6CC-B2FF6EE3FB7C}">
      <dgm:prSet/>
      <dgm:spPr/>
      <dgm:t>
        <a:bodyPr/>
        <a:lstStyle/>
        <a:p>
          <a:endParaRPr lang="en-US"/>
        </a:p>
      </dgm:t>
    </dgm:pt>
    <dgm:pt modelId="{7A9FE2B8-30FE-4239-8BB6-73862FFB9009}" type="sibTrans" cxnId="{C4104F98-B218-45E4-A6CC-B2FF6EE3FB7C}">
      <dgm:prSet/>
      <dgm:spPr/>
      <dgm:t>
        <a:bodyPr/>
        <a:lstStyle/>
        <a:p>
          <a:endParaRPr lang="en-US"/>
        </a:p>
      </dgm:t>
    </dgm:pt>
    <dgm:pt modelId="{466CB2C3-F140-41F9-A713-BCF3CB2F7F52}">
      <dgm:prSet phldrT="[Text]" custT="1"/>
      <dgm:spPr/>
      <dgm:t>
        <a:bodyPr/>
        <a:lstStyle/>
        <a:p>
          <a:r>
            <a:rPr lang="en-US" sz="2000" dirty="0"/>
            <a:t>2000 Several dynamic servers and dynamic client</a:t>
          </a:r>
        </a:p>
      </dgm:t>
    </dgm:pt>
    <dgm:pt modelId="{30D9A877-430B-47EB-8F92-21E914B49EFF}" type="parTrans" cxnId="{1E0C7C37-6F54-48A2-B3F8-8ECA6743F23B}">
      <dgm:prSet/>
      <dgm:spPr/>
      <dgm:t>
        <a:bodyPr/>
        <a:lstStyle/>
        <a:p>
          <a:endParaRPr lang="en-US"/>
        </a:p>
      </dgm:t>
    </dgm:pt>
    <dgm:pt modelId="{A6F3151A-E5F1-4C89-A660-C1A8495837A2}" type="sibTrans" cxnId="{1E0C7C37-6F54-48A2-B3F8-8ECA6743F23B}">
      <dgm:prSet/>
      <dgm:spPr/>
      <dgm:t>
        <a:bodyPr/>
        <a:lstStyle/>
        <a:p>
          <a:endParaRPr lang="en-US"/>
        </a:p>
      </dgm:t>
    </dgm:pt>
    <dgm:pt modelId="{E48FC9B9-BEA8-43AE-9278-C5B02745A231}">
      <dgm:prSet phldrT="[Text]" custT="1"/>
      <dgm:spPr/>
      <dgm:t>
        <a:bodyPr/>
        <a:lstStyle/>
        <a:p>
          <a:r>
            <a:rPr lang="en-US" sz="2000" dirty="0"/>
            <a:t>1995 Dynamic server and dynamic client</a:t>
          </a:r>
        </a:p>
      </dgm:t>
    </dgm:pt>
    <dgm:pt modelId="{43EC96E8-CCDC-471A-8323-4183DB691D51}" type="parTrans" cxnId="{F39385AB-2689-4B79-A11F-12ABBD76C75F}">
      <dgm:prSet/>
      <dgm:spPr/>
      <dgm:t>
        <a:bodyPr/>
        <a:lstStyle/>
        <a:p>
          <a:endParaRPr lang="en-US"/>
        </a:p>
      </dgm:t>
    </dgm:pt>
    <dgm:pt modelId="{9FD9267E-ED14-4315-957D-0B1935B51CE1}" type="sibTrans" cxnId="{F39385AB-2689-4B79-A11F-12ABBD76C75F}">
      <dgm:prSet/>
      <dgm:spPr/>
      <dgm:t>
        <a:bodyPr/>
        <a:lstStyle/>
        <a:p>
          <a:endParaRPr lang="en-US"/>
        </a:p>
      </dgm:t>
    </dgm:pt>
    <dgm:pt modelId="{2D366FF8-83DF-E047-9082-D3CBA4F3FD1C}">
      <dgm:prSet phldrT="[Text]" custT="1"/>
      <dgm:spPr/>
      <dgm:t>
        <a:bodyPr/>
        <a:lstStyle/>
        <a:p>
          <a:r>
            <a:rPr lang="en-US" sz="2000" dirty="0"/>
            <a:t>1993 Dynamic server and static client</a:t>
          </a:r>
        </a:p>
      </dgm:t>
    </dgm:pt>
    <dgm:pt modelId="{90D31AFA-090D-494B-BB30-9B0E8590C5BA}" type="parTrans" cxnId="{38564E37-75B8-1043-B346-D9F3829465EB}">
      <dgm:prSet/>
      <dgm:spPr/>
      <dgm:t>
        <a:bodyPr/>
        <a:lstStyle/>
        <a:p>
          <a:endParaRPr lang="fr-FR"/>
        </a:p>
      </dgm:t>
    </dgm:pt>
    <dgm:pt modelId="{3647C547-4CDB-C146-8193-88C36F7973E5}" type="sibTrans" cxnId="{38564E37-75B8-1043-B346-D9F3829465EB}">
      <dgm:prSet/>
      <dgm:spPr/>
      <dgm:t>
        <a:bodyPr/>
        <a:lstStyle/>
        <a:p>
          <a:endParaRPr lang="fr-FR"/>
        </a:p>
      </dgm:t>
    </dgm:pt>
    <dgm:pt modelId="{27784E95-5F83-4352-BCC2-22033EFBE84B}" type="pres">
      <dgm:prSet presAssocID="{2A5FFE67-1B96-45A7-953B-007702967AEE}" presName="arrowDiagram" presStyleCnt="0">
        <dgm:presLayoutVars>
          <dgm:chMax val="5"/>
          <dgm:dir/>
          <dgm:resizeHandles val="exact"/>
        </dgm:presLayoutVars>
      </dgm:prSet>
      <dgm:spPr/>
    </dgm:pt>
    <dgm:pt modelId="{9A66358D-25AC-4D7B-B12A-ADFB90F2FD02}" type="pres">
      <dgm:prSet presAssocID="{2A5FFE67-1B96-45A7-953B-007702967AEE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A5D45637-E61F-7346-A2C4-64AEDB03037F}" type="pres">
      <dgm:prSet presAssocID="{2A5FFE67-1B96-45A7-953B-007702967AEE}" presName="arrowDiagram4" presStyleCnt="0"/>
      <dgm:spPr/>
    </dgm:pt>
    <dgm:pt modelId="{E192B593-7397-E646-A5DE-4DC7419EF9DD}" type="pres">
      <dgm:prSet presAssocID="{21117364-8CB6-4E40-B886-192B833704FA}" presName="bullet4a" presStyleLbl="node1" presStyleIdx="0" presStyleCnt="4"/>
      <dgm:spPr/>
    </dgm:pt>
    <dgm:pt modelId="{7AF6C33B-CFAA-2946-A38B-73DB9F6CF2AF}" type="pres">
      <dgm:prSet presAssocID="{21117364-8CB6-4E40-B886-192B833704FA}" presName="textBox4a" presStyleLbl="revTx" presStyleIdx="0" presStyleCnt="4">
        <dgm:presLayoutVars>
          <dgm:bulletEnabled val="1"/>
        </dgm:presLayoutVars>
      </dgm:prSet>
      <dgm:spPr/>
    </dgm:pt>
    <dgm:pt modelId="{21C2C85B-7AB7-ED4B-83D8-F8D491817475}" type="pres">
      <dgm:prSet presAssocID="{2D366FF8-83DF-E047-9082-D3CBA4F3FD1C}" presName="bullet4b" presStyleLbl="node1" presStyleIdx="1" presStyleCnt="4"/>
      <dgm:spPr/>
    </dgm:pt>
    <dgm:pt modelId="{D706805C-387D-2641-9B0F-FEAA2F42579E}" type="pres">
      <dgm:prSet presAssocID="{2D366FF8-83DF-E047-9082-D3CBA4F3FD1C}" presName="textBox4b" presStyleLbl="revTx" presStyleIdx="1" presStyleCnt="4">
        <dgm:presLayoutVars>
          <dgm:bulletEnabled val="1"/>
        </dgm:presLayoutVars>
      </dgm:prSet>
      <dgm:spPr/>
    </dgm:pt>
    <dgm:pt modelId="{1AEADFA4-F378-464B-894D-0D0324640426}" type="pres">
      <dgm:prSet presAssocID="{E48FC9B9-BEA8-43AE-9278-C5B02745A231}" presName="bullet4c" presStyleLbl="node1" presStyleIdx="2" presStyleCnt="4"/>
      <dgm:spPr/>
    </dgm:pt>
    <dgm:pt modelId="{685D5E10-71CA-B74F-B869-B5F1D1489A35}" type="pres">
      <dgm:prSet presAssocID="{E48FC9B9-BEA8-43AE-9278-C5B02745A231}" presName="textBox4c" presStyleLbl="revTx" presStyleIdx="2" presStyleCnt="4">
        <dgm:presLayoutVars>
          <dgm:bulletEnabled val="1"/>
        </dgm:presLayoutVars>
      </dgm:prSet>
      <dgm:spPr/>
    </dgm:pt>
    <dgm:pt modelId="{BDAE8788-AC23-A84B-9D43-02CA9E0BB970}" type="pres">
      <dgm:prSet presAssocID="{466CB2C3-F140-41F9-A713-BCF3CB2F7F52}" presName="bullet4d" presStyleLbl="node1" presStyleIdx="3" presStyleCnt="4"/>
      <dgm:spPr/>
    </dgm:pt>
    <dgm:pt modelId="{DB01226D-E149-BB4A-A426-069AB0C2FE4F}" type="pres">
      <dgm:prSet presAssocID="{466CB2C3-F140-41F9-A713-BCF3CB2F7F52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BDA2B40D-684D-3246-9A49-29A84DE00AD7}" type="presOf" srcId="{21117364-8CB6-4E40-B886-192B833704FA}" destId="{7AF6C33B-CFAA-2946-A38B-73DB9F6CF2AF}" srcOrd="0" destOrd="0" presId="urn:microsoft.com/office/officeart/2005/8/layout/arrow2"/>
    <dgm:cxn modelId="{38564E37-75B8-1043-B346-D9F3829465EB}" srcId="{2A5FFE67-1B96-45A7-953B-007702967AEE}" destId="{2D366FF8-83DF-E047-9082-D3CBA4F3FD1C}" srcOrd="1" destOrd="0" parTransId="{90D31AFA-090D-494B-BB30-9B0E8590C5BA}" sibTransId="{3647C547-4CDB-C146-8193-88C36F7973E5}"/>
    <dgm:cxn modelId="{1E0C7C37-6F54-48A2-B3F8-8ECA6743F23B}" srcId="{2A5FFE67-1B96-45A7-953B-007702967AEE}" destId="{466CB2C3-F140-41F9-A713-BCF3CB2F7F52}" srcOrd="3" destOrd="0" parTransId="{30D9A877-430B-47EB-8F92-21E914B49EFF}" sibTransId="{A6F3151A-E5F1-4C89-A660-C1A8495837A2}"/>
    <dgm:cxn modelId="{308F3483-9AB2-CB4D-9F30-78AF52872907}" type="presOf" srcId="{E48FC9B9-BEA8-43AE-9278-C5B02745A231}" destId="{685D5E10-71CA-B74F-B869-B5F1D1489A35}" srcOrd="0" destOrd="0" presId="urn:microsoft.com/office/officeart/2005/8/layout/arrow2"/>
    <dgm:cxn modelId="{C0BAC285-D497-3F46-8E71-ED66F4E6A459}" type="presOf" srcId="{2D366FF8-83DF-E047-9082-D3CBA4F3FD1C}" destId="{D706805C-387D-2641-9B0F-FEAA2F42579E}" srcOrd="0" destOrd="0" presId="urn:microsoft.com/office/officeart/2005/8/layout/arrow2"/>
    <dgm:cxn modelId="{C4104F98-B218-45E4-A6CC-B2FF6EE3FB7C}" srcId="{2A5FFE67-1B96-45A7-953B-007702967AEE}" destId="{21117364-8CB6-4E40-B886-192B833704FA}" srcOrd="0" destOrd="0" parTransId="{A7794216-1039-4FAC-B1A6-80FD645D87B6}" sibTransId="{7A9FE2B8-30FE-4239-8BB6-73862FFB9009}"/>
    <dgm:cxn modelId="{F39385AB-2689-4B79-A11F-12ABBD76C75F}" srcId="{2A5FFE67-1B96-45A7-953B-007702967AEE}" destId="{E48FC9B9-BEA8-43AE-9278-C5B02745A231}" srcOrd="2" destOrd="0" parTransId="{43EC96E8-CCDC-471A-8323-4183DB691D51}" sibTransId="{9FD9267E-ED14-4315-957D-0B1935B51CE1}"/>
    <dgm:cxn modelId="{82DAACE6-201A-EE4B-87F6-277B92569FF3}" type="presOf" srcId="{466CB2C3-F140-41F9-A713-BCF3CB2F7F52}" destId="{DB01226D-E149-BB4A-A426-069AB0C2FE4F}" srcOrd="0" destOrd="0" presId="urn:microsoft.com/office/officeart/2005/8/layout/arrow2"/>
    <dgm:cxn modelId="{CC147BEF-0ED6-3F45-A96D-53369E97BF3A}" type="presOf" srcId="{2A5FFE67-1B96-45A7-953B-007702967AEE}" destId="{27784E95-5F83-4352-BCC2-22033EFBE84B}" srcOrd="0" destOrd="0" presId="urn:microsoft.com/office/officeart/2005/8/layout/arrow2"/>
    <dgm:cxn modelId="{BAE3DE12-F71F-294A-89C7-A72398AF7321}" type="presParOf" srcId="{27784E95-5F83-4352-BCC2-22033EFBE84B}" destId="{9A66358D-25AC-4D7B-B12A-ADFB90F2FD02}" srcOrd="0" destOrd="0" presId="urn:microsoft.com/office/officeart/2005/8/layout/arrow2"/>
    <dgm:cxn modelId="{0BE49326-0A18-D444-9FC5-AC6BB5DB316A}" type="presParOf" srcId="{27784E95-5F83-4352-BCC2-22033EFBE84B}" destId="{A5D45637-E61F-7346-A2C4-64AEDB03037F}" srcOrd="1" destOrd="0" presId="urn:microsoft.com/office/officeart/2005/8/layout/arrow2"/>
    <dgm:cxn modelId="{DDB31EC2-AB22-C24C-B3D5-28325A7ED886}" type="presParOf" srcId="{A5D45637-E61F-7346-A2C4-64AEDB03037F}" destId="{E192B593-7397-E646-A5DE-4DC7419EF9DD}" srcOrd="0" destOrd="0" presId="urn:microsoft.com/office/officeart/2005/8/layout/arrow2"/>
    <dgm:cxn modelId="{79694243-17CF-424B-9E3D-535B38D98FA1}" type="presParOf" srcId="{A5D45637-E61F-7346-A2C4-64AEDB03037F}" destId="{7AF6C33B-CFAA-2946-A38B-73DB9F6CF2AF}" srcOrd="1" destOrd="0" presId="urn:microsoft.com/office/officeart/2005/8/layout/arrow2"/>
    <dgm:cxn modelId="{B151FF00-D431-D54E-BD22-DFAB31E29FCF}" type="presParOf" srcId="{A5D45637-E61F-7346-A2C4-64AEDB03037F}" destId="{21C2C85B-7AB7-ED4B-83D8-F8D491817475}" srcOrd="2" destOrd="0" presId="urn:microsoft.com/office/officeart/2005/8/layout/arrow2"/>
    <dgm:cxn modelId="{7A523763-D096-6F4A-9F44-43ADDDED630C}" type="presParOf" srcId="{A5D45637-E61F-7346-A2C4-64AEDB03037F}" destId="{D706805C-387D-2641-9B0F-FEAA2F42579E}" srcOrd="3" destOrd="0" presId="urn:microsoft.com/office/officeart/2005/8/layout/arrow2"/>
    <dgm:cxn modelId="{1B287029-53EF-1A47-97E2-A7D0EEFB2005}" type="presParOf" srcId="{A5D45637-E61F-7346-A2C4-64AEDB03037F}" destId="{1AEADFA4-F378-464B-894D-0D0324640426}" srcOrd="4" destOrd="0" presId="urn:microsoft.com/office/officeart/2005/8/layout/arrow2"/>
    <dgm:cxn modelId="{E280C7C8-8A8A-7B4E-81CC-308FB0FE89B1}" type="presParOf" srcId="{A5D45637-E61F-7346-A2C4-64AEDB03037F}" destId="{685D5E10-71CA-B74F-B869-B5F1D1489A35}" srcOrd="5" destOrd="0" presId="urn:microsoft.com/office/officeart/2005/8/layout/arrow2"/>
    <dgm:cxn modelId="{1C9D612C-A5BE-8246-968B-A780CB5A683D}" type="presParOf" srcId="{A5D45637-E61F-7346-A2C4-64AEDB03037F}" destId="{BDAE8788-AC23-A84B-9D43-02CA9E0BB970}" srcOrd="6" destOrd="0" presId="urn:microsoft.com/office/officeart/2005/8/layout/arrow2"/>
    <dgm:cxn modelId="{F2516AFD-5C0D-AC4C-B794-007FDD89D5FD}" type="presParOf" srcId="{A5D45637-E61F-7346-A2C4-64AEDB03037F}" destId="{DB01226D-E149-BB4A-A426-069AB0C2FE4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6358D-25AC-4D7B-B12A-ADFB90F2FD02}">
      <dsp:nvSpPr>
        <dsp:cNvPr id="0" name=""/>
        <dsp:cNvSpPr/>
      </dsp:nvSpPr>
      <dsp:spPr>
        <a:xfrm>
          <a:off x="-36445" y="140978"/>
          <a:ext cx="6766983" cy="42293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71A96-3979-442D-9FE7-FC517511F24C}">
      <dsp:nvSpPr>
        <dsp:cNvPr id="0" name=""/>
        <dsp:cNvSpPr/>
      </dsp:nvSpPr>
      <dsp:spPr>
        <a:xfrm>
          <a:off x="822961" y="3060086"/>
          <a:ext cx="175941" cy="175941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AFD6-6566-4CE6-BDFA-4B6DC9ECDF35}">
      <dsp:nvSpPr>
        <dsp:cNvPr id="0" name=""/>
        <dsp:cNvSpPr/>
      </dsp:nvSpPr>
      <dsp:spPr>
        <a:xfrm>
          <a:off x="682743" y="3289035"/>
          <a:ext cx="2832979" cy="122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1990 Static web</a:t>
          </a:r>
        </a:p>
      </dsp:txBody>
      <dsp:txXfrm>
        <a:off x="682743" y="3289035"/>
        <a:ext cx="2832979" cy="1222286"/>
      </dsp:txXfrm>
    </dsp:sp>
    <dsp:sp modelId="{354023D4-ABB1-4CD9-A621-DCA203B334ED}">
      <dsp:nvSpPr>
        <dsp:cNvPr id="0" name=""/>
        <dsp:cNvSpPr/>
      </dsp:nvSpPr>
      <dsp:spPr>
        <a:xfrm>
          <a:off x="2375983" y="1910544"/>
          <a:ext cx="318048" cy="31804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A9B9-9694-4061-893A-75591AD45CA9}">
      <dsp:nvSpPr>
        <dsp:cNvPr id="0" name=""/>
        <dsp:cNvSpPr/>
      </dsp:nvSpPr>
      <dsp:spPr>
        <a:xfrm>
          <a:off x="1992753" y="2269218"/>
          <a:ext cx="3406970" cy="19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1995 Dynamic web</a:t>
          </a:r>
        </a:p>
      </dsp:txBody>
      <dsp:txXfrm>
        <a:off x="1992753" y="2269218"/>
        <a:ext cx="3406970" cy="1901474"/>
      </dsp:txXfrm>
    </dsp:sp>
    <dsp:sp modelId="{C0C3CB70-39E4-4119-A4C5-4DE11984649A}">
      <dsp:nvSpPr>
        <dsp:cNvPr id="0" name=""/>
        <dsp:cNvSpPr/>
      </dsp:nvSpPr>
      <dsp:spPr>
        <a:xfrm>
          <a:off x="4243671" y="1211007"/>
          <a:ext cx="439853" cy="43985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A1E6-1D10-4D56-A2CB-215075EF5178}">
      <dsp:nvSpPr>
        <dsp:cNvPr id="0" name=""/>
        <dsp:cNvSpPr/>
      </dsp:nvSpPr>
      <dsp:spPr>
        <a:xfrm>
          <a:off x="3747843" y="1743732"/>
          <a:ext cx="3055585" cy="175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9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2000 Web 2.0</a:t>
          </a:r>
        </a:p>
      </dsp:txBody>
      <dsp:txXfrm>
        <a:off x="3747843" y="1743732"/>
        <a:ext cx="3055585" cy="175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6358D-25AC-4D7B-B12A-ADFB90F2FD02}">
      <dsp:nvSpPr>
        <dsp:cNvPr id="0" name=""/>
        <dsp:cNvSpPr/>
      </dsp:nvSpPr>
      <dsp:spPr>
        <a:xfrm>
          <a:off x="678420" y="0"/>
          <a:ext cx="8793633" cy="549602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2B593-7397-E646-A5DE-4DC7419EF9DD}">
      <dsp:nvSpPr>
        <dsp:cNvPr id="0" name=""/>
        <dsp:cNvSpPr/>
      </dsp:nvSpPr>
      <dsp:spPr>
        <a:xfrm>
          <a:off x="1544593" y="4086841"/>
          <a:ext cx="202253" cy="202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6C33B-CFAA-2946-A38B-73DB9F6CF2AF}">
      <dsp:nvSpPr>
        <dsp:cNvPr id="0" name=""/>
        <dsp:cNvSpPr/>
      </dsp:nvSpPr>
      <dsp:spPr>
        <a:xfrm>
          <a:off x="1645720" y="4187968"/>
          <a:ext cx="1503711" cy="130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7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1990 Static server and static client</a:t>
          </a:r>
        </a:p>
      </dsp:txBody>
      <dsp:txXfrm>
        <a:off x="1645720" y="4187968"/>
        <a:ext cx="1503711" cy="1308052"/>
      </dsp:txXfrm>
    </dsp:sp>
    <dsp:sp modelId="{21C2C85B-7AB7-ED4B-83D8-F8D491817475}">
      <dsp:nvSpPr>
        <dsp:cNvPr id="0" name=""/>
        <dsp:cNvSpPr/>
      </dsp:nvSpPr>
      <dsp:spPr>
        <a:xfrm>
          <a:off x="2973559" y="2808466"/>
          <a:ext cx="351745" cy="3517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6805C-387D-2641-9B0F-FEAA2F42579E}">
      <dsp:nvSpPr>
        <dsp:cNvPr id="0" name=""/>
        <dsp:cNvSpPr/>
      </dsp:nvSpPr>
      <dsp:spPr>
        <a:xfrm>
          <a:off x="3149431" y="2984339"/>
          <a:ext cx="1846663" cy="2511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83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1993 Dynamic server and static client</a:t>
          </a:r>
        </a:p>
      </dsp:txBody>
      <dsp:txXfrm>
        <a:off x="3149431" y="2984339"/>
        <a:ext cx="1846663" cy="2511681"/>
      </dsp:txXfrm>
    </dsp:sp>
    <dsp:sp modelId="{1AEADFA4-F378-464B-894D-0D0324640426}">
      <dsp:nvSpPr>
        <dsp:cNvPr id="0" name=""/>
        <dsp:cNvSpPr/>
      </dsp:nvSpPr>
      <dsp:spPr>
        <a:xfrm>
          <a:off x="4798238" y="1866448"/>
          <a:ext cx="466062" cy="466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D5E10-71CA-B74F-B869-B5F1D1489A35}">
      <dsp:nvSpPr>
        <dsp:cNvPr id="0" name=""/>
        <dsp:cNvSpPr/>
      </dsp:nvSpPr>
      <dsp:spPr>
        <a:xfrm>
          <a:off x="5031269" y="2099480"/>
          <a:ext cx="1846663" cy="339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5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1995 Dynamic server and dynamic client</a:t>
          </a:r>
        </a:p>
      </dsp:txBody>
      <dsp:txXfrm>
        <a:off x="5031269" y="2099480"/>
        <a:ext cx="1846663" cy="3396540"/>
      </dsp:txXfrm>
    </dsp:sp>
    <dsp:sp modelId="{BDAE8788-AC23-A84B-9D43-02CA9E0BB970}">
      <dsp:nvSpPr>
        <dsp:cNvPr id="0" name=""/>
        <dsp:cNvSpPr/>
      </dsp:nvSpPr>
      <dsp:spPr>
        <a:xfrm>
          <a:off x="6785599" y="1243199"/>
          <a:ext cx="624347" cy="624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1226D-E149-BB4A-A426-069AB0C2FE4F}">
      <dsp:nvSpPr>
        <dsp:cNvPr id="0" name=""/>
        <dsp:cNvSpPr/>
      </dsp:nvSpPr>
      <dsp:spPr>
        <a:xfrm>
          <a:off x="7097773" y="1555373"/>
          <a:ext cx="1846663" cy="3940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29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2000 Several dynamic servers and dynamic client</a:t>
          </a:r>
        </a:p>
      </dsp:txBody>
      <dsp:txXfrm>
        <a:off x="7097773" y="1555373"/>
        <a:ext cx="1846663" cy="3940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0949121-145F-4BA0-82E2-550DAD135BCB}" type="datetimeFigureOut">
              <a:rPr lang="en-US"/>
              <a:pPr>
                <a:defRPr/>
              </a:pPr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AD00A2-EA08-43B5-9062-79D54988E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3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 Berners Lee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00A2-EA08-43B5-9062-79D54988E3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B0078E-A835-4D02-AF54-4B887807FD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A3DBF74-6C64-4B7F-A4ED-221EDE32AD0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2673224-55B2-4CDB-888B-73DA12DE3A3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E5433C-1874-42BA-9868-1BA46ABB597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74B0D7-DD07-4740-8EB9-0BCB0C0E593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5C8761-75CA-41A7-92A7-B07ED93A8E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A65FD98-F6ED-400F-8F0B-8B39CC82786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8C2FA45-AC67-4638-AF3C-314E69B5EE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00A2-EA08-43B5-9062-79D54988E3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AC715C0-7BED-43A3-8033-CF608FBB84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E0C9AD2-B1C6-4356-9509-596B41A4DD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6A9E1F-9F87-4A94-B7C1-B6543135E7D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85A7266-3576-45CC-BE15-74093D2639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D4F680F-9940-4EFF-97BC-B6F4AEDB10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1905000"/>
            <a:ext cx="6781800" cy="12954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505200"/>
            <a:ext cx="68580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934200"/>
            <a:ext cx="31242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E3C49-0A91-40C2-B28E-624CC87AB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035DE-DD53-40CB-8282-526A8C2C1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2850" y="76200"/>
            <a:ext cx="2419350" cy="6670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7105650" cy="667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12CF-C475-4B42-8C34-D4B72B569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8CB52-BA26-4AC6-9EEE-CAC9FBD0C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31E6-3036-437D-AC78-E4E4EBA18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47244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A3824-E2EB-493C-9BE7-113CC3F4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8414-2513-4AE3-B0F3-20F195815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F24DA-45F6-4576-BFB1-A2446A34D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D3E22-333C-432F-814B-97E46911A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AD46-FDCD-4754-9AD3-2AB254039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70CFD-AC27-4350-9F8E-BA574E346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9601200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151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688" y="6915150"/>
            <a:ext cx="32131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9151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7B55D4F-3243-4014-A6A5-2F354E9E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l" defTabSz="10144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pal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yoak.szm.s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orld_Wide_Web_Consortium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hyperlink" Target="http://validator.w3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3.png"/><Relationship Id="rId5" Type="http://schemas.openxmlformats.org/officeDocument/2006/relationships/image" Target="../media/image19.jpeg"/><Relationship Id="rId10" Type="http://schemas.openxmlformats.org/officeDocument/2006/relationships/hyperlink" Target="http://en.wikipedia.org/wiki/XMLHttpRequest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hyperlink" Target="http://en.wikipedia.org/wiki/XMLHttpRequest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picoctf.org/" TargetMode="External"/><Relationship Id="rId2" Type="http://schemas.openxmlformats.org/officeDocument/2006/relationships/hyperlink" Target="https://whiterabbithole.se/inri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276600" y="2576463"/>
            <a:ext cx="6781800" cy="1295400"/>
          </a:xfrm>
        </p:spPr>
        <p:txBody>
          <a:bodyPr/>
          <a:lstStyle/>
          <a:p>
            <a:pPr eaLnBrk="1" hangingPunct="1"/>
            <a:r>
              <a:rPr lang="en-US" sz="3600" dirty="0"/>
              <a:t>Security of Web Applications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3124200" y="4176663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/>
              <a:t>Lecture 1</a:t>
            </a:r>
          </a:p>
          <a:p>
            <a:pPr eaLnBrk="1" hangingPunct="1"/>
            <a:r>
              <a:rPr lang="en-US" dirty="0"/>
              <a:t>Tamara </a:t>
            </a:r>
            <a:r>
              <a:rPr lang="en-US" dirty="0" err="1"/>
              <a:t>Rezk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1" y="2426767"/>
            <a:ext cx="11665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Courier New"/>
                <a:cs typeface="Courier New"/>
              </a:rPr>
              <a:t>GET /</a:t>
            </a:r>
            <a:r>
              <a:rPr lang="fr-FR" sz="2800" b="1" dirty="0" err="1">
                <a:latin typeface="Courier New"/>
                <a:cs typeface="Courier New"/>
              </a:rPr>
              <a:t>index.html</a:t>
            </a:r>
            <a:r>
              <a:rPr lang="fr-FR" sz="2800" b="1" dirty="0">
                <a:latin typeface="Courier New"/>
                <a:cs typeface="Courier New"/>
              </a:rPr>
              <a:t> HTTP/1.1</a:t>
            </a:r>
          </a:p>
          <a:p>
            <a:r>
              <a:rPr lang="fr-FR" sz="2800" b="1" dirty="0">
                <a:latin typeface="Courier New"/>
                <a:cs typeface="Courier New"/>
              </a:rPr>
              <a:t>User-Agent: Mozilla/4.0</a:t>
            </a:r>
          </a:p>
          <a:p>
            <a:r>
              <a:rPr lang="fr-FR" sz="2800" b="1" dirty="0">
                <a:latin typeface="Courier New"/>
                <a:cs typeface="Courier New"/>
              </a:rPr>
              <a:t>Host: </a:t>
            </a:r>
            <a:r>
              <a:rPr lang="fr-FR" sz="2800" b="1" dirty="0" err="1">
                <a:latin typeface="Courier New"/>
                <a:cs typeface="Courier New"/>
              </a:rPr>
              <a:t>www.securitywebapps.com</a:t>
            </a:r>
            <a:endParaRPr lang="fr-FR" sz="2800" b="1" dirty="0">
              <a:latin typeface="Courier New"/>
              <a:cs typeface="Courier New"/>
            </a:endParaRPr>
          </a:p>
          <a:p>
            <a:r>
              <a:rPr lang="fr-FR" sz="2800" b="1" dirty="0" err="1">
                <a:latin typeface="Courier New"/>
                <a:cs typeface="Courier New"/>
              </a:rPr>
              <a:t>Accept-Language</a:t>
            </a:r>
            <a:r>
              <a:rPr lang="fr-FR" sz="2800" b="1" dirty="0">
                <a:latin typeface="Courier New"/>
                <a:cs typeface="Courier New"/>
              </a:rPr>
              <a:t>: en-us</a:t>
            </a:r>
          </a:p>
          <a:p>
            <a:r>
              <a:rPr lang="fr-FR" sz="2800" b="1" dirty="0" err="1">
                <a:latin typeface="Courier New"/>
                <a:cs typeface="Courier New"/>
              </a:rPr>
              <a:t>Accept-Encoding</a:t>
            </a:r>
            <a:r>
              <a:rPr lang="fr-FR" sz="2800" b="1" dirty="0">
                <a:latin typeface="Courier New"/>
                <a:cs typeface="Courier New"/>
              </a:rPr>
              <a:t>: </a:t>
            </a:r>
            <a:r>
              <a:rPr lang="fr-FR" sz="2800" b="1" dirty="0" err="1">
                <a:latin typeface="Courier New"/>
                <a:cs typeface="Courier New"/>
              </a:rPr>
              <a:t>gzip</a:t>
            </a:r>
            <a:r>
              <a:rPr lang="fr-FR" sz="2800" b="1" dirty="0">
                <a:latin typeface="Courier New"/>
                <a:cs typeface="Courier New"/>
              </a:rPr>
              <a:t>, </a:t>
            </a:r>
            <a:r>
              <a:rPr lang="fr-FR" sz="2800" b="1" dirty="0" err="1">
                <a:latin typeface="Courier New"/>
                <a:cs typeface="Courier New"/>
              </a:rPr>
              <a:t>deflate</a:t>
            </a:r>
            <a:endParaRPr lang="fr-FR" sz="2800" b="1" dirty="0">
              <a:latin typeface="Courier New"/>
              <a:cs typeface="Courier New"/>
            </a:endParaRPr>
          </a:p>
          <a:p>
            <a:r>
              <a:rPr lang="fr-FR" sz="2800" b="1" dirty="0" err="1">
                <a:latin typeface="Courier New"/>
                <a:cs typeface="Courier New"/>
              </a:rPr>
              <a:t>Authorization</a:t>
            </a:r>
            <a:r>
              <a:rPr lang="fr-FR" sz="2800" b="1" dirty="0">
                <a:latin typeface="Courier New"/>
                <a:cs typeface="Courier New"/>
              </a:rPr>
              <a:t>: Basic QWxhZGRpbjpvcGVuIHNlc2FtZQ==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795317" y="163467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64639" y="1198211"/>
            <a:ext cx="25200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700" dirty="0">
                <a:solidFill>
                  <a:schemeClr val="folHlink"/>
                </a:solidFill>
              </a:rPr>
              <a:t>Protocol Version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829777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618853" y="1198211"/>
            <a:ext cx="11541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Method</a:t>
            </a:r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1398672" y="2614278"/>
            <a:ext cx="76165" cy="2620801"/>
          </a:xfrm>
          <a:prstGeom prst="leftBrace">
            <a:avLst>
              <a:gd name="adj1" fmla="val 11250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3578895"/>
            <a:ext cx="13080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Headers</a:t>
            </a:r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1345943" y="6389542"/>
            <a:ext cx="253762" cy="523632"/>
          </a:xfrm>
          <a:prstGeom prst="leftBrace">
            <a:avLst>
              <a:gd name="adj1" fmla="val 2777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0" y="6387207"/>
            <a:ext cx="1443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700" dirty="0">
                <a:solidFill>
                  <a:schemeClr val="folHlink"/>
                </a:solidFill>
              </a:rPr>
              <a:t>Body</a:t>
            </a:r>
            <a:br>
              <a:rPr lang="en-US" sz="2700" dirty="0">
                <a:solidFill>
                  <a:schemeClr val="folHlink"/>
                </a:solidFill>
              </a:rPr>
            </a:br>
            <a:r>
              <a:rPr lang="en-US" sz="2700" dirty="0">
                <a:solidFill>
                  <a:schemeClr val="folHlink"/>
                </a:solidFill>
              </a:rPr>
              <a:t>(optional)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6885" y="5307087"/>
            <a:ext cx="19185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folHlink"/>
                </a:solidFill>
              </a:rPr>
              <a:t>blank line</a:t>
            </a:r>
            <a:endParaRPr lang="fr-FR" sz="3200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970781" y="5595119"/>
            <a:ext cx="864096" cy="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4271" y="5163071"/>
            <a:ext cx="1347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700" dirty="0">
                <a:solidFill>
                  <a:schemeClr val="folHlink"/>
                </a:solidFill>
              </a:rPr>
              <a:t>end of</a:t>
            </a:r>
          </a:p>
          <a:p>
            <a:r>
              <a:rPr lang="en-US" sz="2700" dirty="0">
                <a:solidFill>
                  <a:schemeClr val="folHlink"/>
                </a:solidFill>
              </a:rPr>
              <a:t> headers</a:t>
            </a:r>
          </a:p>
        </p:txBody>
      </p:sp>
    </p:spTree>
    <p:extLst>
      <p:ext uri="{BB962C8B-B14F-4D97-AF65-F5344CB8AC3E}">
        <p14:creationId xmlns:p14="http://schemas.microsoft.com/office/powerpoint/2010/main" val="65586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4877" y="2138735"/>
            <a:ext cx="806489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HTTP/1.1 200 OK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Date: Thu, 22 Sep 2016 09:36:27 GMT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Server: Apache-Coyote/1.1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Content-Type: text/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</a:rPr>
              <a:t>html;charset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=UTF-8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Content-Length: 1846</a:t>
            </a:r>
          </a:p>
          <a:p>
            <a:pPr lvl="0"/>
            <a:r>
              <a:rPr lang="en-US" sz="2700" i="1" dirty="0">
                <a:solidFill>
                  <a:srgbClr val="B2B2B2"/>
                </a:solidFill>
              </a:rPr>
              <a:t>blank line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&lt;html&gt;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lvl="0"/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75037" y="1198211"/>
            <a:ext cx="9810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Status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64938" y="1602299"/>
            <a:ext cx="0" cy="59032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05903" y="1198211"/>
            <a:ext cx="24814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700" dirty="0">
                <a:solidFill>
                  <a:schemeClr val="folHlink"/>
                </a:solidFill>
              </a:rPr>
              <a:t>Status Message</a:t>
            </a:r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>
            <a:off x="4487454" y="1433636"/>
            <a:ext cx="761286" cy="758984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0" y="0"/>
              </a:cxn>
              <a:cxn ang="0">
                <a:pos x="0" y="384"/>
              </a:cxn>
            </a:cxnLst>
            <a:rect l="0" t="0" r="r" b="b"/>
            <a:pathLst>
              <a:path w="432" h="384">
                <a:moveTo>
                  <a:pt x="432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1557005" y="2614278"/>
            <a:ext cx="151552" cy="1433636"/>
          </a:xfrm>
          <a:prstGeom prst="leftBrace">
            <a:avLst>
              <a:gd name="adj1" fmla="val 7907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6685" y="3120267"/>
            <a:ext cx="13080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solidFill>
                  <a:schemeClr val="folHlink"/>
                </a:solidFill>
              </a:rPr>
              <a:t>Headers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1484996" y="4638234"/>
            <a:ext cx="169175" cy="1096310"/>
          </a:xfrm>
          <a:prstGeom prst="leftBrace">
            <a:avLst>
              <a:gd name="adj1" fmla="val 54167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9153" y="4993130"/>
            <a:ext cx="7886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700" dirty="0">
                <a:solidFill>
                  <a:schemeClr val="folHlink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73358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/>
              <a:t>Phishing attacks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>
              <a:hlinkClick r:id="rId3"/>
            </a:endParaRPr>
          </a:p>
          <a:p>
            <a:pPr eaLnBrk="1" hangingPunct="1">
              <a:buFontTx/>
              <a:buNone/>
            </a:pPr>
            <a:r>
              <a:rPr lang="en-US">
                <a:hlinkClick r:id="rId3"/>
              </a:rPr>
              <a:t>www.paypal.com</a:t>
            </a: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>
                <a:hlinkClick r:id="rId4"/>
              </a:rPr>
              <a:t>www.payoak.szm.sk</a:t>
            </a: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/>
              <a:t> Be aware of URLs that are shown in the browser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or links that are clicked!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/>
              <a:t>Phishing attacks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681163"/>
            <a:ext cx="7781925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/>
              <a:t>Phishing attacks: also emails with false senders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1562100"/>
            <a:ext cx="8208962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/>
              <a:t>And even this!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985838"/>
            <a:ext cx="8353425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phishing attack to MySpace</a:t>
            </a:r>
          </a:p>
        </p:txBody>
      </p:sp>
      <p:pic>
        <p:nvPicPr>
          <p:cNvPr id="31747" name="Content Placeholder 3" descr="MySpace_China_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4288" y="1274763"/>
            <a:ext cx="5862637" cy="4686300"/>
          </a:xfrm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258888" y="6459538"/>
            <a:ext cx="8280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In 2006, a worm altered links to direct MySpace users to evil websites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Phishing Solutions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 https (created in 1994 by Netscape)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Verify carefully the URL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Browsers may have “black”lists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4514850"/>
            <a:ext cx="54229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" name="Down Arrow 3"/>
          <p:cNvSpPr/>
          <p:nvPr/>
        </p:nvSpPr>
        <p:spPr bwMode="auto">
          <a:xfrm>
            <a:off x="1114797" y="554559"/>
            <a:ext cx="1440160" cy="3960440"/>
          </a:xfrm>
          <a:prstGeom prst="downArrow">
            <a:avLst/>
          </a:prstGeom>
          <a:gradFill>
            <a:gsLst>
              <a:gs pos="0">
                <a:srgbClr val="8488C4">
                  <a:alpha val="2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1.0 Applications</a:t>
            </a:r>
          </a:p>
        </p:txBody>
      </p:sp>
      <p:pic>
        <p:nvPicPr>
          <p:cNvPr id="34820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2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23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34824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1993:</a:t>
            </a:r>
            <a:r>
              <a:rPr lang="en-US"/>
              <a:t> The Web becomes less static</a:t>
            </a:r>
          </a:p>
        </p:txBody>
      </p:sp>
      <p:cxnSp>
        <p:nvCxnSpPr>
          <p:cNvPr id="34825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4826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http://www.a.com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4829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30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 the basis to understand web attacks and defenses</a:t>
            </a:r>
          </a:p>
          <a:p>
            <a:endParaRPr lang="en-US" dirty="0"/>
          </a:p>
          <a:p>
            <a:r>
              <a:rPr lang="en-US" dirty="0"/>
              <a:t>Get acquainted with the top-ten most popular web vulnerabilities (OWASP top ten)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99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1.0 Applications</a:t>
            </a:r>
          </a:p>
        </p:txBody>
      </p:sp>
      <p:pic>
        <p:nvPicPr>
          <p:cNvPr id="35844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46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47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35848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1993:</a:t>
            </a:r>
            <a:r>
              <a:rPr lang="en-US"/>
              <a:t> The Web becomes less static</a:t>
            </a:r>
          </a:p>
        </p:txBody>
      </p:sp>
      <p:cxnSp>
        <p:nvCxnSpPr>
          <p:cNvPr id="35849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5850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http://www.a.com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85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54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5855" name="Oval 29"/>
          <p:cNvSpPr>
            <a:spLocks noChangeArrowheads="1"/>
          </p:cNvSpPr>
          <p:nvPr/>
        </p:nvSpPr>
        <p:spPr bwMode="auto">
          <a:xfrm>
            <a:off x="2770188" y="3362325"/>
            <a:ext cx="649287" cy="57626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5856" name="Straight Arrow Connector 38"/>
          <p:cNvCxnSpPr>
            <a:cxnSpLocks noChangeShapeType="1"/>
            <a:stCxn id="35855" idx="4"/>
          </p:cNvCxnSpPr>
          <p:nvPr/>
        </p:nvCxnSpPr>
        <p:spPr bwMode="auto">
          <a:xfrm flipH="1">
            <a:off x="2914650" y="3938588"/>
            <a:ext cx="180975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7" name="TextBox 39"/>
          <p:cNvSpPr txBox="1">
            <a:spLocks noChangeArrowheads="1"/>
          </p:cNvSpPr>
          <p:nvPr/>
        </p:nvSpPr>
        <p:spPr bwMode="auto">
          <a:xfrm>
            <a:off x="2411413" y="5235575"/>
            <a:ext cx="2663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parameters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98750" y="5667375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Example hello2.php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1.0 Applications</a:t>
            </a:r>
          </a:p>
        </p:txBody>
      </p:sp>
      <p:pic>
        <p:nvPicPr>
          <p:cNvPr id="36868" name="Picture 23" descr="apach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3651250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6" descr="brow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0" name="Straight Arrow Connector 28"/>
          <p:cNvCxnSpPr>
            <a:cxnSpLocks noChangeShapeType="1"/>
          </p:cNvCxnSpPr>
          <p:nvPr/>
        </p:nvCxnSpPr>
        <p:spPr bwMode="auto">
          <a:xfrm>
            <a:off x="176212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71" name="Rectangle 35"/>
          <p:cNvSpPr>
            <a:spLocks noChangeArrowheads="1"/>
          </p:cNvSpPr>
          <p:nvPr/>
        </p:nvSpPr>
        <p:spPr bwMode="auto">
          <a:xfrm>
            <a:off x="1258888" y="3506788"/>
            <a:ext cx="22320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/>
              <a:t>http://www.a.com/foo?var=v</a:t>
            </a:r>
          </a:p>
        </p:txBody>
      </p:sp>
      <p:sp>
        <p:nvSpPr>
          <p:cNvPr id="36872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1993:</a:t>
            </a:r>
            <a:r>
              <a:rPr lang="en-US"/>
              <a:t> The Web becomes less static</a:t>
            </a:r>
          </a:p>
        </p:txBody>
      </p:sp>
      <p:cxnSp>
        <p:nvCxnSpPr>
          <p:cNvPr id="36873" name="Straight Arrow Connector 30"/>
          <p:cNvCxnSpPr>
            <a:cxnSpLocks noChangeShapeType="1"/>
          </p:cNvCxnSpPr>
          <p:nvPr/>
        </p:nvCxnSpPr>
        <p:spPr bwMode="auto">
          <a:xfrm>
            <a:off x="4498975" y="3938588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6874" name="Image 6" descr="Alic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2570163"/>
            <a:ext cx="8255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8" y="2570163"/>
            <a:ext cx="812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1421" y="2714799"/>
          <a:ext cx="295232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547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http://www.a.com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http://www.b.com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http://www.c.com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c.cgi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9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877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6588" y="2570163"/>
            <a:ext cx="936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8" name="Straight Arrow Connector 34"/>
          <p:cNvCxnSpPr>
            <a:cxnSpLocks noChangeShapeType="1"/>
          </p:cNvCxnSpPr>
          <p:nvPr/>
        </p:nvCxnSpPr>
        <p:spPr bwMode="auto">
          <a:xfrm>
            <a:off x="1546225" y="3362325"/>
            <a:ext cx="1368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6879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5543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1994:  </a:t>
            </a:r>
            <a:r>
              <a:rPr lang="en-US" u="sng">
                <a:hlinkClick r:id="rId8" tooltip="World Wide Web Consortium"/>
              </a:rPr>
              <a:t>World Wide Web Consortium</a:t>
            </a:r>
            <a:r>
              <a:rPr lang="en-US"/>
              <a:t> (W3C)</a:t>
            </a:r>
          </a:p>
          <a:p>
            <a:pPr algn="ctr" eaLnBrk="0" hangingPunct="0"/>
            <a:r>
              <a:rPr lang="en-US">
                <a:hlinkClick r:id="rId9"/>
              </a:rPr>
              <a:t>http://validator.w3.org/</a:t>
            </a:r>
            <a:r>
              <a:rPr lang="en-US"/>
              <a:t> 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keep state information on sessions? 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is stateless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keep</a:t>
            </a:r>
            <a:r>
              <a:rPr lang="fr-FR" dirty="0"/>
              <a:t> state on sessions?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0821" y="1994719"/>
            <a:ext cx="9601200" cy="5222875"/>
          </a:xfrm>
        </p:spPr>
        <p:txBody>
          <a:bodyPr/>
          <a:lstStyle/>
          <a:p>
            <a:r>
              <a:rPr lang="fr-FR" dirty="0"/>
              <a:t>URL </a:t>
            </a:r>
          </a:p>
          <a:p>
            <a:endParaRPr lang="fr-FR" dirty="0"/>
          </a:p>
          <a:p>
            <a:r>
              <a:rPr lang="fr-FR" dirty="0"/>
              <a:t>HTML </a:t>
            </a:r>
          </a:p>
          <a:p>
            <a:endParaRPr lang="fr-FR" dirty="0"/>
          </a:p>
          <a:p>
            <a:r>
              <a:rPr lang="fr-FR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56782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HTTP: Session in URL Example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163" y="1778000"/>
            <a:ext cx="3600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6725" y="3074988"/>
            <a:ext cx="6337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/shopping.cfm?pID=269</a:t>
            </a:r>
            <a:endParaRPr lang="en-US" sz="2400" b="1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258888" y="228282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3350" y="248920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see catalog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725" y="4443413"/>
            <a:ext cx="9217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/shopping.cfm?pID=269&amp;item=40002</a:t>
            </a:r>
            <a:endParaRPr lang="en-US" sz="2400" b="1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258888" y="366077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03350" y="386715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select item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6725" y="5811838"/>
            <a:ext cx="9217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/checkout.cfm?pID=269&amp;item=40002</a:t>
            </a:r>
            <a:endParaRPr lang="en-US" sz="2400" b="1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258888" y="501967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03350" y="5226050"/>
            <a:ext cx="1943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buy item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7088" y="6530975"/>
            <a:ext cx="741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Since HTTP is stateless all session information is saved in the URL</a:t>
            </a: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470525" y="7170738"/>
            <a:ext cx="4679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Thanks Ricardo Corin for this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1" grpId="0"/>
      <p:bldP spid="12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68475" y="194519"/>
            <a:ext cx="8382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HTTP: Session in hidden field Example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98525" y="2138363"/>
            <a:ext cx="799306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3600">
              <a:latin typeface="ArialMT"/>
            </a:endParaRPr>
          </a:p>
          <a:p>
            <a:pPr eaLnBrk="0" hangingPunct="0"/>
            <a:r>
              <a:rPr lang="en-US">
                <a:latin typeface="CourierNewPSMT"/>
              </a:rPr>
              <a:t>&lt;FORM METHOD=POST</a:t>
            </a:r>
          </a:p>
          <a:p>
            <a:pPr eaLnBrk="0" hangingPunct="0"/>
            <a:r>
              <a:rPr lang="en-US">
                <a:latin typeface="CourierNewPSMT"/>
              </a:rPr>
              <a:t>ACTION="http://www.dansie.net/cgi-bin/scripts/cart.pl"&gt;</a:t>
            </a:r>
          </a:p>
          <a:p>
            <a:pPr eaLnBrk="0" hangingPunct="0"/>
            <a:r>
              <a:rPr lang="en-US">
                <a:latin typeface="CourierNewPSMT"/>
              </a:rPr>
              <a:t>Black Leather purse with leather straps&lt;BR&gt;Price: $20.00&lt;BR&gt;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NAME=name VALUE="Black leather purse"&gt;</a:t>
            </a:r>
          </a:p>
          <a:p>
            <a:pPr eaLnBrk="0" hangingPunct="0"/>
            <a:r>
              <a:rPr lang="en-US" b="1">
                <a:latin typeface="CourierNewPS-BoldMT"/>
              </a:rPr>
              <a:t>&lt;INPUT TYPE=HIDDEN NAME=price VALUE="20.00"&gt;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NAME=sh VALUE="1"&gt;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NAME=img VALUE="purse.jpg"&gt;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NAME=custom1 VALUE="Black leather purse</a:t>
            </a:r>
          </a:p>
          <a:p>
            <a:pPr eaLnBrk="0" hangingPunct="0"/>
            <a:r>
              <a:rPr lang="en-US">
                <a:latin typeface="CourierNewPSMT"/>
              </a:rPr>
              <a:t>with leather straps"&gt;</a:t>
            </a:r>
          </a:p>
          <a:p>
            <a:pPr eaLnBrk="0" hangingPunct="0"/>
            <a:r>
              <a:rPr lang="en-US">
                <a:latin typeface="CourierNewPSMT"/>
              </a:rPr>
              <a:t>&lt;INPUT TYPE=SUBMIT NAME="add" VALUE="Put in Shopping Cart"&gt;</a:t>
            </a:r>
          </a:p>
          <a:p>
            <a:pPr eaLnBrk="0" hangingPunct="0"/>
            <a:r>
              <a:rPr lang="en-US">
                <a:latin typeface="CourierNewPSMT"/>
              </a:rPr>
              <a:t>&lt;/FORM&gt;</a:t>
            </a:r>
            <a:endParaRPr lang="en-US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682625" y="1635125"/>
            <a:ext cx="6192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Why not to store sensitive information on the client side?</a:t>
            </a:r>
          </a:p>
          <a:p>
            <a:pPr eaLnBrk="0" hangingPunct="0"/>
            <a:r>
              <a:rPr lang="en-US" dirty="0"/>
              <a:t>Integrity violation: </a:t>
            </a:r>
            <a:r>
              <a:rPr lang="en-US" dirty="0" err="1">
                <a:latin typeface="ArialMT"/>
              </a:rPr>
              <a:t>Dansie</a:t>
            </a:r>
            <a:r>
              <a:rPr lang="en-US" dirty="0">
                <a:latin typeface="ArialMT"/>
              </a:rPr>
              <a:t> Shopping Cart (2006)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/>
              <a:t>HTTP : COOKIES</a:t>
            </a:r>
          </a:p>
        </p:txBody>
      </p:sp>
      <p:sp>
        <p:nvSpPr>
          <p:cNvPr id="45059" name="Rectangle 14"/>
          <p:cNvSpPr>
            <a:spLocks noChangeArrowheads="1"/>
          </p:cNvSpPr>
          <p:nvPr/>
        </p:nvSpPr>
        <p:spPr bwMode="auto">
          <a:xfrm>
            <a:off x="538163" y="1706563"/>
            <a:ext cx="90741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A  cookie resides in the disk and is created by the web browser</a:t>
            </a:r>
          </a:p>
          <a:p>
            <a:pPr eaLnBrk="0" hangingPunct="0"/>
            <a:endParaRPr lang="en-US"/>
          </a:p>
        </p:txBody>
      </p:sp>
      <p:pic>
        <p:nvPicPr>
          <p:cNvPr id="45060" name="Picture 17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3219450"/>
            <a:ext cx="81121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554288" y="3003550"/>
            <a:ext cx="3097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POST login.cgi (usr+pwd)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762125" y="4083050"/>
            <a:ext cx="38179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98750" y="4117975"/>
            <a:ext cx="5073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HTTP Header:</a:t>
            </a:r>
          </a:p>
          <a:p>
            <a:pPr eaLnBrk="0" hangingPunct="0"/>
            <a:r>
              <a:rPr lang="en-US"/>
              <a:t>Set-cookie: NAME=VALUE ;</a:t>
            </a:r>
          </a:p>
          <a:p>
            <a:pPr eaLnBrk="0" hangingPunct="0"/>
            <a:r>
              <a:rPr lang="en-US"/>
              <a:t>domain = (who can read the cookie) ;</a:t>
            </a:r>
          </a:p>
          <a:p>
            <a:pPr eaLnBrk="0" hangingPunct="0"/>
            <a:r>
              <a:rPr lang="en-US"/>
              <a:t>expires = (when) ;</a:t>
            </a:r>
          </a:p>
          <a:p>
            <a:pPr eaLnBrk="0" hangingPunct="0"/>
            <a:r>
              <a:rPr lang="en-US"/>
              <a:t>…</a:t>
            </a:r>
          </a:p>
        </p:txBody>
      </p:sp>
      <p:pic>
        <p:nvPicPr>
          <p:cNvPr id="26" name="Picture 25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525" y="6386513"/>
            <a:ext cx="68262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8363" y="6137275"/>
            <a:ext cx="8112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1050" y="6172200"/>
            <a:ext cx="5073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GET securepage.html</a:t>
            </a:r>
          </a:p>
          <a:p>
            <a:pPr eaLnBrk="0" hangingPunct="0"/>
            <a:r>
              <a:rPr lang="en-US"/>
              <a:t>Cookie: NAME=VALUE</a:t>
            </a: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835150" y="6819900"/>
            <a:ext cx="3744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1690688" y="3578225"/>
            <a:ext cx="3889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HTTP does not have state, cookies add state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Cookies are useful for: </a:t>
            </a:r>
          </a:p>
          <a:p>
            <a:pPr lvl="1" eaLnBrk="1" hangingPunct="1">
              <a:defRPr/>
            </a:pPr>
            <a:r>
              <a:rPr lang="en-US" dirty="0"/>
              <a:t>Authentication</a:t>
            </a:r>
          </a:p>
          <a:p>
            <a:pPr lvl="2" eaLnBrk="1" hangingPunct="1">
              <a:defRPr/>
            </a:pPr>
            <a:r>
              <a:rPr lang="es-ES" sz="2000" dirty="0">
                <a:ea typeface="+mn-ea"/>
                <a:cs typeface="+mn-cs"/>
              </a:rPr>
              <a:t>to know if a user has </a:t>
            </a:r>
            <a:r>
              <a:rPr lang="es-ES" sz="2000" dirty="0" err="1">
                <a:ea typeface="+mn-ea"/>
                <a:cs typeface="+mn-cs"/>
              </a:rPr>
              <a:t>authenticated</a:t>
            </a:r>
            <a:r>
              <a:rPr lang="es-ES" sz="2000" dirty="0">
                <a:ea typeface="+mn-ea"/>
                <a:cs typeface="+mn-cs"/>
              </a:rPr>
              <a:t> in the past</a:t>
            </a:r>
            <a:endParaRPr lang="es-ES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/>
              <a:t> Personalization</a:t>
            </a:r>
          </a:p>
          <a:p>
            <a:pPr lvl="2" eaLnBrk="1" hangingPunct="1">
              <a:defRPr/>
            </a:pPr>
            <a:r>
              <a:rPr lang="es-ES" sz="2000" dirty="0">
                <a:ea typeface="+mn-ea"/>
                <a:cs typeface="+mn-cs"/>
              </a:rPr>
              <a:t>recognize the user since last visit</a:t>
            </a:r>
            <a:endParaRPr lang="es-ES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/>
              <a:t> Tracking</a:t>
            </a:r>
          </a:p>
          <a:p>
            <a:pPr lvl="2" eaLnBrk="1" hangingPunct="1">
              <a:defRPr/>
            </a:pPr>
            <a:r>
              <a:rPr lang="en-US" sz="2000" dirty="0">
                <a:ea typeface="+mn-ea"/>
                <a:cs typeface="+mn-cs"/>
              </a:rPr>
              <a:t>analyze the </a:t>
            </a:r>
            <a:r>
              <a:rPr lang="en-US" sz="2000" dirty="0" err="1">
                <a:ea typeface="+mn-ea"/>
                <a:cs typeface="+mn-cs"/>
              </a:rPr>
              <a:t>behaviour</a:t>
            </a:r>
            <a:r>
              <a:rPr lang="en-US" sz="2000" dirty="0">
                <a:ea typeface="+mn-ea"/>
                <a:cs typeface="+mn-cs"/>
              </a:rPr>
              <a:t> of the user</a:t>
            </a:r>
            <a:endParaRPr lang="en-US" sz="2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0688" y="266700"/>
            <a:ext cx="3929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0688" y="266700"/>
            <a:ext cx="3929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Only the site that creates the cookie can read it 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0688" y="266700"/>
            <a:ext cx="392906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88" y="2138363"/>
            <a:ext cx="6569075" cy="38592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set-cookie(“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amount”,$amount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); 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Content-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type:text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/html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Cookie: Amount = 20$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To make it secure it is necessary to add a “MAC” (message authenticated code) to the amount:</a:t>
            </a:r>
          </a:p>
          <a:p>
            <a:pPr marL="379413" indent="-379413" defTabSz="1014413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Cookie: Amount = 20$; HMAC(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ServerKey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, 20)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51275" y="6099175"/>
            <a:ext cx="3097213" cy="863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Example cookie.php/2</a:t>
            </a:r>
          </a:p>
          <a:p>
            <a:pPr algn="ctr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/>
            </a:br>
            <a:r>
              <a:rPr lang="en-US"/>
              <a:t>Web Evolution</a:t>
            </a:r>
            <a:br>
              <a:rPr lang="en-US"/>
            </a:b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691746" y="1539258"/>
          <a:ext cx="6766983" cy="451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11341" y="6387207"/>
            <a:ext cx="413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evolutionoftheweb.com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2.0 Applications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75463" y="195263"/>
            <a:ext cx="2840037" cy="1511300"/>
            <a:chOff x="507524" y="1329290"/>
            <a:chExt cx="9370359" cy="312477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07524" y="1686631"/>
              <a:ext cx="2706793" cy="2754349"/>
              <a:chOff x="304800" y="1828800"/>
              <a:chExt cx="3149774" cy="3246739"/>
            </a:xfrm>
          </p:grpSpPr>
          <p:pic>
            <p:nvPicPr>
              <p:cNvPr id="29720" name="Picture 2" descr="http://www.toptenreviews.com/i/rev/scrn/large/545-google-chrome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174" y="1828800"/>
                <a:ext cx="1905000" cy="1376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1" name="Picture 4" descr="http://framakey.org/uploads/Portables/PortableFirefox_screensho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5774" y="2104054"/>
                <a:ext cx="1828800" cy="139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2" name="Picture 6" descr="http://www.blogcdn.com/downloadsquad.switched.com/media/2009/02/safari-4-beta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3295950"/>
                <a:ext cx="2085975" cy="130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23" name="Picture 10" descr="http://t2.gstatic.com/images?q=tbn:ANd9GcTmeUCF_VPCnoKcOjy1OlnLVt7xe6P4WO7CHTkhb3lSV62tcjpj3A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8821" y="3657600"/>
                <a:ext cx="1802705" cy="141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7187891" y="1329290"/>
              <a:ext cx="2689992" cy="3124773"/>
              <a:chOff x="6415935" y="2129528"/>
              <a:chExt cx="2423265" cy="2823472"/>
            </a:xfrm>
          </p:grpSpPr>
          <p:pic>
            <p:nvPicPr>
              <p:cNvPr id="29716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17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8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18" name="Picture 13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8330" y="3522684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719" name="Picture 14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3682130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Cloud 7"/>
            <p:cNvSpPr/>
            <p:nvPr/>
          </p:nvSpPr>
          <p:spPr>
            <a:xfrm>
              <a:off x="3891120" y="2264751"/>
              <a:ext cx="2624118" cy="15853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6111932" y="2740690"/>
              <a:ext cx="1016126" cy="380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383055" y="2845724"/>
              <a:ext cx="1016126" cy="3840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4413"/>
            <a:fld id="{8B73B627-3D5D-4356-91DE-AE10B7C61F7C}" type="slidenum">
              <a:rPr lang="en-US" smtClean="0"/>
              <a:pPr defTabSz="1014413"/>
              <a:t>30</a:t>
            </a:fld>
            <a:endParaRPr lang="en-US"/>
          </a:p>
        </p:txBody>
      </p:sp>
      <p:sp>
        <p:nvSpPr>
          <p:cNvPr id="29701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8785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2004:</a:t>
            </a:r>
            <a:r>
              <a:rPr lang="en-US"/>
              <a:t> AJAX (Asynchronous Javascript and XML) becomes popular, </a:t>
            </a:r>
          </a:p>
          <a:p>
            <a:pPr eaLnBrk="0" hangingPunct="0"/>
            <a:r>
              <a:rPr lang="en-US"/>
              <a:t>social sites emerge</a:t>
            </a:r>
          </a:p>
        </p:txBody>
      </p:sp>
      <p:pic>
        <p:nvPicPr>
          <p:cNvPr id="29702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125" y="2578100"/>
            <a:ext cx="24479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6725" y="2643188"/>
            <a:ext cx="302736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64801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r>
              <a:rPr lang="en-US"/>
              <a:t>AJAX : Javascript, CSS, XML, DOM, XMLHttpRequest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</p:txBody>
      </p:sp>
      <p:cxnSp>
        <p:nvCxnSpPr>
          <p:cNvPr id="29705" name="Straight Arrow Connector 41"/>
          <p:cNvCxnSpPr>
            <a:cxnSpLocks noChangeShapeType="1"/>
          </p:cNvCxnSpPr>
          <p:nvPr/>
        </p:nvCxnSpPr>
        <p:spPr bwMode="auto">
          <a:xfrm>
            <a:off x="2482850" y="3290888"/>
            <a:ext cx="42481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4138613" y="3003550"/>
            <a:ext cx="194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request a service</a:t>
            </a:r>
          </a:p>
        </p:txBody>
      </p:sp>
      <p:cxnSp>
        <p:nvCxnSpPr>
          <p:cNvPr id="29707" name="Straight Arrow Connector 45"/>
          <p:cNvCxnSpPr>
            <a:cxnSpLocks noChangeShapeType="1"/>
          </p:cNvCxnSpPr>
          <p:nvPr/>
        </p:nvCxnSpPr>
        <p:spPr bwMode="auto">
          <a:xfrm flipH="1">
            <a:off x="3706813" y="4370388"/>
            <a:ext cx="302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8" name="TextBox 46"/>
          <p:cNvSpPr txBox="1">
            <a:spLocks noChangeArrowheads="1"/>
          </p:cNvSpPr>
          <p:nvPr/>
        </p:nvSpPr>
        <p:spPr bwMode="auto">
          <a:xfrm>
            <a:off x="3851275" y="3797300"/>
            <a:ext cx="273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partial reloading of the webpage (iframe)</a:t>
            </a:r>
          </a:p>
        </p:txBody>
      </p:sp>
      <p:sp>
        <p:nvSpPr>
          <p:cNvPr id="29709" name="Rectangle 47"/>
          <p:cNvSpPr>
            <a:spLocks noChangeArrowheads="1"/>
          </p:cNvSpPr>
          <p:nvPr/>
        </p:nvSpPr>
        <p:spPr bwMode="auto">
          <a:xfrm>
            <a:off x="4714875" y="1851025"/>
            <a:ext cx="5073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hlinkClick r:id="rId10" tooltip="XMLHttpRequest"/>
              </a:rPr>
              <a:t>XMLHttpRequest</a:t>
            </a:r>
            <a:r>
              <a:rPr lang="en-US"/>
              <a:t> object for asynchronous communication</a:t>
            </a:r>
          </a:p>
        </p:txBody>
      </p:sp>
      <p:cxnSp>
        <p:nvCxnSpPr>
          <p:cNvPr id="29710" name="Straight Arrow Connector 49"/>
          <p:cNvCxnSpPr>
            <a:cxnSpLocks noChangeShapeType="1"/>
            <a:stCxn id="29706" idx="0"/>
          </p:cNvCxnSpPr>
          <p:nvPr/>
        </p:nvCxnSpPr>
        <p:spPr bwMode="auto">
          <a:xfrm flipV="1">
            <a:off x="5111750" y="2498725"/>
            <a:ext cx="32385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8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11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  <p:sp>
        <p:nvSpPr>
          <p:cNvPr id="29" name="Down Arrow 28"/>
          <p:cNvSpPr/>
          <p:nvPr/>
        </p:nvSpPr>
        <p:spPr bwMode="auto">
          <a:xfrm rot="10800000" flipV="1">
            <a:off x="7235477" y="3578895"/>
            <a:ext cx="1440160" cy="3456384"/>
          </a:xfrm>
          <a:prstGeom prst="downArrow">
            <a:avLst/>
          </a:prstGeom>
          <a:gradFill>
            <a:gsLst>
              <a:gs pos="0">
                <a:srgbClr val="8488C4">
                  <a:alpha val="2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2.0 Applications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75463" y="195263"/>
            <a:ext cx="2840037" cy="1511300"/>
            <a:chOff x="507524" y="1329290"/>
            <a:chExt cx="9370359" cy="312477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07524" y="1686631"/>
              <a:ext cx="2706793" cy="2754349"/>
              <a:chOff x="304800" y="1828800"/>
              <a:chExt cx="3149774" cy="3246739"/>
            </a:xfrm>
          </p:grpSpPr>
          <p:pic>
            <p:nvPicPr>
              <p:cNvPr id="35864" name="Picture 2" descr="http://www.toptenreviews.com/i/rev/scrn/large/545-google-chrome1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174" y="1828800"/>
                <a:ext cx="1905000" cy="1376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5" name="Picture 4" descr="http://framakey.org/uploads/Portables/PortableFirefox_screensho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25774" y="2104054"/>
                <a:ext cx="1828800" cy="1393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6" name="Picture 6" descr="http://www.blogcdn.com/downloadsquad.switched.com/media/2009/02/safari-4-beta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4800" y="3295950"/>
                <a:ext cx="2085975" cy="130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7" name="Picture 10" descr="http://t2.gstatic.com/images?q=tbn:ANd9GcTmeUCF_VPCnoKcOjy1OlnLVt7xe6P4WO7CHTkhb3lSV62tcjpj3A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38821" y="3657600"/>
                <a:ext cx="1802705" cy="1417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7187891" y="1329290"/>
              <a:ext cx="2689992" cy="3124773"/>
              <a:chOff x="6415935" y="2129528"/>
              <a:chExt cx="2423265" cy="2823472"/>
            </a:xfrm>
          </p:grpSpPr>
          <p:pic>
            <p:nvPicPr>
              <p:cNvPr id="35860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1" name="Picture 12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8935" y="2129528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2" name="Picture 13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8330" y="3522684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863" name="Picture 14" descr="C:\Users\Zhengqin\AppData\Local\Microsoft\Windows\Temporary Internet Files\Content.IE5\YD0QL92J\MC900434845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15935" y="3682130"/>
                <a:ext cx="1270870" cy="1270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Cloud 7"/>
            <p:cNvSpPr/>
            <p:nvPr/>
          </p:nvSpPr>
          <p:spPr>
            <a:xfrm>
              <a:off x="3891120" y="2264751"/>
              <a:ext cx="2624118" cy="15853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6111932" y="2740690"/>
              <a:ext cx="1016126" cy="380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383055" y="2845724"/>
              <a:ext cx="1016126" cy="38403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370" tIns="50685" rIns="101370" bIns="50685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4413"/>
            <a:fld id="{F4969D50-FA14-4455-B1A9-720B879A82AC}" type="slidenum">
              <a:rPr lang="en-US" smtClean="0">
                <a:latin typeface="Arial" charset="0"/>
                <a:cs typeface="Arial" charset="0"/>
              </a:rPr>
              <a:pPr defTabSz="1014413"/>
              <a:t>31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5845" name="TextBox 25"/>
          <p:cNvSpPr txBox="1">
            <a:spLocks noChangeArrowheads="1"/>
          </p:cNvSpPr>
          <p:nvPr/>
        </p:nvSpPr>
        <p:spPr bwMode="auto">
          <a:xfrm>
            <a:off x="1114425" y="1346200"/>
            <a:ext cx="8785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/>
              <a:t>2004:</a:t>
            </a:r>
            <a:r>
              <a:rPr lang="en-US"/>
              <a:t> AJAX (Asynchronous Javascript and XML) becomes popular, </a:t>
            </a:r>
          </a:p>
          <a:p>
            <a:pPr eaLnBrk="0" hangingPunct="0"/>
            <a:r>
              <a:rPr lang="en-US"/>
              <a:t>social sites emerge</a:t>
            </a:r>
          </a:p>
        </p:txBody>
      </p:sp>
      <p:pic>
        <p:nvPicPr>
          <p:cNvPr id="35846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125" y="2578100"/>
            <a:ext cx="24479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2" descr="http://www.toptenreviews.com/i/rev/scrn/large/545-google-chrome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6725" y="2643188"/>
            <a:ext cx="302736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Box 36"/>
          <p:cNvSpPr txBox="1">
            <a:spLocks noChangeArrowheads="1"/>
          </p:cNvSpPr>
          <p:nvPr/>
        </p:nvSpPr>
        <p:spPr bwMode="auto">
          <a:xfrm>
            <a:off x="827088" y="5307013"/>
            <a:ext cx="64801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Technologies: </a:t>
            </a:r>
          </a:p>
          <a:p>
            <a:pPr eaLnBrk="0" hangingPunct="0"/>
            <a:r>
              <a:rPr lang="en-US"/>
              <a:t>Web Browser, Web Server,</a:t>
            </a:r>
          </a:p>
          <a:p>
            <a:pPr eaLnBrk="0" hangingPunct="0"/>
            <a:r>
              <a:rPr lang="en-US"/>
              <a:t>HTTP , HTML</a:t>
            </a:r>
          </a:p>
          <a:p>
            <a:pPr eaLnBrk="0" hangingPunct="0"/>
            <a:r>
              <a:rPr lang="en-US"/>
              <a:t>CGI: Common Gateway Interface</a:t>
            </a:r>
          </a:p>
          <a:p>
            <a:pPr eaLnBrk="0" hangingPunct="0"/>
            <a:r>
              <a:rPr lang="en-US"/>
              <a:t>AJAX : Javascript, CSS, XML, DOM, XMLHttpRequest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</p:txBody>
      </p:sp>
      <p:cxnSp>
        <p:nvCxnSpPr>
          <p:cNvPr id="35849" name="Straight Arrow Connector 41"/>
          <p:cNvCxnSpPr>
            <a:cxnSpLocks noChangeShapeType="1"/>
          </p:cNvCxnSpPr>
          <p:nvPr/>
        </p:nvCxnSpPr>
        <p:spPr bwMode="auto">
          <a:xfrm>
            <a:off x="2482850" y="3290888"/>
            <a:ext cx="42481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0" name="TextBox 43"/>
          <p:cNvSpPr txBox="1">
            <a:spLocks noChangeArrowheads="1"/>
          </p:cNvSpPr>
          <p:nvPr/>
        </p:nvSpPr>
        <p:spPr bwMode="auto">
          <a:xfrm>
            <a:off x="4138613" y="3003550"/>
            <a:ext cx="194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request a service</a:t>
            </a:r>
          </a:p>
        </p:txBody>
      </p:sp>
      <p:cxnSp>
        <p:nvCxnSpPr>
          <p:cNvPr id="35851" name="Straight Arrow Connector 45"/>
          <p:cNvCxnSpPr>
            <a:cxnSpLocks noChangeShapeType="1"/>
          </p:cNvCxnSpPr>
          <p:nvPr/>
        </p:nvCxnSpPr>
        <p:spPr bwMode="auto">
          <a:xfrm flipH="1">
            <a:off x="3706813" y="4370388"/>
            <a:ext cx="30241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2" name="TextBox 46"/>
          <p:cNvSpPr txBox="1">
            <a:spLocks noChangeArrowheads="1"/>
          </p:cNvSpPr>
          <p:nvPr/>
        </p:nvSpPr>
        <p:spPr bwMode="auto">
          <a:xfrm>
            <a:off x="3851275" y="3797300"/>
            <a:ext cx="273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partial reloading of the webpage (iframe)</a:t>
            </a:r>
          </a:p>
        </p:txBody>
      </p:sp>
      <p:sp>
        <p:nvSpPr>
          <p:cNvPr id="35853" name="Rectangle 47"/>
          <p:cNvSpPr>
            <a:spLocks noChangeArrowheads="1"/>
          </p:cNvSpPr>
          <p:nvPr/>
        </p:nvSpPr>
        <p:spPr bwMode="auto">
          <a:xfrm>
            <a:off x="4714875" y="1851025"/>
            <a:ext cx="5073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hlinkClick r:id="rId10" tooltip="XMLHttpRequest"/>
              </a:rPr>
              <a:t>XMLHttpRequest</a:t>
            </a:r>
            <a:r>
              <a:rPr lang="en-US"/>
              <a:t> object for asynchronous communication</a:t>
            </a:r>
          </a:p>
        </p:txBody>
      </p:sp>
      <p:cxnSp>
        <p:nvCxnSpPr>
          <p:cNvPr id="35854" name="Straight Arrow Connector 49"/>
          <p:cNvCxnSpPr>
            <a:cxnSpLocks noChangeShapeType="1"/>
            <a:stCxn id="35850" idx="0"/>
          </p:cNvCxnSpPr>
          <p:nvPr/>
        </p:nvCxnSpPr>
        <p:spPr bwMode="auto">
          <a:xfrm flipV="1">
            <a:off x="5111750" y="2498725"/>
            <a:ext cx="32385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Mashups: HousingMaps, 2005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058863"/>
            <a:ext cx="85058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 Monde is a mashup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2963"/>
            <a:ext cx="10483850" cy="655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Code of Le Monde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6200"/>
            <a:ext cx="9988550" cy="624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1474788" y="4227513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9941" name="Straight Arrow Connector 5"/>
          <p:cNvCxnSpPr>
            <a:cxnSpLocks noChangeShapeType="1"/>
          </p:cNvCxnSpPr>
          <p:nvPr/>
        </p:nvCxnSpPr>
        <p:spPr bwMode="auto">
          <a:xfrm flipV="1">
            <a:off x="1906588" y="3290888"/>
            <a:ext cx="1584325" cy="936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3419475" y="2427288"/>
            <a:ext cx="62261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&lt;iframe src=</a:t>
            </a:r>
          </a:p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"http://www.youtube.com/embed/W8WP2SjsZw4?rel=0" </a:t>
            </a:r>
          </a:p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width="520" height="294"frameborder="0"&gt;&lt;/iframe&gt;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Web Attacks Evolution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53886196"/>
              </p:ext>
            </p:extLst>
          </p:nvPr>
        </p:nvGraphicFramePr>
        <p:xfrm>
          <a:off x="0" y="1346647"/>
          <a:ext cx="10150475" cy="549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Légende encadrée 1 1"/>
          <p:cNvSpPr/>
          <p:nvPr/>
        </p:nvSpPr>
        <p:spPr bwMode="auto">
          <a:xfrm>
            <a:off x="2050901" y="6747246"/>
            <a:ext cx="7416824" cy="842591"/>
          </a:xfrm>
          <a:prstGeom prst="borderCallout1">
            <a:avLst>
              <a:gd name="adj1" fmla="val 2520"/>
              <a:gd name="adj2" fmla="val 202"/>
              <a:gd name="adj3" fmla="val -137248"/>
              <a:gd name="adj4" fmla="val -47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phishing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égende encadrée 1 6"/>
          <p:cNvSpPr/>
          <p:nvPr/>
        </p:nvSpPr>
        <p:spPr bwMode="auto">
          <a:xfrm>
            <a:off x="3419053" y="5955159"/>
            <a:ext cx="6048672" cy="792088"/>
          </a:xfrm>
          <a:prstGeom prst="borderCallout1">
            <a:avLst>
              <a:gd name="adj1" fmla="val -981"/>
              <a:gd name="adj2" fmla="val -1291"/>
              <a:gd name="adj3" fmla="val -188404"/>
              <a:gd name="adj4" fmla="val -35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session </a:t>
            </a:r>
            <a:r>
              <a:rPr kumimoji="0" 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integrity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attacks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code injection (server)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4931221" y="5163071"/>
            <a:ext cx="4536504" cy="792088"/>
          </a:xfrm>
          <a:prstGeom prst="borderCallout1">
            <a:avLst>
              <a:gd name="adj1" fmla="val -8381"/>
              <a:gd name="adj2" fmla="val -193"/>
              <a:gd name="adj3" fmla="val -183472"/>
              <a:gd name="adj4" fmla="val 18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XSS</a:t>
            </a:r>
          </a:p>
        </p:txBody>
      </p:sp>
      <p:sp>
        <p:nvSpPr>
          <p:cNvPr id="9" name="Légende encadrée 1 8"/>
          <p:cNvSpPr/>
          <p:nvPr/>
        </p:nvSpPr>
        <p:spPr bwMode="auto">
          <a:xfrm>
            <a:off x="6587405" y="4370983"/>
            <a:ext cx="2880320" cy="792088"/>
          </a:xfrm>
          <a:prstGeom prst="borderCallout1">
            <a:avLst>
              <a:gd name="adj1" fmla="val -981"/>
              <a:gd name="adj2" fmla="val 486"/>
              <a:gd name="adj3" fmla="val -148942"/>
              <a:gd name="adj4" fmla="val 167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CSRF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all of OWASP top </a:t>
            </a:r>
            <a:r>
              <a:rPr lang="fr-FR" dirty="0" err="1"/>
              <a:t>ten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99B6-5991-40A4-88DC-C1936AD6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0B1C-6A8A-FD03-AF2C-F0641EA7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Exercises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https://whiterabbithole.se/inria/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warm-up 5 </a:t>
            </a:r>
            <a:r>
              <a:rPr lang="en-US" dirty="0" err="1"/>
              <a:t>RealSec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https://play.picoctf.org/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Insp3c0r, don’t-use-client-side, </a:t>
            </a:r>
            <a:r>
              <a:rPr lang="en-US" dirty="0" err="1"/>
              <a:t>InspectHTML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are the robots </a:t>
            </a:r>
          </a:p>
          <a:p>
            <a:pPr marL="0" indent="0">
              <a:buNone/>
            </a:pPr>
            <a:r>
              <a:rPr lang="en-US" dirty="0"/>
              <a:t>logon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3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5" name="Content Placeholder 4" descr="timeli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1750" y="0"/>
            <a:ext cx="10182225" cy="75898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3" descr="TimBerners-Le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851025"/>
            <a:ext cx="34575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2" descr="TimOl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6675" y="1851025"/>
            <a:ext cx="3313113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1" descr="FirstWebServer.jpg">
            <a:extLst>
              <a:ext uri="{FF2B5EF4-FFF2-40B4-BE49-F238E27FC236}">
                <a16:creationId xmlns:a16="http://schemas.microsoft.com/office/drawing/2014/main" id="{C9208AC0-8FA8-CF4F-A1CD-1F69C3EDDD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773" y="626567"/>
            <a:ext cx="8819653" cy="672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09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1.0 The static web</a:t>
            </a:r>
          </a:p>
        </p:txBody>
      </p:sp>
      <p:sp>
        <p:nvSpPr>
          <p:cNvPr id="17414" name="TextBox 25"/>
          <p:cNvSpPr txBox="1">
            <a:spLocks noChangeArrowheads="1"/>
          </p:cNvSpPr>
          <p:nvPr/>
        </p:nvSpPr>
        <p:spPr bwMode="auto">
          <a:xfrm>
            <a:off x="7526114" y="1922711"/>
            <a:ext cx="25922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/>
              <a:t>1990:</a:t>
            </a:r>
            <a:endParaRPr lang="en-US" sz="2800" dirty="0"/>
          </a:p>
        </p:txBody>
      </p:sp>
      <p:pic>
        <p:nvPicPr>
          <p:cNvPr id="17418" name="Picture 41" descr="FirstWebSer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8695"/>
            <a:ext cx="727280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526114" y="3146847"/>
            <a:ext cx="25922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/>
              <a:t>First Server:  </a:t>
            </a:r>
          </a:p>
          <a:p>
            <a:pPr eaLnBrk="0" hangingPunct="0"/>
            <a:r>
              <a:rPr lang="en-US" sz="2400" b="1" dirty="0" err="1"/>
              <a:t>httpd</a:t>
            </a:r>
            <a:r>
              <a:rPr lang="en-US" sz="2400" b="1" dirty="0"/>
              <a:t> </a:t>
            </a:r>
          </a:p>
          <a:p>
            <a:pPr eaLnBrk="0" hangingPunct="0"/>
            <a:r>
              <a:rPr lang="en-US" sz="2400" dirty="0"/>
              <a:t>running at </a:t>
            </a:r>
          </a:p>
          <a:p>
            <a:pPr eaLnBrk="0" hangingPunct="0"/>
            <a:r>
              <a:rPr lang="en-US" sz="2400" b="1" dirty="0" err="1"/>
              <a:t>Info.cern.ch</a:t>
            </a:r>
            <a:endParaRPr lang="en-US" sz="2400" b="1" dirty="0"/>
          </a:p>
          <a:p>
            <a:pPr eaLnBrk="0" hangingPunct="0"/>
            <a:r>
              <a:rPr lang="en-US" sz="2400" dirty="0"/>
              <a:t>(NeXT computer)</a:t>
            </a:r>
          </a:p>
          <a:p>
            <a:pPr eaLnBrk="0" hangingPunct="0"/>
            <a:endParaRPr lang="en-US" sz="2400" dirty="0"/>
          </a:p>
          <a:p>
            <a:pPr eaLnBrk="0" hangingPunct="0"/>
            <a:endParaRPr lang="en-US" sz="2400" dirty="0"/>
          </a:p>
          <a:p>
            <a:pPr eaLnBrk="0" hangingPunct="0"/>
            <a:r>
              <a:rPr lang="en-US" sz="2400" dirty="0"/>
              <a:t>First Browser: </a:t>
            </a:r>
          </a:p>
          <a:p>
            <a:pPr eaLnBrk="0" hangingPunct="0"/>
            <a:r>
              <a:rPr lang="en-US" sz="2400" b="1" dirty="0"/>
              <a:t> </a:t>
            </a:r>
            <a:r>
              <a:rPr lang="en-US" sz="2400" b="1" dirty="0" err="1"/>
              <a:t>WorldWideWeb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Locators (URLs)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59496" y="3146622"/>
            <a:ext cx="8604856" cy="47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 sz="2400" dirty="0"/>
              <a:t>http://www.host.com:81/a/b/c.html?user=Alice&amp;year=2016#p2</a:t>
            </a:r>
          </a:p>
        </p:txBody>
      </p:sp>
      <p:sp>
        <p:nvSpPr>
          <p:cNvPr id="76805" name="AutoShape 5"/>
          <p:cNvSpPr>
            <a:spLocks/>
          </p:cNvSpPr>
          <p:nvPr/>
        </p:nvSpPr>
        <p:spPr bwMode="auto">
          <a:xfrm rot="-5400000">
            <a:off x="2151261" y="2548196"/>
            <a:ext cx="45719" cy="2201837"/>
          </a:xfrm>
          <a:prstGeom prst="leftBrace">
            <a:avLst>
              <a:gd name="adj1" fmla="val 138802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06" name="AutoShape 6"/>
          <p:cNvSpPr>
            <a:spLocks/>
          </p:cNvSpPr>
          <p:nvPr/>
        </p:nvSpPr>
        <p:spPr bwMode="auto">
          <a:xfrm rot="5400000" flipV="1">
            <a:off x="653164" y="2731949"/>
            <a:ext cx="168663" cy="607972"/>
          </a:xfrm>
          <a:prstGeom prst="leftBrace">
            <a:avLst>
              <a:gd name="adj1" fmla="val 2994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65650" y="1786775"/>
            <a:ext cx="1051105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Scheme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V="1">
            <a:off x="2479466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798261" y="4485384"/>
            <a:ext cx="1358882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Host Name</a:t>
            </a:r>
          </a:p>
        </p:txBody>
      </p:sp>
      <p:sp>
        <p:nvSpPr>
          <p:cNvPr id="76811" name="AutoShape 11"/>
          <p:cNvSpPr>
            <a:spLocks/>
          </p:cNvSpPr>
          <p:nvPr/>
        </p:nvSpPr>
        <p:spPr bwMode="auto">
          <a:xfrm rot="5400000" flipV="1">
            <a:off x="3370147" y="2858831"/>
            <a:ext cx="168663" cy="354209"/>
          </a:xfrm>
          <a:prstGeom prst="leftBrace">
            <a:avLst>
              <a:gd name="adj1" fmla="val 1744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734853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698973" y="1786775"/>
            <a:ext cx="1512770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 Number</a:t>
            </a: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 rot="-5400000">
            <a:off x="4347780" y="3010208"/>
            <a:ext cx="72008" cy="1353397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4499173" y="3866927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3980778" y="4485384"/>
            <a:ext cx="2192444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Hierarchical portion</a:t>
            </a:r>
          </a:p>
        </p:txBody>
      </p:sp>
      <p:sp>
        <p:nvSpPr>
          <p:cNvPr id="76817" name="AutoShape 17"/>
          <p:cNvSpPr>
            <a:spLocks/>
          </p:cNvSpPr>
          <p:nvPr/>
        </p:nvSpPr>
        <p:spPr bwMode="auto">
          <a:xfrm rot="5400000" flipV="1">
            <a:off x="6670072" y="1480004"/>
            <a:ext cx="168663" cy="3214317"/>
          </a:xfrm>
          <a:prstGeom prst="leftBrace">
            <a:avLst>
              <a:gd name="adj1" fmla="val 158333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6731421" y="1994719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304298" y="1588874"/>
            <a:ext cx="833097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Query</a:t>
            </a:r>
          </a:p>
        </p:txBody>
      </p:sp>
      <p:sp>
        <p:nvSpPr>
          <p:cNvPr id="76820" name="AutoShape 20"/>
          <p:cNvSpPr>
            <a:spLocks/>
          </p:cNvSpPr>
          <p:nvPr/>
        </p:nvSpPr>
        <p:spPr bwMode="auto">
          <a:xfrm rot="-5400000">
            <a:off x="8522822" y="3516509"/>
            <a:ext cx="168663" cy="507524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8007544" y="4545068"/>
            <a:ext cx="1192171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Fragment</a:t>
            </a: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 flipV="1">
            <a:off x="8603629" y="3938935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455359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70" tIns="50685" rIns="101370" bIns="50685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600"/>
              <a:t>HTTP: HyperText Transfer Protocol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70121" y="2172444"/>
            <a:ext cx="9845676" cy="5222875"/>
          </a:xfrm>
        </p:spPr>
        <p:txBody>
          <a:bodyPr/>
          <a:lstStyle/>
          <a:p>
            <a:pPr eaLnBrk="1" hangingPunct="1"/>
            <a:r>
              <a:rPr lang="en-US" dirty="0"/>
              <a:t>HTTP important characteristic: </a:t>
            </a:r>
            <a:r>
              <a:rPr lang="en-US" b="1" dirty="0">
                <a:solidFill>
                  <a:srgbClr val="FF0000"/>
                </a:solidFill>
              </a:rPr>
              <a:t>no state</a:t>
            </a:r>
            <a:r>
              <a:rPr lang="en-US" dirty="0"/>
              <a:t>  </a:t>
            </a:r>
          </a:p>
          <a:p>
            <a:pPr eaLnBrk="1" hangingPunct="1"/>
            <a:r>
              <a:rPr lang="en-US" dirty="0"/>
              <a:t>request/response - each request is independent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HTTP header: header section of requests and responses, parameters of the HTTP transaction</a:t>
            </a:r>
          </a:p>
          <a:p>
            <a:pPr eaLnBrk="1" hangingPunct="1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wide design template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Worldwide design template</Template>
  <TotalTime>64411</TotalTime>
  <Words>1251</Words>
  <Application>Microsoft Macintosh PowerPoint</Application>
  <PresentationFormat>Custom</PresentationFormat>
  <Paragraphs>257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ArialMT</vt:lpstr>
      <vt:lpstr>Calibri</vt:lpstr>
      <vt:lpstr>Courier New</vt:lpstr>
      <vt:lpstr>CourierNewPS-BoldMT</vt:lpstr>
      <vt:lpstr>CourierNewPSMT</vt:lpstr>
      <vt:lpstr>Worldwide design template</vt:lpstr>
      <vt:lpstr>Security of Web Applications</vt:lpstr>
      <vt:lpstr>Objectives of this course</vt:lpstr>
      <vt:lpstr> Web Evolution </vt:lpstr>
      <vt:lpstr>PowerPoint Presentation</vt:lpstr>
      <vt:lpstr>PowerPoint Presentation</vt:lpstr>
      <vt:lpstr>PowerPoint Presentation</vt:lpstr>
      <vt:lpstr>Web 1.0 The static web</vt:lpstr>
      <vt:lpstr>Uniform Resource Locators (URLs)</vt:lpstr>
      <vt:lpstr>HTTP: HyperText Transfer Protocol </vt:lpstr>
      <vt:lpstr>HTTP Request Message</vt:lpstr>
      <vt:lpstr>HTTP Response Message</vt:lpstr>
      <vt:lpstr>Phishing attacks</vt:lpstr>
      <vt:lpstr>Phishing attacks</vt:lpstr>
      <vt:lpstr>Phishing attacks: also emails with false senders</vt:lpstr>
      <vt:lpstr>And even this!</vt:lpstr>
      <vt:lpstr>A phishing attack to MySpace</vt:lpstr>
      <vt:lpstr>Phishing Solutions</vt:lpstr>
      <vt:lpstr>PowerPoint Presentation</vt:lpstr>
      <vt:lpstr>Web 1.0 Applications</vt:lpstr>
      <vt:lpstr>Web 1.0 Applications</vt:lpstr>
      <vt:lpstr>Web 1.0 Applications</vt:lpstr>
      <vt:lpstr>How to keep state information on sessions? </vt:lpstr>
      <vt:lpstr>How to keep state on sessions?</vt:lpstr>
      <vt:lpstr>HTTP: Session in URL Example </vt:lpstr>
      <vt:lpstr>HTTP: Session in hidden field Example </vt:lpstr>
      <vt:lpstr>HTTP : COOKIES</vt:lpstr>
      <vt:lpstr>PowerPoint Presentation</vt:lpstr>
      <vt:lpstr>PowerPoint Presentation</vt:lpstr>
      <vt:lpstr>PowerPoint Presentation</vt:lpstr>
      <vt:lpstr>Web 2.0 Applications</vt:lpstr>
      <vt:lpstr>Web 2.0 Applications</vt:lpstr>
      <vt:lpstr>Mashups: HousingMaps, 2005</vt:lpstr>
      <vt:lpstr>Le Monde is a mashup</vt:lpstr>
      <vt:lpstr>Code of Le Monde</vt:lpstr>
      <vt:lpstr> Web Attacks Evolution </vt:lpstr>
      <vt:lpstr>TP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du Web Diffus</dc:title>
  <dc:creator>trezk</dc:creator>
  <cp:lastModifiedBy>Microsoft Office User</cp:lastModifiedBy>
  <cp:revision>357</cp:revision>
  <cp:lastPrinted>1601-01-01T00:00:00Z</cp:lastPrinted>
  <dcterms:created xsi:type="dcterms:W3CDTF">2012-01-26T17:31:00Z</dcterms:created>
  <dcterms:modified xsi:type="dcterms:W3CDTF">2022-11-29T09:34:48Z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TC011813511033</vt:lpwstr>
  </property>
</Properties>
</file>