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20"/>
  </p:notesMasterIdLst>
  <p:handoutMasterIdLst>
    <p:handoutMasterId r:id="rId21"/>
  </p:handoutMasterIdLst>
  <p:sldIdLst>
    <p:sldId id="365" r:id="rId2"/>
    <p:sldId id="287" r:id="rId3"/>
    <p:sldId id="290" r:id="rId4"/>
    <p:sldId id="302" r:id="rId5"/>
    <p:sldId id="297" r:id="rId6"/>
    <p:sldId id="364" r:id="rId7"/>
    <p:sldId id="320" r:id="rId8"/>
    <p:sldId id="332" r:id="rId9"/>
    <p:sldId id="314" r:id="rId10"/>
    <p:sldId id="315" r:id="rId11"/>
    <p:sldId id="323" r:id="rId12"/>
    <p:sldId id="289" r:id="rId13"/>
    <p:sldId id="269" r:id="rId14"/>
    <p:sldId id="270" r:id="rId15"/>
    <p:sldId id="303" r:id="rId16"/>
    <p:sldId id="333" r:id="rId17"/>
    <p:sldId id="317" r:id="rId18"/>
    <p:sldId id="30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1AB0"/>
    <a:srgbClr val="00FE7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56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42C81C3-1750-4E12-A437-2128A03DEB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81E8C9-E388-46CA-9F79-4368DF5EC8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5CF27-A179-4A32-A971-93C7028E2FB4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5A4139-33E7-40BF-862C-1183EDC89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40524-5F25-450D-9746-AA6E469C8A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9C7C4-ABAC-4FB0-88C1-3B3FF2943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428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13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13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DBD7F8D-AAC2-4974-83F7-F53DC8BE97B0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-2880000" y="-4572360"/>
            <a:ext cx="13355640" cy="1371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Dominance, Influence, Stabilité, Conformité</a:t>
            </a:r>
          </a:p>
        </p:txBody>
      </p:sp>
    </p:spTree>
    <p:extLst>
      <p:ext uri="{BB962C8B-B14F-4D97-AF65-F5344CB8AC3E}">
        <p14:creationId xmlns:p14="http://schemas.microsoft.com/office/powerpoint/2010/main" val="3264466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faut aimer ça</a:t>
            </a:r>
          </a:p>
          <a:p>
            <a:r>
              <a:rPr lang="fr-FR" dirty="0"/>
              <a:t>Valoriser: le maitre mot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DBD7F8D-AAC2-4974-83F7-F53DC8BE97B0}" type="slidenum">
              <a:rPr lang="fr-FR" sz="1400" b="0" strike="noStrike" spc="-1" smtClean="0">
                <a:latin typeface="Times New Roman"/>
              </a:rPr>
              <a:t>13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9410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Qualités du Mgr:</a:t>
            </a:r>
          </a:p>
          <a:p>
            <a:r>
              <a:rPr lang="fr-FR" dirty="0"/>
              <a:t>Anticiper</a:t>
            </a:r>
          </a:p>
          <a:p>
            <a:r>
              <a:rPr lang="fr-FR" dirty="0"/>
              <a:t>Communiquer</a:t>
            </a:r>
          </a:p>
          <a:p>
            <a:r>
              <a:rPr lang="fr-FR" dirty="0"/>
              <a:t>Organiser</a:t>
            </a:r>
          </a:p>
          <a:p>
            <a:r>
              <a:rPr lang="fr-FR" dirty="0"/>
              <a:t>Savoir déléguer</a:t>
            </a:r>
          </a:p>
          <a:p>
            <a:r>
              <a:rPr lang="fr-FR" dirty="0"/>
              <a:t>Savoir dire non</a:t>
            </a:r>
          </a:p>
          <a:p>
            <a:r>
              <a:rPr lang="fr-FR" dirty="0"/>
              <a:t>Bon relationnel</a:t>
            </a:r>
          </a:p>
          <a:p>
            <a:r>
              <a:rPr lang="fr-FR" dirty="0"/>
              <a:t>Gérer son stress</a:t>
            </a:r>
          </a:p>
          <a:p>
            <a:r>
              <a:rPr lang="fr-FR" dirty="0"/>
              <a:t>Être disponible</a:t>
            </a:r>
          </a:p>
          <a:p>
            <a:r>
              <a:rPr lang="fr-FR" dirty="0"/>
              <a:t>Être honnête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DBD7F8D-AAC2-4974-83F7-F53DC8BE97B0}" type="slidenum">
              <a:rPr lang="fr-FR" sz="1400" b="0" strike="noStrike" spc="-1" smtClean="0">
                <a:latin typeface="Times New Roman"/>
              </a:rPr>
              <a:t>14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6601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Pressions: </a:t>
            </a:r>
          </a:p>
          <a:p>
            <a:r>
              <a:rPr lang="fr-FR" dirty="0"/>
              <a:t>Normes, Qualité</a:t>
            </a:r>
          </a:p>
          <a:p>
            <a:r>
              <a:rPr lang="fr-FR" dirty="0"/>
              <a:t>Réglementaire</a:t>
            </a:r>
          </a:p>
          <a:p>
            <a:r>
              <a:rPr lang="fr-FR" dirty="0"/>
              <a:t>Management supérieur (planning, budget, organisation)</a:t>
            </a:r>
          </a:p>
          <a:p>
            <a:r>
              <a:rPr lang="fr-FR" dirty="0"/>
              <a:t>Qualité</a:t>
            </a:r>
          </a:p>
          <a:p>
            <a:r>
              <a:rPr lang="fr-FR" dirty="0"/>
              <a:t>Contraintes RH: Diversité, enveloppe augmentations, déménagement, </a:t>
            </a:r>
          </a:p>
          <a:p>
            <a:r>
              <a:rPr lang="fr-FR" dirty="0"/>
              <a:t>Conflit de valeurs perso avec demande de la boite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DBD7F8D-AAC2-4974-83F7-F53DC8BE97B0}" type="slidenum">
              <a:rPr lang="fr-FR" sz="1400" b="0" strike="noStrike" spc="-1" smtClean="0">
                <a:latin typeface="Times New Roman"/>
              </a:rPr>
              <a:t>15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17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Pressions: </a:t>
            </a:r>
          </a:p>
          <a:p>
            <a:r>
              <a:rPr lang="fr-FR" dirty="0"/>
              <a:t>Normes, Qualité</a:t>
            </a:r>
          </a:p>
          <a:p>
            <a:r>
              <a:rPr lang="fr-FR" dirty="0"/>
              <a:t>Management supérieur (planning, budget, organisation)</a:t>
            </a:r>
          </a:p>
          <a:p>
            <a:r>
              <a:rPr lang="fr-FR" dirty="0"/>
              <a:t>Qualité</a:t>
            </a:r>
          </a:p>
          <a:p>
            <a:r>
              <a:rPr lang="fr-FR" dirty="0"/>
              <a:t>Contraintes RH: Diversité, enveloppe augmentations, déménagement, </a:t>
            </a:r>
          </a:p>
          <a:p>
            <a:r>
              <a:rPr lang="fr-FR" dirty="0"/>
              <a:t>Conflit de valeurs perso avec demande de la boite</a:t>
            </a:r>
          </a:p>
          <a:p>
            <a:r>
              <a:rPr lang="fr-FR" dirty="0"/>
              <a:t>Pression sociales: Syndicats, conflits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DBD7F8D-AAC2-4974-83F7-F53DC8BE97B0}" type="slidenum">
              <a:rPr lang="fr-FR" sz="1400" b="0" strike="noStrike" spc="-1" smtClean="0">
                <a:latin typeface="Times New Roman"/>
              </a:rPr>
              <a:t>16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9465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DBD7F8D-AAC2-4974-83F7-F53DC8BE97B0}" type="slidenum">
              <a:rPr lang="fr-FR" sz="1400" b="0" strike="noStrike" spc="-1" smtClean="0">
                <a:latin typeface="Times New Roman"/>
              </a:rPr>
              <a:t>17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1348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-2880000" y="-4572360"/>
            <a:ext cx="13355640" cy="1371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97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Securité</a:t>
            </a:r>
            <a:r>
              <a:rPr lang="fr-FR" dirty="0"/>
              <a:t>: c’est pour ca qu’on a </a:t>
            </a:r>
            <a:r>
              <a:rPr lang="fr-FR" dirty="0" err="1"/>
              <a:t>bati</a:t>
            </a:r>
            <a:r>
              <a:rPr lang="fr-FR" dirty="0"/>
              <a:t> tant de </a:t>
            </a:r>
            <a:r>
              <a:rPr lang="fr-FR" dirty="0" err="1"/>
              <a:t>chateaux</a:t>
            </a:r>
            <a:r>
              <a:rPr lang="fr-FR" dirty="0"/>
              <a:t> forts, et </a:t>
            </a:r>
            <a:r>
              <a:rPr lang="fr-FR"/>
              <a:t>villages perchés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DBD7F8D-AAC2-4974-83F7-F53DC8BE97B0}" type="slidenum">
              <a:rPr lang="fr-FR" sz="1400" b="0" strike="noStrike" spc="-1" smtClean="0">
                <a:latin typeface="Times New Roman"/>
              </a:rPr>
              <a:t>4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355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DBD7F8D-AAC2-4974-83F7-F53DC8BE97B0}" type="slidenum">
              <a:rPr lang="fr-FR" sz="1400" b="0" strike="noStrike" spc="-1" smtClean="0">
                <a:latin typeface="Times New Roman"/>
              </a:rPr>
              <a:t>5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074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 Commençons par illustrer par des exemples différents niveaux en éléments concrets pour vos collaborateurs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i="1" dirty="0"/>
              <a:t>  </a:t>
            </a:r>
            <a:r>
              <a:rPr lang="fr-FR" dirty="0"/>
              <a:t>  </a:t>
            </a:r>
            <a:r>
              <a:rPr lang="fr-FR" b="1" dirty="0"/>
              <a:t>Besoins physiologiques : </a:t>
            </a:r>
            <a:r>
              <a:rPr lang="fr-FR" dirty="0"/>
              <a:t>avoir   un salaire permettant de vivre décemment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i="1" dirty="0"/>
              <a:t>  </a:t>
            </a:r>
            <a:r>
              <a:rPr lang="fr-FR" dirty="0"/>
              <a:t>  </a:t>
            </a:r>
            <a:r>
              <a:rPr lang="fr-FR" b="1" dirty="0"/>
              <a:t>Besoins de sécurité : </a:t>
            </a:r>
            <a:r>
              <a:rPr lang="fr-FR" dirty="0"/>
              <a:t>  posséder une stabilité d'emploi, un environnement et conditions de travail sécurisants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i="1" dirty="0"/>
              <a:t>  </a:t>
            </a:r>
            <a:r>
              <a:rPr lang="fr-FR" b="1" dirty="0"/>
              <a:t>Besoins d’appartenance : </a:t>
            </a:r>
            <a:r>
              <a:rPr lang="fr-FR" dirty="0"/>
              <a:t>  être intégré dans un groupe de collègues, être informé régulièrement de la vie de l'entreprise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i="1" dirty="0"/>
              <a:t>  </a:t>
            </a:r>
            <a:r>
              <a:rPr lang="fr-FR" b="1" dirty="0"/>
              <a:t>Besoins d’estime : </a:t>
            </a:r>
            <a:r>
              <a:rPr lang="fr-FR" dirty="0"/>
              <a:t>  être reconnu par son manager, ses collègues - exercer un métier utile, posséder un titre valorisant, exercer dans un espace de travail prestigieux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i="1" dirty="0"/>
              <a:t>  </a:t>
            </a:r>
            <a:r>
              <a:rPr lang="fr-FR" b="1" dirty="0"/>
              <a:t>Besoins d’accomplissement de soi : </a:t>
            </a:r>
            <a:r>
              <a:rPr lang="fr-FR" dirty="0"/>
              <a:t>  atteindre des objectifs particulièrement difficiles, se perfectionner, élargir ses compétences, devenir un expert dans son domaine, résoudre des problèmes complexes... mais aussi être autonome dans son poste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DBD7F8D-AAC2-4974-83F7-F53DC8BE97B0}" type="slidenum">
              <a:rPr lang="fr-FR" sz="1400" b="0" strike="noStrike" spc="-1" smtClean="0">
                <a:latin typeface="Times New Roman"/>
              </a:rPr>
              <a:t>6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081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Distribuer polycop pour identifier ses drivers principaux.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DBD7F8D-AAC2-4974-83F7-F53DC8BE97B0}" type="slidenum">
              <a:rPr lang="fr-FR" sz="1400" b="0" strike="noStrike" spc="-1" smtClean="0">
                <a:latin typeface="Times New Roman"/>
              </a:rPr>
              <a:t>7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5673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-2880000" y="-4572360"/>
            <a:ext cx="13355640" cy="1371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330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-2880000" y="-4572360"/>
            <a:ext cx="13355640" cy="1371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193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Structure hiérarchique (exemple armée)</a:t>
            </a:r>
          </a:p>
          <a:p>
            <a:r>
              <a:rPr lang="fr-FR" dirty="0"/>
              <a:t>Structure divisionnelle: pour les entreprises ayant plusieurs activités</a:t>
            </a:r>
          </a:p>
          <a:p>
            <a:r>
              <a:rPr lang="fr-FR" dirty="0"/>
              <a:t>Structure fonctionnelle: le hard, le soft, le commerce, la qualité</a:t>
            </a:r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DBD7F8D-AAC2-4974-83F7-F53DC8BE97B0}" type="slidenum">
              <a:rPr lang="fr-FR" sz="1400" b="0" strike="noStrike" spc="-1" smtClean="0">
                <a:latin typeface="Times New Roman"/>
              </a:rPr>
              <a:t>11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7096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Taylorisme: 1930</a:t>
            </a:r>
          </a:p>
          <a:p>
            <a:r>
              <a:rPr lang="fr-FR" dirty="0"/>
              <a:t>Encore appliqué dans la restauration rapide</a:t>
            </a:r>
          </a:p>
          <a:p>
            <a:endParaRPr lang="fr-FR" dirty="0"/>
          </a:p>
          <a:p>
            <a:r>
              <a:rPr lang="fr-FR" dirty="0"/>
              <a:t>Paternaliste: </a:t>
            </a:r>
            <a:r>
              <a:rPr lang="fr-FR" dirty="0">
                <a:sym typeface="Wingdings" panose="05000000000000000000" pitchFamily="2" charset="2"/>
              </a:rPr>
              <a:t> 1990, 2000</a:t>
            </a:r>
          </a:p>
          <a:p>
            <a:r>
              <a:rPr lang="fr-FR" dirty="0">
                <a:sym typeface="Wingdings" panose="05000000000000000000" pitchFamily="2" charset="2"/>
              </a:rPr>
              <a:t>Jean Bayle, l’entreprise est sa seconde famille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un mode de management rassurant lorsqu’on se sent déstabilisé, soit par de la nouveauté, soit parce qu’à titre personnel, la vie ne va pas comme on le voudrait</a:t>
            </a:r>
          </a:p>
          <a:p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Negatif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: Manque de confiance, réactivité faible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DBD7F8D-AAC2-4974-83F7-F53DC8BE97B0}" type="slidenum">
              <a:rPr lang="fr-FR" sz="1400" b="0" strike="noStrike" spc="-1" smtClean="0">
                <a:latin typeface="Times New Roman"/>
              </a:rPr>
              <a:t>12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931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304880" cy="6721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705200" y="365040"/>
            <a:ext cx="664812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705200" y="3490920"/>
            <a:ext cx="664812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304880" cy="6721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705200" y="365040"/>
            <a:ext cx="32439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8111880" y="365040"/>
            <a:ext cx="32439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705200" y="3490920"/>
            <a:ext cx="32439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111880" y="3490920"/>
            <a:ext cx="32439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304880" cy="6721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705200" y="365040"/>
            <a:ext cx="21405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953040" y="365040"/>
            <a:ext cx="21405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9201240" y="365040"/>
            <a:ext cx="21405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705200" y="3490920"/>
            <a:ext cx="21405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6953040" y="3490920"/>
            <a:ext cx="21405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9201240" y="3490920"/>
            <a:ext cx="21405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304880" cy="6721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705200" y="365040"/>
            <a:ext cx="6648120" cy="598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304880" cy="6721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705200" y="365040"/>
            <a:ext cx="6648120" cy="5984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304880" cy="6721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705200" y="365040"/>
            <a:ext cx="3243960" cy="5984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111880" y="365040"/>
            <a:ext cx="3243960" cy="5984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304880" cy="6721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0" y="8720280"/>
            <a:ext cx="43048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304880" cy="6721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705200" y="365040"/>
            <a:ext cx="32439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8111880" y="365040"/>
            <a:ext cx="3243960" cy="5984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705200" y="3490920"/>
            <a:ext cx="32439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304880" cy="6721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705200" y="365040"/>
            <a:ext cx="3243960" cy="5984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8111880" y="365040"/>
            <a:ext cx="32439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111880" y="3490920"/>
            <a:ext cx="32439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304880" cy="6721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705200" y="365040"/>
            <a:ext cx="32439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111880" y="365040"/>
            <a:ext cx="324396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705200" y="3490920"/>
            <a:ext cx="6648120" cy="285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4"/>
          <p:cNvPicPr/>
          <p:nvPr/>
        </p:nvPicPr>
        <p:blipFill>
          <a:blip r:embed="rId14"/>
          <a:stretch/>
        </p:blipFill>
        <p:spPr>
          <a:xfrm rot="10800000" flipH="1"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0" y="6721560"/>
            <a:ext cx="12191760" cy="136080"/>
          </a:xfrm>
          <a:prstGeom prst="rect">
            <a:avLst/>
          </a:prstGeom>
          <a:gradFill rotWithShape="0"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1353680" y="6721560"/>
            <a:ext cx="837720" cy="1360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4304880" cy="6721200"/>
          </a:xfrm>
          <a:prstGeom prst="rect">
            <a:avLst/>
          </a:prstGeom>
        </p:spPr>
        <p:txBody>
          <a:bodyPr lIns="396000" tIns="0" rIns="396000" bIns="0" anchor="ctr">
            <a:noAutofit/>
          </a:bodyPr>
          <a:lstStyle/>
          <a:p>
            <a:pPr algn="r">
              <a:lnSpc>
                <a:spcPct val="70000"/>
              </a:lnSpc>
            </a:pPr>
            <a:r>
              <a:rPr lang="en-US" sz="5200" b="0" strike="noStrike" spc="-151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lang="en-US" sz="5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705200" y="365040"/>
            <a:ext cx="6648120" cy="5984640"/>
          </a:xfrm>
          <a:prstGeom prst="rect">
            <a:avLst/>
          </a:prstGeom>
        </p:spPr>
        <p:txBody>
          <a:bodyPr lIns="108000" tIns="108000" rIns="108000" bIns="108000" anchor="ctr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11353680" y="6361560"/>
            <a:ext cx="83772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8A763641-23F3-41BB-B036-3A9E3CE8F08A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708526" y="150921"/>
            <a:ext cx="5186899" cy="674255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Synthèse Leçon 1</a:t>
            </a:r>
            <a:endParaRPr lang="en-US" sz="5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20E365DA-7811-4C40-9B72-43BE59DE0C91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45" name="TextShape 8"/>
          <p:cNvSpPr txBox="1"/>
          <p:nvPr/>
        </p:nvSpPr>
        <p:spPr>
          <a:xfrm>
            <a:off x="-114300" y="1116617"/>
            <a:ext cx="8138160" cy="3543150"/>
          </a:xfrm>
          <a:prstGeom prst="rect">
            <a:avLst/>
          </a:prstGeom>
          <a:noFill/>
          <a:ln>
            <a:noFill/>
          </a:ln>
        </p:spPr>
        <p:txBody>
          <a:bodyPr lIns="108000" tIns="108000" rIns="108000" bIns="108000" anchor="ctr">
            <a:normAutofit/>
          </a:bodyPr>
          <a:lstStyle/>
          <a:p>
            <a:pPr marL="4572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endParaRPr lang="fr-FR" sz="1600" b="0" strike="noStrike" spc="-1" dirty="0">
              <a:latin typeface="Calibri"/>
            </a:endParaRPr>
          </a:p>
          <a:p>
            <a:pPr marL="914400" indent="-457200">
              <a:lnSpc>
                <a:spcPct val="90000"/>
              </a:lnSpc>
              <a:spcBef>
                <a:spcPts val="499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fr-FR" sz="3200" spc="-1" dirty="0">
                <a:latin typeface="Calibri"/>
              </a:rPr>
              <a:t>Les 8 caractéristiques d’une équipe professionnelle</a:t>
            </a:r>
          </a:p>
          <a:p>
            <a:pPr marL="914400" indent="-457200">
              <a:lnSpc>
                <a:spcPct val="90000"/>
              </a:lnSpc>
              <a:spcBef>
                <a:spcPts val="499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fr-FR" sz="3200" b="0" strike="noStrike" spc="-1" dirty="0">
                <a:latin typeface="Calibri"/>
              </a:rPr>
              <a:t>La cohésion: Moteur de la performance. Tout faire pour la renforcer</a:t>
            </a:r>
          </a:p>
          <a:p>
            <a:pPr marL="914400" indent="-457200">
              <a:lnSpc>
                <a:spcPct val="90000"/>
              </a:lnSpc>
              <a:spcBef>
                <a:spcPts val="499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fr-FR" sz="3200" b="0" strike="noStrike" spc="-1" dirty="0">
                <a:latin typeface="Calibri"/>
              </a:rPr>
              <a:t>Les personnalités : DISC. S’adresser à chacun dans son registre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endParaRPr lang="fr-FR" sz="1600" b="0" strike="noStrike" spc="-1" dirty="0"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fr-FR" sz="1600" b="0" strike="noStrike" spc="-1" dirty="0"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fr-FR" sz="1600" b="0" strike="noStrike" spc="-1" dirty="0"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EC43CE-7C69-623F-6618-A35F20A6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324" y="1008289"/>
            <a:ext cx="3476625" cy="20288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F2741B6-B138-2716-2A66-DF18C8B728D6}"/>
              </a:ext>
            </a:extLst>
          </p:cNvPr>
          <p:cNvSpPr txBox="1"/>
          <p:nvPr/>
        </p:nvSpPr>
        <p:spPr>
          <a:xfrm>
            <a:off x="7247725" y="3734569"/>
            <a:ext cx="2693109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fr-FR" sz="1800" b="0" strike="noStrike" spc="-1" dirty="0">
                <a:latin typeface="Arial"/>
              </a:rPr>
              <a:t>Dominance, Influence, Stabilité, Conformité</a:t>
            </a:r>
          </a:p>
        </p:txBody>
      </p:sp>
    </p:spTree>
    <p:extLst>
      <p:ext uri="{BB962C8B-B14F-4D97-AF65-F5344CB8AC3E}">
        <p14:creationId xmlns:p14="http://schemas.microsoft.com/office/powerpoint/2010/main" val="147688741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708526" y="150921"/>
            <a:ext cx="4428710" cy="818897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Le Manager</a:t>
            </a:r>
          </a:p>
          <a:p>
            <a:pPr algn="ctr">
              <a:lnSpc>
                <a:spcPct val="70000"/>
              </a:lnSpc>
            </a:pPr>
            <a:r>
              <a:rPr lang="fr-FR" spc="-151" dirty="0">
                <a:solidFill>
                  <a:srgbClr val="FFFFFF"/>
                </a:solidFill>
                <a:latin typeface="Calibri Light"/>
              </a:rPr>
              <a:t>Fonctionnel - Hiérarchique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20E365DA-7811-4C40-9B72-43BE59DE0C91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45" name="TextShape 8"/>
          <p:cNvSpPr txBox="1"/>
          <p:nvPr/>
        </p:nvSpPr>
        <p:spPr>
          <a:xfrm>
            <a:off x="168201" y="1159479"/>
            <a:ext cx="7773128" cy="5202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108000" tIns="108000" rIns="108000" bIns="108000" anchor="ctr"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17B2D1"/>
              </a:buClr>
            </a:pPr>
            <a:r>
              <a:rPr lang="fr-FR" sz="2000" b="1" strike="noStrike" spc="-1" dirty="0">
                <a:latin typeface="Calibri"/>
              </a:rPr>
              <a:t>Organisation matricielle: Manager </a:t>
            </a:r>
            <a:r>
              <a:rPr lang="fr-FR" sz="2000" b="1" i="1" strike="noStrike" spc="-1" dirty="0">
                <a:latin typeface="Calibri"/>
              </a:rPr>
              <a:t>Fonctionnel</a:t>
            </a:r>
            <a:r>
              <a:rPr lang="fr-FR" sz="2000" b="1" strike="noStrike" spc="-1" dirty="0">
                <a:latin typeface="Calibri"/>
              </a:rPr>
              <a:t> et manager </a:t>
            </a:r>
            <a:r>
              <a:rPr lang="fr-FR" sz="2000" b="1" i="1" strike="noStrike" spc="-1" dirty="0">
                <a:latin typeface="Calibri"/>
              </a:rPr>
              <a:t>Hiérarchique</a:t>
            </a:r>
            <a:endParaRPr lang="en-US" sz="2000" b="0" i="1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</a:pPr>
            <a:r>
              <a:rPr lang="fr-FR" sz="1800" b="1" strike="noStrike" spc="-1" dirty="0">
                <a:latin typeface="Calibri"/>
              </a:rPr>
              <a:t>Fonctionnel: Associé a un Projet</a:t>
            </a:r>
            <a:endParaRPr lang="en-US" sz="1800" b="0" strike="noStrike" spc="-1" dirty="0"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Font typeface="Wingdings" charset="2"/>
              <a:buChar char=""/>
            </a:pPr>
            <a:r>
              <a:rPr lang="fr-FR" sz="1600" b="1" strike="noStrike" spc="-1" dirty="0">
                <a:latin typeface="Calibri"/>
              </a:rPr>
              <a:t>Responsabilité de mener à bien une fonction: développement d’un produit, Mise en place d’une campagne de lancement, … </a:t>
            </a:r>
            <a:endParaRPr lang="en-US" sz="1600" b="0" strike="noStrike" spc="-1" dirty="0"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Font typeface="Wingdings" charset="2"/>
              <a:buChar char=""/>
            </a:pPr>
            <a:r>
              <a:rPr lang="fr-FR" sz="1600" b="1" strike="noStrike" spc="-1" dirty="0">
                <a:latin typeface="Calibri"/>
              </a:rPr>
              <a:t>Planning</a:t>
            </a:r>
            <a:endParaRPr lang="en-US" sz="1600" b="0" strike="noStrike" spc="-1" dirty="0"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Font typeface="Wingdings" charset="2"/>
              <a:buChar char=""/>
            </a:pPr>
            <a:r>
              <a:rPr lang="fr-FR" sz="1600" b="1" strike="noStrike" spc="-1" dirty="0">
                <a:latin typeface="Calibri"/>
              </a:rPr>
              <a:t>Interaction avec les managers hiérarchiques pour les ressources, les budgets, les outils</a:t>
            </a:r>
            <a:endParaRPr lang="en-US" sz="1600" b="0" strike="noStrike" spc="-1" dirty="0"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Font typeface="Wingdings" charset="2"/>
              <a:buChar char=""/>
            </a:pPr>
            <a:r>
              <a:rPr lang="fr-FR" sz="1600" b="1" strike="noStrike" spc="-1" dirty="0">
                <a:latin typeface="Calibri"/>
              </a:rPr>
              <a:t>Distribue les taches au sein de l’</a:t>
            </a:r>
            <a:r>
              <a:rPr lang="fr-FR" sz="1600" b="1" spc="-1" dirty="0">
                <a:latin typeface="Calibri"/>
              </a:rPr>
              <a:t>é</a:t>
            </a:r>
            <a:r>
              <a:rPr lang="fr-FR" sz="1600" b="1" strike="noStrike" spc="-1" dirty="0">
                <a:latin typeface="Calibri"/>
              </a:rPr>
              <a:t>quipe</a:t>
            </a:r>
            <a:endParaRPr lang="en-US" sz="1600" b="0" strike="noStrike" spc="-1" dirty="0"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Font typeface="Wingdings" charset="2"/>
              <a:buChar char=""/>
            </a:pPr>
            <a:r>
              <a:rPr lang="fr-FR" sz="1600" b="1" strike="noStrike" spc="-1" dirty="0">
                <a:latin typeface="Calibri"/>
              </a:rPr>
              <a:t>Une fois la fonction terminée, l’équipe est dissoute</a:t>
            </a:r>
            <a:endParaRPr lang="en-US" sz="1600" b="0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</a:pPr>
            <a:endParaRPr lang="fr-FR" sz="1800" b="1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</a:pPr>
            <a:r>
              <a:rPr lang="fr-FR" sz="1800" b="1" strike="noStrike" spc="-1" dirty="0">
                <a:latin typeface="Calibri"/>
              </a:rPr>
              <a:t>Hiérarchique:</a:t>
            </a:r>
            <a:endParaRPr lang="en-US" sz="1800" b="0" strike="noStrike" spc="-1" dirty="0"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Font typeface="Wingdings" charset="2"/>
              <a:buChar char=""/>
            </a:pPr>
            <a:r>
              <a:rPr lang="fr-FR" sz="1600" b="1" strike="noStrike" spc="-1" dirty="0">
                <a:latin typeface="Calibri"/>
              </a:rPr>
              <a:t>Responsable des collaborateurs, de leur évolution, de leur performance individuelle, de la performance collective de l’équipe</a:t>
            </a:r>
            <a:endParaRPr lang="en-US" sz="1600" b="0" strike="noStrike" spc="-1" dirty="0"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262861-F164-4E20-AF2C-0C35839811F6}"/>
              </a:ext>
            </a:extLst>
          </p:cNvPr>
          <p:cNvSpPr txBox="1"/>
          <p:nvPr/>
        </p:nvSpPr>
        <p:spPr>
          <a:xfrm>
            <a:off x="8137236" y="2041236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de structure matricielle: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4437AA-AF0F-4695-AF69-CB4283A3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713" y="2557018"/>
            <a:ext cx="4236086" cy="18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7081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713019" y="175491"/>
            <a:ext cx="7227618" cy="1037160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Structures d’entreprise</a:t>
            </a:r>
            <a:endParaRPr lang="en-US" sz="5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D698E019-6F72-4D43-80EC-AA36821160C6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194260" y="1374840"/>
            <a:ext cx="11159420" cy="4986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17B2D1"/>
              </a:buClr>
              <a:buFont typeface="Wingdings" charset="2"/>
              <a:buChar char=""/>
            </a:pPr>
            <a:r>
              <a:rPr lang="fr-FR" u="sng" dirty="0">
                <a:latin typeface="Arial" panose="020B0604020202020204" pitchFamily="34" charset="0"/>
              </a:rPr>
              <a:t>Exercice: Lister des structures d’entreprise que vous avez pu rencontrer dans vos divers stages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17B2D1"/>
              </a:buClr>
              <a:buFont typeface="Wingdings" charset="2"/>
              <a:buChar char=""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0830C9-F5D5-45E3-B5B7-8F70C29E2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3" y="184727"/>
            <a:ext cx="2393390" cy="13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1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760955" y="248575"/>
            <a:ext cx="5397623" cy="887767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/>
            <a:r>
              <a:rPr lang="en-US" sz="2800" b="0" strike="noStrike" spc="-1" dirty="0">
                <a:solidFill>
                  <a:schemeClr val="bg1"/>
                </a:solidFill>
                <a:latin typeface="Calibri"/>
              </a:rPr>
              <a:t>Types de management</a:t>
            </a:r>
          </a:p>
        </p:txBody>
      </p:sp>
      <p:sp>
        <p:nvSpPr>
          <p:cNvPr id="234" name="TextShape 3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CE87947E-6EE8-4426-88D0-AE95C822933D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566BB8-D5C9-40A9-9A7B-3DA36CB28C0E}"/>
              </a:ext>
            </a:extLst>
          </p:cNvPr>
          <p:cNvSpPr txBox="1"/>
          <p:nvPr/>
        </p:nvSpPr>
        <p:spPr>
          <a:xfrm>
            <a:off x="434111" y="2610742"/>
            <a:ext cx="306647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sv-SE" sz="3600" b="0" i="0" u="none" strike="noStrike" baseline="0" dirty="0">
                <a:latin typeface="CIDFont+F15"/>
              </a:rPr>
              <a:t>STADE 1 </a:t>
            </a:r>
          </a:p>
          <a:p>
            <a:pPr algn="l"/>
            <a:endParaRPr lang="fr-FR" sz="1800" b="0" i="0" u="none" strike="noStrike" baseline="0" dirty="0">
              <a:latin typeface="CIDFont+F12"/>
            </a:endParaRP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Chef donneur d’ordre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Pas de délégation 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Centralisation du pouvoir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Absence de confiance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Culture du contrôle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Manque de transparence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Aucune Empathie</a:t>
            </a:r>
          </a:p>
          <a:p>
            <a:pPr algn="l"/>
            <a:endParaRPr lang="fr-FR" sz="1800" b="0" i="0" u="none" strike="noStrike" baseline="0" dirty="0">
              <a:latin typeface="CIDFont+F1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D0B079-AB58-425A-994B-339E0209F17F}"/>
              </a:ext>
            </a:extLst>
          </p:cNvPr>
          <p:cNvSpPr txBox="1"/>
          <p:nvPr/>
        </p:nvSpPr>
        <p:spPr>
          <a:xfrm>
            <a:off x="4322343" y="2610742"/>
            <a:ext cx="240172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CIDFont+F15"/>
              </a:rPr>
              <a:t>STADE 2</a:t>
            </a:r>
          </a:p>
          <a:p>
            <a:pPr algn="l"/>
            <a:endParaRPr lang="fr-FR" sz="1800" b="0" i="0" u="none" strike="noStrike" baseline="0" dirty="0">
              <a:latin typeface="CIDFont+F12"/>
            </a:endParaRP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Leader empathique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Ressource aidante</a:t>
            </a:r>
          </a:p>
          <a:p>
            <a:pPr algn="l"/>
            <a:r>
              <a:rPr lang="fr-FR" dirty="0">
                <a:latin typeface="CIDFont+F12"/>
              </a:rPr>
              <a:t>Maitrise</a:t>
            </a:r>
            <a:endParaRPr lang="fr-FR" sz="1800" b="0" i="0" u="none" strike="noStrike" baseline="0" dirty="0">
              <a:latin typeface="CIDFont+F12"/>
            </a:endParaRP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Transparence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Délégation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6FC39C6-586B-456F-965F-8F43A81312BC}"/>
              </a:ext>
            </a:extLst>
          </p:cNvPr>
          <p:cNvSpPr txBox="1"/>
          <p:nvPr/>
        </p:nvSpPr>
        <p:spPr>
          <a:xfrm>
            <a:off x="7758545" y="2610742"/>
            <a:ext cx="313547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CIDFont+F15"/>
              </a:rPr>
              <a:t>STADE 3</a:t>
            </a:r>
          </a:p>
          <a:p>
            <a:pPr algn="l"/>
            <a:endParaRPr lang="fr-FR" dirty="0">
              <a:latin typeface="CIDFont+F12"/>
            </a:endParaRPr>
          </a:p>
          <a:p>
            <a:pPr algn="l"/>
            <a:r>
              <a:rPr lang="fr-FR" dirty="0">
                <a:latin typeface="CIDFont+F12"/>
              </a:rPr>
              <a:t>L</a:t>
            </a:r>
            <a:r>
              <a:rPr lang="fr-FR" sz="1800" b="0" i="0" u="none" strike="noStrike" baseline="0" dirty="0">
                <a:latin typeface="CIDFont+F12"/>
              </a:rPr>
              <a:t>eader fédérateur 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porteur de sens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et soucieux du développement 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Fait confiance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Partage le pouvoir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Délègue et encourage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Confie des responsabilités</a:t>
            </a:r>
          </a:p>
          <a:p>
            <a:pPr algn="l"/>
            <a:r>
              <a:rPr lang="fr-FR" sz="1800" b="0" i="0" u="none" strike="noStrike" baseline="0" dirty="0">
                <a:latin typeface="CIDFont+F12"/>
              </a:rPr>
              <a:t>Tire les acteurs vers le haut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E2BA40-A2CD-4D8F-A635-2960D673F8A7}"/>
              </a:ext>
            </a:extLst>
          </p:cNvPr>
          <p:cNvSpPr txBox="1"/>
          <p:nvPr/>
        </p:nvSpPr>
        <p:spPr>
          <a:xfrm>
            <a:off x="583218" y="1899822"/>
            <a:ext cx="237763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Taylorisme, Fordisme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228D0F-5C7E-479D-813B-19174BE79B15}"/>
              </a:ext>
            </a:extLst>
          </p:cNvPr>
          <p:cNvSpPr txBox="1"/>
          <p:nvPr/>
        </p:nvSpPr>
        <p:spPr>
          <a:xfrm>
            <a:off x="4564812" y="1899822"/>
            <a:ext cx="153118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Paternalisme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06846-3395-4F6A-8572-39D4A2C9A5F2}"/>
              </a:ext>
            </a:extLst>
          </p:cNvPr>
          <p:cNvSpPr txBox="1"/>
          <p:nvPr/>
        </p:nvSpPr>
        <p:spPr>
          <a:xfrm>
            <a:off x="7795094" y="1899822"/>
            <a:ext cx="204421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Tendance actuelle</a:t>
            </a:r>
          </a:p>
        </p:txBody>
      </p:sp>
    </p:spTree>
    <p:extLst>
      <p:ext uri="{BB962C8B-B14F-4D97-AF65-F5344CB8AC3E}">
        <p14:creationId xmlns:p14="http://schemas.microsoft.com/office/powerpoint/2010/main" val="244725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648723" y="121341"/>
            <a:ext cx="3880520" cy="648000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Le Manager</a:t>
            </a:r>
            <a:endParaRPr lang="en-US" sz="5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20BBD1EB-9B5A-4D45-9ED2-50F820ECAA14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6DB5AA2-CF4C-406F-B807-9236B9174F20}"/>
              </a:ext>
            </a:extLst>
          </p:cNvPr>
          <p:cNvSpPr txBox="1"/>
          <p:nvPr/>
        </p:nvSpPr>
        <p:spPr>
          <a:xfrm>
            <a:off x="516177" y="1105233"/>
            <a:ext cx="1053057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0" strike="noStrike" spc="-1" dirty="0">
                <a:latin typeface="Calibri"/>
              </a:rPr>
              <a:t>L</a:t>
            </a:r>
            <a:r>
              <a:rPr lang="fr-FR" sz="1800" b="0" strike="noStrike" spc="-1" dirty="0">
                <a:latin typeface="Calibri"/>
              </a:rPr>
              <a:t>e manager tient une place essentielle. </a:t>
            </a:r>
          </a:p>
          <a:p>
            <a:r>
              <a:rPr lang="fr-FR" sz="1800" b="1" strike="noStrike" spc="-1" dirty="0">
                <a:latin typeface="Calibri"/>
              </a:rPr>
              <a:t>Il s'agit d'un rôle difficile</a:t>
            </a:r>
            <a:r>
              <a:rPr lang="fr-FR" sz="1800" b="0" strike="noStrike" spc="-1" dirty="0">
                <a:latin typeface="Calibri"/>
              </a:rPr>
              <a:t> puisqu'il se doit d'être ferme sans être autoritaire. </a:t>
            </a:r>
          </a:p>
          <a:p>
            <a:r>
              <a:rPr lang="fr-FR" sz="1800" b="0" strike="noStrike" spc="-1" dirty="0">
                <a:latin typeface="Calibri"/>
              </a:rPr>
              <a:t>Au sein de l'équipe, c'est lui qui </a:t>
            </a:r>
            <a:r>
              <a:rPr lang="fr-FR" sz="1800" b="0" u="sng" strike="noStrike" spc="-1" dirty="0">
                <a:latin typeface="Calibri"/>
              </a:rPr>
              <a:t>définit les objectifs </a:t>
            </a:r>
            <a:r>
              <a:rPr lang="fr-FR" sz="1800" b="0" strike="noStrike" spc="-1" dirty="0">
                <a:latin typeface="Calibri"/>
              </a:rPr>
              <a:t>et </a:t>
            </a:r>
            <a:r>
              <a:rPr lang="fr-FR" sz="1800" b="0" u="sng" strike="noStrike" spc="-1" dirty="0">
                <a:latin typeface="Calibri"/>
              </a:rPr>
              <a:t>pose les limites </a:t>
            </a:r>
            <a:r>
              <a:rPr lang="fr-FR" sz="1800" b="0" strike="noStrike" spc="-1" dirty="0">
                <a:latin typeface="Calibri"/>
              </a:rPr>
              <a:t>pour le bon fonctionnement de l’équipe.</a:t>
            </a:r>
          </a:p>
          <a:p>
            <a:r>
              <a:rPr lang="fr-FR" sz="1800" b="0" strike="noStrike" spc="-1" dirty="0">
                <a:latin typeface="Calibri"/>
              </a:rPr>
              <a:t> Il </a:t>
            </a:r>
            <a:r>
              <a:rPr lang="fr-FR" sz="1800" b="0" u="sng" strike="noStrike" spc="-1" dirty="0">
                <a:latin typeface="Calibri"/>
              </a:rPr>
              <a:t>distribue les rôles</a:t>
            </a:r>
            <a:r>
              <a:rPr lang="fr-FR" sz="1800" b="0" strike="noStrike" spc="-1" dirty="0">
                <a:latin typeface="Calibri"/>
              </a:rPr>
              <a:t> à tous les collaborateurs. </a:t>
            </a:r>
          </a:p>
          <a:p>
            <a:r>
              <a:rPr lang="fr-FR" sz="1800" b="0" strike="noStrike" spc="-1" dirty="0">
                <a:latin typeface="Calibri"/>
              </a:rPr>
              <a:t>Il existe entre le manager et son équipe un rapport hiérarchique, mais également un évident respect mutuel, </a:t>
            </a:r>
          </a:p>
          <a:p>
            <a:r>
              <a:rPr lang="fr-FR" sz="1800" b="0" strike="noStrike" spc="-1" dirty="0">
                <a:latin typeface="Calibri"/>
              </a:rPr>
              <a:t>d’où l'intérêt du manager de </a:t>
            </a:r>
            <a:r>
              <a:rPr lang="fr-FR" sz="1800" b="0" u="sng" strike="noStrike" spc="-1" dirty="0">
                <a:latin typeface="Calibri"/>
              </a:rPr>
              <a:t>préserver sa crédibilité</a:t>
            </a:r>
            <a:r>
              <a:rPr lang="fr-FR" sz="1800" b="0" strike="noStrike" spc="-1" dirty="0">
                <a:latin typeface="Calibri"/>
              </a:rPr>
              <a:t>. </a:t>
            </a:r>
          </a:p>
          <a:p>
            <a:r>
              <a:rPr lang="fr-FR" sz="1800" b="0" strike="noStrike" spc="-1" dirty="0">
                <a:latin typeface="Calibri"/>
              </a:rPr>
              <a:t>C'est son atout le plus précieux pour une équipe efficace et performante.</a:t>
            </a:r>
          </a:p>
          <a:p>
            <a:endParaRPr lang="fr-FR" spc="-1" dirty="0">
              <a:latin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spc="-1" dirty="0">
                <a:latin typeface="Calibri"/>
              </a:rPr>
              <a:t>Le manager dépend de son équipe, et non l’inverse</a:t>
            </a:r>
            <a:endParaRPr lang="fr-FR" sz="2000" b="1" strike="noStrike" spc="-1" dirty="0">
              <a:latin typeface="Calibri"/>
            </a:endParaRP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3DAB50-8A93-4CB9-AEEA-207EB0B2CF89}"/>
              </a:ext>
            </a:extLst>
          </p:cNvPr>
          <p:cNvSpPr txBox="1"/>
          <p:nvPr/>
        </p:nvSpPr>
        <p:spPr>
          <a:xfrm>
            <a:off x="572655" y="4229273"/>
            <a:ext cx="11103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Un bon manager est également capable d'essuyer les critiques, les assimiler et les assumer afin d’améliorer le travail </a:t>
            </a:r>
          </a:p>
          <a:p>
            <a:r>
              <a:rPr lang="fr-FR" sz="1800" b="0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en équipe et faire progresser les projets. Le manager est le pilier de l’équipe et doit être capable de se remettre en </a:t>
            </a:r>
          </a:p>
          <a:p>
            <a:r>
              <a:rPr lang="fr-FR" sz="1800" b="0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question afin de toujours aller de l’avant pour améliorer la performance de son équipe.</a:t>
            </a:r>
            <a:endParaRPr lang="en-US" sz="1800" b="0" strike="noStrike" spc="-1" dirty="0">
              <a:solidFill>
                <a:schemeClr val="accent1">
                  <a:lumMod val="75000"/>
                </a:schemeClr>
              </a:solidFill>
              <a:latin typeface="Calibri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1CA7BD-4368-4544-AC57-CC93327D03BF}"/>
              </a:ext>
            </a:extLst>
          </p:cNvPr>
          <p:cNvSpPr txBox="1"/>
          <p:nvPr/>
        </p:nvSpPr>
        <p:spPr>
          <a:xfrm>
            <a:off x="572655" y="5259331"/>
            <a:ext cx="10781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Chaque membre de l'équipe doit connaître son rôle et ce qu’il peut apporter. Les objectifs à atteindre doivent donc être définis clairement, précisément, et doivent bien entendu être réalisables. </a:t>
            </a:r>
          </a:p>
          <a:p>
            <a:r>
              <a:rPr lang="fr-FR" sz="1800" b="0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Ils doivent apporter de la valeur ajoutée au projet, et les membres de l'équipe doivent pouvoir se rendre compte </a:t>
            </a:r>
          </a:p>
          <a:p>
            <a:r>
              <a:rPr lang="fr-FR" sz="1800" b="0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que leur travail est essentiel.</a:t>
            </a:r>
            <a:endParaRPr lang="en-US" sz="1800" b="0" strike="noStrike" spc="-1" dirty="0">
              <a:solidFill>
                <a:schemeClr val="accent1">
                  <a:lumMod val="75000"/>
                </a:schemeClr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740727" y="0"/>
            <a:ext cx="4765963" cy="831273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5200" spc="-151" dirty="0">
                <a:solidFill>
                  <a:srgbClr val="FFFFFF"/>
                </a:solidFill>
                <a:latin typeface="Calibri Light"/>
              </a:rPr>
              <a:t>Le</a:t>
            </a: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 Manager</a:t>
            </a:r>
            <a:endParaRPr lang="en-US" sz="5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43345" y="1209964"/>
            <a:ext cx="10909975" cy="5139716"/>
          </a:xfrm>
          <a:prstGeom prst="rect">
            <a:avLst/>
          </a:prstGeom>
          <a:noFill/>
          <a:ln>
            <a:noFill/>
          </a:ln>
        </p:spPr>
        <p:txBody>
          <a:bodyPr lIns="108000" tIns="108000" rIns="108000" bIns="108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FR" sz="2000" b="1" strike="noStrike" spc="-1" dirty="0">
                <a:latin typeface="Calibri"/>
              </a:rPr>
              <a:t>Synthèse rôles manager</a:t>
            </a:r>
            <a:endParaRPr lang="en-US" sz="2000" b="1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1800" strike="noStrike" spc="-1" dirty="0">
                <a:latin typeface="Calibri"/>
              </a:rPr>
              <a:t>Conduire le groupe à la performance</a:t>
            </a:r>
            <a:endParaRPr lang="en-US" sz="1800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1800" strike="noStrike" spc="-1" dirty="0">
                <a:latin typeface="Calibri"/>
              </a:rPr>
              <a:t>Protéger des perturbations externes à l’équipe</a:t>
            </a:r>
            <a:endParaRPr lang="en-US" sz="1800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1800" strike="noStrike" spc="-1" dirty="0">
                <a:latin typeface="Calibri"/>
              </a:rPr>
              <a:t>Gérer les carrières des collaborateurs</a:t>
            </a:r>
            <a:endParaRPr lang="en-US" sz="1800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1800" strike="noStrike" spc="-1" dirty="0">
                <a:latin typeface="Calibri"/>
              </a:rPr>
              <a:t>Garantir les process et les règles</a:t>
            </a:r>
            <a:endParaRPr lang="en-US" sz="1800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1800" strike="noStrike" spc="-1" dirty="0">
                <a:latin typeface="Calibri"/>
              </a:rPr>
              <a:t>Définir les rôles et les objectifs (chaque personne a son niveau de compétence)</a:t>
            </a:r>
            <a:endParaRPr lang="en-US" sz="1800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1800" strike="noStrike" spc="-1" dirty="0">
                <a:latin typeface="Calibri"/>
              </a:rPr>
              <a:t>Faire émerger les idées, les solutions, plutôt que de les décider</a:t>
            </a:r>
            <a:endParaRPr lang="en-US" sz="1800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pc="-1" dirty="0">
                <a:latin typeface="Calibri"/>
              </a:rPr>
              <a:t>Evaluer les collaborateurs</a:t>
            </a:r>
            <a:endParaRPr lang="en-US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pc="-1" dirty="0">
                <a:latin typeface="Calibri"/>
              </a:rPr>
              <a:t>Superviser le travail</a:t>
            </a:r>
            <a:endParaRPr lang="en-US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pc="-1" dirty="0">
                <a:latin typeface="Calibri"/>
              </a:rPr>
              <a:t>Reconnaitre le travail accompli (Maslow)</a:t>
            </a:r>
            <a:endParaRPr lang="en-US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pc="-1" dirty="0">
                <a:latin typeface="Calibri"/>
              </a:rPr>
              <a:t>Motiver (persuasif, participative, directif, délégative=4tendances de comportement)</a:t>
            </a:r>
            <a:endParaRPr lang="en-US" spc="-1" dirty="0"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4E67EB72-37E7-4C14-A74D-9811968810EE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740727" y="0"/>
            <a:ext cx="4765963" cy="831273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5200" spc="-151" dirty="0">
                <a:solidFill>
                  <a:srgbClr val="FFFFFF"/>
                </a:solidFill>
                <a:latin typeface="Calibri Light"/>
              </a:rPr>
              <a:t>Le</a:t>
            </a: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 Manager</a:t>
            </a:r>
          </a:p>
          <a:p>
            <a:pPr algn="ctr">
              <a:lnSpc>
                <a:spcPct val="70000"/>
              </a:lnSpc>
            </a:pPr>
            <a:r>
              <a:rPr lang="fr-FR" spc="-151" dirty="0">
                <a:solidFill>
                  <a:srgbClr val="FFFFFF"/>
                </a:solidFill>
                <a:latin typeface="Calibri Light"/>
              </a:rPr>
              <a:t>Les difficultés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43346" y="1209964"/>
            <a:ext cx="7101544" cy="51397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108000" tIns="108000" rIns="108000" bIns="108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FR" sz="3600" b="0" strike="noStrike" spc="-1" dirty="0">
                <a:latin typeface="Calibri"/>
              </a:rPr>
              <a:t>Difficultés du rôle de manager</a:t>
            </a:r>
            <a:endParaRPr lang="en-US" sz="3600" b="0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2800" strike="noStrike" spc="-1" dirty="0">
                <a:latin typeface="Calibri"/>
              </a:rPr>
              <a:t>Entre le « Marteau et l’Enclume »</a:t>
            </a:r>
            <a:endParaRPr lang="en-US" sz="2800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2800" strike="noStrike" spc="-1" dirty="0">
                <a:latin typeface="Calibri"/>
              </a:rPr>
              <a:t>Ne pas retransmettre négativement la pression subie</a:t>
            </a:r>
            <a:endParaRPr lang="en-US" sz="2800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2800" strike="noStrike" spc="-1" dirty="0">
                <a:latin typeface="Calibri"/>
              </a:rPr>
              <a:t>Savoir expliquer les changements imposés (parfois sans les comprendre): Modification d’effectifs, abandon de projets, déménagements…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2800" spc="-1" dirty="0">
                <a:latin typeface="Calibri"/>
              </a:rPr>
              <a:t>Inclure tous les collaborateurs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2800" spc="-1" dirty="0">
                <a:latin typeface="Calibri"/>
              </a:rPr>
              <a:t>Toujours Communiquer Positivement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endParaRPr lang="en-US" b="1" spc="-1" dirty="0"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4E67EB72-37E7-4C14-A74D-9811968810EE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519C9D-7B7F-4112-B2EB-B09B29CB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160" y="1333012"/>
            <a:ext cx="4227651" cy="419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7386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713019" y="175491"/>
            <a:ext cx="7227618" cy="1037160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Contraintes du manager</a:t>
            </a:r>
            <a:endParaRPr lang="en-US" sz="5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D698E019-6F72-4D43-80EC-AA36821160C6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194260" y="1453498"/>
            <a:ext cx="11159420" cy="4986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17B2D1"/>
              </a:buClr>
              <a:buFont typeface="Wingdings" charset="2"/>
              <a:buChar char=""/>
            </a:pPr>
            <a:r>
              <a:rPr lang="fr-FR" u="sng" dirty="0">
                <a:latin typeface="Arial" panose="020B0604020202020204" pitchFamily="34" charset="0"/>
              </a:rPr>
              <a:t>Exercice: Lister, selon vous, les contraintes auxquelles sont soumis les managers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17B2D1"/>
              </a:buClr>
              <a:buFont typeface="Wingdings" charset="2"/>
              <a:buChar char=""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0830C9-F5D5-45E3-B5B7-8F70C29E2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3" y="184727"/>
            <a:ext cx="2393390" cy="13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740727" y="0"/>
            <a:ext cx="4765963" cy="831273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5200" spc="-151" dirty="0">
                <a:solidFill>
                  <a:srgbClr val="FFFFFF"/>
                </a:solidFill>
                <a:latin typeface="Calibri Light"/>
              </a:rPr>
              <a:t>Le</a:t>
            </a: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 Manager</a:t>
            </a:r>
          </a:p>
          <a:p>
            <a:pPr algn="ctr">
              <a:lnSpc>
                <a:spcPct val="70000"/>
              </a:lnSpc>
            </a:pPr>
            <a:r>
              <a:rPr lang="fr-FR" spc="-151" dirty="0">
                <a:solidFill>
                  <a:srgbClr val="FFFFFF"/>
                </a:solidFill>
                <a:latin typeface="Calibri Light"/>
              </a:rPr>
              <a:t>Annoncer une décision délicate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43345" y="1209964"/>
            <a:ext cx="11135741" cy="51397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108000" tIns="108000" rIns="108000" bIns="108000" anchor="ctr">
            <a:normAutofit fontScale="92500" lnSpcReduction="10000"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FR" sz="3000" b="1" u="sng" strike="noStrike" spc="-1" dirty="0">
                <a:latin typeface="Calibri"/>
              </a:rPr>
              <a:t>Annoncer une décision délicate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2800" strike="noStrike" spc="-1" dirty="0">
                <a:latin typeface="Calibri"/>
              </a:rPr>
              <a:t>Préparez vous: 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2000" strike="noStrike" spc="-1" dirty="0">
                <a:latin typeface="Calibri"/>
              </a:rPr>
              <a:t>passez du temps sur le dossier pour bien le connaître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2000" strike="noStrike" spc="-1" dirty="0">
                <a:latin typeface="Calibri"/>
              </a:rPr>
              <a:t>Imaginez les réactions en vous mettant à la place de l’audience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2800" strike="noStrike" spc="-1" dirty="0">
                <a:latin typeface="Calibri"/>
              </a:rPr>
              <a:t>faire </a:t>
            </a:r>
            <a:r>
              <a:rPr lang="fr-FR" sz="2800" spc="-1" dirty="0">
                <a:latin typeface="Calibri"/>
              </a:rPr>
              <a:t>é</a:t>
            </a:r>
            <a:r>
              <a:rPr lang="fr-FR" sz="2800" strike="noStrike" spc="-1" dirty="0">
                <a:latin typeface="Calibri"/>
              </a:rPr>
              <a:t>ventuellement relire votre exposé par un pair</a:t>
            </a:r>
            <a:endParaRPr lang="en-US" sz="2800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2800" strike="noStrike" spc="-1" dirty="0">
                <a:latin typeface="Calibri"/>
              </a:rPr>
              <a:t>Structurez le discours et donnez des information. Transparence.</a:t>
            </a: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fr-FR" sz="2000" spc="-1" dirty="0">
                <a:latin typeface="Calibri"/>
              </a:rPr>
              <a:t>La décision, Les éléments l’ayant motivée, L’objectif (chiffré), Les moyens, Conclusion (questions?)</a:t>
            </a:r>
            <a:endParaRPr lang="en-US" sz="2000" strike="noStrike" spc="-1" dirty="0"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fr-FR" sz="2800" strike="noStrike" spc="-1" dirty="0">
                <a:latin typeface="Calibri"/>
              </a:rPr>
              <a:t>Soignez la forme</a:t>
            </a:r>
          </a:p>
          <a:p>
            <a:pPr marL="800460" lvl="1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fr-FR" sz="2000" spc="-1" dirty="0">
                <a:latin typeface="Calibri"/>
              </a:rPr>
              <a:t>Clarté, équilibre entre mots durs, et encourageants</a:t>
            </a:r>
          </a:p>
          <a:p>
            <a:pPr marL="800460" lvl="1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fr-FR" sz="2000" spc="-1" dirty="0">
                <a:latin typeface="Calibri"/>
              </a:rPr>
              <a:t>Laisser passer ses émotions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Font typeface="Wingdings" charset="2"/>
              <a:buChar char=""/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A </a:t>
            </a:r>
            <a:r>
              <a:rPr lang="fr-FR" sz="2800" spc="-1" dirty="0">
                <a:latin typeface="Calibri"/>
              </a:rPr>
              <a:t>éviter</a:t>
            </a:r>
          </a:p>
          <a:p>
            <a:pPr marL="800460" lvl="1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fr-FR" sz="2000" spc="-1" dirty="0">
                <a:latin typeface="Calibri"/>
              </a:rPr>
              <a:t>Tourner autour du pot, enjoliver, ouvrir la discussion (la décision est prise)</a:t>
            </a:r>
            <a:endParaRPr lang="en-US" sz="2800" spc="-1" dirty="0"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4E67EB72-37E7-4C14-A74D-9811968810EE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781895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708526" y="150921"/>
            <a:ext cx="5186899" cy="674255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Synthèse Leçon 2</a:t>
            </a:r>
            <a:endParaRPr lang="en-US" sz="5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20E365DA-7811-4C40-9B72-43BE59DE0C91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45" name="TextShape 8"/>
          <p:cNvSpPr txBox="1"/>
          <p:nvPr/>
        </p:nvSpPr>
        <p:spPr>
          <a:xfrm>
            <a:off x="567308" y="1159479"/>
            <a:ext cx="11033565" cy="5547600"/>
          </a:xfrm>
          <a:prstGeom prst="rect">
            <a:avLst/>
          </a:prstGeom>
          <a:noFill/>
          <a:ln>
            <a:noFill/>
          </a:ln>
        </p:spPr>
        <p:txBody>
          <a:bodyPr lIns="108000" tIns="108000" rIns="108000" bIns="108000" anchor="ctr">
            <a:normAutofit/>
          </a:bodyPr>
          <a:lstStyle/>
          <a:p>
            <a:pPr marL="4572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endParaRPr lang="fr-FR" sz="1600" b="0" strike="noStrike" spc="-1" dirty="0">
              <a:latin typeface="Calibri"/>
            </a:endParaRPr>
          </a:p>
          <a:p>
            <a:pPr marL="914400" indent="-457200">
              <a:lnSpc>
                <a:spcPct val="90000"/>
              </a:lnSpc>
              <a:spcBef>
                <a:spcPts val="499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fr-FR" sz="3200" spc="-1" dirty="0">
                <a:latin typeface="Calibri"/>
              </a:rPr>
              <a:t>Petits drivers</a:t>
            </a:r>
          </a:p>
          <a:p>
            <a:pPr marL="914400" indent="-457200">
              <a:lnSpc>
                <a:spcPct val="90000"/>
              </a:lnSpc>
              <a:spcBef>
                <a:spcPts val="499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fr-FR" sz="3200" spc="-1" dirty="0">
                <a:latin typeface="Calibri"/>
              </a:rPr>
              <a:t>Management Matriciel: Hiérarchique/Fonctionnel</a:t>
            </a:r>
          </a:p>
          <a:p>
            <a:pPr marL="914400" indent="-457200">
              <a:lnSpc>
                <a:spcPct val="90000"/>
              </a:lnSpc>
              <a:spcBef>
                <a:spcPts val="499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fr-FR" sz="3200" spc="-1" dirty="0">
                <a:latin typeface="Calibri"/>
              </a:rPr>
              <a:t>Evolution du rôle du manager</a:t>
            </a:r>
          </a:p>
          <a:p>
            <a:pPr marL="914400" indent="-457200">
              <a:lnSpc>
                <a:spcPct val="90000"/>
              </a:lnSpc>
              <a:spcBef>
                <a:spcPts val="499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fr-FR" sz="3200" spc="-1" dirty="0">
                <a:latin typeface="Calibri"/>
              </a:rPr>
              <a:t>Annoncer une décision délicate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endParaRPr lang="fr-FR" sz="3200" spc="-1" dirty="0"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endParaRPr lang="fr-FR" sz="1600" b="0" strike="noStrike" spc="-1" dirty="0"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fr-FR" sz="1600" b="0" strike="noStrike" spc="-1" dirty="0"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fr-FR" sz="1600" b="0" strike="noStrike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124705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2"/>
          <p:cNvSpPr txBox="1"/>
          <p:nvPr/>
        </p:nvSpPr>
        <p:spPr>
          <a:xfrm>
            <a:off x="192840" y="1355482"/>
            <a:ext cx="11806320" cy="5185898"/>
          </a:xfrm>
          <a:prstGeom prst="rect">
            <a:avLst/>
          </a:prstGeom>
          <a:noFill/>
          <a:ln>
            <a:noFill/>
          </a:ln>
        </p:spPr>
        <p:txBody>
          <a:bodyPr lIns="108000" tIns="108000" rIns="108000" bIns="108000" anchor="ctr">
            <a:normAutofit/>
          </a:bodyPr>
          <a:lstStyle/>
          <a:p>
            <a:pPr algn="l"/>
            <a:r>
              <a:rPr lang="fr-FR" sz="1800" b="0" i="0" u="none" strike="noStrike" baseline="0" dirty="0">
                <a:solidFill>
                  <a:srgbClr val="0D0D0D"/>
                </a:solidFill>
                <a:latin typeface="CIDFont+F6"/>
              </a:rPr>
              <a:t>AUTO EVALUATION du degré de cohésion et d’unité 				           Plutôt OUI	</a:t>
            </a:r>
            <a:r>
              <a:rPr lang="fr-FR" sz="1800" b="0" i="0" u="none" strike="noStrike" baseline="0" dirty="0" err="1">
                <a:solidFill>
                  <a:srgbClr val="0D0D0D"/>
                </a:solidFill>
                <a:latin typeface="CIDFont+F6"/>
              </a:rPr>
              <a:t>Plutot</a:t>
            </a:r>
            <a:r>
              <a:rPr lang="fr-FR" sz="1800" b="0" i="0" u="none" strike="noStrike" baseline="0" dirty="0">
                <a:solidFill>
                  <a:srgbClr val="0D0D0D"/>
                </a:solidFill>
                <a:latin typeface="CIDFont+F6"/>
              </a:rPr>
              <a:t> NON</a:t>
            </a:r>
          </a:p>
          <a:p>
            <a:pPr algn="l"/>
            <a:r>
              <a:rPr lang="fr-FR" sz="1800" b="0" i="0" u="none" strike="noStrike" baseline="0" dirty="0">
                <a:solidFill>
                  <a:srgbClr val="0D0D0D"/>
                </a:solidFill>
                <a:latin typeface="CIDFont+F5"/>
              </a:rPr>
              <a:t>Q1 </a:t>
            </a:r>
            <a:r>
              <a:rPr lang="fr-FR" sz="1800" b="0" i="0" u="none" strike="noStrike" baseline="0" dirty="0">
                <a:solidFill>
                  <a:srgbClr val="0D0D0D"/>
                </a:solidFill>
                <a:latin typeface="CIDFont+F8"/>
              </a:rPr>
              <a:t>– La taille de notre groupe facilite le travail sur la cohésion et l’unité</a:t>
            </a:r>
          </a:p>
          <a:p>
            <a:pPr algn="l"/>
            <a:r>
              <a:rPr lang="fr-FR" sz="1800" b="0" i="0" u="none" strike="noStrike" baseline="0" dirty="0">
                <a:solidFill>
                  <a:srgbClr val="0D0D0D"/>
                </a:solidFill>
                <a:latin typeface="CIDFont+F5"/>
              </a:rPr>
              <a:t>Q2 </a:t>
            </a:r>
            <a:r>
              <a:rPr lang="fr-FR" sz="1800" b="0" i="0" u="none" strike="noStrike" baseline="0" dirty="0">
                <a:solidFill>
                  <a:srgbClr val="0D0D0D"/>
                </a:solidFill>
                <a:latin typeface="CIDFont+F8"/>
              </a:rPr>
              <a:t>– Notre groupe est plutôt homogène</a:t>
            </a:r>
          </a:p>
          <a:p>
            <a:pPr algn="l"/>
            <a:r>
              <a:rPr lang="fr-FR" sz="1800" b="0" i="0" u="none" strike="noStrike" baseline="0" dirty="0">
                <a:solidFill>
                  <a:srgbClr val="0D0D0D"/>
                </a:solidFill>
                <a:latin typeface="CIDFont+F5"/>
              </a:rPr>
              <a:t>Q3 </a:t>
            </a:r>
            <a:r>
              <a:rPr lang="fr-FR" sz="1800" b="0" i="0" u="none" strike="noStrike" baseline="0" dirty="0">
                <a:solidFill>
                  <a:srgbClr val="0D0D0D"/>
                </a:solidFill>
                <a:latin typeface="CIDFont+F8"/>
              </a:rPr>
              <a:t>– Notre groupe est plutôt stable dans sa composition</a:t>
            </a:r>
          </a:p>
          <a:p>
            <a:pPr algn="l"/>
            <a:r>
              <a:rPr lang="fr-FR" sz="1800" b="0" i="0" u="none" strike="noStrike" baseline="0" dirty="0">
                <a:solidFill>
                  <a:srgbClr val="0D0D0D"/>
                </a:solidFill>
                <a:latin typeface="CIDFont+F5"/>
              </a:rPr>
              <a:t>Q4 </a:t>
            </a:r>
            <a:r>
              <a:rPr lang="fr-FR" sz="1800" b="0" i="0" u="none" strike="noStrike" baseline="0" dirty="0">
                <a:solidFill>
                  <a:srgbClr val="0D0D0D"/>
                </a:solidFill>
                <a:latin typeface="CIDFont+F8"/>
              </a:rPr>
              <a:t>– Les relations interpersonnelles sont jugées globalement positives par les membres</a:t>
            </a:r>
          </a:p>
          <a:p>
            <a:pPr algn="l"/>
            <a:r>
              <a:rPr lang="fr-FR" sz="1800" b="0" i="0" u="none" strike="noStrike" baseline="0" dirty="0">
                <a:solidFill>
                  <a:srgbClr val="0D0D0D"/>
                </a:solidFill>
                <a:latin typeface="CIDFont+F5"/>
              </a:rPr>
              <a:t>Q5 </a:t>
            </a:r>
            <a:r>
              <a:rPr lang="fr-FR" sz="1800" b="0" i="0" u="none" strike="noStrike" baseline="0" dirty="0">
                <a:solidFill>
                  <a:srgbClr val="0D0D0D"/>
                </a:solidFill>
                <a:latin typeface="CIDFont+F8"/>
              </a:rPr>
              <a:t>– La maturité des membres du groupe en matière de développement personnel est bonne</a:t>
            </a:r>
          </a:p>
          <a:p>
            <a:pPr algn="l"/>
            <a:r>
              <a:rPr lang="fr-FR" sz="1800" b="0" i="0" u="none" strike="noStrike" baseline="0" dirty="0">
                <a:solidFill>
                  <a:srgbClr val="0D0D0D"/>
                </a:solidFill>
                <a:latin typeface="CIDFont+F5"/>
              </a:rPr>
              <a:t>Q6 </a:t>
            </a:r>
            <a:r>
              <a:rPr lang="fr-FR" sz="1800" b="0" i="0" u="none" strike="noStrike" baseline="0" dirty="0">
                <a:solidFill>
                  <a:srgbClr val="0D0D0D"/>
                </a:solidFill>
                <a:latin typeface="CIDFont+F8"/>
              </a:rPr>
              <a:t>– Les tensions et les conflits qui naissent au sein du groupe sont bien gérés et régulés</a:t>
            </a:r>
          </a:p>
          <a:p>
            <a:pPr algn="l"/>
            <a:r>
              <a:rPr lang="fr-FR" sz="1800" b="0" i="0" u="none" strike="noStrike" baseline="0" dirty="0">
                <a:solidFill>
                  <a:srgbClr val="0D0D0D"/>
                </a:solidFill>
                <a:latin typeface="CIDFont+F5"/>
              </a:rPr>
              <a:t>Q7 </a:t>
            </a:r>
            <a:r>
              <a:rPr lang="fr-FR" sz="1800" b="0" i="0" u="none" strike="noStrike" baseline="0" dirty="0">
                <a:solidFill>
                  <a:srgbClr val="0D0D0D"/>
                </a:solidFill>
                <a:latin typeface="CIDFont+F8"/>
              </a:rPr>
              <a:t>– La pression sociale au sein du groupe ne limite pas l’authenticité des échanges</a:t>
            </a:r>
          </a:p>
          <a:p>
            <a:pPr algn="l"/>
            <a:r>
              <a:rPr lang="fr-FR" sz="1800" b="0" i="0" u="none" strike="noStrike" baseline="0" dirty="0">
                <a:solidFill>
                  <a:srgbClr val="0D0D0D"/>
                </a:solidFill>
                <a:latin typeface="CIDFont+F5"/>
              </a:rPr>
              <a:t>Q8 </a:t>
            </a:r>
            <a:r>
              <a:rPr lang="fr-FR" sz="1800" b="0" i="0" u="none" strike="noStrike" baseline="0" dirty="0">
                <a:solidFill>
                  <a:srgbClr val="0D0D0D"/>
                </a:solidFill>
                <a:latin typeface="CIDFont+F8"/>
              </a:rPr>
              <a:t>– Les gens ont envie d’être ensemble, de partager et de construire des choses ensembles</a:t>
            </a:r>
          </a:p>
          <a:p>
            <a:pPr algn="l"/>
            <a:r>
              <a:rPr lang="fr-FR" sz="1800" b="0" i="0" u="none" strike="noStrike" baseline="0" dirty="0">
                <a:solidFill>
                  <a:srgbClr val="0D0D0D"/>
                </a:solidFill>
                <a:latin typeface="CIDFont+F5"/>
              </a:rPr>
              <a:t>Q9 </a:t>
            </a:r>
            <a:r>
              <a:rPr lang="fr-FR" sz="1800" b="0" i="0" u="none" strike="noStrike" baseline="0" dirty="0">
                <a:solidFill>
                  <a:srgbClr val="0D0D0D"/>
                </a:solidFill>
                <a:latin typeface="CIDFont+F8"/>
              </a:rPr>
              <a:t>– Les progrès collectifs sont reconnus et valorisés, le rôle de chacun connu et reconnu</a:t>
            </a:r>
          </a:p>
          <a:p>
            <a:pPr algn="l"/>
            <a:r>
              <a:rPr lang="fr-FR" sz="1800" b="0" i="0" u="none" strike="noStrike" baseline="0" dirty="0">
                <a:solidFill>
                  <a:srgbClr val="0D0D0D"/>
                </a:solidFill>
                <a:latin typeface="CIDFont+F5"/>
              </a:rPr>
              <a:t>Q10 </a:t>
            </a:r>
            <a:r>
              <a:rPr lang="fr-FR" sz="1800" b="0" i="0" u="none" strike="noStrike" baseline="0" dirty="0">
                <a:solidFill>
                  <a:srgbClr val="0D0D0D"/>
                </a:solidFill>
                <a:latin typeface="CIDFont+F8"/>
              </a:rPr>
              <a:t>– Chacun a au moins quelques bons amis au sein du groupe</a:t>
            </a:r>
          </a:p>
          <a:p>
            <a:pPr algn="l"/>
            <a:r>
              <a:rPr lang="fr-FR" sz="1800" b="0" i="0" u="none" strike="noStrike" baseline="0" dirty="0">
                <a:solidFill>
                  <a:srgbClr val="0D0D0D"/>
                </a:solidFill>
                <a:latin typeface="CIDFont+F5"/>
              </a:rPr>
              <a:t>Q11 </a:t>
            </a:r>
            <a:r>
              <a:rPr lang="fr-FR" sz="1800" b="0" i="0" u="none" strike="noStrike" baseline="0" dirty="0">
                <a:solidFill>
                  <a:srgbClr val="0D0D0D"/>
                </a:solidFill>
                <a:latin typeface="CIDFont+F8"/>
              </a:rPr>
              <a:t>– Nous partageons des valeurs communes que nous travaillons régulièrement ensemble</a:t>
            </a:r>
          </a:p>
          <a:p>
            <a:pPr algn="l"/>
            <a:r>
              <a:rPr lang="fr-FR" sz="1800" b="0" i="0" u="none" strike="noStrike" baseline="0" dirty="0">
                <a:solidFill>
                  <a:srgbClr val="0D0D0D"/>
                </a:solidFill>
                <a:latin typeface="CIDFont+F5"/>
              </a:rPr>
              <a:t>Q12 </a:t>
            </a:r>
            <a:r>
              <a:rPr lang="fr-FR" sz="1800" b="0" i="0" u="none" strike="noStrike" baseline="0" dirty="0">
                <a:solidFill>
                  <a:srgbClr val="0D0D0D"/>
                </a:solidFill>
                <a:latin typeface="CIDFont+F8"/>
              </a:rPr>
              <a:t>– Personne ne se sent ignoré, rejeté, stigmatisé au sein du groupe ou par le groupe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45E371D3-608E-4BBC-8453-7B23BAA4EFF7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75C6DF8-E16C-4D9C-95DD-9B11C0E71B97}"/>
              </a:ext>
            </a:extLst>
          </p:cNvPr>
          <p:cNvCxnSpPr/>
          <p:nvPr/>
        </p:nvCxnSpPr>
        <p:spPr>
          <a:xfrm>
            <a:off x="9070105" y="1967345"/>
            <a:ext cx="0" cy="400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AA91C4B-1237-44CE-9746-9E35075B8C25}"/>
              </a:ext>
            </a:extLst>
          </p:cNvPr>
          <p:cNvCxnSpPr/>
          <p:nvPr/>
        </p:nvCxnSpPr>
        <p:spPr>
          <a:xfrm>
            <a:off x="10229268" y="1967345"/>
            <a:ext cx="0" cy="400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Shape 1">
            <a:extLst>
              <a:ext uri="{FF2B5EF4-FFF2-40B4-BE49-F238E27FC236}">
                <a16:creationId xmlns:a16="http://schemas.microsoft.com/office/drawing/2014/main" id="{2B824981-FBD4-4843-9618-49963C5248A5}"/>
              </a:ext>
            </a:extLst>
          </p:cNvPr>
          <p:cNvSpPr txBox="1"/>
          <p:nvPr/>
        </p:nvSpPr>
        <p:spPr>
          <a:xfrm>
            <a:off x="2798619" y="171482"/>
            <a:ext cx="7527636" cy="1052945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r">
              <a:lnSpc>
                <a:spcPct val="70000"/>
              </a:lnSpc>
            </a:pP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Auto évaluation du groupe</a:t>
            </a:r>
            <a:endParaRPr lang="en-US" sz="5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13D94F9-15B6-420A-8F87-CAF4EE9E7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7" y="103275"/>
            <a:ext cx="1277793" cy="178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5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3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45E371D3-608E-4BBC-8453-7B23BAA4EFF7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75C6DF8-E16C-4D9C-95DD-9B11C0E71B97}"/>
              </a:ext>
            </a:extLst>
          </p:cNvPr>
          <p:cNvCxnSpPr/>
          <p:nvPr/>
        </p:nvCxnSpPr>
        <p:spPr>
          <a:xfrm>
            <a:off x="9070105" y="1967345"/>
            <a:ext cx="0" cy="400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Shape 1">
            <a:extLst>
              <a:ext uri="{FF2B5EF4-FFF2-40B4-BE49-F238E27FC236}">
                <a16:creationId xmlns:a16="http://schemas.microsoft.com/office/drawing/2014/main" id="{2B824981-FBD4-4843-9618-49963C5248A5}"/>
              </a:ext>
            </a:extLst>
          </p:cNvPr>
          <p:cNvSpPr txBox="1"/>
          <p:nvPr/>
        </p:nvSpPr>
        <p:spPr>
          <a:xfrm>
            <a:off x="2798619" y="171483"/>
            <a:ext cx="7527636" cy="844518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r">
              <a:lnSpc>
                <a:spcPct val="70000"/>
              </a:lnSpc>
            </a:pP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Auto </a:t>
            </a:r>
            <a:r>
              <a:rPr lang="fr-FR" sz="5200" b="0" strike="noStrike" spc="-151" dirty="0" err="1">
                <a:solidFill>
                  <a:srgbClr val="FFFFFF"/>
                </a:solidFill>
                <a:latin typeface="Calibri Light"/>
              </a:rPr>
              <a:t>evaluation</a:t>
            </a: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 du groupe</a:t>
            </a:r>
            <a:endParaRPr lang="en-US" sz="5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E37229-2BA8-4554-B2AD-E9A3599B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9" y="1221524"/>
            <a:ext cx="8983375" cy="562005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721EC4-1D57-47F6-B42C-4854BEB1A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7" y="103275"/>
            <a:ext cx="1277793" cy="178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8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045041" y="0"/>
            <a:ext cx="6720395" cy="949911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Dynamique du groupe</a:t>
            </a:r>
            <a:br>
              <a:rPr dirty="0"/>
            </a:br>
            <a:r>
              <a:rPr lang="fr-FR" sz="2000" spc="-151" dirty="0">
                <a:solidFill>
                  <a:schemeClr val="bg1"/>
                </a:solidFill>
                <a:latin typeface="Calibri Light"/>
              </a:rPr>
              <a:t>Pyramide de Maslow</a:t>
            </a:r>
            <a:endParaRPr lang="en-US" sz="20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FCBA4FCD-1E37-446E-B9A9-C6D1D698F06B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3DE4AF-5B96-4FB4-A991-66E81BFCE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8" y="1242874"/>
            <a:ext cx="6999418" cy="42346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21F0013-4083-406D-BC2D-D24602C49A6E}"/>
              </a:ext>
            </a:extLst>
          </p:cNvPr>
          <p:cNvSpPr txBox="1"/>
          <p:nvPr/>
        </p:nvSpPr>
        <p:spPr>
          <a:xfrm>
            <a:off x="7342907" y="1791854"/>
            <a:ext cx="437803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Les besoins s'inscrivent dans le cadre d'une hiérarchie. </a:t>
            </a:r>
          </a:p>
          <a:p>
            <a:endParaRPr lang="fr-FR" dirty="0"/>
          </a:p>
          <a:p>
            <a:r>
              <a:rPr lang="fr-FR" dirty="0"/>
              <a:t>Lorsqu'un besoin précédent n'est plus satisfait, il redevient prioritaire.</a:t>
            </a:r>
          </a:p>
          <a:p>
            <a:endParaRPr lang="fr-FR" dirty="0"/>
          </a:p>
          <a:p>
            <a:r>
              <a:rPr lang="fr-FR" dirty="0"/>
              <a:t>Par exemple, une personne démunie de tout est capable de mettre en péril sa vie pour se nourrir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18F7AF3-6CD2-26BC-870B-1C022DCCDC51}"/>
              </a:ext>
            </a:extLst>
          </p:cNvPr>
          <p:cNvSpPr txBox="1"/>
          <p:nvPr/>
        </p:nvSpPr>
        <p:spPr>
          <a:xfrm>
            <a:off x="275078" y="2793561"/>
            <a:ext cx="23251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Accomplissement</a:t>
            </a:r>
          </a:p>
        </p:txBody>
      </p:sp>
    </p:spTree>
    <p:extLst>
      <p:ext uri="{BB962C8B-B14F-4D97-AF65-F5344CB8AC3E}">
        <p14:creationId xmlns:p14="http://schemas.microsoft.com/office/powerpoint/2010/main" val="249963474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045041" y="0"/>
            <a:ext cx="6720395" cy="949911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Dynamique du groupe</a:t>
            </a:r>
            <a:br>
              <a:rPr dirty="0"/>
            </a:br>
            <a:r>
              <a:rPr lang="fr-FR" sz="2000" spc="-151" dirty="0">
                <a:solidFill>
                  <a:schemeClr val="bg1"/>
                </a:solidFill>
                <a:latin typeface="Calibri Light"/>
              </a:rPr>
              <a:t>Les peurs individuelles</a:t>
            </a:r>
            <a:endParaRPr lang="en-US" sz="20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FCBA4FCD-1E37-446E-B9A9-C6D1D698F06B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4FA1FBF-DE80-4F08-A8A2-DAB4119A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9" y="1100379"/>
            <a:ext cx="10821139" cy="53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1642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480047" y="221672"/>
            <a:ext cx="5844823" cy="1948771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Exercice</a:t>
            </a:r>
            <a:r>
              <a:rPr lang="fr-FR" sz="5200" spc="-151" dirty="0">
                <a:solidFill>
                  <a:srgbClr val="FFFFFF"/>
                </a:solidFill>
                <a:latin typeface="Calibri Light"/>
              </a:rPr>
              <a:t>: </a:t>
            </a:r>
          </a:p>
          <a:p>
            <a:pPr algn="ctr">
              <a:lnSpc>
                <a:spcPct val="70000"/>
              </a:lnSpc>
            </a:pPr>
            <a:r>
              <a:rPr lang="fr-FR" sz="4000" spc="-151" dirty="0">
                <a:solidFill>
                  <a:srgbClr val="FFFFFF"/>
                </a:solidFill>
                <a:latin typeface="Calibri Light"/>
              </a:rPr>
              <a:t>Utiliser la pyramide de Maslow dans le cadre du management d’équipe</a:t>
            </a:r>
            <a:endParaRPr lang="en-US" sz="5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953587" y="2882611"/>
            <a:ext cx="9420377" cy="1804947"/>
          </a:xfrm>
          <a:prstGeom prst="rect">
            <a:avLst/>
          </a:prstGeom>
          <a:noFill/>
          <a:ln>
            <a:noFill/>
          </a:ln>
        </p:spPr>
        <p:txBody>
          <a:bodyPr lIns="108000" tIns="108000" rIns="108000" bIns="108000" anchor="ctr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fr-FR" sz="2400" dirty="0"/>
              <a:t>Exercice: 5 minutes:</a:t>
            </a:r>
          </a:p>
          <a:p>
            <a:pPr algn="ctr">
              <a:lnSpc>
                <a:spcPct val="70000"/>
              </a:lnSpc>
            </a:pPr>
            <a:r>
              <a:rPr lang="fr-FR" sz="2400" dirty="0"/>
              <a:t> </a:t>
            </a:r>
          </a:p>
          <a:p>
            <a:pPr>
              <a:lnSpc>
                <a:spcPct val="70000"/>
              </a:lnSpc>
            </a:pPr>
            <a:r>
              <a:rPr lang="fr-FR" sz="2400" dirty="0"/>
              <a:t>Illustrer, par des exemples concrets, les différents niveaux (Maslow) pour vos collaborateurs :</a:t>
            </a:r>
          </a:p>
          <a:p>
            <a:pPr algn="ctr">
              <a:lnSpc>
                <a:spcPct val="70000"/>
              </a:lnSpc>
            </a:pPr>
            <a:endParaRPr lang="en-US" sz="36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2A65DF51-EA24-44D9-B677-3EB77D1BC4CB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E7A8D-1807-4B7E-915C-63FFFBFB6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3" y="184727"/>
            <a:ext cx="2393390" cy="13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8136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045041" y="0"/>
            <a:ext cx="6720395" cy="949911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4400" b="0" strike="noStrike" spc="-151" dirty="0">
                <a:solidFill>
                  <a:srgbClr val="FFFFFF"/>
                </a:solidFill>
                <a:latin typeface="Calibri Light"/>
              </a:rPr>
              <a:t>Comportements:</a:t>
            </a:r>
            <a:br>
              <a:rPr dirty="0"/>
            </a:br>
            <a:r>
              <a:rPr lang="fr-FR" sz="2800" spc="-151" dirty="0">
                <a:solidFill>
                  <a:schemeClr val="bg1"/>
                </a:solidFill>
                <a:latin typeface="Calibri Light"/>
              </a:rPr>
              <a:t>Les « petits Drivers » individuels</a:t>
            </a:r>
            <a:endParaRPr lang="en-US" sz="20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FCBA4FCD-1E37-446E-B9A9-C6D1D698F06B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1F0013-4083-406D-BC2D-D24602C49A6E}"/>
              </a:ext>
            </a:extLst>
          </p:cNvPr>
          <p:cNvSpPr txBox="1"/>
          <p:nvPr/>
        </p:nvSpPr>
        <p:spPr>
          <a:xfrm>
            <a:off x="613215" y="2487593"/>
            <a:ext cx="10965570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« </a:t>
            </a:r>
            <a:r>
              <a:rPr lang="fr-FR" sz="1600" b="1" dirty="0"/>
              <a:t>Sois fort</a:t>
            </a:r>
            <a:r>
              <a:rPr lang="fr-FR" sz="1600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    Son objectif : « ne jamais avoir besoin des autres »….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« </a:t>
            </a:r>
            <a:r>
              <a:rPr lang="fr-FR" sz="1600" b="1" dirty="0"/>
              <a:t>Fais des efforts </a:t>
            </a:r>
            <a:r>
              <a:rPr lang="fr-FR" sz="1600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    Son objectif : « montrer qu’ils font de leur mieux », « tu dois faire plus d’efforts »…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« </a:t>
            </a:r>
            <a:r>
              <a:rPr lang="fr-FR" sz="1600" b="1" dirty="0"/>
              <a:t>Dépêche-toi</a:t>
            </a:r>
            <a:r>
              <a:rPr lang="fr-FR" sz="1600" dirty="0"/>
              <a:t> 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    Son objectif : « Nous avons peu de temps pour faire tout ce que nous avons à faire »…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« </a:t>
            </a:r>
            <a:r>
              <a:rPr lang="fr-FR" sz="1600" b="1" dirty="0"/>
              <a:t>Fais plaisir </a:t>
            </a:r>
            <a:r>
              <a:rPr lang="fr-FR" sz="1600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    Son objectif : « s’occuper du mieux possible des personnes qui les entourent »…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« </a:t>
            </a:r>
            <a:r>
              <a:rPr lang="fr-FR" sz="1600" b="1" dirty="0"/>
              <a:t>Sois parfait </a:t>
            </a:r>
            <a:r>
              <a:rPr lang="fr-FR" sz="1600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    Son objectif : « l’impeccable, le sans faute, le nickel, le parfait »…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FBB6775-A71F-413C-8C18-EB1A1B0D9E41}"/>
              </a:ext>
            </a:extLst>
          </p:cNvPr>
          <p:cNvSpPr txBox="1"/>
          <p:nvPr/>
        </p:nvSpPr>
        <p:spPr>
          <a:xfrm>
            <a:off x="685799" y="1038426"/>
            <a:ext cx="10431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Les drivers sont des messages qui, à force d’être répétés, influencent inconsciemment </a:t>
            </a:r>
          </a:p>
          <a:p>
            <a:r>
              <a:rPr lang="fr-FR" b="1" dirty="0"/>
              <a:t>notre comportement depuis notre enfance. Chacun d’entre nous possède un ou deux drivers </a:t>
            </a:r>
          </a:p>
          <a:p>
            <a:r>
              <a:rPr lang="fr-FR" b="1" dirty="0"/>
              <a:t>professionnels dominants.</a:t>
            </a:r>
          </a:p>
          <a:p>
            <a:r>
              <a:rPr lang="fr-FR" b="1" dirty="0"/>
              <a:t>Connaître nos drivers nous permettra de mieux contrôler nos éventuels travers.</a:t>
            </a:r>
            <a:endParaRPr lang="fr-FR" dirty="0"/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2D7DAEF3-120A-47B3-B552-97474BECB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48364"/>
              </p:ext>
            </p:extLst>
          </p:nvPr>
        </p:nvGraphicFramePr>
        <p:xfrm>
          <a:off x="11116860" y="47495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3" imgW="914400" imgH="771697" progId="Acrobat.Document.DC">
                  <p:embed/>
                </p:oleObj>
              </mc:Choice>
              <mc:Fallback>
                <p:oleObj name="Acrobat Document" showAsIcon="1" r:id="rId3" imgW="914400" imgH="771697" progId="Acrobat.Document.DC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2D7DAEF3-120A-47B3-B552-97474BECB9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6860" y="47495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63944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713019" y="175491"/>
            <a:ext cx="7227618" cy="1037160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4000" b="0" strike="noStrike" spc="-151" dirty="0">
                <a:solidFill>
                  <a:srgbClr val="FFFFFF"/>
                </a:solidFill>
                <a:latin typeface="Calibri Light"/>
              </a:rPr>
              <a:t>Autoévaluation de son </a:t>
            </a:r>
          </a:p>
          <a:p>
            <a:pPr algn="ctr">
              <a:lnSpc>
                <a:spcPct val="70000"/>
              </a:lnSpc>
            </a:pPr>
            <a:r>
              <a:rPr lang="fr-FR" sz="4000" b="0" strike="noStrike" spc="-151" dirty="0">
                <a:solidFill>
                  <a:srgbClr val="FFFFFF"/>
                </a:solidFill>
                <a:latin typeface="Calibri Light"/>
              </a:rPr>
              <a:t>« petit Driver »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D698E019-6F72-4D43-80EC-AA36821160C6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0830C9-F5D5-45E3-B5B7-8F70C29E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3" y="184727"/>
            <a:ext cx="2393390" cy="1345617"/>
          </a:xfrm>
          <a:prstGeom prst="rect">
            <a:avLst/>
          </a:prstGeom>
        </p:spPr>
      </p:pic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99F5117B-32F9-AD14-BFDD-16A3ADDD2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61560"/>
              </p:ext>
            </p:extLst>
          </p:nvPr>
        </p:nvGraphicFramePr>
        <p:xfrm>
          <a:off x="5638800" y="3041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 d’environnement du Gestionnaire de liaisons" showAsIcon="1" r:id="rId3" imgW="914570" imgH="771459" progId="Package">
                  <p:embed/>
                </p:oleObj>
              </mc:Choice>
              <mc:Fallback>
                <p:oleObj name="Objet d’environnement du Gestionnaire de liaisons" showAsIcon="1" r:id="rId3" imgW="914570" imgH="77145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0416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37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708526" y="150921"/>
            <a:ext cx="4428710" cy="818897"/>
          </a:xfrm>
          <a:prstGeom prst="rect">
            <a:avLst/>
          </a:prstGeom>
          <a:gradFill rotWithShape="0">
            <a:gsLst>
              <a:gs pos="1000">
                <a:srgbClr val="262626"/>
              </a:gs>
              <a:gs pos="100000">
                <a:srgbClr val="0C5968"/>
              </a:gs>
            </a:gsLst>
            <a:lin ang="12600000"/>
          </a:gradFill>
          <a:ln>
            <a:noFill/>
          </a:ln>
        </p:spPr>
        <p:txBody>
          <a:bodyPr lIns="396000" tIns="0" rIns="396000" bIns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5200" b="0" strike="noStrike" spc="-151" dirty="0">
                <a:solidFill>
                  <a:srgbClr val="FFFFFF"/>
                </a:solidFill>
                <a:latin typeface="Calibri Light"/>
              </a:rPr>
              <a:t>Le Manager:</a:t>
            </a:r>
            <a:r>
              <a:rPr lang="fr-FR" sz="2000" b="0" strike="noStrike" spc="-151" dirty="0">
                <a:solidFill>
                  <a:srgbClr val="FFFFFF"/>
                </a:solidFill>
                <a:latin typeface="Calibri Light"/>
              </a:rPr>
              <a:t> </a:t>
            </a:r>
          </a:p>
          <a:p>
            <a:pPr algn="ctr">
              <a:lnSpc>
                <a:spcPct val="70000"/>
              </a:lnSpc>
            </a:pPr>
            <a:r>
              <a:rPr lang="fr-FR" sz="2000" b="0" strike="noStrike" spc="-151" dirty="0">
                <a:solidFill>
                  <a:srgbClr val="FFFFFF"/>
                </a:solidFill>
                <a:latin typeface="Calibri Light"/>
              </a:rPr>
              <a:t>Gérer la charge de travail</a:t>
            </a:r>
          </a:p>
        </p:txBody>
      </p:sp>
      <p:sp>
        <p:nvSpPr>
          <p:cNvPr id="238" name="TextShape 2"/>
          <p:cNvSpPr txBox="1"/>
          <p:nvPr/>
        </p:nvSpPr>
        <p:spPr>
          <a:xfrm>
            <a:off x="11353680" y="6361560"/>
            <a:ext cx="837720" cy="359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PAGE </a:t>
            </a:r>
            <a:fld id="{20E365DA-7811-4C40-9B72-43BE59DE0C91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FCC338-8EDE-4A0A-96D3-31519D8E4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67" y="1145921"/>
            <a:ext cx="5598837" cy="557527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1DFA744-D82E-477B-94D3-2ACB1838E8F6}"/>
              </a:ext>
            </a:extLst>
          </p:cNvPr>
          <p:cNvSpPr txBox="1"/>
          <p:nvPr/>
        </p:nvSpPr>
        <p:spPr>
          <a:xfrm>
            <a:off x="7285703" y="1592826"/>
            <a:ext cx="42306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effectLst/>
              </a:rPr>
              <a:t>Quelques statistiques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effectLst/>
              </a:rPr>
              <a:t>Un homme à 58%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effectLst/>
              </a:rPr>
              <a:t>Agé entre 40 et 60 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effectLst/>
              </a:rPr>
              <a:t>51% sont Bac+3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effectLst/>
              </a:rPr>
              <a:t>– de 10 ans dans l’entreprise à 71%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effectLst/>
              </a:rPr>
              <a:t>Gère entre 5 et 10 personnes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41965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13943</TotalTime>
  <Words>1624</Words>
  <Application>Microsoft Office PowerPoint</Application>
  <PresentationFormat>Grand écran</PresentationFormat>
  <Paragraphs>249</Paragraphs>
  <Slides>18</Slides>
  <Notes>15</Notes>
  <HiddenSlides>0</HiddenSlides>
  <MMClips>0</MMClips>
  <ScaleCrop>false</ScaleCrop>
  <HeadingPairs>
    <vt:vector size="8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32" baseType="lpstr">
      <vt:lpstr>Arial</vt:lpstr>
      <vt:lpstr>Calibri</vt:lpstr>
      <vt:lpstr>Calibri Light</vt:lpstr>
      <vt:lpstr>CIDFont+F12</vt:lpstr>
      <vt:lpstr>CIDFont+F15</vt:lpstr>
      <vt:lpstr>CIDFont+F5</vt:lpstr>
      <vt:lpstr>CIDFont+F6</vt:lpstr>
      <vt:lpstr>CIDFont+F8</vt:lpstr>
      <vt:lpstr>Symbol</vt:lpstr>
      <vt:lpstr>Times New Roman</vt:lpstr>
      <vt:lpstr>Wingdings</vt:lpstr>
      <vt:lpstr>Office Theme</vt:lpstr>
      <vt:lpstr>Acrobat Document</vt:lpstr>
      <vt:lpstr>Objet d’environnement du Gestionnaire de liaisons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Management</dc:title>
  <dc:subject/>
  <dc:creator>drouot yves</dc:creator>
  <dc:description/>
  <cp:lastModifiedBy>drouot yves</cp:lastModifiedBy>
  <cp:revision>179</cp:revision>
  <dcterms:created xsi:type="dcterms:W3CDTF">2021-11-26T07:49:03Z</dcterms:created>
  <dcterms:modified xsi:type="dcterms:W3CDTF">2023-01-25T17:37:47Z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24</vt:i4>
  </property>
</Properties>
</file>