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5"/>
  </p:notesMasterIdLst>
  <p:handoutMasterIdLst>
    <p:handoutMasterId r:id="rId16"/>
  </p:handoutMasterIdLst>
  <p:sldIdLst>
    <p:sldId id="335" r:id="rId2"/>
    <p:sldId id="346" r:id="rId3"/>
    <p:sldId id="319" r:id="rId4"/>
    <p:sldId id="310" r:id="rId5"/>
    <p:sldId id="350" r:id="rId6"/>
    <p:sldId id="326" r:id="rId7"/>
    <p:sldId id="355" r:id="rId8"/>
    <p:sldId id="354" r:id="rId9"/>
    <p:sldId id="280" r:id="rId10"/>
    <p:sldId id="351" r:id="rId11"/>
    <p:sldId id="327" r:id="rId12"/>
    <p:sldId id="295" r:id="rId13"/>
    <p:sldId id="352"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21AB0"/>
    <a:srgbClr val="00FE7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56" autoAdjust="0"/>
  </p:normalViewPr>
  <p:slideViewPr>
    <p:cSldViewPr snapToGrid="0">
      <p:cViewPr varScale="1">
        <p:scale>
          <a:sx n="73" d="100"/>
          <a:sy n="73" d="100"/>
        </p:scale>
        <p:origin x="58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2C81C3-1750-4E12-A437-2128A03DEB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981E8C9-E388-46CA-9F79-4368DF5EC8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B5CF27-A179-4A32-A971-93C7028E2FB4}" type="datetimeFigureOut">
              <a:rPr lang="fr-FR" smtClean="0"/>
              <a:t>13/02/2023</a:t>
            </a:fld>
            <a:endParaRPr lang="fr-FR"/>
          </a:p>
        </p:txBody>
      </p:sp>
      <p:sp>
        <p:nvSpPr>
          <p:cNvPr id="4" name="Espace réservé du pied de page 3">
            <a:extLst>
              <a:ext uri="{FF2B5EF4-FFF2-40B4-BE49-F238E27FC236}">
                <a16:creationId xmlns:a16="http://schemas.microsoft.com/office/drawing/2014/main" id="{225A4139-33E7-40BF-862C-1183EDC89D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1240524-5F25-450D-9746-AA6E469C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D9C7C4-ABAC-4FB0-88C1-3B3FF2943BB7}" type="slidenum">
              <a:rPr lang="fr-FR" smtClean="0"/>
              <a:t>‹N°›</a:t>
            </a:fld>
            <a:endParaRPr lang="fr-FR"/>
          </a:p>
        </p:txBody>
      </p:sp>
    </p:spTree>
    <p:extLst>
      <p:ext uri="{BB962C8B-B14F-4D97-AF65-F5344CB8AC3E}">
        <p14:creationId xmlns:p14="http://schemas.microsoft.com/office/powerpoint/2010/main" val="347642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Cliquez pour déplacer la diapo</a:t>
            </a:r>
          </a:p>
        </p:txBody>
      </p:sp>
      <p:sp>
        <p:nvSpPr>
          <p:cNvPr id="130"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131"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13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13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13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DBD7F8D-AAC2-4974-83F7-F53DC8BE97B0}"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217488" y="812800"/>
            <a:ext cx="7124700" cy="4008438"/>
          </a:xfrm>
          <a:prstGeom prst="rect">
            <a:avLst/>
          </a:prstGeom>
        </p:spPr>
      </p:sp>
      <p:sp>
        <p:nvSpPr>
          <p:cNvPr id="361" name="PlaceHolder 2"/>
          <p:cNvSpPr>
            <a:spLocks noGrp="1"/>
          </p:cNvSpPr>
          <p:nvPr>
            <p:ph type="body"/>
          </p:nvPr>
        </p:nvSpPr>
        <p:spPr>
          <a:xfrm>
            <a:off x="-2880000" y="-4572360"/>
            <a:ext cx="13355640" cy="13716000"/>
          </a:xfrm>
          <a:prstGeom prst="rect">
            <a:avLst/>
          </a:prstGeom>
        </p:spPr>
        <p:txBody>
          <a:bodyPr lIns="0" tIns="0" rIns="0" bIns="0">
            <a:noAutofit/>
          </a:bodyPr>
          <a:lstStyle/>
          <a:p>
            <a:endParaRPr lang="fr-FR" sz="1800" b="0" strike="noStrike" spc="-1" dirty="0">
              <a:latin typeface="Arial"/>
            </a:endParaRPr>
          </a:p>
        </p:txBody>
      </p:sp>
    </p:spTree>
    <p:extLst>
      <p:ext uri="{BB962C8B-B14F-4D97-AF65-F5344CB8AC3E}">
        <p14:creationId xmlns:p14="http://schemas.microsoft.com/office/powerpoint/2010/main" val="391212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Rationnelle, intuitive, </a:t>
            </a:r>
            <a:r>
              <a:rPr lang="fr-FR" dirty="0" err="1"/>
              <a:t>creative</a:t>
            </a:r>
            <a:endParaRPr lang="fr-FR" dirty="0"/>
          </a:p>
          <a:p>
            <a:endParaRPr lang="fr-FR" dirty="0"/>
          </a:p>
        </p:txBody>
      </p:sp>
      <p:sp>
        <p:nvSpPr>
          <p:cNvPr id="4" name="Espace réservé du numéro de diapositive 3"/>
          <p:cNvSpPr>
            <a:spLocks noGrp="1"/>
          </p:cNvSpPr>
          <p:nvPr>
            <p:ph type="sldNum"/>
          </p:nvPr>
        </p:nvSpPr>
        <p:spPr/>
        <p:txBody>
          <a:bodyPr/>
          <a:lstStyle/>
          <a:p>
            <a:pPr algn="r"/>
            <a:fld id="{0DBD7F8D-AAC2-4974-83F7-F53DC8BE97B0}" type="slidenum">
              <a:rPr lang="fr-FR" sz="1400" b="0" strike="noStrike" spc="-1" smtClean="0">
                <a:latin typeface="Times New Roman"/>
              </a:rPr>
              <a:t>6</a:t>
            </a:fld>
            <a:endParaRPr lang="fr-FR" sz="1400" b="0" strike="noStrike" spc="-1">
              <a:latin typeface="Times New Roman"/>
            </a:endParaRPr>
          </a:p>
        </p:txBody>
      </p:sp>
    </p:spTree>
    <p:extLst>
      <p:ext uri="{BB962C8B-B14F-4D97-AF65-F5344CB8AC3E}">
        <p14:creationId xmlns:p14="http://schemas.microsoft.com/office/powerpoint/2010/main" val="600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Rationnelle, intuitive, </a:t>
            </a:r>
            <a:r>
              <a:rPr lang="fr-FR" dirty="0" err="1"/>
              <a:t>creative</a:t>
            </a:r>
            <a:endParaRPr lang="fr-FR" dirty="0"/>
          </a:p>
          <a:p>
            <a:endParaRPr lang="fr-FR" dirty="0"/>
          </a:p>
        </p:txBody>
      </p:sp>
      <p:sp>
        <p:nvSpPr>
          <p:cNvPr id="4" name="Espace réservé du numéro de diapositive 3"/>
          <p:cNvSpPr>
            <a:spLocks noGrp="1"/>
          </p:cNvSpPr>
          <p:nvPr>
            <p:ph type="sldNum"/>
          </p:nvPr>
        </p:nvSpPr>
        <p:spPr/>
        <p:txBody>
          <a:bodyPr/>
          <a:lstStyle/>
          <a:p>
            <a:pPr algn="r"/>
            <a:fld id="{0DBD7F8D-AAC2-4974-83F7-F53DC8BE97B0}" type="slidenum">
              <a:rPr lang="fr-FR" sz="1400" b="0" strike="noStrike" spc="-1" smtClean="0">
                <a:latin typeface="Times New Roman"/>
              </a:rPr>
              <a:t>7</a:t>
            </a:fld>
            <a:endParaRPr lang="fr-FR" sz="1400" b="0" strike="noStrike" spc="-1">
              <a:latin typeface="Times New Roman"/>
            </a:endParaRPr>
          </a:p>
        </p:txBody>
      </p:sp>
    </p:spTree>
    <p:extLst>
      <p:ext uri="{BB962C8B-B14F-4D97-AF65-F5344CB8AC3E}">
        <p14:creationId xmlns:p14="http://schemas.microsoft.com/office/powerpoint/2010/main" val="346668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Rationnelle, intuitive, </a:t>
            </a:r>
            <a:r>
              <a:rPr lang="fr-FR" dirty="0" err="1"/>
              <a:t>creative</a:t>
            </a:r>
            <a:endParaRPr lang="fr-FR" dirty="0"/>
          </a:p>
          <a:p>
            <a:endParaRPr lang="fr-FR" dirty="0"/>
          </a:p>
        </p:txBody>
      </p:sp>
      <p:sp>
        <p:nvSpPr>
          <p:cNvPr id="4" name="Espace réservé du numéro de diapositive 3"/>
          <p:cNvSpPr>
            <a:spLocks noGrp="1"/>
          </p:cNvSpPr>
          <p:nvPr>
            <p:ph type="sldNum"/>
          </p:nvPr>
        </p:nvSpPr>
        <p:spPr/>
        <p:txBody>
          <a:bodyPr/>
          <a:lstStyle/>
          <a:p>
            <a:pPr algn="r"/>
            <a:fld id="{0DBD7F8D-AAC2-4974-83F7-F53DC8BE97B0}"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143725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Rationnelle, intuitive, </a:t>
            </a:r>
            <a:r>
              <a:rPr lang="fr-FR" dirty="0" err="1"/>
              <a:t>creative</a:t>
            </a:r>
            <a:endParaRPr lang="fr-FR" dirty="0"/>
          </a:p>
          <a:p>
            <a:endParaRPr lang="fr-FR" dirty="0"/>
          </a:p>
        </p:txBody>
      </p:sp>
      <p:sp>
        <p:nvSpPr>
          <p:cNvPr id="4" name="Espace réservé du numéro de diapositive 3"/>
          <p:cNvSpPr>
            <a:spLocks noGrp="1"/>
          </p:cNvSpPr>
          <p:nvPr>
            <p:ph type="sldNum"/>
          </p:nvPr>
        </p:nvSpPr>
        <p:spPr/>
        <p:txBody>
          <a:bodyPr/>
          <a:lstStyle/>
          <a:p>
            <a:pPr algn="r"/>
            <a:fld id="{0DBD7F8D-AAC2-4974-83F7-F53DC8BE97B0}" type="slidenum">
              <a:rPr lang="fr-FR" sz="1400" b="0" strike="noStrike" spc="-1" smtClean="0">
                <a:latin typeface="Times New Roman"/>
              </a:rPr>
              <a:t>10</a:t>
            </a:fld>
            <a:endParaRPr lang="fr-FR" sz="1400" b="0" strike="noStrike" spc="-1">
              <a:latin typeface="Times New Roman"/>
            </a:endParaRPr>
          </a:p>
        </p:txBody>
      </p:sp>
    </p:spTree>
    <p:extLst>
      <p:ext uri="{BB962C8B-B14F-4D97-AF65-F5344CB8AC3E}">
        <p14:creationId xmlns:p14="http://schemas.microsoft.com/office/powerpoint/2010/main" val="3813424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217488" y="812800"/>
            <a:ext cx="7124700" cy="4008438"/>
          </a:xfrm>
          <a:prstGeom prst="rect">
            <a:avLst/>
          </a:prstGeom>
        </p:spPr>
      </p:sp>
      <p:sp>
        <p:nvSpPr>
          <p:cNvPr id="361" name="PlaceHolder 2"/>
          <p:cNvSpPr>
            <a:spLocks noGrp="1"/>
          </p:cNvSpPr>
          <p:nvPr>
            <p:ph type="body"/>
          </p:nvPr>
        </p:nvSpPr>
        <p:spPr>
          <a:xfrm>
            <a:off x="-2880000" y="-4572360"/>
            <a:ext cx="13355640" cy="13716000"/>
          </a:xfrm>
          <a:prstGeom prst="rect">
            <a:avLst/>
          </a:prstGeom>
        </p:spPr>
        <p:txBody>
          <a:bodyPr lIns="0" tIns="0" rIns="0" bIns="0">
            <a:noAutofit/>
          </a:bodyPr>
          <a:lstStyle/>
          <a:p>
            <a:endParaRPr lang="fr-FR" sz="1800" b="0" strike="noStrike" spc="-1" dirty="0">
              <a:latin typeface="Arial"/>
            </a:endParaRPr>
          </a:p>
        </p:txBody>
      </p:sp>
    </p:spTree>
    <p:extLst>
      <p:ext uri="{BB962C8B-B14F-4D97-AF65-F5344CB8AC3E}">
        <p14:creationId xmlns:p14="http://schemas.microsoft.com/office/powerpoint/2010/main" val="334190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bg>
      <p:bgPr>
        <a:solidFill>
          <a:schemeClr val="accent1">
            <a:lumMod val="60000"/>
            <a:lumOff val="40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4705200" y="365040"/>
            <a:ext cx="664812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6" name="PlaceHolder 3"/>
          <p:cNvSpPr>
            <a:spLocks noGrp="1"/>
          </p:cNvSpPr>
          <p:nvPr>
            <p:ph type="body"/>
          </p:nvPr>
        </p:nvSpPr>
        <p:spPr>
          <a:xfrm>
            <a:off x="4705200" y="3490920"/>
            <a:ext cx="6648120" cy="28544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4705200" y="36504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9" name="PlaceHolder 3"/>
          <p:cNvSpPr>
            <a:spLocks noGrp="1"/>
          </p:cNvSpPr>
          <p:nvPr>
            <p:ph type="body"/>
          </p:nvPr>
        </p:nvSpPr>
        <p:spPr>
          <a:xfrm>
            <a:off x="8111880" y="36504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0" name="PlaceHolder 4"/>
          <p:cNvSpPr>
            <a:spLocks noGrp="1"/>
          </p:cNvSpPr>
          <p:nvPr>
            <p:ph type="body"/>
          </p:nvPr>
        </p:nvSpPr>
        <p:spPr>
          <a:xfrm>
            <a:off x="4705200" y="349092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1" name="PlaceHolder 5"/>
          <p:cNvSpPr>
            <a:spLocks noGrp="1"/>
          </p:cNvSpPr>
          <p:nvPr>
            <p:ph type="body"/>
          </p:nvPr>
        </p:nvSpPr>
        <p:spPr>
          <a:xfrm>
            <a:off x="8111880" y="349092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3" name="PlaceHolder 2"/>
          <p:cNvSpPr>
            <a:spLocks noGrp="1"/>
          </p:cNvSpPr>
          <p:nvPr>
            <p:ph type="body"/>
          </p:nvPr>
        </p:nvSpPr>
        <p:spPr>
          <a:xfrm>
            <a:off x="4705200" y="365040"/>
            <a:ext cx="21405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4" name="PlaceHolder 3"/>
          <p:cNvSpPr>
            <a:spLocks noGrp="1"/>
          </p:cNvSpPr>
          <p:nvPr>
            <p:ph type="body"/>
          </p:nvPr>
        </p:nvSpPr>
        <p:spPr>
          <a:xfrm>
            <a:off x="6953040" y="365040"/>
            <a:ext cx="21405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5" name="PlaceHolder 4"/>
          <p:cNvSpPr>
            <a:spLocks noGrp="1"/>
          </p:cNvSpPr>
          <p:nvPr>
            <p:ph type="body"/>
          </p:nvPr>
        </p:nvSpPr>
        <p:spPr>
          <a:xfrm>
            <a:off x="9201240" y="365040"/>
            <a:ext cx="21405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6" name="PlaceHolder 5"/>
          <p:cNvSpPr>
            <a:spLocks noGrp="1"/>
          </p:cNvSpPr>
          <p:nvPr>
            <p:ph type="body"/>
          </p:nvPr>
        </p:nvSpPr>
        <p:spPr>
          <a:xfrm>
            <a:off x="4705200" y="3490920"/>
            <a:ext cx="21405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7" name="PlaceHolder 6"/>
          <p:cNvSpPr>
            <a:spLocks noGrp="1"/>
          </p:cNvSpPr>
          <p:nvPr>
            <p:ph type="body"/>
          </p:nvPr>
        </p:nvSpPr>
        <p:spPr>
          <a:xfrm>
            <a:off x="6953040" y="3490920"/>
            <a:ext cx="21405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8" name="PlaceHolder 7"/>
          <p:cNvSpPr>
            <a:spLocks noGrp="1"/>
          </p:cNvSpPr>
          <p:nvPr>
            <p:ph type="body"/>
          </p:nvPr>
        </p:nvSpPr>
        <p:spPr>
          <a:xfrm>
            <a:off x="9201240" y="3490920"/>
            <a:ext cx="21405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4" name="PlaceHolder 2"/>
          <p:cNvSpPr>
            <a:spLocks noGrp="1"/>
          </p:cNvSpPr>
          <p:nvPr>
            <p:ph type="subTitle"/>
          </p:nvPr>
        </p:nvSpPr>
        <p:spPr>
          <a:xfrm>
            <a:off x="4705200" y="365040"/>
            <a:ext cx="6648120" cy="59846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4705200" y="365040"/>
            <a:ext cx="6648120" cy="59846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4705200" y="365040"/>
            <a:ext cx="3243960" cy="59846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99" name="PlaceHolder 3"/>
          <p:cNvSpPr>
            <a:spLocks noGrp="1"/>
          </p:cNvSpPr>
          <p:nvPr>
            <p:ph type="body"/>
          </p:nvPr>
        </p:nvSpPr>
        <p:spPr>
          <a:xfrm>
            <a:off x="8111880" y="365040"/>
            <a:ext cx="3243960" cy="59846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0" y="8720280"/>
            <a:ext cx="4304880" cy="137160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4705200" y="36504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04" name="PlaceHolder 3"/>
          <p:cNvSpPr>
            <a:spLocks noGrp="1"/>
          </p:cNvSpPr>
          <p:nvPr>
            <p:ph type="body"/>
          </p:nvPr>
        </p:nvSpPr>
        <p:spPr>
          <a:xfrm>
            <a:off x="8111880" y="365040"/>
            <a:ext cx="3243960" cy="59846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05" name="PlaceHolder 4"/>
          <p:cNvSpPr>
            <a:spLocks noGrp="1"/>
          </p:cNvSpPr>
          <p:nvPr>
            <p:ph type="body"/>
          </p:nvPr>
        </p:nvSpPr>
        <p:spPr>
          <a:xfrm>
            <a:off x="4705200" y="349092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7" name="PlaceHolder 2"/>
          <p:cNvSpPr>
            <a:spLocks noGrp="1"/>
          </p:cNvSpPr>
          <p:nvPr>
            <p:ph type="body"/>
          </p:nvPr>
        </p:nvSpPr>
        <p:spPr>
          <a:xfrm>
            <a:off x="4705200" y="365040"/>
            <a:ext cx="3243960" cy="59846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08" name="PlaceHolder 3"/>
          <p:cNvSpPr>
            <a:spLocks noGrp="1"/>
          </p:cNvSpPr>
          <p:nvPr>
            <p:ph type="body"/>
          </p:nvPr>
        </p:nvSpPr>
        <p:spPr>
          <a:xfrm>
            <a:off x="8111880" y="36504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09" name="PlaceHolder 4"/>
          <p:cNvSpPr>
            <a:spLocks noGrp="1"/>
          </p:cNvSpPr>
          <p:nvPr>
            <p:ph type="body"/>
          </p:nvPr>
        </p:nvSpPr>
        <p:spPr>
          <a:xfrm>
            <a:off x="8111880" y="349092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0" y="0"/>
            <a:ext cx="4304880" cy="67212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4705200" y="36504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2" name="PlaceHolder 3"/>
          <p:cNvSpPr>
            <a:spLocks noGrp="1"/>
          </p:cNvSpPr>
          <p:nvPr>
            <p:ph type="body"/>
          </p:nvPr>
        </p:nvSpPr>
        <p:spPr>
          <a:xfrm>
            <a:off x="8111880" y="365040"/>
            <a:ext cx="3243960" cy="28544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3" name="PlaceHolder 4"/>
          <p:cNvSpPr>
            <a:spLocks noGrp="1"/>
          </p:cNvSpPr>
          <p:nvPr>
            <p:ph type="body"/>
          </p:nvPr>
        </p:nvSpPr>
        <p:spPr>
          <a:xfrm>
            <a:off x="4705200" y="3490920"/>
            <a:ext cx="6648120" cy="28544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pic>
        <p:nvPicPr>
          <p:cNvPr id="87" name="Picture 4"/>
          <p:cNvPicPr/>
          <p:nvPr/>
        </p:nvPicPr>
        <p:blipFill>
          <a:blip r:embed="rId14"/>
          <a:stretch/>
        </p:blipFill>
        <p:spPr>
          <a:xfrm rot="10800000" flipH="1">
            <a:off x="0" y="0"/>
            <a:ext cx="12191760" cy="6857640"/>
          </a:xfrm>
          <a:prstGeom prst="rect">
            <a:avLst/>
          </a:prstGeom>
          <a:ln>
            <a:noFill/>
          </a:ln>
        </p:spPr>
      </p:pic>
      <p:sp>
        <p:nvSpPr>
          <p:cNvPr id="88" name="CustomShape 1"/>
          <p:cNvSpPr/>
          <p:nvPr/>
        </p:nvSpPr>
        <p:spPr>
          <a:xfrm>
            <a:off x="0" y="6721560"/>
            <a:ext cx="12191760" cy="136080"/>
          </a:xfrm>
          <a:prstGeom prst="rect">
            <a:avLst/>
          </a:prstGeom>
          <a:gradFill rotWithShape="0">
            <a:gsLst>
              <a:gs pos="0">
                <a:srgbClr val="17B2D1"/>
              </a:gs>
              <a:gs pos="100000">
                <a:srgbClr val="404040"/>
              </a:gs>
            </a:gsLst>
            <a:lin ang="0"/>
          </a:gradFill>
          <a:ln w="12600">
            <a:noFill/>
          </a:ln>
        </p:spPr>
        <p:style>
          <a:lnRef idx="0">
            <a:scrgbClr r="0" g="0" b="0"/>
          </a:lnRef>
          <a:fillRef idx="0">
            <a:scrgbClr r="0" g="0" b="0"/>
          </a:fillRef>
          <a:effectRef idx="0">
            <a:scrgbClr r="0" g="0" b="0"/>
          </a:effectRef>
          <a:fontRef idx="minor"/>
        </p:style>
      </p:sp>
      <p:sp>
        <p:nvSpPr>
          <p:cNvPr id="89" name="CustomShape 2"/>
          <p:cNvSpPr/>
          <p:nvPr/>
        </p:nvSpPr>
        <p:spPr>
          <a:xfrm>
            <a:off x="11353680" y="6721560"/>
            <a:ext cx="837720" cy="136080"/>
          </a:xfrm>
          <a:prstGeom prst="rect">
            <a:avLst/>
          </a:prstGeom>
          <a:solidFill>
            <a:srgbClr val="FFFFFF"/>
          </a:solidFill>
          <a:ln w="12600">
            <a:noFill/>
          </a:ln>
        </p:spPr>
        <p:style>
          <a:lnRef idx="0">
            <a:scrgbClr r="0" g="0" b="0"/>
          </a:lnRef>
          <a:fillRef idx="0">
            <a:scrgbClr r="0" g="0" b="0"/>
          </a:fillRef>
          <a:effectRef idx="0">
            <a:scrgbClr r="0" g="0" b="0"/>
          </a:effectRef>
          <a:fontRef idx="minor"/>
        </p:style>
      </p:sp>
      <p:sp>
        <p:nvSpPr>
          <p:cNvPr id="90" name="PlaceHolder 3"/>
          <p:cNvSpPr>
            <a:spLocks noGrp="1"/>
          </p:cNvSpPr>
          <p:nvPr>
            <p:ph type="title"/>
          </p:nvPr>
        </p:nvSpPr>
        <p:spPr>
          <a:xfrm>
            <a:off x="0" y="0"/>
            <a:ext cx="4304880" cy="6721200"/>
          </a:xfrm>
          <a:prstGeom prst="rect">
            <a:avLst/>
          </a:prstGeom>
        </p:spPr>
        <p:txBody>
          <a:bodyPr lIns="396000" tIns="0" rIns="396000" bIns="0" anchor="ctr">
            <a:noAutofit/>
          </a:bodyPr>
          <a:lstStyle/>
          <a:p>
            <a:pPr algn="r">
              <a:lnSpc>
                <a:spcPct val="70000"/>
              </a:lnSpc>
            </a:pPr>
            <a:r>
              <a:rPr lang="en-US" sz="5200" b="0" strike="noStrike" spc="-151">
                <a:solidFill>
                  <a:srgbClr val="FFFFFF"/>
                </a:solidFill>
                <a:latin typeface="Calibri Light"/>
              </a:rPr>
              <a:t>Click to edit Master title style</a:t>
            </a:r>
            <a:endParaRPr lang="en-US" sz="5200" b="0" strike="noStrike" spc="-1">
              <a:solidFill>
                <a:srgbClr val="000000"/>
              </a:solidFill>
              <a:latin typeface="Calibri"/>
            </a:endParaRPr>
          </a:p>
        </p:txBody>
      </p:sp>
      <p:sp>
        <p:nvSpPr>
          <p:cNvPr id="91" name="PlaceHolder 4"/>
          <p:cNvSpPr>
            <a:spLocks noGrp="1"/>
          </p:cNvSpPr>
          <p:nvPr>
            <p:ph type="body"/>
          </p:nvPr>
        </p:nvSpPr>
        <p:spPr>
          <a:xfrm>
            <a:off x="4705200" y="365040"/>
            <a:ext cx="6648120" cy="5984640"/>
          </a:xfrm>
          <a:prstGeom prst="rect">
            <a:avLst/>
          </a:prstGeom>
        </p:spPr>
        <p:txBody>
          <a:bodyPr lIns="108000" tIns="108000" rIns="108000" bIns="108000" anchor="ctr">
            <a:normAutofit/>
          </a:bodyPr>
          <a:lstStyle/>
          <a:p>
            <a:pPr marL="432000" indent="-324000">
              <a:lnSpc>
                <a:spcPct val="90000"/>
              </a:lnSpc>
              <a:spcBef>
                <a:spcPts val="1001"/>
              </a:spcBef>
              <a:buClr>
                <a:srgbClr val="FFFFFF"/>
              </a:buClr>
              <a:buSzPct val="45000"/>
              <a:buFont typeface="Wingdings" charset="2"/>
              <a:buChar char=""/>
            </a:pPr>
            <a:r>
              <a:rPr lang="en-US" sz="2000" b="0" strike="noStrike" spc="-1">
                <a:solidFill>
                  <a:srgbClr val="FFFFFF"/>
                </a:solidFill>
                <a:latin typeface="Calibri"/>
              </a:rPr>
              <a:t>Click to edit Master text styles</a:t>
            </a:r>
          </a:p>
          <a:p>
            <a:pPr marL="864000" lvl="1" indent="-324000">
              <a:lnSpc>
                <a:spcPct val="90000"/>
              </a:lnSpc>
              <a:spcBef>
                <a:spcPts val="499"/>
              </a:spcBef>
              <a:buClr>
                <a:srgbClr val="FFFFFF"/>
              </a:buClr>
              <a:buSzPct val="75000"/>
              <a:buFont typeface="Symbol" charset="2"/>
              <a:buChar char=""/>
            </a:pPr>
            <a:r>
              <a:rPr lang="en-US" sz="1800" b="0" strike="noStrike" spc="-1">
                <a:solidFill>
                  <a:srgbClr val="FFFFFF"/>
                </a:solidFill>
                <a:latin typeface="Calibri"/>
              </a:rPr>
              <a:t>Second level</a:t>
            </a:r>
          </a:p>
          <a:p>
            <a:pPr marL="1296000" lvl="2" indent="-288000">
              <a:lnSpc>
                <a:spcPct val="90000"/>
              </a:lnSpc>
              <a:spcBef>
                <a:spcPts val="499"/>
              </a:spcBef>
              <a:buClr>
                <a:srgbClr val="FFFFFF"/>
              </a:buClr>
              <a:buSzPct val="45000"/>
              <a:buFont typeface="Wingdings" charset="2"/>
              <a:buChar char=""/>
            </a:pPr>
            <a:r>
              <a:rPr lang="en-US" sz="1600" b="0" strike="noStrike" spc="-1">
                <a:solidFill>
                  <a:srgbClr val="FFFFFF"/>
                </a:solidFill>
                <a:latin typeface="Calibri"/>
              </a:rPr>
              <a:t>Third level</a:t>
            </a:r>
          </a:p>
          <a:p>
            <a:pPr marL="1728000" lvl="3" indent="-216000">
              <a:lnSpc>
                <a:spcPct val="90000"/>
              </a:lnSpc>
              <a:spcBef>
                <a:spcPts val="499"/>
              </a:spcBef>
              <a:buClr>
                <a:srgbClr val="FFFFFF"/>
              </a:buClr>
              <a:buSzPct val="75000"/>
              <a:buFont typeface="Symbol" charset="2"/>
              <a:buChar char=""/>
            </a:pPr>
            <a:r>
              <a:rPr lang="en-US" sz="1400" b="0" strike="noStrike" spc="-1">
                <a:solidFill>
                  <a:srgbClr val="FFFFFF"/>
                </a:solidFill>
                <a:latin typeface="Calibri"/>
              </a:rPr>
              <a:t>Fourth level</a:t>
            </a:r>
          </a:p>
          <a:p>
            <a:pPr marL="2160000" lvl="4" indent="-216000">
              <a:lnSpc>
                <a:spcPct val="90000"/>
              </a:lnSpc>
              <a:spcBef>
                <a:spcPts val="499"/>
              </a:spcBef>
              <a:buClr>
                <a:srgbClr val="FFFFFF"/>
              </a:buClr>
              <a:buSzPct val="45000"/>
              <a:buFont typeface="Wingdings" charset="2"/>
              <a:buChar char=""/>
            </a:pPr>
            <a:r>
              <a:rPr lang="en-US" sz="1400" b="0" strike="noStrike" spc="-1">
                <a:solidFill>
                  <a:srgbClr val="FFFFFF"/>
                </a:solidFill>
                <a:latin typeface="Calibri"/>
              </a:rPr>
              <a:t>Fifth level</a:t>
            </a:r>
          </a:p>
        </p:txBody>
      </p:sp>
      <p:sp>
        <p:nvSpPr>
          <p:cNvPr id="92" name="PlaceHolder 5"/>
          <p:cNvSpPr>
            <a:spLocks noGrp="1"/>
          </p:cNvSpPr>
          <p:nvPr>
            <p:ph type="sldNum"/>
          </p:nvPr>
        </p:nvSpPr>
        <p:spPr>
          <a:xfrm>
            <a:off x="11353680" y="6361560"/>
            <a:ext cx="837720" cy="359640"/>
          </a:xfrm>
          <a:prstGeom prst="rect">
            <a:avLst/>
          </a:prstGeom>
        </p:spPr>
        <p:txBody>
          <a:bodyPr anchor="ctr">
            <a:noAutofit/>
          </a:bodyPr>
          <a:lstStyle/>
          <a:p>
            <a:pPr algn="ctr">
              <a:lnSpc>
                <a:spcPct val="100000"/>
              </a:lnSpc>
            </a:pPr>
            <a:r>
              <a:rPr lang="en-US" sz="1200" b="0" strike="noStrike" spc="-1">
                <a:solidFill>
                  <a:srgbClr val="FFFFFF"/>
                </a:solidFill>
                <a:latin typeface="Calibri"/>
              </a:rPr>
              <a:t>PAGE </a:t>
            </a:r>
            <a:fld id="{8A763641-23F3-41BB-B036-3A9E3CE8F08A}" type="slidenum">
              <a:rPr lang="en-US" sz="1200" b="0" strike="noStrike" spc="-1">
                <a:solidFill>
                  <a:srgbClr val="FFFFFF"/>
                </a:solidFill>
                <a:latin typeface="Calibri"/>
              </a:rPr>
              <a:t>‹N°›</a:t>
            </a:fld>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cedip.developpement-durable.gouv.fr/comment-eviter-la-pensee-de-groupe-a1318.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37" name="TextShape 1"/>
          <p:cNvSpPr txBox="1"/>
          <p:nvPr/>
        </p:nvSpPr>
        <p:spPr>
          <a:xfrm>
            <a:off x="3708526" y="150921"/>
            <a:ext cx="5186899" cy="674255"/>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Synthèse Leçon 3</a:t>
            </a:r>
            <a:endParaRPr lang="en-US" sz="5200" b="0" strike="noStrike" spc="-1" dirty="0">
              <a:solidFill>
                <a:srgbClr val="000000"/>
              </a:solidFill>
              <a:latin typeface="Calibri"/>
            </a:endParaRPr>
          </a:p>
        </p:txBody>
      </p:sp>
      <p:sp>
        <p:nvSpPr>
          <p:cNvPr id="238" name="TextShape 2"/>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20E365DA-7811-4C40-9B72-43BE59DE0C91}" type="slidenum">
              <a:rPr lang="en-US" sz="1200" b="0" strike="noStrike" spc="-1">
                <a:solidFill>
                  <a:srgbClr val="FFFFFF"/>
                </a:solidFill>
                <a:latin typeface="Calibri"/>
              </a:rPr>
              <a:t>1</a:t>
            </a:fld>
            <a:endParaRPr lang="fr-FR" sz="1200" b="0" strike="noStrike" spc="-1">
              <a:latin typeface="Times New Roman"/>
            </a:endParaRPr>
          </a:p>
        </p:txBody>
      </p:sp>
      <p:sp>
        <p:nvSpPr>
          <p:cNvPr id="245" name="TextShape 8"/>
          <p:cNvSpPr txBox="1"/>
          <p:nvPr/>
        </p:nvSpPr>
        <p:spPr>
          <a:xfrm>
            <a:off x="567308" y="1159479"/>
            <a:ext cx="11033565" cy="5547600"/>
          </a:xfrm>
          <a:prstGeom prst="rect">
            <a:avLst/>
          </a:prstGeom>
          <a:noFill/>
          <a:ln>
            <a:noFill/>
          </a:ln>
        </p:spPr>
        <p:txBody>
          <a:bodyPr lIns="108000" tIns="108000" rIns="108000" bIns="108000" anchor="ctr">
            <a:normAutofit/>
          </a:bodyPr>
          <a:lstStyle/>
          <a:p>
            <a:pPr marL="457200">
              <a:lnSpc>
                <a:spcPct val="90000"/>
              </a:lnSpc>
              <a:spcBef>
                <a:spcPts val="499"/>
              </a:spcBef>
              <a:tabLst>
                <a:tab pos="0" algn="l"/>
              </a:tabLst>
            </a:pPr>
            <a:endParaRPr lang="fr-FR" sz="1600" b="0" strike="noStrike" spc="-1" dirty="0">
              <a:latin typeface="Calibri"/>
            </a:endParaRPr>
          </a:p>
          <a:p>
            <a:pPr marL="914400" indent="-457200">
              <a:lnSpc>
                <a:spcPct val="90000"/>
              </a:lnSpc>
              <a:spcBef>
                <a:spcPts val="499"/>
              </a:spcBef>
              <a:buFont typeface="Wingdings" panose="05000000000000000000" pitchFamily="2" charset="2"/>
              <a:buChar char="q"/>
              <a:tabLst>
                <a:tab pos="0" algn="l"/>
              </a:tabLst>
            </a:pPr>
            <a:r>
              <a:rPr lang="fr-FR" sz="3200" spc="-1" dirty="0">
                <a:latin typeface="Calibri"/>
              </a:rPr>
              <a:t>Outils et « 4 Quadrants »</a:t>
            </a:r>
          </a:p>
          <a:p>
            <a:pPr marL="914400" indent="-457200">
              <a:lnSpc>
                <a:spcPct val="90000"/>
              </a:lnSpc>
              <a:spcBef>
                <a:spcPts val="499"/>
              </a:spcBef>
              <a:buFont typeface="Wingdings" panose="05000000000000000000" pitchFamily="2" charset="2"/>
              <a:buChar char="q"/>
              <a:tabLst>
                <a:tab pos="0" algn="l"/>
              </a:tabLst>
            </a:pPr>
            <a:r>
              <a:rPr lang="fr-FR" sz="3200" spc="-1" dirty="0">
                <a:latin typeface="Calibri"/>
              </a:rPr>
              <a:t>Gestion du temps: Important / Urgent / Facile</a:t>
            </a:r>
          </a:p>
          <a:p>
            <a:pPr marL="914400" indent="-457200">
              <a:lnSpc>
                <a:spcPct val="90000"/>
              </a:lnSpc>
              <a:spcBef>
                <a:spcPts val="499"/>
              </a:spcBef>
              <a:buFont typeface="Wingdings" panose="05000000000000000000" pitchFamily="2" charset="2"/>
              <a:buChar char="q"/>
              <a:tabLst>
                <a:tab pos="0" algn="l"/>
              </a:tabLst>
            </a:pPr>
            <a:r>
              <a:rPr lang="fr-FR" sz="3200" spc="-1" dirty="0" err="1">
                <a:latin typeface="Calibri"/>
              </a:rPr>
              <a:t>Definition</a:t>
            </a:r>
            <a:r>
              <a:rPr lang="fr-FR" sz="3200" spc="-1" dirty="0">
                <a:latin typeface="Calibri"/>
              </a:rPr>
              <a:t> d’</a:t>
            </a:r>
            <a:r>
              <a:rPr lang="fr-FR" sz="3200" spc="-1" dirty="0" err="1">
                <a:latin typeface="Calibri"/>
              </a:rPr>
              <a:t>objectifs:SMART</a:t>
            </a:r>
            <a:endParaRPr lang="fr-FR" sz="3200" spc="-1" dirty="0">
              <a:latin typeface="Calibri"/>
            </a:endParaRPr>
          </a:p>
          <a:p>
            <a:pPr marL="914400" indent="-457200">
              <a:lnSpc>
                <a:spcPct val="90000"/>
              </a:lnSpc>
              <a:spcBef>
                <a:spcPts val="499"/>
              </a:spcBef>
              <a:buFont typeface="Wingdings" panose="05000000000000000000" pitchFamily="2" charset="2"/>
              <a:buChar char="q"/>
              <a:tabLst>
                <a:tab pos="0" algn="l"/>
              </a:tabLst>
            </a:pPr>
            <a:r>
              <a:rPr lang="fr-FR" sz="3200" spc="-1" dirty="0">
                <a:latin typeface="Calibri"/>
              </a:rPr>
              <a:t>Pilotage par indicateurs</a:t>
            </a:r>
          </a:p>
          <a:p>
            <a:pPr marL="457200">
              <a:lnSpc>
                <a:spcPct val="90000"/>
              </a:lnSpc>
              <a:spcBef>
                <a:spcPts val="499"/>
              </a:spcBef>
              <a:tabLst>
                <a:tab pos="0" algn="l"/>
              </a:tabLst>
            </a:pPr>
            <a:endParaRPr lang="fr-FR" sz="1600" b="0" strike="noStrike" spc="-1" dirty="0">
              <a:latin typeface="Calibri"/>
            </a:endParaRPr>
          </a:p>
          <a:p>
            <a:pPr>
              <a:lnSpc>
                <a:spcPct val="90000"/>
              </a:lnSpc>
              <a:spcBef>
                <a:spcPts val="1001"/>
              </a:spcBef>
              <a:tabLst>
                <a:tab pos="0" algn="l"/>
              </a:tabLst>
            </a:pPr>
            <a:endParaRPr lang="fr-FR" sz="1600" b="0" strike="noStrike" spc="-1" dirty="0">
              <a:latin typeface="Calibri"/>
            </a:endParaRPr>
          </a:p>
          <a:p>
            <a:pPr>
              <a:lnSpc>
                <a:spcPct val="90000"/>
              </a:lnSpc>
              <a:spcBef>
                <a:spcPts val="1001"/>
              </a:spcBef>
              <a:tabLst>
                <a:tab pos="0" algn="l"/>
              </a:tabLst>
            </a:pPr>
            <a:endParaRPr lang="fr-FR" sz="1600" b="0" strike="noStrike" spc="-1" dirty="0">
              <a:latin typeface="Calibri"/>
            </a:endParaRPr>
          </a:p>
        </p:txBody>
      </p:sp>
    </p:spTree>
    <p:extLst>
      <p:ext uri="{BB962C8B-B14F-4D97-AF65-F5344CB8AC3E}">
        <p14:creationId xmlns:p14="http://schemas.microsoft.com/office/powerpoint/2010/main" val="378345882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p>
          <a:p>
            <a:pPr algn="ctr">
              <a:lnSpc>
                <a:spcPct val="70000"/>
              </a:lnSpc>
            </a:pPr>
            <a:r>
              <a:rPr lang="fr-FR" spc="-151" dirty="0">
                <a:solidFill>
                  <a:srgbClr val="FFFFFF"/>
                </a:solidFill>
                <a:latin typeface="Calibri Light"/>
              </a:rPr>
              <a:t>Prise de décisions</a:t>
            </a:r>
            <a:endParaRPr lang="en-US" b="0" strike="noStrike" spc="-1" dirty="0">
              <a:solidFill>
                <a:srgbClr val="000000"/>
              </a:solidFill>
              <a:latin typeface="Calibri"/>
            </a:endParaRPr>
          </a:p>
        </p:txBody>
      </p:sp>
      <p:sp>
        <p:nvSpPr>
          <p:cNvPr id="255" name="TextShape 2"/>
          <p:cNvSpPr txBox="1"/>
          <p:nvPr/>
        </p:nvSpPr>
        <p:spPr>
          <a:xfrm>
            <a:off x="846469" y="1268361"/>
            <a:ext cx="10688481" cy="5093199"/>
          </a:xfrm>
          <a:prstGeom prst="rect">
            <a:avLst/>
          </a:prstGeom>
          <a:noFill/>
          <a:ln>
            <a:noFill/>
          </a:ln>
        </p:spPr>
        <p:txBody>
          <a:bodyPr lIns="108000" tIns="108000" rIns="108000" bIns="108000" anchor="ctr">
            <a:normAutofit/>
          </a:bodyPr>
          <a:lstStyle/>
          <a:p>
            <a:pPr>
              <a:lnSpc>
                <a:spcPct val="90000"/>
              </a:lnSpc>
              <a:spcBef>
                <a:spcPts val="1001"/>
              </a:spcBef>
              <a:tabLst>
                <a:tab pos="0" algn="l"/>
              </a:tabLst>
            </a:pPr>
            <a:r>
              <a:rPr lang="fr-FR" sz="2400" b="1" dirty="0">
                <a:latin typeface="Arial" panose="020B0604020202020204" pitchFamily="34" charset="0"/>
              </a:rPr>
              <a:t>Décisions Rationnelles et Irrationnelles</a:t>
            </a:r>
          </a:p>
          <a:p>
            <a:pPr>
              <a:lnSpc>
                <a:spcPct val="90000"/>
              </a:lnSpc>
              <a:spcBef>
                <a:spcPts val="1001"/>
              </a:spcBef>
              <a:tabLst>
                <a:tab pos="0" algn="l"/>
              </a:tabLst>
            </a:pPr>
            <a:endParaRPr lang="fr-FR" sz="2400" dirty="0">
              <a:latin typeface="Arial" panose="020B0604020202020204" pitchFamily="34" charset="0"/>
            </a:endParaRPr>
          </a:p>
          <a:p>
            <a:r>
              <a:rPr lang="fr-FR" b="1" dirty="0"/>
              <a:t>Rationnel: </a:t>
            </a:r>
          </a:p>
          <a:p>
            <a:pPr marL="742950" lvl="1" indent="-285750">
              <a:buFont typeface="Arial" panose="020B0604020202020204" pitchFamily="34" charset="0"/>
              <a:buChar char="•"/>
            </a:pPr>
            <a:r>
              <a:rPr lang="fr-FR" sz="1600" dirty="0"/>
              <a:t>slides précédents</a:t>
            </a:r>
          </a:p>
          <a:p>
            <a:pPr marL="742950" lvl="1" indent="-285750">
              <a:buFont typeface="Arial" panose="020B0604020202020204" pitchFamily="34" charset="0"/>
              <a:buChar char="•"/>
            </a:pPr>
            <a:endParaRPr lang="fr-FR" sz="1600" dirty="0"/>
          </a:p>
          <a:p>
            <a:r>
              <a:rPr lang="fr-FR" b="1" dirty="0"/>
              <a:t>Semi rationnel: </a:t>
            </a:r>
          </a:p>
          <a:p>
            <a:pPr marL="742950" lvl="1" indent="-285750">
              <a:buFont typeface="Arial" panose="020B0604020202020204" pitchFamily="34" charset="0"/>
              <a:buChar char="•"/>
            </a:pPr>
            <a:r>
              <a:rPr lang="fr-FR" sz="1600" dirty="0"/>
              <a:t>Recherche d’une solution « suffisamment bonne » sans y passer trop de temps</a:t>
            </a:r>
          </a:p>
          <a:p>
            <a:pPr marL="742950" lvl="1" indent="-285750">
              <a:buFont typeface="Arial" panose="020B0604020202020204" pitchFamily="34" charset="0"/>
              <a:buChar char="•"/>
            </a:pPr>
            <a:endParaRPr lang="fr-FR" sz="1600" dirty="0"/>
          </a:p>
          <a:p>
            <a:r>
              <a:rPr lang="fr-FR" b="1" dirty="0"/>
              <a:t>Intuitif:</a:t>
            </a:r>
          </a:p>
          <a:p>
            <a:pPr lvl="1">
              <a:buFont typeface="Arial" panose="020B0604020202020204" pitchFamily="34" charset="0"/>
              <a:buChar char="•"/>
            </a:pPr>
            <a:r>
              <a:rPr lang="fr-FR" sz="1600" dirty="0"/>
              <a:t>Fait tout de même appel à un processus de réflexion</a:t>
            </a:r>
          </a:p>
          <a:p>
            <a:pPr lvl="1">
              <a:buFont typeface="Arial" panose="020B0604020202020204" pitchFamily="34" charset="0"/>
              <a:buChar char="•"/>
            </a:pPr>
            <a:r>
              <a:rPr lang="fr-FR" sz="1600" dirty="0"/>
              <a:t>Notre cerveau reconnaît un modèle, l’applique à la situation, et conclue</a:t>
            </a:r>
          </a:p>
          <a:p>
            <a:pPr>
              <a:buFont typeface="Arial" panose="020B0604020202020204" pitchFamily="34" charset="0"/>
              <a:buChar char="•"/>
            </a:pPr>
            <a:endParaRPr lang="fr-FR" b="1" dirty="0"/>
          </a:p>
          <a:p>
            <a:r>
              <a:rPr lang="fr-FR" b="1" dirty="0"/>
              <a:t>Biais</a:t>
            </a:r>
          </a:p>
          <a:p>
            <a:pPr marL="742950" lvl="1" indent="-285750">
              <a:buFont typeface="Arial" panose="020B0604020202020204" pitchFamily="34" charset="0"/>
              <a:buChar char="•"/>
            </a:pPr>
            <a:r>
              <a:rPr lang="fr-FR" sz="1600" dirty="0"/>
              <a:t>Nos « petits drivers »</a:t>
            </a:r>
          </a:p>
          <a:p>
            <a:pPr marL="742950" lvl="1" indent="-285750">
              <a:buFont typeface="Arial" panose="020B0604020202020204" pitchFamily="34" charset="0"/>
              <a:buChar char="•"/>
            </a:pPr>
            <a:r>
              <a:rPr lang="fr-FR" sz="1600" dirty="0"/>
              <a:t>Biais « des survivants »: Référence à des réussites passées, en omettant qu’il y a aussi eu des échecs</a:t>
            </a:r>
          </a:p>
          <a:p>
            <a:pPr marL="742950" lvl="1" indent="-285750">
              <a:buFont typeface="Arial" panose="020B0604020202020204" pitchFamily="34" charset="0"/>
              <a:buChar char="•"/>
            </a:pPr>
            <a:r>
              <a:rPr lang="fr-FR" sz="1600" dirty="0"/>
              <a:t>Effet « de halo »: première impression</a:t>
            </a:r>
          </a:p>
          <a:p>
            <a:pPr>
              <a:buFont typeface="Arial" panose="020B0604020202020204" pitchFamily="34" charset="0"/>
              <a:buChar char="•"/>
            </a:pPr>
            <a:endParaRPr lang="fr-FR" b="1" dirty="0"/>
          </a:p>
          <a:p>
            <a:pPr>
              <a:buFont typeface="Arial" panose="020B0604020202020204" pitchFamily="34" charset="0"/>
              <a:buChar char="•"/>
            </a:pPr>
            <a:endParaRPr lang="fr-FR" dirty="0"/>
          </a:p>
          <a:p>
            <a:pPr>
              <a:lnSpc>
                <a:spcPct val="90000"/>
              </a:lnSpc>
              <a:spcBef>
                <a:spcPts val="1001"/>
              </a:spcBef>
              <a:tabLst>
                <a:tab pos="0" algn="l"/>
              </a:tabLst>
            </a:pPr>
            <a:endParaRPr lang="en-US" sz="1800" b="0" strike="noStrike" spc="-1" dirty="0">
              <a:solidFill>
                <a:srgbClr val="FFFFFF"/>
              </a:solidFill>
              <a:latin typeface="Calibri"/>
            </a:endParaRP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10</a:t>
            </a:fld>
            <a:endParaRPr lang="fr-FR" sz="1200" b="0" strike="noStrike" spc="-1">
              <a:latin typeface="Times New Roman"/>
            </a:endParaRPr>
          </a:p>
        </p:txBody>
      </p:sp>
    </p:spTree>
    <p:extLst>
      <p:ext uri="{BB962C8B-B14F-4D97-AF65-F5344CB8AC3E}">
        <p14:creationId xmlns:p14="http://schemas.microsoft.com/office/powerpoint/2010/main" val="168556418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63" name="TextShape 1"/>
          <p:cNvSpPr txBox="1"/>
          <p:nvPr/>
        </p:nvSpPr>
        <p:spPr>
          <a:xfrm>
            <a:off x="3094180" y="184727"/>
            <a:ext cx="5451491" cy="692728"/>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endParaRPr lang="en-US" sz="5200" b="0" strike="noStrike" spc="-1" dirty="0">
              <a:solidFill>
                <a:srgbClr val="000000"/>
              </a:solidFill>
              <a:latin typeface="Calibri"/>
            </a:endParaRPr>
          </a:p>
        </p:txBody>
      </p:sp>
      <p:sp>
        <p:nvSpPr>
          <p:cNvPr id="265"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6883107E-5C0B-4FB3-A1C9-F2264BC14ED1}" type="slidenum">
              <a:rPr lang="en-US" sz="1200" b="0" strike="noStrike" spc="-1">
                <a:solidFill>
                  <a:srgbClr val="FFFFFF"/>
                </a:solidFill>
                <a:latin typeface="Calibri"/>
              </a:rPr>
              <a:t>11</a:t>
            </a:fld>
            <a:endParaRPr lang="fr-FR" sz="1200" b="0" strike="noStrike" spc="-1">
              <a:latin typeface="Times New Roman"/>
            </a:endParaRPr>
          </a:p>
        </p:txBody>
      </p:sp>
      <p:sp>
        <p:nvSpPr>
          <p:cNvPr id="11" name="CustomShape 9">
            <a:extLst>
              <a:ext uri="{FF2B5EF4-FFF2-40B4-BE49-F238E27FC236}">
                <a16:creationId xmlns:a16="http://schemas.microsoft.com/office/drawing/2014/main" id="{C316E594-48AF-45E4-9AE9-2BB0601B5F08}"/>
              </a:ext>
            </a:extLst>
          </p:cNvPr>
          <p:cNvSpPr/>
          <p:nvPr/>
        </p:nvSpPr>
        <p:spPr>
          <a:xfrm>
            <a:off x="552291" y="1887446"/>
            <a:ext cx="4586240" cy="4833753"/>
          </a:xfrm>
          <a:prstGeom prst="roundRect">
            <a:avLst>
              <a:gd name="adj" fmla="val 16667"/>
            </a:avLst>
          </a:prstGeom>
          <a:solidFill>
            <a:srgbClr val="5370C5"/>
          </a:solidFill>
          <a:ln w="12600">
            <a:solidFill>
              <a:srgbClr val="3D529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fr-FR" sz="1800" b="0" strike="noStrike" spc="-1" dirty="0">
                <a:solidFill>
                  <a:srgbClr val="FFFFFF"/>
                </a:solidFill>
                <a:latin typeface="Calibri"/>
              </a:rPr>
              <a:t>Exercice Prise de décision:</a:t>
            </a:r>
          </a:p>
          <a:p>
            <a:pPr>
              <a:lnSpc>
                <a:spcPct val="100000"/>
              </a:lnSpc>
            </a:pPr>
            <a:r>
              <a:rPr lang="fr-FR" spc="-1" dirty="0">
                <a:latin typeface="Calibri"/>
              </a:rPr>
              <a:t>Je prévois de changer le mode de chauffage de ma villa, équipée d’anciens radiateurs électriques.</a:t>
            </a:r>
          </a:p>
          <a:p>
            <a:pPr>
              <a:lnSpc>
                <a:spcPct val="100000"/>
              </a:lnSpc>
            </a:pPr>
            <a:r>
              <a:rPr lang="fr-FR" sz="1800" b="0" strike="noStrike" spc="-1" dirty="0">
                <a:latin typeface="Calibri"/>
              </a:rPr>
              <a:t>Je dois décider </a:t>
            </a:r>
            <a:r>
              <a:rPr lang="fr-FR" spc="-1" dirty="0">
                <a:latin typeface="Calibri"/>
              </a:rPr>
              <a:t>quel système choisir.</a:t>
            </a:r>
          </a:p>
          <a:p>
            <a:pPr marL="285750" indent="-285750">
              <a:lnSpc>
                <a:spcPct val="100000"/>
              </a:lnSpc>
              <a:buFont typeface="Arial" panose="020B0604020202020204" pitchFamily="34" charset="0"/>
              <a:buChar char="•"/>
            </a:pPr>
            <a:r>
              <a:rPr lang="fr-FR" sz="1800" b="0" i="1" strike="noStrike" spc="-1" dirty="0">
                <a:solidFill>
                  <a:srgbClr val="FFFF00"/>
                </a:solidFill>
                <a:latin typeface="Calibri"/>
              </a:rPr>
              <a:t>Lister les objectifs à atteindre</a:t>
            </a:r>
          </a:p>
          <a:p>
            <a:pPr marL="285750" indent="-285750">
              <a:lnSpc>
                <a:spcPct val="100000"/>
              </a:lnSpc>
              <a:buFont typeface="Arial" panose="020B0604020202020204" pitchFamily="34" charset="0"/>
              <a:buChar char="•"/>
            </a:pPr>
            <a:r>
              <a:rPr lang="fr-FR" i="1" spc="-1" dirty="0">
                <a:solidFill>
                  <a:srgbClr val="FFFF00"/>
                </a:solidFill>
                <a:latin typeface="Calibri"/>
              </a:rPr>
              <a:t>Lister les critères de réussite</a:t>
            </a:r>
          </a:p>
          <a:p>
            <a:pPr marL="285750" indent="-285750">
              <a:lnSpc>
                <a:spcPct val="100000"/>
              </a:lnSpc>
              <a:buFont typeface="Arial" panose="020B0604020202020204" pitchFamily="34" charset="0"/>
              <a:buChar char="•"/>
            </a:pPr>
            <a:r>
              <a:rPr lang="fr-FR" i="1" spc="-1" dirty="0">
                <a:solidFill>
                  <a:srgbClr val="FFFF00"/>
                </a:solidFill>
                <a:latin typeface="Calibri"/>
              </a:rPr>
              <a:t>Recueillir informations</a:t>
            </a:r>
          </a:p>
          <a:p>
            <a:pPr marL="285750" indent="-285750">
              <a:lnSpc>
                <a:spcPct val="100000"/>
              </a:lnSpc>
              <a:buFont typeface="Arial" panose="020B0604020202020204" pitchFamily="34" charset="0"/>
              <a:buChar char="•"/>
            </a:pPr>
            <a:r>
              <a:rPr lang="fr-FR" i="1" spc="-1" dirty="0">
                <a:solidFill>
                  <a:srgbClr val="FFFF00"/>
                </a:solidFill>
                <a:latin typeface="Calibri"/>
              </a:rPr>
              <a:t>Lister les solutions possibles</a:t>
            </a:r>
          </a:p>
          <a:p>
            <a:pPr marL="285750" indent="-285750">
              <a:lnSpc>
                <a:spcPct val="100000"/>
              </a:lnSpc>
              <a:buFont typeface="Arial" panose="020B0604020202020204" pitchFamily="34" charset="0"/>
              <a:buChar char="•"/>
            </a:pPr>
            <a:r>
              <a:rPr lang="fr-FR" i="1" spc="-1" dirty="0">
                <a:solidFill>
                  <a:srgbClr val="FFFF00"/>
                </a:solidFill>
                <a:latin typeface="Calibri"/>
              </a:rPr>
              <a:t>Trier</a:t>
            </a:r>
          </a:p>
          <a:p>
            <a:pPr marL="285750" indent="-285750">
              <a:lnSpc>
                <a:spcPct val="100000"/>
              </a:lnSpc>
              <a:buFont typeface="Arial" panose="020B0604020202020204" pitchFamily="34" charset="0"/>
              <a:buChar char="•"/>
            </a:pPr>
            <a:r>
              <a:rPr lang="fr-FR" i="1" spc="-1" dirty="0">
                <a:solidFill>
                  <a:srgbClr val="FFFF00"/>
                </a:solidFill>
                <a:latin typeface="Calibri"/>
              </a:rPr>
              <a:t>Choisir</a:t>
            </a:r>
          </a:p>
          <a:p>
            <a:pPr marL="285750" indent="-285750">
              <a:lnSpc>
                <a:spcPct val="100000"/>
              </a:lnSpc>
              <a:buFont typeface="Arial" panose="020B0604020202020204" pitchFamily="34" charset="0"/>
              <a:buChar char="•"/>
            </a:pPr>
            <a:r>
              <a:rPr lang="fr-FR" i="1" spc="-1" dirty="0">
                <a:solidFill>
                  <a:srgbClr val="FFFF00"/>
                </a:solidFill>
                <a:latin typeface="Calibri"/>
              </a:rPr>
              <a:t>Implémenter</a:t>
            </a:r>
          </a:p>
          <a:p>
            <a:pPr marL="285750" indent="-285750">
              <a:lnSpc>
                <a:spcPct val="100000"/>
              </a:lnSpc>
              <a:buFont typeface="Arial" panose="020B0604020202020204" pitchFamily="34" charset="0"/>
              <a:buChar char="•"/>
            </a:pPr>
            <a:r>
              <a:rPr lang="fr-FR" i="1" spc="-1" dirty="0">
                <a:solidFill>
                  <a:srgbClr val="FFFF00"/>
                </a:solidFill>
                <a:latin typeface="Calibri"/>
              </a:rPr>
              <a:t>Identifier les actions de suivi</a:t>
            </a:r>
          </a:p>
          <a:p>
            <a:pPr marL="285750" indent="-285750">
              <a:lnSpc>
                <a:spcPct val="100000"/>
              </a:lnSpc>
              <a:buFont typeface="Arial" panose="020B0604020202020204" pitchFamily="34" charset="0"/>
              <a:buChar char="•"/>
            </a:pPr>
            <a:endParaRPr lang="fr-FR" spc="-1" dirty="0">
              <a:solidFill>
                <a:srgbClr val="FFFFFF"/>
              </a:solidFill>
              <a:latin typeface="Calibri"/>
            </a:endParaRPr>
          </a:p>
          <a:p>
            <a:pPr>
              <a:lnSpc>
                <a:spcPct val="100000"/>
              </a:lnSpc>
            </a:pPr>
            <a:endParaRPr lang="fr-FR" sz="1800" b="0" strike="noStrike" spc="-1" dirty="0">
              <a:solidFill>
                <a:srgbClr val="FFFFFF"/>
              </a:solidFill>
              <a:latin typeface="Calibri"/>
            </a:endParaRPr>
          </a:p>
          <a:p>
            <a:pPr>
              <a:lnSpc>
                <a:spcPct val="100000"/>
              </a:lnSpc>
            </a:pPr>
            <a:endParaRPr lang="fr-FR" sz="1000" b="0" u="sng" strike="noStrike" spc="-1" dirty="0">
              <a:latin typeface="Arial"/>
            </a:endParaRPr>
          </a:p>
          <a:p>
            <a:pPr>
              <a:lnSpc>
                <a:spcPct val="100000"/>
              </a:lnSpc>
            </a:pPr>
            <a:endParaRPr lang="fr-FR" sz="1000" b="0" strike="noStrike" spc="-1" dirty="0">
              <a:latin typeface="Arial"/>
            </a:endParaRPr>
          </a:p>
        </p:txBody>
      </p:sp>
      <p:pic>
        <p:nvPicPr>
          <p:cNvPr id="3" name="Image 2">
            <a:extLst>
              <a:ext uri="{FF2B5EF4-FFF2-40B4-BE49-F238E27FC236}">
                <a16:creationId xmlns:a16="http://schemas.microsoft.com/office/drawing/2014/main" id="{B3A3FA9C-DFEA-47CC-AA8D-0474588DE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43" y="184727"/>
            <a:ext cx="2393390" cy="1345617"/>
          </a:xfrm>
          <a:prstGeom prst="rect">
            <a:avLst/>
          </a:prstGeom>
        </p:spPr>
      </p:pic>
      <p:sp>
        <p:nvSpPr>
          <p:cNvPr id="2" name="CustomShape 9">
            <a:extLst>
              <a:ext uri="{FF2B5EF4-FFF2-40B4-BE49-F238E27FC236}">
                <a16:creationId xmlns:a16="http://schemas.microsoft.com/office/drawing/2014/main" id="{E2E8A8CF-DABA-4C10-8980-237625B1C83E}"/>
              </a:ext>
            </a:extLst>
          </p:cNvPr>
          <p:cNvSpPr/>
          <p:nvPr/>
        </p:nvSpPr>
        <p:spPr>
          <a:xfrm>
            <a:off x="5952985" y="1887445"/>
            <a:ext cx="4586240" cy="4833753"/>
          </a:xfrm>
          <a:prstGeom prst="roundRect">
            <a:avLst>
              <a:gd name="adj" fmla="val 16667"/>
            </a:avLst>
          </a:prstGeom>
          <a:solidFill>
            <a:srgbClr val="5370C5"/>
          </a:solidFill>
          <a:ln w="12600">
            <a:solidFill>
              <a:srgbClr val="3D529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fr-FR" sz="1800" b="0" strike="noStrike" spc="-1" dirty="0">
                <a:solidFill>
                  <a:srgbClr val="FFFFFF"/>
                </a:solidFill>
                <a:latin typeface="Calibri"/>
              </a:rPr>
              <a:t>Exercice Prise de décision:</a:t>
            </a:r>
          </a:p>
          <a:p>
            <a:pPr>
              <a:lnSpc>
                <a:spcPct val="100000"/>
              </a:lnSpc>
            </a:pPr>
            <a:r>
              <a:rPr lang="fr-FR" spc="-1" dirty="0">
                <a:latin typeface="Calibri"/>
              </a:rPr>
              <a:t>Un grave glissement de terrain a coupé la route de la Vésubie à l’entrée des gorges (Décembre 2020). </a:t>
            </a:r>
          </a:p>
          <a:p>
            <a:pPr>
              <a:lnSpc>
                <a:spcPct val="100000"/>
              </a:lnSpc>
            </a:pPr>
            <a:r>
              <a:rPr lang="fr-FR" spc="-1" dirty="0">
                <a:latin typeface="Calibri"/>
              </a:rPr>
              <a:t>Nous devons décider comment rétablir l’accès aux hautes vallées. </a:t>
            </a:r>
          </a:p>
          <a:p>
            <a:pPr marL="285750" indent="-285750">
              <a:lnSpc>
                <a:spcPct val="100000"/>
              </a:lnSpc>
              <a:buFont typeface="Arial" panose="020B0604020202020204" pitchFamily="34" charset="0"/>
              <a:buChar char="•"/>
            </a:pPr>
            <a:r>
              <a:rPr lang="fr-FR" sz="1800" b="0" i="1" strike="noStrike" spc="-1" dirty="0">
                <a:solidFill>
                  <a:srgbClr val="FFFF00"/>
                </a:solidFill>
                <a:latin typeface="Calibri"/>
              </a:rPr>
              <a:t>Lister les objectifs à atteindre</a:t>
            </a:r>
          </a:p>
          <a:p>
            <a:pPr marL="285750" indent="-285750">
              <a:lnSpc>
                <a:spcPct val="100000"/>
              </a:lnSpc>
              <a:buFont typeface="Arial" panose="020B0604020202020204" pitchFamily="34" charset="0"/>
              <a:buChar char="•"/>
            </a:pPr>
            <a:r>
              <a:rPr lang="fr-FR" i="1" spc="-1" dirty="0">
                <a:solidFill>
                  <a:srgbClr val="FFFF00"/>
                </a:solidFill>
                <a:latin typeface="Calibri"/>
              </a:rPr>
              <a:t>Lister les critères de réussite</a:t>
            </a:r>
          </a:p>
          <a:p>
            <a:pPr marL="285750" indent="-285750">
              <a:lnSpc>
                <a:spcPct val="100000"/>
              </a:lnSpc>
              <a:buFont typeface="Arial" panose="020B0604020202020204" pitchFamily="34" charset="0"/>
              <a:buChar char="•"/>
            </a:pPr>
            <a:r>
              <a:rPr lang="fr-FR" i="1" spc="-1" dirty="0">
                <a:solidFill>
                  <a:srgbClr val="FFFF00"/>
                </a:solidFill>
                <a:latin typeface="Calibri"/>
              </a:rPr>
              <a:t>Recueillir informations</a:t>
            </a:r>
          </a:p>
          <a:p>
            <a:pPr marL="285750" indent="-285750">
              <a:lnSpc>
                <a:spcPct val="100000"/>
              </a:lnSpc>
              <a:buFont typeface="Arial" panose="020B0604020202020204" pitchFamily="34" charset="0"/>
              <a:buChar char="•"/>
            </a:pPr>
            <a:r>
              <a:rPr lang="fr-FR" i="1" spc="-1" dirty="0">
                <a:solidFill>
                  <a:srgbClr val="FFFF00"/>
                </a:solidFill>
                <a:latin typeface="Calibri"/>
              </a:rPr>
              <a:t>Lister les solutions possibles</a:t>
            </a:r>
          </a:p>
          <a:p>
            <a:pPr marL="285750" indent="-285750">
              <a:lnSpc>
                <a:spcPct val="100000"/>
              </a:lnSpc>
              <a:buFont typeface="Arial" panose="020B0604020202020204" pitchFamily="34" charset="0"/>
              <a:buChar char="•"/>
            </a:pPr>
            <a:r>
              <a:rPr lang="fr-FR" i="1" spc="-1" dirty="0">
                <a:solidFill>
                  <a:srgbClr val="FFFF00"/>
                </a:solidFill>
                <a:latin typeface="Calibri"/>
              </a:rPr>
              <a:t>Trier</a:t>
            </a:r>
          </a:p>
          <a:p>
            <a:pPr marL="285750" indent="-285750">
              <a:lnSpc>
                <a:spcPct val="100000"/>
              </a:lnSpc>
              <a:buFont typeface="Arial" panose="020B0604020202020204" pitchFamily="34" charset="0"/>
              <a:buChar char="•"/>
            </a:pPr>
            <a:r>
              <a:rPr lang="fr-FR" i="1" spc="-1" dirty="0">
                <a:solidFill>
                  <a:srgbClr val="FFFF00"/>
                </a:solidFill>
                <a:latin typeface="Calibri"/>
              </a:rPr>
              <a:t>Choisir</a:t>
            </a:r>
          </a:p>
          <a:p>
            <a:pPr marL="285750" indent="-285750">
              <a:lnSpc>
                <a:spcPct val="100000"/>
              </a:lnSpc>
              <a:buFont typeface="Arial" panose="020B0604020202020204" pitchFamily="34" charset="0"/>
              <a:buChar char="•"/>
            </a:pPr>
            <a:r>
              <a:rPr lang="fr-FR" i="1" spc="-1" dirty="0">
                <a:solidFill>
                  <a:srgbClr val="FFFF00"/>
                </a:solidFill>
                <a:latin typeface="Calibri"/>
              </a:rPr>
              <a:t>Implémenter</a:t>
            </a:r>
          </a:p>
          <a:p>
            <a:pPr marL="285750" indent="-285750">
              <a:lnSpc>
                <a:spcPct val="100000"/>
              </a:lnSpc>
              <a:buFont typeface="Arial" panose="020B0604020202020204" pitchFamily="34" charset="0"/>
              <a:buChar char="•"/>
            </a:pPr>
            <a:r>
              <a:rPr lang="fr-FR" i="1" spc="-1" dirty="0">
                <a:solidFill>
                  <a:srgbClr val="FFFF00"/>
                </a:solidFill>
                <a:latin typeface="Calibri"/>
              </a:rPr>
              <a:t>Identifier les actions de suivi</a:t>
            </a:r>
          </a:p>
          <a:p>
            <a:pPr marL="285750" indent="-285750">
              <a:lnSpc>
                <a:spcPct val="100000"/>
              </a:lnSpc>
              <a:buFont typeface="Arial" panose="020B0604020202020204" pitchFamily="34" charset="0"/>
              <a:buChar char="•"/>
            </a:pPr>
            <a:endParaRPr lang="fr-FR" spc="-1" dirty="0">
              <a:solidFill>
                <a:srgbClr val="FFFFFF"/>
              </a:solidFill>
              <a:latin typeface="Calibri"/>
            </a:endParaRPr>
          </a:p>
          <a:p>
            <a:pPr>
              <a:lnSpc>
                <a:spcPct val="100000"/>
              </a:lnSpc>
            </a:pPr>
            <a:endParaRPr lang="fr-FR" sz="1800" b="0" strike="noStrike" spc="-1" dirty="0">
              <a:solidFill>
                <a:srgbClr val="FFFFFF"/>
              </a:solidFill>
              <a:latin typeface="Calibri"/>
            </a:endParaRPr>
          </a:p>
          <a:p>
            <a:pPr>
              <a:lnSpc>
                <a:spcPct val="100000"/>
              </a:lnSpc>
            </a:pPr>
            <a:endParaRPr lang="fr-FR" sz="1000" b="0" u="sng" strike="noStrike" spc="-1" dirty="0">
              <a:latin typeface="Arial"/>
            </a:endParaRPr>
          </a:p>
          <a:p>
            <a:pPr>
              <a:lnSpc>
                <a:spcPct val="100000"/>
              </a:lnSpc>
            </a:pPr>
            <a:endParaRPr lang="fr-FR" sz="1000" b="0" strike="noStrike" spc="-1" dirty="0">
              <a:latin typeface="Arial"/>
            </a:endParaRPr>
          </a:p>
        </p:txBody>
      </p:sp>
    </p:spTree>
    <p:extLst>
      <p:ext uri="{BB962C8B-B14F-4D97-AF65-F5344CB8AC3E}">
        <p14:creationId xmlns:p14="http://schemas.microsoft.com/office/powerpoint/2010/main" val="151064627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endParaRPr lang="en-US" sz="5200" b="0" strike="noStrike" spc="-1" dirty="0">
              <a:solidFill>
                <a:srgbClr val="000000"/>
              </a:solidFill>
              <a:latin typeface="Calibri"/>
            </a:endParaRPr>
          </a:p>
        </p:txBody>
      </p:sp>
      <p:sp>
        <p:nvSpPr>
          <p:cNvPr id="255" name="TextShape 2"/>
          <p:cNvSpPr txBox="1"/>
          <p:nvPr/>
        </p:nvSpPr>
        <p:spPr>
          <a:xfrm>
            <a:off x="403589" y="1150028"/>
            <a:ext cx="10825019" cy="5899163"/>
          </a:xfrm>
          <a:prstGeom prst="rect">
            <a:avLst/>
          </a:prstGeom>
          <a:noFill/>
          <a:ln>
            <a:noFill/>
          </a:ln>
        </p:spPr>
        <p:txBody>
          <a:bodyPr lIns="108000" tIns="108000" rIns="108000" bIns="108000" anchor="ctr">
            <a:normAutofit fontScale="92500" lnSpcReduction="20000"/>
          </a:bodyPr>
          <a:lstStyle/>
          <a:p>
            <a:pPr>
              <a:lnSpc>
                <a:spcPct val="90000"/>
              </a:lnSpc>
              <a:spcBef>
                <a:spcPts val="1001"/>
              </a:spcBef>
              <a:tabLst>
                <a:tab pos="0" algn="l"/>
              </a:tabLst>
            </a:pPr>
            <a:r>
              <a:rPr lang="fr-FR" sz="2000" dirty="0">
                <a:latin typeface="Arial" panose="020B0604020202020204" pitchFamily="34" charset="0"/>
              </a:rPr>
              <a:t>Organisation du travail: Une tâche primordiale</a:t>
            </a:r>
          </a:p>
          <a:p>
            <a:pPr>
              <a:lnSpc>
                <a:spcPct val="90000"/>
              </a:lnSpc>
              <a:spcBef>
                <a:spcPts val="1001"/>
              </a:spcBef>
              <a:tabLst>
                <a:tab pos="0" algn="l"/>
              </a:tabLst>
            </a:pPr>
            <a:endParaRPr lang="fr-FR" sz="20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1" i="0" u="none" strike="noStrike" cap="none" normalizeH="0" baseline="0" dirty="0">
                <a:ln>
                  <a:noFill/>
                </a:ln>
                <a:solidFill>
                  <a:schemeClr val="tx1"/>
                </a:solidFill>
                <a:effectLst/>
                <a:latin typeface="Arial" panose="020B0604020202020204" pitchFamily="34" charset="0"/>
              </a:rPr>
              <a:t>Connaître la stratégie de l’entreprise (priorités court terme, priorités long terme), pour l’appliquer à son équipe. Exemples:</a:t>
            </a: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Finir dans le vert pour 2022</a:t>
            </a:r>
          </a:p>
          <a:p>
            <a:pPr marL="800100" lvl="1" indent="-342900" eaLnBrk="0" fontAlgn="base" hangingPunct="0">
              <a:spcBef>
                <a:spcPct val="0"/>
              </a:spcBef>
              <a:spcAft>
                <a:spcPct val="0"/>
              </a:spcAft>
              <a:buFont typeface="Wingdings" panose="05000000000000000000" pitchFamily="2" charset="2"/>
              <a:buChar char="Ø"/>
            </a:pPr>
            <a:r>
              <a:rPr kumimoji="0" lang="fr-FR" altLang="fr-FR" sz="2000" i="0" u="none" strike="noStrike" cap="none" normalizeH="0" baseline="0" dirty="0">
                <a:ln>
                  <a:noFill/>
                </a:ln>
                <a:solidFill>
                  <a:schemeClr val="tx1"/>
                </a:solidFill>
                <a:effectLst/>
                <a:latin typeface="Arial" panose="020B0604020202020204" pitchFamily="34" charset="0"/>
              </a:rPr>
              <a:t>Projet de produit phare pour 2024</a:t>
            </a: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Produits anciens à faire vivre</a:t>
            </a:r>
            <a:endParaRPr kumimoji="0" lang="fr-FR" altLang="fr-FR" sz="200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Projet de fond « Eco Responsabilité 2025»</a:t>
            </a:r>
          </a:p>
          <a:p>
            <a:pPr marL="342900" indent="-342900" eaLnBrk="0" fontAlgn="base" hangingPunct="0">
              <a:spcBef>
                <a:spcPct val="0"/>
              </a:spcBef>
              <a:spcAft>
                <a:spcPct val="0"/>
              </a:spcAft>
              <a:buFont typeface="Wingdings" panose="05000000000000000000" pitchFamily="2" charset="2"/>
              <a:buChar char="Ø"/>
            </a:pPr>
            <a:endParaRPr kumimoji="0" lang="fr-FR" altLang="fr-FR" sz="2000" i="0" u="none" strike="noStrike" cap="none" normalizeH="0" baseline="0" dirty="0">
              <a:ln>
                <a:noFill/>
              </a:ln>
              <a:solidFill>
                <a:schemeClr val="tx1"/>
              </a:solidFill>
              <a:effectLst/>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Ø"/>
            </a:pPr>
            <a:r>
              <a:rPr lang="fr-FR" altLang="fr-FR" sz="2000" b="1" dirty="0">
                <a:latin typeface="Arial" panose="020B0604020202020204" pitchFamily="34" charset="0"/>
              </a:rPr>
              <a:t>Connaître les compétences et les qualités de ses collaborateurs</a:t>
            </a:r>
          </a:p>
          <a:p>
            <a:pPr marL="800100" lvl="1" indent="-342900" eaLnBrk="0" fontAlgn="base" hangingPunct="0">
              <a:spcBef>
                <a:spcPct val="0"/>
              </a:spcBef>
              <a:spcAft>
                <a:spcPct val="0"/>
              </a:spcAft>
              <a:buFont typeface="Wingdings" panose="05000000000000000000" pitchFamily="2" charset="2"/>
              <a:buChar char="Ø"/>
            </a:pPr>
            <a:r>
              <a:rPr kumimoji="0" lang="fr-FR" altLang="fr-FR" sz="2000" i="0" u="none" strike="noStrike" cap="none" normalizeH="0" baseline="0" dirty="0">
                <a:ln>
                  <a:noFill/>
                </a:ln>
                <a:solidFill>
                  <a:schemeClr val="tx1"/>
                </a:solidFill>
                <a:effectLst/>
                <a:latin typeface="Arial" panose="020B0604020202020204" pitchFamily="34" charset="0"/>
              </a:rPr>
              <a:t>Adaptation à la tache confiée</a:t>
            </a: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Capacité a travailler sous stress</a:t>
            </a:r>
          </a:p>
          <a:p>
            <a:pPr marL="800100" lvl="1" indent="-342900" eaLnBrk="0" fontAlgn="base" hangingPunct="0">
              <a:spcBef>
                <a:spcPct val="0"/>
              </a:spcBef>
              <a:spcAft>
                <a:spcPct val="0"/>
              </a:spcAft>
              <a:buFont typeface="Wingdings" panose="05000000000000000000" pitchFamily="2" charset="2"/>
              <a:buChar char="Ø"/>
            </a:pPr>
            <a:r>
              <a:rPr kumimoji="0" lang="fr-FR" altLang="fr-FR" sz="2000" i="0" u="none" strike="noStrike" cap="none" normalizeH="0" baseline="0" dirty="0">
                <a:ln>
                  <a:noFill/>
                </a:ln>
                <a:solidFill>
                  <a:schemeClr val="tx1"/>
                </a:solidFill>
                <a:effectLst/>
                <a:latin typeface="Arial" panose="020B0604020202020204" pitchFamily="34" charset="0"/>
              </a:rPr>
              <a:t>Plutôt solitaire/équipe, leader/suiveur (se référer au DISC)</a:t>
            </a:r>
          </a:p>
          <a:p>
            <a:pPr marL="800100" lvl="1" indent="-342900" eaLnBrk="0" fontAlgn="base" hangingPunct="0">
              <a:spcBef>
                <a:spcPct val="0"/>
              </a:spcBef>
              <a:spcAft>
                <a:spcPct val="0"/>
              </a:spcAft>
              <a:buFont typeface="Wingdings" panose="05000000000000000000" pitchFamily="2" charset="2"/>
              <a:buChar char="Ø"/>
            </a:pPr>
            <a:endParaRPr lang="fr-FR" altLang="fr-FR" sz="2000" dirty="0">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Ø"/>
            </a:pPr>
            <a:r>
              <a:rPr lang="fr-FR" altLang="fr-FR" sz="2000" b="1" dirty="0">
                <a:latin typeface="Arial" panose="020B0604020202020204" pitchFamily="34" charset="0"/>
              </a:rPr>
              <a:t>Formaliser, communiquer, négocier</a:t>
            </a:r>
          </a:p>
          <a:p>
            <a:pPr marL="800100" lvl="1" indent="-342900" eaLnBrk="0" fontAlgn="base" hangingPunct="0">
              <a:spcBef>
                <a:spcPct val="0"/>
              </a:spcBef>
              <a:spcAft>
                <a:spcPct val="0"/>
              </a:spcAft>
              <a:buFont typeface="Wingdings" panose="05000000000000000000" pitchFamily="2" charset="2"/>
              <a:buChar char="Ø"/>
            </a:pPr>
            <a:r>
              <a:rPr kumimoji="0" lang="fr-FR" altLang="fr-FR" sz="2000" i="0" u="none" strike="noStrike" cap="none" normalizeH="0" baseline="0" dirty="0">
                <a:ln>
                  <a:noFill/>
                </a:ln>
                <a:solidFill>
                  <a:schemeClr val="tx1"/>
                </a:solidFill>
                <a:effectLst/>
                <a:latin typeface="Arial" panose="020B0604020202020204" pitchFamily="34" charset="0"/>
              </a:rPr>
              <a:t>Exprimer les projets aux collaborateurs et aux pairs, individuellement, et recueillir des feedback</a:t>
            </a: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Adapter, communiquer + largement</a:t>
            </a:r>
          </a:p>
          <a:p>
            <a:pPr marL="800100" lvl="1" indent="-342900" eaLnBrk="0" fontAlgn="base" hangingPunct="0">
              <a:spcBef>
                <a:spcPct val="0"/>
              </a:spcBef>
              <a:spcAft>
                <a:spcPct val="0"/>
              </a:spcAft>
              <a:buFont typeface="Wingdings" panose="05000000000000000000" pitchFamily="2" charset="2"/>
              <a:buChar char="Ø"/>
            </a:pPr>
            <a:endParaRPr kumimoji="0" lang="fr-FR" altLang="fr-FR" sz="2000" i="0" u="none" strike="noStrike" cap="none" normalizeH="0" baseline="0" dirty="0">
              <a:ln>
                <a:noFill/>
              </a:ln>
              <a:solidFill>
                <a:schemeClr val="tx1"/>
              </a:solidFill>
              <a:effectLst/>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Ø"/>
            </a:pPr>
            <a:r>
              <a:rPr lang="fr-FR" altLang="fr-FR" sz="2000" b="1" dirty="0">
                <a:latin typeface="Arial" panose="020B0604020202020204" pitchFamily="34" charset="0"/>
              </a:rPr>
              <a:t>Organiser le travail, avec l’équipe. Définition d’échéances (</a:t>
            </a:r>
            <a:r>
              <a:rPr lang="fr-FR" altLang="fr-FR" sz="2000" b="1" dirty="0" err="1">
                <a:latin typeface="Arial" panose="020B0604020202020204" pitchFamily="34" charset="0"/>
              </a:rPr>
              <a:t>Milestones</a:t>
            </a:r>
            <a:r>
              <a:rPr lang="fr-FR" altLang="fr-FR" sz="2000" b="1" dirty="0">
                <a:latin typeface="Arial" panose="020B0604020202020204" pitchFamily="34" charset="0"/>
              </a:rPr>
              <a:t>)</a:t>
            </a:r>
          </a:p>
          <a:p>
            <a:pPr marL="800100" lvl="1" indent="-342900" eaLnBrk="0" fontAlgn="base" hangingPunct="0">
              <a:spcBef>
                <a:spcPct val="0"/>
              </a:spcBef>
              <a:spcAft>
                <a:spcPct val="0"/>
              </a:spcAft>
              <a:buFont typeface="Wingdings" panose="05000000000000000000" pitchFamily="2" charset="2"/>
              <a:buChar char="Ø"/>
            </a:pPr>
            <a:r>
              <a:rPr kumimoji="0" lang="fr-FR" altLang="fr-FR" sz="2000" i="0" u="none" strike="noStrike" cap="none" normalizeH="0" baseline="0" dirty="0">
                <a:ln>
                  <a:noFill/>
                </a:ln>
                <a:solidFill>
                  <a:schemeClr val="tx1"/>
                </a:solidFill>
                <a:effectLst/>
                <a:latin typeface="Arial" panose="020B0604020202020204" pitchFamily="34" charset="0"/>
              </a:rPr>
              <a:t>Grandes échéances</a:t>
            </a: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Tableaux de bords</a:t>
            </a:r>
            <a:endParaRPr kumimoji="0" lang="fr-FR" altLang="fr-FR" sz="200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Wingdings" panose="05000000000000000000" pitchFamily="2" charset="2"/>
              <a:buChar char="Ø"/>
            </a:pPr>
            <a:r>
              <a:rPr lang="fr-FR" altLang="fr-FR" sz="2000" dirty="0">
                <a:latin typeface="Arial" panose="020B0604020202020204" pitchFamily="34" charset="0"/>
              </a:rPr>
              <a:t>Rendez-vous d’avancement récurrents (Utilisation d’outils pour éviter les procrastinations)</a:t>
            </a:r>
            <a:endParaRPr lang="fr-FR" sz="2000" b="0" strike="noStrike" spc="-1" dirty="0">
              <a:solidFill>
                <a:srgbClr val="FFFFFF"/>
              </a:solidFill>
              <a:latin typeface="Calibri"/>
            </a:endParaRPr>
          </a:p>
          <a:p>
            <a:pPr>
              <a:lnSpc>
                <a:spcPct val="90000"/>
              </a:lnSpc>
              <a:spcBef>
                <a:spcPts val="1001"/>
              </a:spcBef>
              <a:tabLst>
                <a:tab pos="0" algn="l"/>
              </a:tabLst>
            </a:pPr>
            <a:endParaRPr lang="en-US" b="1" spc="-1" dirty="0">
              <a:solidFill>
                <a:srgbClr val="FFFFFF"/>
              </a:solidFill>
              <a:latin typeface="Calibri"/>
            </a:endParaRPr>
          </a:p>
          <a:p>
            <a:pPr>
              <a:lnSpc>
                <a:spcPct val="90000"/>
              </a:lnSpc>
              <a:spcBef>
                <a:spcPts val="1001"/>
              </a:spcBef>
              <a:tabLst>
                <a:tab pos="0" algn="l"/>
              </a:tabLst>
            </a:pPr>
            <a:endParaRPr lang="en-US" sz="1800" b="0" strike="noStrike" spc="-1" dirty="0">
              <a:solidFill>
                <a:srgbClr val="FFFFFF"/>
              </a:solidFill>
              <a:latin typeface="Calibri"/>
            </a:endParaRP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12</a:t>
            </a:fld>
            <a:endParaRPr lang="fr-FR" sz="1200" b="0" strike="noStrike" spc="-1">
              <a:latin typeface="Times New Roman"/>
            </a:endParaRPr>
          </a:p>
        </p:txBody>
      </p:sp>
    </p:spTree>
    <p:extLst>
      <p:ext uri="{BB962C8B-B14F-4D97-AF65-F5344CB8AC3E}">
        <p14:creationId xmlns:p14="http://schemas.microsoft.com/office/powerpoint/2010/main" val="385975710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37" name="TextShape 1"/>
          <p:cNvSpPr txBox="1"/>
          <p:nvPr/>
        </p:nvSpPr>
        <p:spPr>
          <a:xfrm>
            <a:off x="3708526" y="150921"/>
            <a:ext cx="5877926" cy="674255"/>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Synthèse Leçon 4</a:t>
            </a:r>
            <a:endParaRPr lang="en-US" sz="5200" b="0" strike="noStrike" spc="-1" dirty="0">
              <a:solidFill>
                <a:srgbClr val="000000"/>
              </a:solidFill>
              <a:latin typeface="Calibri"/>
            </a:endParaRPr>
          </a:p>
        </p:txBody>
      </p:sp>
      <p:sp>
        <p:nvSpPr>
          <p:cNvPr id="238" name="TextShape 2"/>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20E365DA-7811-4C40-9B72-43BE59DE0C91}" type="slidenum">
              <a:rPr lang="en-US" sz="1200" b="0" strike="noStrike" spc="-1">
                <a:solidFill>
                  <a:srgbClr val="FFFFFF"/>
                </a:solidFill>
                <a:latin typeface="Calibri"/>
              </a:rPr>
              <a:t>13</a:t>
            </a:fld>
            <a:endParaRPr lang="fr-FR" sz="1200" b="0" strike="noStrike" spc="-1">
              <a:latin typeface="Times New Roman"/>
            </a:endParaRPr>
          </a:p>
        </p:txBody>
      </p:sp>
      <p:sp>
        <p:nvSpPr>
          <p:cNvPr id="245" name="TextShape 8"/>
          <p:cNvSpPr txBox="1"/>
          <p:nvPr/>
        </p:nvSpPr>
        <p:spPr>
          <a:xfrm>
            <a:off x="567308" y="1159479"/>
            <a:ext cx="11033565" cy="5547600"/>
          </a:xfrm>
          <a:prstGeom prst="rect">
            <a:avLst/>
          </a:prstGeom>
          <a:noFill/>
          <a:ln>
            <a:noFill/>
          </a:ln>
        </p:spPr>
        <p:txBody>
          <a:bodyPr lIns="108000" tIns="108000" rIns="108000" bIns="108000" anchor="ctr">
            <a:normAutofit/>
          </a:bodyPr>
          <a:lstStyle/>
          <a:p>
            <a:pPr marL="457200">
              <a:lnSpc>
                <a:spcPct val="90000"/>
              </a:lnSpc>
              <a:spcBef>
                <a:spcPts val="499"/>
              </a:spcBef>
              <a:tabLst>
                <a:tab pos="0" algn="l"/>
              </a:tabLst>
            </a:pPr>
            <a:endParaRPr lang="fr-FR" sz="1600" b="0" strike="noStrike" spc="-1" dirty="0">
              <a:latin typeface="Calibri"/>
            </a:endParaRPr>
          </a:p>
          <a:p>
            <a:pPr marL="914400" indent="-457200">
              <a:lnSpc>
                <a:spcPct val="90000"/>
              </a:lnSpc>
              <a:spcBef>
                <a:spcPts val="499"/>
              </a:spcBef>
              <a:buFont typeface="Wingdings" panose="05000000000000000000" pitchFamily="2" charset="2"/>
              <a:buChar char="q"/>
              <a:tabLst>
                <a:tab pos="0" algn="l"/>
              </a:tabLst>
            </a:pPr>
            <a:r>
              <a:rPr lang="fr-FR" sz="3200" spc="-1" dirty="0">
                <a:latin typeface="Calibri"/>
              </a:rPr>
              <a:t>Matrice d’Eisenhower</a:t>
            </a:r>
          </a:p>
          <a:p>
            <a:pPr marL="914400" indent="-457200">
              <a:lnSpc>
                <a:spcPct val="90000"/>
              </a:lnSpc>
              <a:spcBef>
                <a:spcPts val="499"/>
              </a:spcBef>
              <a:buFont typeface="Wingdings" panose="05000000000000000000" pitchFamily="2" charset="2"/>
              <a:buChar char="q"/>
              <a:tabLst>
                <a:tab pos="0" algn="l"/>
              </a:tabLst>
            </a:pPr>
            <a:r>
              <a:rPr lang="fr-FR" sz="3200" spc="-1" dirty="0">
                <a:latin typeface="Calibri"/>
              </a:rPr>
              <a:t>Savoir Déléguer</a:t>
            </a:r>
          </a:p>
          <a:p>
            <a:pPr marL="914400" indent="-457200">
              <a:lnSpc>
                <a:spcPct val="90000"/>
              </a:lnSpc>
              <a:spcBef>
                <a:spcPts val="499"/>
              </a:spcBef>
              <a:buFont typeface="Wingdings" panose="05000000000000000000" pitchFamily="2" charset="2"/>
              <a:buChar char="q"/>
              <a:tabLst>
                <a:tab pos="0" algn="l"/>
              </a:tabLst>
            </a:pPr>
            <a:r>
              <a:rPr lang="fr-FR" sz="3200" spc="-1" dirty="0">
                <a:latin typeface="Calibri"/>
              </a:rPr>
              <a:t>Prise de décision – Paradoxe d’</a:t>
            </a:r>
            <a:r>
              <a:rPr lang="fr-FR" sz="3200" spc="-1" dirty="0" err="1">
                <a:latin typeface="Calibri"/>
              </a:rPr>
              <a:t>Abilène</a:t>
            </a:r>
            <a:endParaRPr lang="fr-FR" sz="3200" spc="-1" dirty="0">
              <a:latin typeface="Calibri"/>
            </a:endParaRPr>
          </a:p>
          <a:p>
            <a:pPr marL="457200">
              <a:lnSpc>
                <a:spcPct val="90000"/>
              </a:lnSpc>
              <a:spcBef>
                <a:spcPts val="499"/>
              </a:spcBef>
              <a:tabLst>
                <a:tab pos="0" algn="l"/>
              </a:tabLst>
            </a:pPr>
            <a:endParaRPr lang="fr-FR" sz="1600" b="0" strike="noStrike" spc="-1" dirty="0">
              <a:latin typeface="Calibri"/>
            </a:endParaRPr>
          </a:p>
          <a:p>
            <a:pPr>
              <a:lnSpc>
                <a:spcPct val="90000"/>
              </a:lnSpc>
              <a:spcBef>
                <a:spcPts val="1001"/>
              </a:spcBef>
              <a:tabLst>
                <a:tab pos="0" algn="l"/>
              </a:tabLst>
            </a:pPr>
            <a:endParaRPr lang="fr-FR" sz="1600" b="0" strike="noStrike" spc="-1" dirty="0">
              <a:latin typeface="Calibri"/>
            </a:endParaRPr>
          </a:p>
          <a:p>
            <a:pPr>
              <a:lnSpc>
                <a:spcPct val="90000"/>
              </a:lnSpc>
              <a:spcBef>
                <a:spcPts val="1001"/>
              </a:spcBef>
              <a:tabLst>
                <a:tab pos="0" algn="l"/>
              </a:tabLst>
            </a:pPr>
            <a:endParaRPr lang="fr-FR" sz="1600" b="0" strike="noStrike" spc="-1" dirty="0">
              <a:latin typeface="Calibri"/>
            </a:endParaRPr>
          </a:p>
        </p:txBody>
      </p:sp>
    </p:spTree>
    <p:extLst>
      <p:ext uri="{BB962C8B-B14F-4D97-AF65-F5344CB8AC3E}">
        <p14:creationId xmlns:p14="http://schemas.microsoft.com/office/powerpoint/2010/main" val="15732556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p>
          <a:p>
            <a:pPr algn="ctr">
              <a:lnSpc>
                <a:spcPct val="70000"/>
              </a:lnSpc>
            </a:pPr>
            <a:r>
              <a:rPr lang="fr-FR" spc="-151" dirty="0">
                <a:solidFill>
                  <a:srgbClr val="FFFFFF"/>
                </a:solidFill>
                <a:latin typeface="Calibri Light"/>
              </a:rPr>
              <a:t>Gestion du temps</a:t>
            </a:r>
            <a:endParaRPr lang="en-US" b="0" strike="noStrike" spc="-1" dirty="0">
              <a:solidFill>
                <a:srgbClr val="000000"/>
              </a:solidFill>
              <a:latin typeface="Calibri"/>
            </a:endParaRPr>
          </a:p>
        </p:txBody>
      </p:sp>
      <p:sp>
        <p:nvSpPr>
          <p:cNvPr id="255" name="TextShape 2"/>
          <p:cNvSpPr txBox="1"/>
          <p:nvPr/>
        </p:nvSpPr>
        <p:spPr>
          <a:xfrm>
            <a:off x="98323" y="1209964"/>
            <a:ext cx="5610019" cy="822037"/>
          </a:xfrm>
          <a:prstGeom prst="rect">
            <a:avLst/>
          </a:prstGeom>
          <a:noFill/>
          <a:ln>
            <a:noFill/>
          </a:ln>
        </p:spPr>
        <p:txBody>
          <a:bodyPr lIns="108000" tIns="108000" rIns="108000" bIns="108000" anchor="ctr">
            <a:normAutofit/>
          </a:bodyPr>
          <a:lstStyle/>
          <a:p>
            <a:pPr>
              <a:lnSpc>
                <a:spcPct val="90000"/>
              </a:lnSpc>
              <a:spcBef>
                <a:spcPts val="1001"/>
              </a:spcBef>
              <a:tabLst>
                <a:tab pos="0" algn="l"/>
              </a:tabLst>
            </a:pPr>
            <a:r>
              <a:rPr lang="fr-FR" sz="2000" b="1" dirty="0">
                <a:latin typeface="Arial" panose="020B0604020202020204" pitchFamily="34" charset="0"/>
              </a:rPr>
              <a:t>La Matrice d’Eisenhower: Aide à la priorisation</a:t>
            </a:r>
          </a:p>
          <a:p>
            <a:pPr>
              <a:lnSpc>
                <a:spcPct val="90000"/>
              </a:lnSpc>
              <a:spcBef>
                <a:spcPts val="1001"/>
              </a:spcBef>
              <a:tabLst>
                <a:tab pos="0" algn="l"/>
              </a:tabLst>
            </a:pPr>
            <a:endParaRPr lang="en-US" sz="1800" b="1" strike="noStrike" spc="-1" dirty="0">
              <a:solidFill>
                <a:srgbClr val="FFFFFF"/>
              </a:solidFill>
              <a:latin typeface="Calibri"/>
            </a:endParaRP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2</a:t>
            </a:fld>
            <a:endParaRPr lang="fr-FR" sz="1200" b="0" strike="noStrike" spc="-1">
              <a:latin typeface="Times New Roman"/>
            </a:endParaRPr>
          </a:p>
        </p:txBody>
      </p:sp>
      <p:pic>
        <p:nvPicPr>
          <p:cNvPr id="8" name="Image 7">
            <a:extLst>
              <a:ext uri="{FF2B5EF4-FFF2-40B4-BE49-F238E27FC236}">
                <a16:creationId xmlns:a16="http://schemas.microsoft.com/office/drawing/2014/main" id="{D3BA73FD-4A3E-44A6-BCE8-780ADC8D4ED3}"/>
              </a:ext>
            </a:extLst>
          </p:cNvPr>
          <p:cNvPicPr>
            <a:picLocks noChangeAspect="1"/>
          </p:cNvPicPr>
          <p:nvPr/>
        </p:nvPicPr>
        <p:blipFill>
          <a:blip r:embed="rId2"/>
          <a:stretch>
            <a:fillRect/>
          </a:stretch>
        </p:blipFill>
        <p:spPr>
          <a:xfrm>
            <a:off x="5915487" y="1144415"/>
            <a:ext cx="5745076" cy="4775529"/>
          </a:xfrm>
          <a:prstGeom prst="rect">
            <a:avLst/>
          </a:prstGeom>
        </p:spPr>
      </p:pic>
      <p:sp>
        <p:nvSpPr>
          <p:cNvPr id="6" name="TextShape 2">
            <a:extLst>
              <a:ext uri="{FF2B5EF4-FFF2-40B4-BE49-F238E27FC236}">
                <a16:creationId xmlns:a16="http://schemas.microsoft.com/office/drawing/2014/main" id="{C120A07A-CE32-47F6-8B66-AE2D2B2BDEE5}"/>
              </a:ext>
            </a:extLst>
          </p:cNvPr>
          <p:cNvSpPr txBox="1"/>
          <p:nvPr/>
        </p:nvSpPr>
        <p:spPr>
          <a:xfrm>
            <a:off x="0" y="2419928"/>
            <a:ext cx="5915487" cy="1404820"/>
          </a:xfrm>
          <a:prstGeom prst="rect">
            <a:avLst/>
          </a:prstGeom>
          <a:noFill/>
          <a:ln>
            <a:noFill/>
          </a:ln>
        </p:spPr>
        <p:txBody>
          <a:bodyPr lIns="108000" tIns="108000" rIns="108000" bIns="108000" anchor="ctr">
            <a:normAutofit/>
          </a:bodyPr>
          <a:lstStyle/>
          <a:p>
            <a:pPr>
              <a:lnSpc>
                <a:spcPct val="90000"/>
              </a:lnSpc>
              <a:spcBef>
                <a:spcPts val="1001"/>
              </a:spcBef>
              <a:tabLst>
                <a:tab pos="0" algn="l"/>
              </a:tabLst>
            </a:pPr>
            <a:r>
              <a:rPr lang="fr-FR" sz="2000" b="1" dirty="0">
                <a:latin typeface="Arial" panose="020B0604020202020204" pitchFamily="34" charset="0"/>
              </a:rPr>
              <a:t>Eisenhower+: Ajouter une dimension: </a:t>
            </a:r>
          </a:p>
          <a:p>
            <a:pPr marL="342900" indent="-342900">
              <a:lnSpc>
                <a:spcPct val="90000"/>
              </a:lnSpc>
              <a:spcBef>
                <a:spcPts val="1001"/>
              </a:spcBef>
              <a:buFont typeface="Arial" panose="020B0604020202020204" pitchFamily="34" charset="0"/>
              <a:buChar char="•"/>
              <a:tabLst>
                <a:tab pos="0" algn="l"/>
              </a:tabLst>
            </a:pPr>
            <a:r>
              <a:rPr lang="fr-FR" sz="2000" b="1" dirty="0">
                <a:latin typeface="Arial" panose="020B0604020202020204" pitchFamily="34" charset="0"/>
              </a:rPr>
              <a:t>La facilité/rapidité de la tâche: « Round-Robin »</a:t>
            </a:r>
          </a:p>
          <a:p>
            <a:pPr>
              <a:lnSpc>
                <a:spcPct val="90000"/>
              </a:lnSpc>
              <a:spcBef>
                <a:spcPts val="1001"/>
              </a:spcBef>
              <a:tabLst>
                <a:tab pos="0" algn="l"/>
              </a:tabLst>
            </a:pPr>
            <a:endParaRPr lang="en-US" b="1" strike="noStrike" spc="-1" dirty="0">
              <a:solidFill>
                <a:srgbClr val="FFFFFF"/>
              </a:solidFill>
              <a:latin typeface="Calibri"/>
            </a:endParaRPr>
          </a:p>
        </p:txBody>
      </p:sp>
      <p:sp>
        <p:nvSpPr>
          <p:cNvPr id="2" name="TextShape 2">
            <a:extLst>
              <a:ext uri="{FF2B5EF4-FFF2-40B4-BE49-F238E27FC236}">
                <a16:creationId xmlns:a16="http://schemas.microsoft.com/office/drawing/2014/main" id="{FD1AD299-6DA3-65FA-B261-F375A9C80DEC}"/>
              </a:ext>
            </a:extLst>
          </p:cNvPr>
          <p:cNvSpPr txBox="1"/>
          <p:nvPr/>
        </p:nvSpPr>
        <p:spPr>
          <a:xfrm>
            <a:off x="-1" y="3695441"/>
            <a:ext cx="5915487" cy="1404820"/>
          </a:xfrm>
          <a:prstGeom prst="rect">
            <a:avLst/>
          </a:prstGeom>
          <a:noFill/>
          <a:ln>
            <a:noFill/>
          </a:ln>
        </p:spPr>
        <p:txBody>
          <a:bodyPr lIns="108000" tIns="108000" rIns="108000" bIns="108000" anchor="ctr">
            <a:normAutofit/>
          </a:bodyPr>
          <a:lstStyle/>
          <a:p>
            <a:pPr>
              <a:lnSpc>
                <a:spcPct val="90000"/>
              </a:lnSpc>
              <a:spcBef>
                <a:spcPts val="1001"/>
              </a:spcBef>
              <a:tabLst>
                <a:tab pos="0" algn="l"/>
              </a:tabLst>
            </a:pPr>
            <a:r>
              <a:rPr lang="fr-FR" sz="2000" b="1" dirty="0">
                <a:latin typeface="Arial" panose="020B0604020202020204" pitchFamily="34" charset="0"/>
              </a:rPr>
              <a:t>Importance de la « </a:t>
            </a:r>
            <a:r>
              <a:rPr lang="fr-FR" sz="2000" b="1" dirty="0" err="1">
                <a:latin typeface="Arial" panose="020B0604020202020204" pitchFamily="34" charset="0"/>
              </a:rPr>
              <a:t>ToDo</a:t>
            </a:r>
            <a:r>
              <a:rPr lang="fr-FR" sz="2000" b="1" dirty="0">
                <a:latin typeface="Arial" panose="020B0604020202020204" pitchFamily="34" charset="0"/>
              </a:rPr>
              <a:t>  </a:t>
            </a:r>
            <a:r>
              <a:rPr lang="fr-FR" sz="2000" b="1" dirty="0" err="1">
                <a:latin typeface="Arial" panose="020B0604020202020204" pitchFamily="34" charset="0"/>
              </a:rPr>
              <a:t>list</a:t>
            </a:r>
            <a:r>
              <a:rPr lang="fr-FR" sz="2000" b="1" dirty="0">
                <a:latin typeface="Arial" panose="020B0604020202020204" pitchFamily="34" charset="0"/>
              </a:rPr>
              <a:t> »</a:t>
            </a:r>
          </a:p>
          <a:p>
            <a:pPr>
              <a:lnSpc>
                <a:spcPct val="90000"/>
              </a:lnSpc>
              <a:spcBef>
                <a:spcPts val="1001"/>
              </a:spcBef>
              <a:tabLst>
                <a:tab pos="0" algn="l"/>
              </a:tabLst>
            </a:pPr>
            <a:endParaRPr lang="en-US" b="1" strike="noStrike" spc="-1" dirty="0">
              <a:solidFill>
                <a:srgbClr val="FFFFFF"/>
              </a:solidFill>
              <a:latin typeface="Calibri"/>
            </a:endParaRPr>
          </a:p>
        </p:txBody>
      </p:sp>
    </p:spTree>
    <p:extLst>
      <p:ext uri="{BB962C8B-B14F-4D97-AF65-F5344CB8AC3E}">
        <p14:creationId xmlns:p14="http://schemas.microsoft.com/office/powerpoint/2010/main" val="79694399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63" name="TextShape 1"/>
          <p:cNvSpPr txBox="1"/>
          <p:nvPr/>
        </p:nvSpPr>
        <p:spPr>
          <a:xfrm>
            <a:off x="3094180" y="184727"/>
            <a:ext cx="5451491" cy="692728"/>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endParaRPr lang="en-US" sz="5200" b="0" strike="noStrike" spc="-1" dirty="0">
              <a:solidFill>
                <a:srgbClr val="000000"/>
              </a:solidFill>
              <a:latin typeface="Calibri"/>
            </a:endParaRPr>
          </a:p>
        </p:txBody>
      </p:sp>
      <p:sp>
        <p:nvSpPr>
          <p:cNvPr id="265"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6883107E-5C0B-4FB3-A1C9-F2264BC14ED1}" type="slidenum">
              <a:rPr lang="en-US" sz="1200" b="0" strike="noStrike" spc="-1">
                <a:solidFill>
                  <a:srgbClr val="FFFFFF"/>
                </a:solidFill>
                <a:latin typeface="Calibri"/>
              </a:rPr>
              <a:t>3</a:t>
            </a:fld>
            <a:endParaRPr lang="fr-FR" sz="1200" b="0" strike="noStrike" spc="-1">
              <a:latin typeface="Times New Roman"/>
            </a:endParaRPr>
          </a:p>
        </p:txBody>
      </p:sp>
      <p:sp>
        <p:nvSpPr>
          <p:cNvPr id="11" name="CustomShape 9">
            <a:extLst>
              <a:ext uri="{FF2B5EF4-FFF2-40B4-BE49-F238E27FC236}">
                <a16:creationId xmlns:a16="http://schemas.microsoft.com/office/drawing/2014/main" id="{C316E594-48AF-45E4-9AE9-2BB0601B5F08}"/>
              </a:ext>
            </a:extLst>
          </p:cNvPr>
          <p:cNvSpPr/>
          <p:nvPr/>
        </p:nvSpPr>
        <p:spPr>
          <a:xfrm>
            <a:off x="552291" y="1887447"/>
            <a:ext cx="2880000" cy="2166367"/>
          </a:xfrm>
          <a:prstGeom prst="roundRect">
            <a:avLst>
              <a:gd name="adj" fmla="val 16667"/>
            </a:avLst>
          </a:prstGeom>
          <a:solidFill>
            <a:srgbClr val="5370C5"/>
          </a:solidFill>
          <a:ln w="12600">
            <a:solidFill>
              <a:srgbClr val="3D529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fr-FR" sz="1800" b="0" strike="noStrike" spc="-1" dirty="0">
                <a:solidFill>
                  <a:srgbClr val="FFFFFF"/>
                </a:solidFill>
                <a:latin typeface="Calibri"/>
              </a:rPr>
              <a:t>Exercice gestion du temps: </a:t>
            </a:r>
            <a:endParaRPr lang="fr-FR" sz="1800" b="0" strike="noStrike" spc="-1" dirty="0">
              <a:latin typeface="Arial"/>
            </a:endParaRPr>
          </a:p>
          <a:p>
            <a:pPr>
              <a:lnSpc>
                <a:spcPct val="100000"/>
              </a:lnSpc>
            </a:pPr>
            <a:r>
              <a:rPr lang="fr-FR" sz="1800" b="0" strike="noStrike" spc="-1" dirty="0">
                <a:solidFill>
                  <a:srgbClr val="FFFFFF"/>
                </a:solidFill>
                <a:latin typeface="Calibri"/>
              </a:rPr>
              <a:t>Catégoriser selon la matrice d’Eisenhower</a:t>
            </a:r>
            <a:endParaRPr lang="fr-FR" sz="1000" b="0" u="sng" strike="noStrike" spc="-1" dirty="0">
              <a:latin typeface="Arial"/>
            </a:endParaRPr>
          </a:p>
          <a:p>
            <a:pPr>
              <a:lnSpc>
                <a:spcPct val="100000"/>
              </a:lnSpc>
            </a:pPr>
            <a:endParaRPr lang="fr-FR" sz="1000" b="0" strike="noStrike" spc="-1" dirty="0">
              <a:latin typeface="Arial"/>
            </a:endParaRPr>
          </a:p>
        </p:txBody>
      </p:sp>
      <p:sp>
        <p:nvSpPr>
          <p:cNvPr id="4" name="ZoneTexte 3">
            <a:extLst>
              <a:ext uri="{FF2B5EF4-FFF2-40B4-BE49-F238E27FC236}">
                <a16:creationId xmlns:a16="http://schemas.microsoft.com/office/drawing/2014/main" id="{A8BEE596-6F8A-42D4-8A1C-C44939E8E902}"/>
              </a:ext>
            </a:extLst>
          </p:cNvPr>
          <p:cNvSpPr txBox="1"/>
          <p:nvPr/>
        </p:nvSpPr>
        <p:spPr>
          <a:xfrm>
            <a:off x="4784436" y="2142837"/>
            <a:ext cx="4538422" cy="2862322"/>
          </a:xfrm>
          <a:prstGeom prst="rect">
            <a:avLst/>
          </a:prstGeom>
          <a:solidFill>
            <a:schemeClr val="accent3">
              <a:lumMod val="40000"/>
              <a:lumOff val="60000"/>
            </a:schemeClr>
          </a:solidFill>
        </p:spPr>
        <p:txBody>
          <a:bodyPr wrap="none" rtlCol="0">
            <a:spAutoFit/>
          </a:bodyPr>
          <a:lstStyle/>
          <a:p>
            <a:pPr marL="285750" indent="-285750">
              <a:buFont typeface="Arial" panose="020B0604020202020204" pitchFamily="34" charset="0"/>
              <a:buChar char="•"/>
            </a:pPr>
            <a:r>
              <a:rPr lang="fr-FR" dirty="0"/>
              <a:t>Se maintenir en forme</a:t>
            </a:r>
          </a:p>
          <a:p>
            <a:pPr marL="285750" indent="-285750">
              <a:buFont typeface="Arial" panose="020B0604020202020204" pitchFamily="34" charset="0"/>
              <a:buChar char="•"/>
            </a:pPr>
            <a:r>
              <a:rPr lang="fr-FR" dirty="0"/>
              <a:t>Réserver les billets pour le concert</a:t>
            </a:r>
          </a:p>
          <a:p>
            <a:pPr marL="285750" indent="-285750">
              <a:buFont typeface="Arial" panose="020B0604020202020204" pitchFamily="34" charset="0"/>
              <a:buChar char="•"/>
            </a:pPr>
            <a:r>
              <a:rPr lang="fr-FR" dirty="0"/>
              <a:t>Faire le devoir de math hebdomadaire</a:t>
            </a:r>
          </a:p>
          <a:p>
            <a:pPr marL="285750" indent="-285750">
              <a:buFont typeface="Arial" panose="020B0604020202020204" pitchFamily="34" charset="0"/>
              <a:buChar char="•"/>
            </a:pPr>
            <a:r>
              <a:rPr lang="fr-FR" dirty="0"/>
              <a:t>Réparer la fuite du WC</a:t>
            </a:r>
          </a:p>
          <a:p>
            <a:pPr marL="285750" indent="-285750">
              <a:buFont typeface="Arial" panose="020B0604020202020204" pitchFamily="34" charset="0"/>
              <a:buChar char="•"/>
            </a:pPr>
            <a:r>
              <a:rPr lang="fr-FR" dirty="0"/>
              <a:t>Placer les économies sur le livret A</a:t>
            </a:r>
          </a:p>
          <a:p>
            <a:pPr marL="285750" indent="-285750">
              <a:buFont typeface="Arial" panose="020B0604020202020204" pitchFamily="34" charset="0"/>
              <a:buChar char="•"/>
            </a:pPr>
            <a:r>
              <a:rPr lang="fr-FR" dirty="0"/>
              <a:t>Lire les mails en attente</a:t>
            </a:r>
          </a:p>
          <a:p>
            <a:pPr marL="285750" indent="-285750">
              <a:buFont typeface="Arial" panose="020B0604020202020204" pitchFamily="34" charset="0"/>
              <a:buChar char="•"/>
            </a:pPr>
            <a:r>
              <a:rPr lang="fr-FR" dirty="0"/>
              <a:t>Changer la couche de Jimmy qui pleure</a:t>
            </a:r>
          </a:p>
          <a:p>
            <a:pPr marL="285750" indent="-285750">
              <a:buFont typeface="Arial" panose="020B0604020202020204" pitchFamily="34" charset="0"/>
              <a:buChar char="•"/>
            </a:pPr>
            <a:endParaRPr lang="fr-FR" dirty="0"/>
          </a:p>
          <a:p>
            <a:endParaRPr lang="fr-FR" dirty="0"/>
          </a:p>
          <a:p>
            <a:endParaRPr lang="fr-FR" dirty="0"/>
          </a:p>
        </p:txBody>
      </p:sp>
      <p:pic>
        <p:nvPicPr>
          <p:cNvPr id="3" name="Image 2">
            <a:extLst>
              <a:ext uri="{FF2B5EF4-FFF2-40B4-BE49-F238E27FC236}">
                <a16:creationId xmlns:a16="http://schemas.microsoft.com/office/drawing/2014/main" id="{B3A3FA9C-DFEA-47CC-AA8D-0474588DE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43" y="184727"/>
            <a:ext cx="2393390" cy="1345617"/>
          </a:xfrm>
          <a:prstGeom prst="rect">
            <a:avLst/>
          </a:prstGeom>
        </p:spPr>
      </p:pic>
    </p:spTree>
    <p:extLst>
      <p:ext uri="{BB962C8B-B14F-4D97-AF65-F5344CB8AC3E}">
        <p14:creationId xmlns:p14="http://schemas.microsoft.com/office/powerpoint/2010/main" val="158714915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p>
          <a:p>
            <a:pPr algn="ctr">
              <a:lnSpc>
                <a:spcPct val="70000"/>
              </a:lnSpc>
            </a:pPr>
            <a:r>
              <a:rPr lang="fr-FR" spc="-151" dirty="0">
                <a:solidFill>
                  <a:srgbClr val="FFFFFF"/>
                </a:solidFill>
                <a:latin typeface="Calibri Light"/>
              </a:rPr>
              <a:t>Savoir Déléguer</a:t>
            </a:r>
            <a:endParaRPr lang="en-US" b="0" strike="noStrike" spc="-1" dirty="0">
              <a:solidFill>
                <a:srgbClr val="000000"/>
              </a:solidFill>
              <a:latin typeface="Calibri"/>
            </a:endParaRPr>
          </a:p>
        </p:txBody>
      </p:sp>
      <p:sp>
        <p:nvSpPr>
          <p:cNvPr id="255" name="TextShape 2"/>
          <p:cNvSpPr txBox="1"/>
          <p:nvPr/>
        </p:nvSpPr>
        <p:spPr>
          <a:xfrm>
            <a:off x="443346" y="1032411"/>
            <a:ext cx="6192585" cy="3017075"/>
          </a:xfrm>
          <a:prstGeom prst="rect">
            <a:avLst/>
          </a:prstGeom>
          <a:noFill/>
          <a:ln>
            <a:solidFill>
              <a:schemeClr val="tx1"/>
            </a:solidFill>
          </a:ln>
        </p:spPr>
        <p:txBody>
          <a:bodyPr lIns="108000" tIns="108000" rIns="108000" bIns="108000" anchor="ctr">
            <a:normAutofit fontScale="55000" lnSpcReduction="20000"/>
          </a:bodyPr>
          <a:lstStyle/>
          <a:p>
            <a:pPr>
              <a:lnSpc>
                <a:spcPct val="90000"/>
              </a:lnSpc>
              <a:spcBef>
                <a:spcPts val="1001"/>
              </a:spcBef>
              <a:tabLst>
                <a:tab pos="0" algn="l"/>
              </a:tabLst>
            </a:pPr>
            <a:r>
              <a:rPr lang="fr-FR" sz="2900" dirty="0">
                <a:latin typeface="Arial" panose="020B0604020202020204" pitchFamily="34" charset="0"/>
              </a:rPr>
              <a:t>La délégation: les difficultés et les avantages</a:t>
            </a:r>
          </a:p>
          <a:p>
            <a:pPr>
              <a:lnSpc>
                <a:spcPct val="90000"/>
              </a:lnSpc>
              <a:spcBef>
                <a:spcPts val="1001"/>
              </a:spcBef>
              <a:tabLst>
                <a:tab pos="0" algn="l"/>
              </a:tabLst>
            </a:pPr>
            <a:r>
              <a:rPr lang="fr-FR" sz="2900" dirty="0">
                <a:solidFill>
                  <a:srgbClr val="FF0000"/>
                </a:solidFill>
                <a:latin typeface="Arial" panose="020B0604020202020204" pitchFamily="34" charset="0"/>
                <a:sym typeface="Wingdings" panose="05000000000000000000" pitchFamily="2" charset="2"/>
              </a:rPr>
              <a:t></a:t>
            </a:r>
            <a:r>
              <a:rPr lang="fr-FR" sz="2900" dirty="0">
                <a:latin typeface="Arial" panose="020B0604020202020204" pitchFamily="34" charset="0"/>
              </a:rPr>
              <a:t>La responsabilité du résultat de la tâche incombe toujours au manager</a:t>
            </a:r>
          </a:p>
          <a:p>
            <a:pPr>
              <a:lnSpc>
                <a:spcPct val="90000"/>
              </a:lnSpc>
              <a:spcBef>
                <a:spcPts val="1001"/>
              </a:spcBef>
              <a:tabLst>
                <a:tab pos="0" algn="l"/>
              </a:tabLst>
            </a:pPr>
            <a:r>
              <a:rPr lang="fr-FR" sz="2900" dirty="0">
                <a:solidFill>
                  <a:srgbClr val="FF0000"/>
                </a:solidFill>
                <a:latin typeface="Arial" panose="020B0604020202020204" pitchFamily="34" charset="0"/>
                <a:sym typeface="Wingdings" panose="05000000000000000000" pitchFamily="2" charset="2"/>
              </a:rPr>
              <a:t></a:t>
            </a:r>
            <a:r>
              <a:rPr lang="fr-FR" sz="2900" dirty="0">
                <a:latin typeface="Arial" panose="020B0604020202020204" pitchFamily="34" charset="0"/>
                <a:sym typeface="Wingdings" panose="05000000000000000000" pitchFamily="2" charset="2"/>
              </a:rPr>
              <a:t> </a:t>
            </a:r>
            <a:r>
              <a:rPr lang="fr-FR" sz="2900" dirty="0">
                <a:latin typeface="Arial" panose="020B0604020202020204" pitchFamily="34" charset="0"/>
              </a:rPr>
              <a:t>Le risque d’être perçu comme fainéant</a:t>
            </a:r>
          </a:p>
          <a:p>
            <a:pPr marL="342900" indent="-342900">
              <a:lnSpc>
                <a:spcPct val="90000"/>
              </a:lnSpc>
              <a:spcBef>
                <a:spcPts val="1001"/>
              </a:spcBef>
              <a:buClr>
                <a:srgbClr val="FF0000"/>
              </a:buClr>
              <a:buFont typeface="Wingdings" panose="05000000000000000000" pitchFamily="2" charset="2"/>
              <a:buChar char="M"/>
              <a:tabLst>
                <a:tab pos="0" algn="l"/>
              </a:tabLst>
            </a:pPr>
            <a:r>
              <a:rPr lang="fr-FR" sz="2900" dirty="0">
                <a:latin typeface="Arial" panose="020B0604020202020204" pitchFamily="34" charset="0"/>
              </a:rPr>
              <a:t>L’inquiétude quand à la bonne réalisation de la tâche</a:t>
            </a:r>
          </a:p>
          <a:p>
            <a:pPr marL="342900" indent="-342900">
              <a:lnSpc>
                <a:spcPct val="90000"/>
              </a:lnSpc>
              <a:spcBef>
                <a:spcPts val="1001"/>
              </a:spcBef>
              <a:buClr>
                <a:srgbClr val="FF0000"/>
              </a:buClr>
              <a:buFont typeface="Wingdings" panose="05000000000000000000" pitchFamily="2" charset="2"/>
              <a:buChar char="M"/>
              <a:tabLst>
                <a:tab pos="0" algn="l"/>
              </a:tabLst>
            </a:pPr>
            <a:r>
              <a:rPr lang="fr-FR" sz="2900" dirty="0">
                <a:latin typeface="Arial" panose="020B0604020202020204" pitchFamily="34" charset="0"/>
              </a:rPr>
              <a:t>Déléguer sans déléguer (rester dans le dos du collaborateur)</a:t>
            </a:r>
          </a:p>
          <a:p>
            <a:pPr>
              <a:lnSpc>
                <a:spcPct val="90000"/>
              </a:lnSpc>
              <a:spcBef>
                <a:spcPts val="1001"/>
              </a:spcBef>
              <a:tabLst>
                <a:tab pos="0" algn="l"/>
              </a:tabLst>
            </a:pPr>
            <a:r>
              <a:rPr lang="fr-FR" sz="2900" b="1" dirty="0">
                <a:solidFill>
                  <a:srgbClr val="00FE73"/>
                </a:solidFill>
                <a:latin typeface="Arial" panose="020B0604020202020204" pitchFamily="34" charset="0"/>
                <a:sym typeface="Wingdings" panose="05000000000000000000" pitchFamily="2" charset="2"/>
              </a:rPr>
              <a:t></a:t>
            </a:r>
            <a:r>
              <a:rPr lang="fr-FR" sz="2900" dirty="0">
                <a:latin typeface="Arial" panose="020B0604020202020204" pitchFamily="34" charset="0"/>
                <a:sym typeface="Wingdings" panose="05000000000000000000" pitchFamily="2" charset="2"/>
              </a:rPr>
              <a:t> L’amélioration de la confiance</a:t>
            </a:r>
          </a:p>
          <a:p>
            <a:pPr>
              <a:lnSpc>
                <a:spcPct val="90000"/>
              </a:lnSpc>
              <a:spcBef>
                <a:spcPts val="1001"/>
              </a:spcBef>
              <a:tabLst>
                <a:tab pos="0" algn="l"/>
              </a:tabLst>
            </a:pPr>
            <a:r>
              <a:rPr lang="fr-FR" sz="2900" b="1" dirty="0">
                <a:solidFill>
                  <a:srgbClr val="00FE73"/>
                </a:solidFill>
                <a:latin typeface="Arial" panose="020B0604020202020204" pitchFamily="34" charset="0"/>
                <a:sym typeface="Wingdings" panose="05000000000000000000" pitchFamily="2" charset="2"/>
              </a:rPr>
              <a:t></a:t>
            </a:r>
            <a:r>
              <a:rPr lang="fr-FR" sz="2900" dirty="0">
                <a:latin typeface="Arial" panose="020B0604020202020204" pitchFamily="34" charset="0"/>
                <a:sym typeface="Wingdings" panose="05000000000000000000" pitchFamily="2" charset="2"/>
              </a:rPr>
              <a:t> La répartition des charges du travail</a:t>
            </a:r>
          </a:p>
          <a:p>
            <a:pPr>
              <a:lnSpc>
                <a:spcPct val="90000"/>
              </a:lnSpc>
              <a:spcBef>
                <a:spcPts val="1001"/>
              </a:spcBef>
              <a:tabLst>
                <a:tab pos="0" algn="l"/>
              </a:tabLst>
            </a:pPr>
            <a:r>
              <a:rPr lang="fr-FR" sz="2900" b="1" dirty="0">
                <a:solidFill>
                  <a:srgbClr val="00FE73"/>
                </a:solidFill>
                <a:latin typeface="Arial" panose="020B0604020202020204" pitchFamily="34" charset="0"/>
                <a:sym typeface="Wingdings" panose="05000000000000000000" pitchFamily="2" charset="2"/>
              </a:rPr>
              <a:t></a:t>
            </a:r>
            <a:r>
              <a:rPr lang="fr-FR" sz="2900" dirty="0">
                <a:latin typeface="Arial" panose="020B0604020202020204" pitchFamily="34" charset="0"/>
                <a:sym typeface="Wingdings" panose="05000000000000000000" pitchFamily="2" charset="2"/>
              </a:rPr>
              <a:t> L’implication des collaborateurs</a:t>
            </a:r>
          </a:p>
          <a:p>
            <a:pPr>
              <a:lnSpc>
                <a:spcPct val="90000"/>
              </a:lnSpc>
              <a:spcBef>
                <a:spcPts val="1001"/>
              </a:spcBef>
              <a:tabLst>
                <a:tab pos="0" algn="l"/>
              </a:tabLst>
            </a:pPr>
            <a:r>
              <a:rPr lang="fr-FR" sz="2900" b="1" dirty="0">
                <a:solidFill>
                  <a:srgbClr val="00FE73"/>
                </a:solidFill>
                <a:latin typeface="Arial" panose="020B0604020202020204" pitchFamily="34" charset="0"/>
                <a:sym typeface="Wingdings" panose="05000000000000000000" pitchFamily="2" charset="2"/>
              </a:rPr>
              <a:t></a:t>
            </a:r>
            <a:r>
              <a:rPr lang="fr-FR" sz="2900" dirty="0">
                <a:latin typeface="Arial" panose="020B0604020202020204" pitchFamily="34" charset="0"/>
                <a:sym typeface="Wingdings" panose="05000000000000000000" pitchFamily="2" charset="2"/>
              </a:rPr>
              <a:t> La valorisation du collaborateur</a:t>
            </a:r>
            <a:endParaRPr lang="fr-FR" sz="2900" dirty="0">
              <a:latin typeface="Arial" panose="020B0604020202020204" pitchFamily="34" charset="0"/>
            </a:endParaRP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4</a:t>
            </a:fld>
            <a:endParaRPr lang="fr-FR" sz="1200" b="0" strike="noStrike" spc="-1">
              <a:latin typeface="Times New Roman"/>
            </a:endParaRPr>
          </a:p>
        </p:txBody>
      </p:sp>
      <p:sp>
        <p:nvSpPr>
          <p:cNvPr id="2" name="ZoneTexte 1">
            <a:extLst>
              <a:ext uri="{FF2B5EF4-FFF2-40B4-BE49-F238E27FC236}">
                <a16:creationId xmlns:a16="http://schemas.microsoft.com/office/drawing/2014/main" id="{45F5A110-F0D5-42AA-9086-8417A97543C5}"/>
              </a:ext>
            </a:extLst>
          </p:cNvPr>
          <p:cNvSpPr txBox="1"/>
          <p:nvPr/>
        </p:nvSpPr>
        <p:spPr>
          <a:xfrm>
            <a:off x="125701" y="4558481"/>
            <a:ext cx="11575605" cy="1726627"/>
          </a:xfrm>
          <a:prstGeom prst="rect">
            <a:avLst/>
          </a:prstGeom>
          <a:noFill/>
        </p:spPr>
        <p:txBody>
          <a:bodyPr wrap="none" rtlCol="0">
            <a:spAutoFit/>
          </a:bodyPr>
          <a:lstStyle/>
          <a:p>
            <a:pPr>
              <a:lnSpc>
                <a:spcPct val="90000"/>
              </a:lnSpc>
              <a:spcBef>
                <a:spcPts val="1001"/>
              </a:spcBef>
              <a:tabLst>
                <a:tab pos="0" algn="l"/>
              </a:tabLst>
            </a:pPr>
            <a:r>
              <a:rPr lang="fr-FR" sz="1800" dirty="0">
                <a:latin typeface="Arial" panose="020B0604020202020204" pitchFamily="34" charset="0"/>
              </a:rPr>
              <a:t>Quand déléguer? 4 Questions a se poser:</a:t>
            </a:r>
          </a:p>
          <a:p>
            <a:pPr>
              <a:buFont typeface="Arial" panose="020B0604020202020204" pitchFamily="34" charset="0"/>
              <a:buChar char="•"/>
            </a:pPr>
            <a:r>
              <a:rPr lang="fr-FR" sz="1800" dirty="0"/>
              <a:t>  </a:t>
            </a:r>
            <a:r>
              <a:rPr lang="fr-FR" sz="1800" i="1" dirty="0"/>
              <a:t>si je délègue ce travail, cela me libérera-t-il du temps pour me concentrer sur des missions plus essentielles? </a:t>
            </a:r>
            <a:endParaRPr lang="fr-FR" sz="1800" dirty="0"/>
          </a:p>
          <a:p>
            <a:pPr>
              <a:buFont typeface="Arial" panose="020B0604020202020204" pitchFamily="34" charset="0"/>
              <a:buChar char="•"/>
            </a:pPr>
            <a:r>
              <a:rPr lang="fr-FR" sz="1800" dirty="0"/>
              <a:t>  </a:t>
            </a:r>
            <a:r>
              <a:rPr lang="fr-FR" sz="1800" i="1" dirty="0"/>
              <a:t>quels collaborateurs peuvent mener à bien cette tâche? </a:t>
            </a:r>
            <a:endParaRPr lang="fr-FR" sz="1800" dirty="0"/>
          </a:p>
          <a:p>
            <a:pPr>
              <a:buFont typeface="Arial" panose="020B0604020202020204" pitchFamily="34" charset="0"/>
              <a:buChar char="•"/>
            </a:pPr>
            <a:r>
              <a:rPr lang="fr-FR" sz="1800" dirty="0"/>
              <a:t>  </a:t>
            </a:r>
            <a:r>
              <a:rPr lang="fr-FR" sz="1800" i="1" dirty="0"/>
              <a:t>en confiant telle tâche à tel collaborateur, cela lui permet-il d'approfondir ses compétences? </a:t>
            </a:r>
          </a:p>
          <a:p>
            <a:pPr>
              <a:buFont typeface="Arial" panose="020B0604020202020204" pitchFamily="34" charset="0"/>
              <a:buChar char="•"/>
            </a:pPr>
            <a:r>
              <a:rPr lang="fr-FR" sz="1800" dirty="0"/>
              <a:t>  </a:t>
            </a:r>
            <a:r>
              <a:rPr lang="fr-FR" sz="1800" i="1" dirty="0"/>
              <a:t>cette transmission facilitera-t-elle la prise d'initiative chez mes collaborateurs ? </a:t>
            </a:r>
            <a:endParaRPr lang="fr-FR" sz="1800" dirty="0"/>
          </a:p>
          <a:p>
            <a:endParaRPr lang="fr-FR" dirty="0"/>
          </a:p>
        </p:txBody>
      </p:sp>
      <p:sp>
        <p:nvSpPr>
          <p:cNvPr id="4" name="ZoneTexte 3">
            <a:extLst>
              <a:ext uri="{FF2B5EF4-FFF2-40B4-BE49-F238E27FC236}">
                <a16:creationId xmlns:a16="http://schemas.microsoft.com/office/drawing/2014/main" id="{526667A7-C96F-4411-BE43-428229B24E9D}"/>
              </a:ext>
            </a:extLst>
          </p:cNvPr>
          <p:cNvSpPr txBox="1"/>
          <p:nvPr/>
        </p:nvSpPr>
        <p:spPr>
          <a:xfrm>
            <a:off x="6784917" y="1436205"/>
            <a:ext cx="5020892" cy="1191608"/>
          </a:xfrm>
          <a:prstGeom prst="rect">
            <a:avLst/>
          </a:prstGeom>
          <a:noFill/>
          <a:ln>
            <a:solidFill>
              <a:srgbClr val="FF0000"/>
            </a:solidFill>
          </a:ln>
        </p:spPr>
        <p:txBody>
          <a:bodyPr wrap="square" rtlCol="0">
            <a:spAutoFit/>
          </a:bodyPr>
          <a:lstStyle/>
          <a:p>
            <a:pPr>
              <a:lnSpc>
                <a:spcPct val="70000"/>
              </a:lnSpc>
              <a:spcBef>
                <a:spcPts val="1001"/>
              </a:spcBef>
              <a:buClr>
                <a:srgbClr val="FF0000"/>
              </a:buClr>
              <a:tabLst>
                <a:tab pos="0" algn="l"/>
              </a:tabLst>
            </a:pPr>
            <a:r>
              <a:rPr lang="fr-FR" b="1" u="sng" dirty="0">
                <a:latin typeface="Arial" panose="020B0604020202020204" pitchFamily="34" charset="0"/>
              </a:rPr>
              <a:t>A éviter:</a:t>
            </a:r>
          </a:p>
          <a:p>
            <a:pPr marL="342900" indent="-342900">
              <a:lnSpc>
                <a:spcPct val="70000"/>
              </a:lnSpc>
              <a:spcBef>
                <a:spcPts val="1001"/>
              </a:spcBef>
              <a:buClr>
                <a:srgbClr val="FF0000"/>
              </a:buClr>
              <a:buFont typeface="Wingdings" panose="05000000000000000000" pitchFamily="2" charset="2"/>
              <a:buChar char="M"/>
              <a:tabLst>
                <a:tab pos="0" algn="l"/>
              </a:tabLst>
            </a:pPr>
            <a:r>
              <a:rPr lang="fr-FR" sz="1600" dirty="0">
                <a:latin typeface="Arial" panose="020B0604020202020204" pitchFamily="34" charset="0"/>
              </a:rPr>
              <a:t>Personnellement, je ne l’aurais pas fait comme ça</a:t>
            </a:r>
          </a:p>
          <a:p>
            <a:pPr marL="342900" indent="-342900">
              <a:lnSpc>
                <a:spcPct val="70000"/>
              </a:lnSpc>
              <a:spcBef>
                <a:spcPts val="1001"/>
              </a:spcBef>
              <a:buClr>
                <a:srgbClr val="FF0000"/>
              </a:buClr>
              <a:buFont typeface="Wingdings" panose="05000000000000000000" pitchFamily="2" charset="2"/>
              <a:buChar char="M"/>
              <a:tabLst>
                <a:tab pos="0" algn="l"/>
              </a:tabLst>
            </a:pPr>
            <a:r>
              <a:rPr lang="fr-FR" sz="1600" dirty="0">
                <a:latin typeface="Arial" panose="020B0604020202020204" pitchFamily="34" charset="0"/>
              </a:rPr>
              <a:t>Je veux que cela soit fait pour demain matin</a:t>
            </a:r>
          </a:p>
          <a:p>
            <a:pPr marL="342900" indent="-342900">
              <a:lnSpc>
                <a:spcPct val="70000"/>
              </a:lnSpc>
              <a:spcBef>
                <a:spcPts val="1001"/>
              </a:spcBef>
              <a:buClr>
                <a:srgbClr val="FF0000"/>
              </a:buClr>
              <a:buFont typeface="Wingdings" panose="05000000000000000000" pitchFamily="2" charset="2"/>
              <a:buChar char="M"/>
              <a:tabLst>
                <a:tab pos="0" algn="l"/>
              </a:tabLst>
            </a:pPr>
            <a:r>
              <a:rPr lang="fr-FR" sz="1600" dirty="0">
                <a:latin typeface="Arial" panose="020B0604020202020204" pitchFamily="34" charset="0"/>
              </a:rPr>
              <a:t>C’est très simple…</a:t>
            </a:r>
          </a:p>
        </p:txBody>
      </p:sp>
    </p:spTree>
    <p:extLst>
      <p:ext uri="{BB962C8B-B14F-4D97-AF65-F5344CB8AC3E}">
        <p14:creationId xmlns:p14="http://schemas.microsoft.com/office/powerpoint/2010/main" val="115322164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63" name="TextShape 1"/>
          <p:cNvSpPr txBox="1"/>
          <p:nvPr/>
        </p:nvSpPr>
        <p:spPr>
          <a:xfrm>
            <a:off x="2930014" y="184727"/>
            <a:ext cx="5615658" cy="134561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Autoévaluation: </a:t>
            </a:r>
            <a:r>
              <a:rPr lang="fr-FR" sz="4400" b="0" strike="noStrike" spc="-151" dirty="0">
                <a:solidFill>
                  <a:srgbClr val="FFFFFF"/>
                </a:solidFill>
                <a:latin typeface="Calibri Light"/>
              </a:rPr>
              <a:t>style de management</a:t>
            </a:r>
            <a:endParaRPr lang="en-US" sz="5200" b="0" strike="noStrike" spc="-1" dirty="0">
              <a:solidFill>
                <a:srgbClr val="000000"/>
              </a:solidFill>
              <a:latin typeface="Calibri"/>
            </a:endParaRPr>
          </a:p>
        </p:txBody>
      </p:sp>
      <p:sp>
        <p:nvSpPr>
          <p:cNvPr id="265"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6883107E-5C0B-4FB3-A1C9-F2264BC14ED1}" type="slidenum">
              <a:rPr lang="en-US" sz="1200" b="0" strike="noStrike" spc="-1">
                <a:solidFill>
                  <a:srgbClr val="FFFFFF"/>
                </a:solidFill>
                <a:latin typeface="Calibri"/>
              </a:rPr>
              <a:t>5</a:t>
            </a:fld>
            <a:endParaRPr lang="fr-FR" sz="1200" b="0" strike="noStrike" spc="-1">
              <a:latin typeface="Times New Roman"/>
            </a:endParaRPr>
          </a:p>
        </p:txBody>
      </p:sp>
      <p:pic>
        <p:nvPicPr>
          <p:cNvPr id="3" name="Image 2">
            <a:extLst>
              <a:ext uri="{FF2B5EF4-FFF2-40B4-BE49-F238E27FC236}">
                <a16:creationId xmlns:a16="http://schemas.microsoft.com/office/drawing/2014/main" id="{B3A3FA9C-DFEA-47CC-AA8D-0474588DE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43" y="184727"/>
            <a:ext cx="2393390" cy="1345617"/>
          </a:xfrm>
          <a:prstGeom prst="rect">
            <a:avLst/>
          </a:prstGeom>
        </p:spPr>
      </p:pic>
      <p:pic>
        <p:nvPicPr>
          <p:cNvPr id="4" name="Image 3">
            <a:extLst>
              <a:ext uri="{FF2B5EF4-FFF2-40B4-BE49-F238E27FC236}">
                <a16:creationId xmlns:a16="http://schemas.microsoft.com/office/drawing/2014/main" id="{D2A024E8-1C54-482C-98C2-7D94F1CEEBAD}"/>
              </a:ext>
            </a:extLst>
          </p:cNvPr>
          <p:cNvPicPr>
            <a:picLocks noChangeAspect="1"/>
          </p:cNvPicPr>
          <p:nvPr/>
        </p:nvPicPr>
        <p:blipFill>
          <a:blip r:embed="rId3"/>
          <a:stretch>
            <a:fillRect/>
          </a:stretch>
        </p:blipFill>
        <p:spPr>
          <a:xfrm>
            <a:off x="581758" y="2214097"/>
            <a:ext cx="5866018" cy="4340327"/>
          </a:xfrm>
          <a:prstGeom prst="rect">
            <a:avLst/>
          </a:prstGeom>
        </p:spPr>
      </p:pic>
      <p:sp>
        <p:nvSpPr>
          <p:cNvPr id="5" name="ZoneTexte 4">
            <a:extLst>
              <a:ext uri="{FF2B5EF4-FFF2-40B4-BE49-F238E27FC236}">
                <a16:creationId xmlns:a16="http://schemas.microsoft.com/office/drawing/2014/main" id="{710217B8-8B31-4B6F-910B-02175DB089DB}"/>
              </a:ext>
            </a:extLst>
          </p:cNvPr>
          <p:cNvSpPr txBox="1"/>
          <p:nvPr/>
        </p:nvSpPr>
        <p:spPr>
          <a:xfrm>
            <a:off x="6767125" y="1661651"/>
            <a:ext cx="5208565" cy="4801314"/>
          </a:xfrm>
          <a:prstGeom prst="rect">
            <a:avLst/>
          </a:prstGeom>
          <a:noFill/>
        </p:spPr>
        <p:txBody>
          <a:bodyPr wrap="square" rtlCol="0">
            <a:spAutoFit/>
          </a:bodyPr>
          <a:lstStyle/>
          <a:p>
            <a:pPr>
              <a:buFont typeface="Arial" panose="020B0604020202020204" pitchFamily="34" charset="0"/>
              <a:buChar char="•"/>
            </a:pPr>
            <a:r>
              <a:rPr lang="fr-FR" b="1" dirty="0"/>
              <a:t>Diriger (S1) </a:t>
            </a:r>
            <a:r>
              <a:rPr lang="fr-FR" dirty="0"/>
              <a:t>- Les leaders dictent à leur population exactement ce qu'il faut faire et comment le faire.</a:t>
            </a:r>
          </a:p>
          <a:p>
            <a:pPr>
              <a:buFont typeface="Arial" panose="020B0604020202020204" pitchFamily="34" charset="0"/>
              <a:buChar char="•"/>
            </a:pPr>
            <a:r>
              <a:rPr lang="fr-FR" b="1" dirty="0"/>
              <a:t>Persuader (S2) </a:t>
            </a:r>
            <a:r>
              <a:rPr lang="fr-FR" dirty="0"/>
              <a:t>- Les dirigeants fournissent (vendent) de l'information et orientent leurs subordonnés. La communication est meilleure que dans le cas S1.</a:t>
            </a:r>
          </a:p>
          <a:p>
            <a:pPr>
              <a:buFont typeface="Arial" panose="020B0604020202020204" pitchFamily="34" charset="0"/>
              <a:buChar char="•"/>
            </a:pPr>
            <a:r>
              <a:rPr lang="fr-FR" b="1" dirty="0"/>
              <a:t>Participer (S3) </a:t>
            </a:r>
            <a:r>
              <a:rPr lang="fr-FR" dirty="0"/>
              <a:t>- Les leaders se concentrent davantage sur la relation et moins sur la direction. Le leader travaille avec l'équipe et il partage ses responsabilités décisionnelles.</a:t>
            </a:r>
          </a:p>
          <a:p>
            <a:pPr>
              <a:buFont typeface="Arial" panose="020B0604020202020204" pitchFamily="34" charset="0"/>
              <a:buChar char="•"/>
            </a:pPr>
            <a:r>
              <a:rPr lang="fr-FR" b="1" dirty="0"/>
              <a:t>Déléguer (S4) </a:t>
            </a:r>
            <a:r>
              <a:rPr lang="fr-FR" dirty="0"/>
              <a:t>- Les leaders transfèrent la plupart des responsabilités sur le suiveur ou sur un groupe de subordonnés. Les dirigeants gardent toujours un œil sur les progrès, mais ils sont moins impliqués dans les décisions.</a:t>
            </a:r>
          </a:p>
          <a:p>
            <a:endParaRPr lang="fr-FR" dirty="0"/>
          </a:p>
        </p:txBody>
      </p:sp>
      <p:graphicFrame>
        <p:nvGraphicFramePr>
          <p:cNvPr id="7" name="Objet 6">
            <a:extLst>
              <a:ext uri="{FF2B5EF4-FFF2-40B4-BE49-F238E27FC236}">
                <a16:creationId xmlns:a16="http://schemas.microsoft.com/office/drawing/2014/main" id="{720F1CF3-7ED5-4623-93A2-E0D12A6A4461}"/>
              </a:ext>
            </a:extLst>
          </p:cNvPr>
          <p:cNvGraphicFramePr>
            <a:graphicFrameLocks noChangeAspect="1"/>
          </p:cNvGraphicFramePr>
          <p:nvPr>
            <p:extLst>
              <p:ext uri="{D42A27DB-BD31-4B8C-83A1-F6EECF244321}">
                <p14:modId xmlns:p14="http://schemas.microsoft.com/office/powerpoint/2010/main" val="731170076"/>
              </p:ext>
            </p:extLst>
          </p:nvPr>
        </p:nvGraphicFramePr>
        <p:xfrm>
          <a:off x="10834254" y="357596"/>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4" imgW="914400" imgH="771697" progId="Acrobat.Document.DC">
                  <p:embed/>
                </p:oleObj>
              </mc:Choice>
              <mc:Fallback>
                <p:oleObj name="Acrobat Document" showAsIcon="1" r:id="rId4" imgW="914400" imgH="771697" progId="Acrobat.Document.DC">
                  <p:embed/>
                  <p:pic>
                    <p:nvPicPr>
                      <p:cNvPr id="5" name="Objet 4">
                        <a:extLst>
                          <a:ext uri="{FF2B5EF4-FFF2-40B4-BE49-F238E27FC236}">
                            <a16:creationId xmlns:a16="http://schemas.microsoft.com/office/drawing/2014/main" id="{8F7A53B4-53A4-432D-A514-1FCCBF4A1CA8}"/>
                          </a:ext>
                        </a:extLst>
                      </p:cNvPr>
                      <p:cNvPicPr/>
                      <p:nvPr/>
                    </p:nvPicPr>
                    <p:blipFill>
                      <a:blip r:embed="rId5"/>
                      <a:stretch>
                        <a:fillRect/>
                      </a:stretch>
                    </p:blipFill>
                    <p:spPr>
                      <a:xfrm>
                        <a:off x="10834254" y="35759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53295985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p>
          <a:p>
            <a:pPr algn="ctr">
              <a:lnSpc>
                <a:spcPct val="70000"/>
              </a:lnSpc>
            </a:pPr>
            <a:r>
              <a:rPr lang="fr-FR" spc="-151" dirty="0">
                <a:solidFill>
                  <a:srgbClr val="FFFFFF"/>
                </a:solidFill>
                <a:latin typeface="Calibri Light"/>
              </a:rPr>
              <a:t>Prise de décisions</a:t>
            </a:r>
            <a:endParaRPr lang="en-US" b="0" strike="noStrike" spc="-1" dirty="0">
              <a:solidFill>
                <a:srgbClr val="000000"/>
              </a:solidFill>
              <a:latin typeface="Calibri"/>
            </a:endParaRPr>
          </a:p>
        </p:txBody>
      </p:sp>
      <p:sp>
        <p:nvSpPr>
          <p:cNvPr id="255" name="TextShape 2"/>
          <p:cNvSpPr txBox="1"/>
          <p:nvPr/>
        </p:nvSpPr>
        <p:spPr>
          <a:xfrm>
            <a:off x="443345" y="1209964"/>
            <a:ext cx="10688481" cy="4872784"/>
          </a:xfrm>
          <a:prstGeom prst="rect">
            <a:avLst/>
          </a:prstGeom>
          <a:noFill/>
          <a:ln>
            <a:noFill/>
          </a:ln>
        </p:spPr>
        <p:txBody>
          <a:bodyPr lIns="108000" tIns="108000" rIns="108000" bIns="108000" anchor="ctr">
            <a:normAutofit/>
          </a:bodyPr>
          <a:lstStyle/>
          <a:p>
            <a:pPr>
              <a:lnSpc>
                <a:spcPct val="90000"/>
              </a:lnSpc>
              <a:spcBef>
                <a:spcPts val="1001"/>
              </a:spcBef>
              <a:tabLst>
                <a:tab pos="0" algn="l"/>
              </a:tabLst>
            </a:pPr>
            <a:r>
              <a:rPr lang="fr-FR" sz="2400" dirty="0">
                <a:latin typeface="Arial" panose="020B0604020202020204" pitchFamily="34" charset="0"/>
              </a:rPr>
              <a:t>Les 7 étapes clé de la prise de décision individuelle</a:t>
            </a:r>
          </a:p>
          <a:p>
            <a:pPr>
              <a:lnSpc>
                <a:spcPct val="90000"/>
              </a:lnSpc>
              <a:spcBef>
                <a:spcPts val="1001"/>
              </a:spcBef>
              <a:tabLst>
                <a:tab pos="0" algn="l"/>
              </a:tabLst>
            </a:pPr>
            <a:endParaRPr lang="fr-FR" sz="2400" dirty="0">
              <a:latin typeface="Arial" panose="020B0604020202020204" pitchFamily="34" charset="0"/>
            </a:endParaRPr>
          </a:p>
          <a:p>
            <a:r>
              <a:rPr lang="fr-FR" b="1" dirty="0"/>
              <a:t>Étape 1 : identifier la décision à prendre</a:t>
            </a:r>
          </a:p>
          <a:p>
            <a:pPr lvl="1">
              <a:buFont typeface="Arial" panose="020B0604020202020204" pitchFamily="34" charset="0"/>
              <a:buChar char="•"/>
            </a:pPr>
            <a:r>
              <a:rPr lang="fr-FR" sz="1600" dirty="0"/>
              <a:t>Quelle est la problématique à résoudre ?</a:t>
            </a:r>
          </a:p>
          <a:p>
            <a:pPr lvl="1">
              <a:buFont typeface="Arial" panose="020B0604020202020204" pitchFamily="34" charset="0"/>
              <a:buChar char="•"/>
            </a:pPr>
            <a:r>
              <a:rPr lang="fr-FR" sz="1600" dirty="0"/>
              <a:t>Quel est l’objectif que vous comptez atteindre grâce à cette décision ?</a:t>
            </a:r>
          </a:p>
          <a:p>
            <a:pPr lvl="1">
              <a:buFont typeface="Arial" panose="020B0604020202020204" pitchFamily="34" charset="0"/>
              <a:buChar char="•"/>
            </a:pPr>
            <a:r>
              <a:rPr lang="fr-FR" sz="1600" dirty="0"/>
              <a:t>Comment mesurer votre réussite ?</a:t>
            </a:r>
          </a:p>
          <a:p>
            <a:pPr>
              <a:buFont typeface="Arial" panose="020B0604020202020204" pitchFamily="34" charset="0"/>
              <a:buChar char="•"/>
            </a:pPr>
            <a:r>
              <a:rPr lang="fr-FR" b="1" dirty="0"/>
              <a:t>Étape 2 : recueillir des informations utiles</a:t>
            </a:r>
          </a:p>
          <a:p>
            <a:pPr>
              <a:buFont typeface="Arial" panose="020B0604020202020204" pitchFamily="34" charset="0"/>
              <a:buChar char="•"/>
            </a:pPr>
            <a:r>
              <a:rPr lang="fr-FR" b="1" dirty="0"/>
              <a:t>Étape 3 : Lister les solutions potentielles</a:t>
            </a:r>
          </a:p>
          <a:p>
            <a:pPr>
              <a:buFont typeface="Arial" panose="020B0604020202020204" pitchFamily="34" charset="0"/>
              <a:buChar char="•"/>
            </a:pPr>
            <a:r>
              <a:rPr lang="fr-FR" b="1" dirty="0"/>
              <a:t>Étape 4: faire le tri (SWOT, Avantages et Inconvénients, Risk </a:t>
            </a:r>
            <a:r>
              <a:rPr lang="fr-FR" b="1" dirty="0" err="1"/>
              <a:t>driven</a:t>
            </a:r>
            <a:r>
              <a:rPr lang="fr-FR" b="1" dirty="0"/>
              <a:t>, 80/20)</a:t>
            </a:r>
          </a:p>
          <a:p>
            <a:pPr>
              <a:buFont typeface="Arial" panose="020B0604020202020204" pitchFamily="34" charset="0"/>
              <a:buChar char="•"/>
            </a:pPr>
            <a:r>
              <a:rPr lang="fr-FR" b="1" dirty="0"/>
              <a:t>Étape 5 : faire un choix</a:t>
            </a:r>
          </a:p>
          <a:p>
            <a:pPr>
              <a:buFont typeface="Arial" panose="020B0604020202020204" pitchFamily="34" charset="0"/>
              <a:buChar char="•"/>
            </a:pPr>
            <a:r>
              <a:rPr lang="fr-FR" b="1" dirty="0"/>
              <a:t>Étape 6 : passer à l’action</a:t>
            </a:r>
          </a:p>
          <a:p>
            <a:pPr>
              <a:buFont typeface="Arial" panose="020B0604020202020204" pitchFamily="34" charset="0"/>
              <a:buChar char="•"/>
            </a:pPr>
            <a:r>
              <a:rPr lang="fr-FR" b="1" dirty="0"/>
              <a:t>Étape 7 : Le suivi</a:t>
            </a:r>
          </a:p>
          <a:p>
            <a:pPr lvl="1">
              <a:buFont typeface="Arial" panose="020B0604020202020204" pitchFamily="34" charset="0"/>
              <a:buChar char="•"/>
            </a:pPr>
            <a:r>
              <a:rPr lang="fr-FR" b="1" dirty="0"/>
              <a:t>Définir des indicateurs de réussite</a:t>
            </a:r>
          </a:p>
          <a:p>
            <a:pPr>
              <a:buFont typeface="Arial" panose="020B0604020202020204" pitchFamily="34" charset="0"/>
              <a:buChar char="•"/>
            </a:pPr>
            <a:endParaRPr lang="fr-FR" b="1" dirty="0"/>
          </a:p>
          <a:p>
            <a:pPr>
              <a:buFont typeface="Arial" panose="020B0604020202020204" pitchFamily="34" charset="0"/>
              <a:buChar char="•"/>
            </a:pPr>
            <a:endParaRPr lang="fr-FR" b="1" dirty="0"/>
          </a:p>
          <a:p>
            <a:pPr>
              <a:buFont typeface="Arial" panose="020B0604020202020204" pitchFamily="34" charset="0"/>
              <a:buChar char="•"/>
            </a:pPr>
            <a:endParaRPr lang="fr-FR" dirty="0"/>
          </a:p>
          <a:p>
            <a:pPr>
              <a:lnSpc>
                <a:spcPct val="90000"/>
              </a:lnSpc>
              <a:spcBef>
                <a:spcPts val="1001"/>
              </a:spcBef>
              <a:tabLst>
                <a:tab pos="0" algn="l"/>
              </a:tabLst>
            </a:pPr>
            <a:endParaRPr lang="en-US" sz="1800" b="0" strike="noStrike" spc="-1" dirty="0">
              <a:solidFill>
                <a:srgbClr val="FFFFFF"/>
              </a:solidFill>
              <a:latin typeface="Calibri"/>
            </a:endParaRP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6</a:t>
            </a:fld>
            <a:endParaRPr lang="fr-FR" sz="1200" b="0" strike="noStrike" spc="-1">
              <a:latin typeface="Times New Roman"/>
            </a:endParaRPr>
          </a:p>
        </p:txBody>
      </p:sp>
      <p:pic>
        <p:nvPicPr>
          <p:cNvPr id="3" name="Image 2">
            <a:extLst>
              <a:ext uri="{FF2B5EF4-FFF2-40B4-BE49-F238E27FC236}">
                <a16:creationId xmlns:a16="http://schemas.microsoft.com/office/drawing/2014/main" id="{DCC3EFC8-31AE-467B-9733-C2589ECA2471}"/>
              </a:ext>
            </a:extLst>
          </p:cNvPr>
          <p:cNvPicPr>
            <a:picLocks noChangeAspect="1"/>
          </p:cNvPicPr>
          <p:nvPr/>
        </p:nvPicPr>
        <p:blipFill>
          <a:blip r:embed="rId3"/>
          <a:stretch>
            <a:fillRect/>
          </a:stretch>
        </p:blipFill>
        <p:spPr>
          <a:xfrm>
            <a:off x="8497456" y="775252"/>
            <a:ext cx="3518659" cy="1220848"/>
          </a:xfrm>
          <a:prstGeom prst="rect">
            <a:avLst/>
          </a:prstGeom>
        </p:spPr>
      </p:pic>
    </p:spTree>
    <p:extLst>
      <p:ext uri="{BB962C8B-B14F-4D97-AF65-F5344CB8AC3E}">
        <p14:creationId xmlns:p14="http://schemas.microsoft.com/office/powerpoint/2010/main" val="396215895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p>
          <a:p>
            <a:pPr algn="ctr">
              <a:lnSpc>
                <a:spcPct val="70000"/>
              </a:lnSpc>
            </a:pPr>
            <a:r>
              <a:rPr lang="fr-FR" spc="-151" dirty="0">
                <a:solidFill>
                  <a:srgbClr val="FFFFFF"/>
                </a:solidFill>
                <a:latin typeface="Calibri Light"/>
              </a:rPr>
              <a:t>Prise de décisions</a:t>
            </a:r>
            <a:endParaRPr lang="en-US" b="0" strike="noStrike" spc="-1" dirty="0">
              <a:solidFill>
                <a:srgbClr val="000000"/>
              </a:solidFill>
              <a:latin typeface="Calibri"/>
            </a:endParaRPr>
          </a:p>
        </p:txBody>
      </p:sp>
      <p:sp>
        <p:nvSpPr>
          <p:cNvPr id="255" name="TextShape 2"/>
          <p:cNvSpPr txBox="1"/>
          <p:nvPr/>
        </p:nvSpPr>
        <p:spPr>
          <a:xfrm>
            <a:off x="443345" y="1097280"/>
            <a:ext cx="11558155" cy="5452110"/>
          </a:xfrm>
          <a:prstGeom prst="rect">
            <a:avLst/>
          </a:prstGeom>
          <a:noFill/>
          <a:ln>
            <a:noFill/>
          </a:ln>
        </p:spPr>
        <p:txBody>
          <a:bodyPr lIns="108000" tIns="108000" rIns="108000" bIns="108000" anchor="ctr">
            <a:normAutofit fontScale="92500" lnSpcReduction="20000"/>
          </a:bodyPr>
          <a:lstStyle/>
          <a:p>
            <a:r>
              <a:rPr lang="fr-FR" b="1" dirty="0"/>
              <a:t>Le paradoxe d’</a:t>
            </a:r>
            <a:r>
              <a:rPr lang="fr-FR" b="1" dirty="0" err="1"/>
              <a:t>Abilène</a:t>
            </a:r>
            <a:r>
              <a:rPr lang="fr-FR" b="1" dirty="0"/>
              <a:t> :</a:t>
            </a:r>
            <a:br>
              <a:rPr lang="fr-FR" dirty="0"/>
            </a:br>
            <a:r>
              <a:rPr lang="fr-FR" i="1" dirty="0"/>
              <a:t>Par une journée étouffante, sur proposition de l’un d’eux, quatre membres d’une famille se rendent en voiture à </a:t>
            </a:r>
            <a:r>
              <a:rPr lang="fr-FR" i="1" dirty="0" err="1"/>
              <a:t>Abilène</a:t>
            </a:r>
            <a:r>
              <a:rPr lang="fr-FR" i="1" dirty="0"/>
              <a:t>.</a:t>
            </a:r>
            <a:br>
              <a:rPr lang="fr-FR" i="1" dirty="0"/>
            </a:br>
            <a:r>
              <a:rPr lang="fr-FR" i="1" dirty="0"/>
              <a:t>Le voyage est long et la chaleur insupportable dans la voiture non climatisée.</a:t>
            </a:r>
            <a:br>
              <a:rPr lang="fr-FR" i="1" dirty="0"/>
            </a:br>
            <a:r>
              <a:rPr lang="fr-FR" i="1" dirty="0"/>
              <a:t>À </a:t>
            </a:r>
            <a:r>
              <a:rPr lang="fr-FR" i="1" dirty="0" err="1"/>
              <a:t>Abilène</a:t>
            </a:r>
            <a:r>
              <a:rPr lang="fr-FR" i="1" dirty="0"/>
              <a:t>, le repas est médiocre, le cadre décevant. Le chemin du retour est aussi pénible que celui de l’aller. Chacun arrive exténué.</a:t>
            </a:r>
            <a:br>
              <a:rPr lang="fr-FR" i="1" dirty="0"/>
            </a:br>
            <a:r>
              <a:rPr lang="fr-FR" i="1" dirty="0"/>
              <a:t>À l’arrivée, les membres de la famille se rendent comptent qu’aucun d’eux n’avait envie d’aller dans cette ville du Texas.</a:t>
            </a:r>
            <a:br>
              <a:rPr lang="fr-FR" i="1" dirty="0"/>
            </a:br>
            <a:r>
              <a:rPr lang="fr-FR" i="1" dirty="0"/>
              <a:t>Mais chacun a pensé que les autres, n’ayant pas formulé d’opposition, approuvaient la proposition, et n’a pas souhaité aller à l’encontre de l’approbation supposée.</a:t>
            </a:r>
            <a:endParaRPr lang="fr-FR" dirty="0"/>
          </a:p>
          <a:p>
            <a:r>
              <a:rPr lang="fr-FR" dirty="0"/>
              <a:t>Ce paradoxe, exposé par Jerry Harvey, sociologue, démontre qu’un consensus peut s’établir au sein d’un groupe alors que personne n’est d’accord sur la proposition initiale.</a:t>
            </a:r>
            <a:br>
              <a:rPr lang="fr-FR" dirty="0"/>
            </a:br>
            <a:r>
              <a:rPr lang="fr-FR" dirty="0"/>
              <a:t>Chacun conforme son opinion à ce qu’il croit être consensuel.</a:t>
            </a:r>
          </a:p>
          <a:p>
            <a:endParaRPr lang="fr-FR" dirty="0"/>
          </a:p>
          <a:p>
            <a:r>
              <a:rPr lang="fr-FR" b="1" dirty="0"/>
              <a:t>Quelles sont les principales causes ?</a:t>
            </a:r>
            <a:endParaRPr lang="fr-FR" dirty="0"/>
          </a:p>
          <a:p>
            <a:pPr>
              <a:buFont typeface="Arial" panose="020B0604020202020204" pitchFamily="34" charset="0"/>
              <a:buChar char="•"/>
            </a:pPr>
            <a:r>
              <a:rPr lang="fr-FR" dirty="0"/>
              <a:t>Le désir des participants de se plaire mutuellement, de rester unis et de développer la cohésion de groupe.</a:t>
            </a:r>
          </a:p>
          <a:p>
            <a:pPr>
              <a:buFont typeface="Arial" panose="020B0604020202020204" pitchFamily="34" charset="0"/>
              <a:buChar char="•"/>
            </a:pPr>
            <a:r>
              <a:rPr lang="fr-FR" dirty="0"/>
              <a:t>L’évitement de la dissension, de la confrontation et d’un possible conflit qui pourrait faire éclater le groupe.</a:t>
            </a:r>
          </a:p>
          <a:p>
            <a:pPr>
              <a:buFont typeface="Arial" panose="020B0604020202020204" pitchFamily="34" charset="0"/>
              <a:buChar char="•"/>
            </a:pPr>
            <a:r>
              <a:rPr lang="fr-FR" dirty="0"/>
              <a:t>La peur d’être jugé, d’être le « mouton noir » et d’être mis à l’écart du groupe. La pression de conformité peut conduire à de l’auto-censure.</a:t>
            </a:r>
          </a:p>
          <a:p>
            <a:pPr>
              <a:buFont typeface="Arial" panose="020B0604020202020204" pitchFamily="34" charset="0"/>
              <a:buChar char="•"/>
            </a:pPr>
            <a:r>
              <a:rPr lang="fr-FR" dirty="0"/>
              <a:t>L’incapacité à exprimer une position différente de celle de l’idée dominante.</a:t>
            </a:r>
          </a:p>
          <a:p>
            <a:pPr>
              <a:buFont typeface="Arial" panose="020B0604020202020204" pitchFamily="34" charset="0"/>
              <a:buChar char="•"/>
            </a:pPr>
            <a:r>
              <a:rPr lang="fr-FR" dirty="0"/>
              <a:t>La crainte d’être mal apprécié par une hiérarchie directive.</a:t>
            </a:r>
          </a:p>
          <a:p>
            <a:pPr>
              <a:buFont typeface="Arial" panose="020B0604020202020204" pitchFamily="34" charset="0"/>
              <a:buChar char="•"/>
            </a:pPr>
            <a:r>
              <a:rPr lang="fr-FR" dirty="0"/>
              <a:t>L’exclusion de systèmes de référence autres que celui du groupe.</a:t>
            </a:r>
          </a:p>
          <a:p>
            <a:pPr>
              <a:buFont typeface="Arial" panose="020B0604020202020204" pitchFamily="34" charset="0"/>
              <a:buChar char="•"/>
            </a:pPr>
            <a:r>
              <a:rPr lang="fr-FR" dirty="0"/>
              <a:t>La certitude de la toute puissance du groupe.</a:t>
            </a:r>
          </a:p>
          <a:p>
            <a:pPr>
              <a:buFont typeface="Arial" panose="020B0604020202020204" pitchFamily="34" charset="0"/>
              <a:buChar char="•"/>
            </a:pPr>
            <a:r>
              <a:rPr lang="fr-FR" dirty="0"/>
              <a:t>Le rejet de données extérieures tardives susceptibles de remettre en cause les éléments initiaux.</a:t>
            </a: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7</a:t>
            </a:fld>
            <a:endParaRPr lang="fr-FR" sz="1200" b="0" strike="noStrike" spc="-1">
              <a:latin typeface="Times New Roman"/>
            </a:endParaRPr>
          </a:p>
        </p:txBody>
      </p:sp>
    </p:spTree>
    <p:extLst>
      <p:ext uri="{BB962C8B-B14F-4D97-AF65-F5344CB8AC3E}">
        <p14:creationId xmlns:p14="http://schemas.microsoft.com/office/powerpoint/2010/main" val="150600727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3740728" y="1"/>
            <a:ext cx="4756728" cy="822036"/>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Le Manager</a:t>
            </a:r>
          </a:p>
          <a:p>
            <a:pPr algn="ctr">
              <a:lnSpc>
                <a:spcPct val="70000"/>
              </a:lnSpc>
            </a:pPr>
            <a:r>
              <a:rPr lang="fr-FR" spc="-151" dirty="0">
                <a:solidFill>
                  <a:srgbClr val="FFFFFF"/>
                </a:solidFill>
                <a:latin typeface="Calibri Light"/>
              </a:rPr>
              <a:t>Prise de décisions</a:t>
            </a:r>
            <a:endParaRPr lang="en-US" b="0" strike="noStrike" spc="-1" dirty="0">
              <a:solidFill>
                <a:srgbClr val="000000"/>
              </a:solidFill>
              <a:latin typeface="Calibri"/>
            </a:endParaRPr>
          </a:p>
        </p:txBody>
      </p:sp>
      <p:sp>
        <p:nvSpPr>
          <p:cNvPr id="255" name="TextShape 2"/>
          <p:cNvSpPr txBox="1"/>
          <p:nvPr/>
        </p:nvSpPr>
        <p:spPr>
          <a:xfrm>
            <a:off x="443345" y="1209964"/>
            <a:ext cx="10688481" cy="4872784"/>
          </a:xfrm>
          <a:prstGeom prst="rect">
            <a:avLst/>
          </a:prstGeom>
          <a:noFill/>
          <a:ln>
            <a:noFill/>
          </a:ln>
        </p:spPr>
        <p:txBody>
          <a:bodyPr lIns="108000" tIns="108000" rIns="108000" bIns="108000" anchor="ctr">
            <a:normAutofit/>
          </a:bodyPr>
          <a:lstStyle/>
          <a:p>
            <a:endParaRPr lang="fr-FR" dirty="0"/>
          </a:p>
          <a:p>
            <a:pPr>
              <a:buFont typeface="Arial" panose="020B0604020202020204" pitchFamily="34" charset="0"/>
              <a:buChar char="•"/>
            </a:pPr>
            <a:r>
              <a:rPr lang="fr-FR" dirty="0"/>
              <a:t>...</a:t>
            </a:r>
          </a:p>
          <a:p>
            <a:r>
              <a:rPr lang="fr-FR" b="1" dirty="0"/>
              <a:t>Comment limiter ce mécanisme dysfonctionnel ?</a:t>
            </a:r>
            <a:endParaRPr lang="fr-FR" dirty="0"/>
          </a:p>
          <a:p>
            <a:pPr>
              <a:buFont typeface="Arial" panose="020B0604020202020204" pitchFamily="34" charset="0"/>
              <a:buChar char="•"/>
            </a:pPr>
            <a:r>
              <a:rPr lang="fr-FR" dirty="0"/>
              <a:t>En proposant à un membre du groupe d’endosser le rôle d’« avocat du diable » pour interroger la « pensée unique », </a:t>
            </a:r>
          </a:p>
          <a:p>
            <a:pPr>
              <a:buFont typeface="Arial" panose="020B0604020202020204" pitchFamily="34" charset="0"/>
              <a:buChar char="•"/>
            </a:pPr>
            <a:r>
              <a:rPr lang="fr-FR" dirty="0"/>
              <a:t>En imaginant un ou des scénario(s) alternatif(s) et en étant en capacité de les défendre.</a:t>
            </a:r>
          </a:p>
          <a:p>
            <a:pPr>
              <a:buFont typeface="Arial" panose="020B0604020202020204" pitchFamily="34" charset="0"/>
              <a:buChar char="•"/>
            </a:pPr>
            <a:r>
              <a:rPr lang="fr-FR" dirty="0"/>
              <a:t>En favorisant et en acceptant les idées dissonantes, divergentes comme autant d’enrichissements de la réflexion.</a:t>
            </a:r>
          </a:p>
          <a:p>
            <a:pPr>
              <a:buFont typeface="Arial" panose="020B0604020202020204" pitchFamily="34" charset="0"/>
              <a:buChar char="•"/>
            </a:pPr>
            <a:r>
              <a:rPr lang="fr-FR" dirty="0"/>
              <a:t>En mettant à disposition des mécanismes anonymes d’expression : boîte à idées, vote à bulletin secret…</a:t>
            </a:r>
          </a:p>
          <a:p>
            <a:pPr>
              <a:buFont typeface="Arial" panose="020B0604020202020204" pitchFamily="34" charset="0"/>
              <a:buChar char="•"/>
            </a:pPr>
            <a:r>
              <a:rPr lang="fr-FR" dirty="0"/>
              <a:t>En faisant travailler plusieurs groupes ou sous-groupes sur des problèmes similaires.</a:t>
            </a:r>
          </a:p>
          <a:p>
            <a:pPr>
              <a:buFont typeface="Arial" panose="020B0604020202020204" pitchFamily="34" charset="0"/>
              <a:buChar char="•"/>
            </a:pPr>
            <a:r>
              <a:rPr lang="fr-FR" dirty="0"/>
              <a:t>En faisant se prononcer chacun, de façon explicite, sur l’option privilégiée pour éviter un consensus mou insatisfaisant pour chacun.</a:t>
            </a:r>
          </a:p>
          <a:p>
            <a:pPr>
              <a:buFont typeface="Arial" panose="020B0604020202020204" pitchFamily="34" charset="0"/>
              <a:buChar char="•"/>
            </a:pPr>
            <a:r>
              <a:rPr lang="fr-FR" dirty="0"/>
              <a:t>En se laissant du temps pour prendre la décision.</a:t>
            </a:r>
          </a:p>
          <a:p>
            <a:pPr>
              <a:buFont typeface="Arial" panose="020B0604020202020204" pitchFamily="34" charset="0"/>
              <a:buChar char="•"/>
            </a:pPr>
            <a:r>
              <a:rPr lang="fr-FR" dirty="0"/>
              <a:t>…</a:t>
            </a:r>
          </a:p>
        </p:txBody>
      </p:sp>
      <p:sp>
        <p:nvSpPr>
          <p:cNvPr id="256"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4E67EB72-37E7-4C14-A74D-9811968810EE}" type="slidenum">
              <a:rPr lang="en-US" sz="1200" b="0" strike="noStrike" spc="-1">
                <a:solidFill>
                  <a:srgbClr val="FFFFFF"/>
                </a:solidFill>
                <a:latin typeface="Calibri"/>
              </a:rPr>
              <a:t>8</a:t>
            </a:fld>
            <a:endParaRPr lang="fr-FR" sz="1200" b="0" strike="noStrike" spc="-1">
              <a:latin typeface="Times New Roman"/>
            </a:endParaRPr>
          </a:p>
        </p:txBody>
      </p:sp>
    </p:spTree>
    <p:extLst>
      <p:ext uri="{BB962C8B-B14F-4D97-AF65-F5344CB8AC3E}">
        <p14:creationId xmlns:p14="http://schemas.microsoft.com/office/powerpoint/2010/main" val="234051002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3175818" y="159275"/>
            <a:ext cx="6364723" cy="698090"/>
          </a:xfrm>
          <a:prstGeom prst="rect">
            <a:avLst/>
          </a:prstGeom>
          <a:gradFill rotWithShape="0">
            <a:gsLst>
              <a:gs pos="1000">
                <a:srgbClr val="262626"/>
              </a:gs>
              <a:gs pos="100000">
                <a:srgbClr val="0C5968"/>
              </a:gs>
            </a:gsLst>
            <a:lin ang="12600000"/>
          </a:gradFill>
          <a:ln>
            <a:noFill/>
          </a:ln>
        </p:spPr>
        <p:txBody>
          <a:bodyPr lIns="396000" tIns="0" rIns="396000" bIns="0" anchor="ctr">
            <a:noAutofit/>
          </a:bodyPr>
          <a:lstStyle/>
          <a:p>
            <a:pPr algn="ctr">
              <a:lnSpc>
                <a:spcPct val="70000"/>
              </a:lnSpc>
            </a:pPr>
            <a:r>
              <a:rPr lang="fr-FR" sz="5200" b="0" strike="noStrike" spc="-151" dirty="0">
                <a:solidFill>
                  <a:srgbClr val="FFFFFF"/>
                </a:solidFill>
                <a:latin typeface="Calibri Light"/>
              </a:rPr>
              <a:t>Prise de décision</a:t>
            </a:r>
            <a:endParaRPr lang="en-US" sz="5200" b="0" strike="noStrike" spc="-1" dirty="0">
              <a:solidFill>
                <a:srgbClr val="000000"/>
              </a:solidFill>
              <a:latin typeface="Calibri"/>
            </a:endParaRPr>
          </a:p>
        </p:txBody>
      </p:sp>
      <p:sp>
        <p:nvSpPr>
          <p:cNvPr id="317" name="TextShape 2"/>
          <p:cNvSpPr txBox="1"/>
          <p:nvPr/>
        </p:nvSpPr>
        <p:spPr>
          <a:xfrm>
            <a:off x="792000" y="936000"/>
            <a:ext cx="10561320" cy="5413680"/>
          </a:xfrm>
          <a:prstGeom prst="rect">
            <a:avLst/>
          </a:prstGeom>
          <a:noFill/>
          <a:ln>
            <a:noFill/>
          </a:ln>
        </p:spPr>
        <p:txBody>
          <a:bodyPr lIns="108000" tIns="108000" rIns="108000" bIns="108000" anchor="ctr">
            <a:normAutofit lnSpcReduction="10000"/>
          </a:bodyPr>
          <a:lstStyle/>
          <a:p>
            <a:pPr>
              <a:lnSpc>
                <a:spcPct val="90000"/>
              </a:lnSpc>
              <a:spcBef>
                <a:spcPts val="1001"/>
              </a:spcBef>
              <a:tabLst>
                <a:tab pos="0" algn="l"/>
              </a:tabLst>
            </a:pPr>
            <a:endParaRPr lang="en-US" sz="2800" b="0" strike="noStrike" spc="-1" dirty="0">
              <a:solidFill>
                <a:srgbClr val="FFFFFF"/>
              </a:solidFill>
              <a:latin typeface="Calibri"/>
            </a:endParaRPr>
          </a:p>
          <a:p>
            <a:pPr marL="228600" indent="-228240">
              <a:lnSpc>
                <a:spcPct val="90000"/>
              </a:lnSpc>
              <a:spcBef>
                <a:spcPts val="1001"/>
              </a:spcBef>
              <a:buClr>
                <a:srgbClr val="17B2D1"/>
              </a:buClr>
              <a:buFont typeface="Wingdings" charset="2"/>
              <a:buChar char=""/>
              <a:tabLst>
                <a:tab pos="0" algn="l"/>
              </a:tabLst>
            </a:pPr>
            <a:r>
              <a:rPr lang="fr-FR" sz="1800" b="1" u="sng" strike="noStrike" spc="-1" dirty="0">
                <a:solidFill>
                  <a:srgbClr val="5370C5"/>
                </a:solidFill>
                <a:uFillTx/>
                <a:latin typeface="Calibri"/>
                <a:hlinkClick r:id="rId2"/>
              </a:rPr>
              <a:t>http://www.cedip.developpement-durable.gouv.fr/comment-eviter-la-pensee-de-groupe-a1318.html</a:t>
            </a:r>
            <a:endParaRPr lang="en-US" sz="1800" b="0" strike="noStrike" spc="-1" dirty="0">
              <a:solidFill>
                <a:srgbClr val="FFFFFF"/>
              </a:solidFill>
              <a:latin typeface="Calibri"/>
            </a:endParaRPr>
          </a:p>
          <a:p>
            <a:pPr marL="228600" indent="-228240">
              <a:lnSpc>
                <a:spcPct val="90000"/>
              </a:lnSpc>
              <a:spcBef>
                <a:spcPts val="1001"/>
              </a:spcBef>
              <a:buClr>
                <a:srgbClr val="17B2D1"/>
              </a:buClr>
              <a:buFont typeface="Wingdings" charset="2"/>
              <a:buChar char=""/>
              <a:tabLst>
                <a:tab pos="0" algn="l"/>
              </a:tabLst>
            </a:pPr>
            <a:r>
              <a:rPr lang="fr-FR" sz="1800" b="1" u="sng" strike="noStrike" spc="-1" dirty="0">
                <a:solidFill>
                  <a:srgbClr val="5370C5"/>
                </a:solidFill>
                <a:uFillTx/>
                <a:latin typeface="Calibri"/>
              </a:rPr>
              <a:t>SWOT : Etes-vous certain de votre choix stratégique ? Pour le savoir, appuyez-vous sur la grille d’analyse </a:t>
            </a:r>
            <a:r>
              <a:rPr lang="fr-FR" sz="1800" b="1" u="sng" strike="noStrike" spc="-1" dirty="0" err="1">
                <a:solidFill>
                  <a:srgbClr val="5370C5"/>
                </a:solidFill>
                <a:uFillTx/>
                <a:latin typeface="Calibri"/>
              </a:rPr>
              <a:t>Swot</a:t>
            </a:r>
            <a:r>
              <a:rPr lang="fr-FR" sz="1800" b="1" u="sng" strike="noStrike" spc="-1" dirty="0">
                <a:solidFill>
                  <a:srgbClr val="5370C5"/>
                </a:solidFill>
                <a:uFillTx/>
                <a:latin typeface="Calibri"/>
              </a:rPr>
              <a:t> (ou </a:t>
            </a:r>
            <a:r>
              <a:rPr lang="fr-FR" sz="1800" b="1" u="sng" strike="noStrike" spc="-1" dirty="0" err="1">
                <a:solidFill>
                  <a:srgbClr val="5370C5"/>
                </a:solidFill>
                <a:uFillTx/>
                <a:latin typeface="Calibri"/>
              </a:rPr>
              <a:t>Ffom</a:t>
            </a:r>
            <a:r>
              <a:rPr lang="fr-FR" sz="1800" b="1" u="sng" strike="noStrike" spc="-1" dirty="0">
                <a:solidFill>
                  <a:srgbClr val="5370C5"/>
                </a:solidFill>
                <a:uFillTx/>
                <a:latin typeface="Calibri"/>
              </a:rPr>
              <a:t> en français) pour </a:t>
            </a:r>
            <a:r>
              <a:rPr lang="fr-FR" sz="1800" b="1" u="sng" strike="noStrike" spc="-1" dirty="0" err="1">
                <a:solidFill>
                  <a:srgbClr val="5370C5"/>
                </a:solidFill>
                <a:uFillTx/>
                <a:latin typeface="Calibri"/>
              </a:rPr>
              <a:t>Strenghts</a:t>
            </a:r>
            <a:r>
              <a:rPr lang="fr-FR" sz="1800" b="1" u="sng" strike="noStrike" spc="-1" dirty="0">
                <a:solidFill>
                  <a:srgbClr val="5370C5"/>
                </a:solidFill>
                <a:uFillTx/>
                <a:latin typeface="Calibri"/>
              </a:rPr>
              <a:t> (Forces), </a:t>
            </a:r>
            <a:r>
              <a:rPr lang="fr-FR" sz="1800" b="1" u="sng" strike="noStrike" spc="-1" dirty="0" err="1">
                <a:solidFill>
                  <a:srgbClr val="5370C5"/>
                </a:solidFill>
                <a:uFillTx/>
                <a:latin typeface="Calibri"/>
              </a:rPr>
              <a:t>Weaknesses</a:t>
            </a:r>
            <a:r>
              <a:rPr lang="fr-FR" sz="1800" b="1" u="sng" strike="noStrike" spc="-1" dirty="0">
                <a:solidFill>
                  <a:srgbClr val="5370C5"/>
                </a:solidFill>
                <a:uFillTx/>
                <a:latin typeface="Calibri"/>
              </a:rPr>
              <a:t> (Faiblesses), </a:t>
            </a:r>
            <a:r>
              <a:rPr lang="fr-FR" sz="1800" b="1" u="sng" strike="noStrike" spc="-1" dirty="0" err="1">
                <a:solidFill>
                  <a:srgbClr val="5370C5"/>
                </a:solidFill>
                <a:uFillTx/>
                <a:latin typeface="Calibri"/>
              </a:rPr>
              <a:t>Opportunities</a:t>
            </a:r>
            <a:r>
              <a:rPr lang="fr-FR" sz="1800" b="1" u="sng" strike="noStrike" spc="-1" dirty="0">
                <a:solidFill>
                  <a:srgbClr val="5370C5"/>
                </a:solidFill>
                <a:uFillTx/>
                <a:latin typeface="Calibri"/>
              </a:rPr>
              <a:t> (Opportunités) et </a:t>
            </a:r>
            <a:r>
              <a:rPr lang="fr-FR" sz="1800" b="1" u="sng" strike="noStrike" spc="-1" dirty="0" err="1">
                <a:solidFill>
                  <a:srgbClr val="5370C5"/>
                </a:solidFill>
                <a:uFillTx/>
                <a:latin typeface="Calibri"/>
              </a:rPr>
              <a:t>Threats</a:t>
            </a:r>
            <a:r>
              <a:rPr lang="fr-FR" sz="1800" b="1" u="sng" strike="noStrike" spc="-1" dirty="0">
                <a:solidFill>
                  <a:srgbClr val="5370C5"/>
                </a:solidFill>
                <a:uFillTx/>
                <a:latin typeface="Calibri"/>
              </a:rPr>
              <a:t> (Menaces).</a:t>
            </a:r>
            <a:endParaRPr lang="en-US" sz="1800" b="0" strike="noStrike" spc="-1" dirty="0">
              <a:solidFill>
                <a:srgbClr val="FFFFFF"/>
              </a:solidFill>
              <a:latin typeface="Calibri"/>
            </a:endParaRPr>
          </a:p>
          <a:p>
            <a:pPr marL="864000" lvl="1" indent="-324000">
              <a:spcBef>
                <a:spcPts val="1134"/>
              </a:spcBef>
              <a:buClr>
                <a:srgbClr val="FFFFFF"/>
              </a:buClr>
              <a:buSzPct val="75000"/>
              <a:buFont typeface="Symbol" charset="2"/>
              <a:buChar char=""/>
              <a:tabLst>
                <a:tab pos="0" algn="l"/>
              </a:tabLst>
            </a:pPr>
            <a:r>
              <a:rPr lang="fr-FR" sz="1800" b="1" u="sng" strike="noStrike" spc="-1" dirty="0">
                <a:solidFill>
                  <a:srgbClr val="5370C5"/>
                </a:solidFill>
                <a:uFillTx/>
                <a:latin typeface="Calibri"/>
              </a:rPr>
              <a:t>Tracez une croix, placez chacun des deux F dans les cases du haut, O et M en bas. La ligne supérieure représente vos atouts et lacunes intrinsèques : par exemple, vous possédez une bonne expertise, mais une faible couverture commerciale. La ligne du bas rend compte de votre environnement : paysage concurrentiel, technologie…</a:t>
            </a:r>
            <a:endParaRPr lang="en-US" sz="1800" b="0" strike="noStrike" spc="-1" dirty="0">
              <a:solidFill>
                <a:srgbClr val="FFFFFF"/>
              </a:solidFill>
              <a:latin typeface="Calibri"/>
            </a:endParaRPr>
          </a:p>
          <a:p>
            <a:pPr marL="864000" lvl="1" indent="-324000">
              <a:spcBef>
                <a:spcPts val="1134"/>
              </a:spcBef>
              <a:buClr>
                <a:srgbClr val="FFFFFF"/>
              </a:buClr>
              <a:buSzPct val="75000"/>
              <a:buFont typeface="Symbol" charset="2"/>
              <a:buChar char=""/>
              <a:tabLst>
                <a:tab pos="0" algn="l"/>
              </a:tabLst>
            </a:pPr>
            <a:r>
              <a:rPr lang="fr-FR" sz="1800" b="1" u="sng" strike="noStrike" spc="-1" dirty="0">
                <a:solidFill>
                  <a:srgbClr val="5370C5"/>
                </a:solidFill>
                <a:uFillTx/>
                <a:latin typeface="Calibri"/>
              </a:rPr>
              <a:t>Cet outil d’aide à la décision, conçu à l’université Stanford dans les années 1960,”vous permet d’être force de proposition après étude de votre environnement”</a:t>
            </a:r>
            <a:endParaRPr lang="en-US" sz="1800" b="0" strike="noStrike" spc="-1" dirty="0">
              <a:solidFill>
                <a:srgbClr val="FFFFFF"/>
              </a:solidFill>
              <a:latin typeface="Calibri"/>
            </a:endParaRPr>
          </a:p>
          <a:p>
            <a:pPr marL="228600" indent="-228240">
              <a:spcBef>
                <a:spcPts val="1417"/>
              </a:spcBef>
              <a:buClr>
                <a:srgbClr val="17B2D1"/>
              </a:buClr>
              <a:buFont typeface="Wingdings" charset="2"/>
              <a:buChar char=""/>
              <a:tabLst>
                <a:tab pos="0" algn="l"/>
              </a:tabLst>
            </a:pPr>
            <a:r>
              <a:rPr lang="fr-FR" sz="1800" b="1" u="sng" strike="noStrike" spc="-1" dirty="0">
                <a:solidFill>
                  <a:srgbClr val="5370C5"/>
                </a:solidFill>
                <a:uFillTx/>
                <a:latin typeface="Calibri"/>
              </a:rPr>
              <a:t>Importance/Urgence : Ce qui est important est rarement urgent et ce qui est urgent est rarement important.” Cette maxime du 34e président des Etats-Unis aurait inspiré la célèbre matrice qui permet de classer les tâches en fonction de leur urgence (axe vertical) et de leur importance (axe horizontal). Il en découle quatre actions : on exécute sans délai les tâches importantes et urgentes. On planifie les activités importantes mais peu urgentes. On délègue les corvées urgentes mais peu importantes et on élimine celles qui sont peu urgentes et peu importantes.</a:t>
            </a:r>
            <a:endParaRPr lang="en-US" sz="1800" b="0" strike="noStrike" spc="-1" dirty="0">
              <a:solidFill>
                <a:srgbClr val="FFFFFF"/>
              </a:solidFill>
              <a:latin typeface="Calibri"/>
            </a:endParaRPr>
          </a:p>
          <a:p>
            <a:pPr>
              <a:lnSpc>
                <a:spcPct val="90000"/>
              </a:lnSpc>
              <a:spcBef>
                <a:spcPts val="1001"/>
              </a:spcBef>
              <a:tabLst>
                <a:tab pos="0" algn="l"/>
              </a:tabLst>
            </a:pPr>
            <a:endParaRPr lang="en-US" sz="1800" b="0" strike="noStrike" spc="-1" dirty="0">
              <a:solidFill>
                <a:srgbClr val="FFFFFF"/>
              </a:solidFill>
              <a:latin typeface="Calibri"/>
            </a:endParaRPr>
          </a:p>
          <a:p>
            <a:pPr>
              <a:lnSpc>
                <a:spcPct val="90000"/>
              </a:lnSpc>
              <a:spcBef>
                <a:spcPts val="1001"/>
              </a:spcBef>
              <a:tabLst>
                <a:tab pos="0" algn="l"/>
              </a:tabLst>
            </a:pPr>
            <a:endParaRPr lang="en-US" sz="1800" b="0" strike="noStrike" spc="-1" dirty="0">
              <a:solidFill>
                <a:srgbClr val="FFFFFF"/>
              </a:solidFill>
              <a:latin typeface="Calibri"/>
            </a:endParaRPr>
          </a:p>
          <a:p>
            <a:pPr>
              <a:lnSpc>
                <a:spcPct val="90000"/>
              </a:lnSpc>
              <a:spcBef>
                <a:spcPts val="1001"/>
              </a:spcBef>
              <a:tabLst>
                <a:tab pos="0" algn="l"/>
              </a:tabLst>
            </a:pPr>
            <a:endParaRPr lang="en-US" sz="1800" b="0" strike="noStrike" spc="-1" dirty="0">
              <a:solidFill>
                <a:srgbClr val="FFFFFF"/>
              </a:solidFill>
              <a:latin typeface="Calibri"/>
            </a:endParaRPr>
          </a:p>
        </p:txBody>
      </p:sp>
      <p:sp>
        <p:nvSpPr>
          <p:cNvPr id="318" name="TextShape 3"/>
          <p:cNvSpPr txBox="1"/>
          <p:nvPr/>
        </p:nvSpPr>
        <p:spPr>
          <a:xfrm>
            <a:off x="11353680" y="6361560"/>
            <a:ext cx="837720" cy="359640"/>
          </a:xfrm>
          <a:prstGeom prst="rect">
            <a:avLst/>
          </a:prstGeom>
          <a:solidFill>
            <a:srgbClr val="262626"/>
          </a:solidFill>
          <a:ln>
            <a:noFill/>
          </a:ln>
        </p:spPr>
        <p:txBody>
          <a:bodyPr anchor="ctr">
            <a:noAutofit/>
          </a:bodyPr>
          <a:lstStyle/>
          <a:p>
            <a:pPr algn="ctr">
              <a:lnSpc>
                <a:spcPct val="100000"/>
              </a:lnSpc>
            </a:pPr>
            <a:r>
              <a:rPr lang="en-US" sz="1200" b="0" strike="noStrike" spc="-1">
                <a:solidFill>
                  <a:srgbClr val="FFFFFF"/>
                </a:solidFill>
                <a:latin typeface="Calibri"/>
              </a:rPr>
              <a:t>PAGE </a:t>
            </a:r>
            <a:fld id="{00067E13-BC45-4B08-BBE8-2E288EBBFF0C}" type="slidenum">
              <a:rPr lang="en-US" sz="1200" b="0" strike="noStrike" spc="-1">
                <a:solidFill>
                  <a:srgbClr val="FFFFFF"/>
                </a:solidFill>
                <a:latin typeface="Calibri"/>
              </a:rPr>
              <a:t>9</a:t>
            </a:fld>
            <a:endParaRPr lang="fr-FR" sz="1200" b="0" strike="noStrike" spc="-1">
              <a:latin typeface="Times New Roman"/>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 with animation</Template>
  <TotalTime>14186</TotalTime>
  <Words>1598</Words>
  <Application>Microsoft Office PowerPoint</Application>
  <PresentationFormat>Grand écran</PresentationFormat>
  <Paragraphs>196</Paragraphs>
  <Slides>13</Slides>
  <Notes>6</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13</vt:i4>
      </vt:variant>
    </vt:vector>
  </HeadingPairs>
  <TitlesOfParts>
    <vt:vector size="21" baseType="lpstr">
      <vt:lpstr>Arial</vt:lpstr>
      <vt:lpstr>Calibri</vt:lpstr>
      <vt:lpstr>Calibri Light</vt:lpstr>
      <vt:lpstr>Symbol</vt:lpstr>
      <vt:lpstr>Times New Roman</vt:lpstr>
      <vt:lpstr>Wingdings</vt:lpstr>
      <vt:lpstr>Office Theme</vt:lpstr>
      <vt:lpstr>Acrobat Document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Management</dc:title>
  <dc:subject/>
  <dc:creator>drouot yves</dc:creator>
  <dc:description/>
  <cp:lastModifiedBy>Yves Drouot</cp:lastModifiedBy>
  <cp:revision>186</cp:revision>
  <dcterms:created xsi:type="dcterms:W3CDTF">2021-11-26T07:49:03Z</dcterms:created>
  <dcterms:modified xsi:type="dcterms:W3CDTF">2023-02-13T11:10:25Z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ies>
</file>