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58" r:id="rId5"/>
    <p:sldId id="265" r:id="rId6"/>
    <p:sldId id="267" r:id="rId7"/>
    <p:sldId id="268" r:id="rId8"/>
    <p:sldId id="259" r:id="rId9"/>
    <p:sldId id="269" r:id="rId10"/>
    <p:sldId id="260" r:id="rId11"/>
    <p:sldId id="261" r:id="rId12"/>
    <p:sldId id="270" r:id="rId13"/>
    <p:sldId id="271" r:id="rId14"/>
    <p:sldId id="272" r:id="rId15"/>
    <p:sldId id="273" r:id="rId16"/>
    <p:sldId id="262" r:id="rId17"/>
    <p:sldId id="274" r:id="rId18"/>
    <p:sldId id="276" r:id="rId19"/>
    <p:sldId id="263" r:id="rId20"/>
  </p:sldIdLst>
  <p:sldSz cx="9144000" cy="6858000" type="screen4x3"/>
  <p:notesSz cx="6858000" cy="9144000"/>
  <p:custDataLst>
    <p:tags r:id="rId22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35" autoAdjust="0"/>
    <p:restoredTop sz="94660"/>
  </p:normalViewPr>
  <p:slideViewPr>
    <p:cSldViewPr>
      <p:cViewPr varScale="1">
        <p:scale>
          <a:sx n="70" d="100"/>
          <a:sy n="70" d="100"/>
        </p:scale>
        <p:origin x="1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05/03/1440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5010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10848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21267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95033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4363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94146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6658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8609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966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09810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23540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4535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320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113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8187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1106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5126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08141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5221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1163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05/03/1440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05/03/1440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05/03/1440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05/03/1440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05/03/1440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05/03/1440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05/03/1440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05/03/1440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05/03/1440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05/03/1440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05/03/1440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88AC-0253-4B35-890D-5F62805DB725}" type="datetimeFigureOut">
              <a:rPr lang="fa-IR" smtClean="0"/>
              <a:pPr/>
              <a:t>05/03/1440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slide" Target="slide16.xml"/><Relationship Id="rId4" Type="http://schemas.openxmlformats.org/officeDocument/2006/relationships/image" Target="../media/image3.png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43.png"/><Relationship Id="rId5" Type="http://schemas.openxmlformats.org/officeDocument/2006/relationships/slide" Target="slide2.xml"/><Relationship Id="rId10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45.png"/><Relationship Id="rId5" Type="http://schemas.openxmlformats.org/officeDocument/2006/relationships/slide" Target="slide2.xml"/><Relationship Id="rId10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49.png"/><Relationship Id="rId5" Type="http://schemas.openxmlformats.org/officeDocument/2006/relationships/slide" Target="slide2.xml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slide" Target="slide11.xml"/><Relationship Id="rId1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57.png"/><Relationship Id="rId5" Type="http://schemas.openxmlformats.org/officeDocument/2006/relationships/slide" Target="slide2.xml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3.png"/><Relationship Id="rId9" Type="http://schemas.openxmlformats.org/officeDocument/2006/relationships/slide" Target="slide11.xml"/><Relationship Id="rId1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image" Target="../media/image65.png"/><Relationship Id="rId4" Type="http://schemas.openxmlformats.org/officeDocument/2006/relationships/image" Target="../media/image3.png"/><Relationship Id="rId9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5.png"/><Relationship Id="rId5" Type="http://schemas.openxmlformats.org/officeDocument/2006/relationships/slide" Target="slide4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16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0.png"/><Relationship Id="rId5" Type="http://schemas.openxmlformats.org/officeDocument/2006/relationships/slide" Target="slide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slide" Target="slide16.xm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6.png"/><Relationship Id="rId5" Type="http://schemas.openxmlformats.org/officeDocument/2006/relationships/slide" Target="slide2.xml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20.png"/><Relationship Id="rId5" Type="http://schemas.openxmlformats.org/officeDocument/2006/relationships/slide" Target="slide2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slide" Target="slide16.xml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26.png"/><Relationship Id="rId5" Type="http://schemas.openxmlformats.org/officeDocument/2006/relationships/slide" Target="slide2.xml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slide" Target="slide16.xml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30.png"/><Relationship Id="rId5" Type="http://schemas.openxmlformats.org/officeDocument/2006/relationships/slide" Target="slide2.xml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slide" Target="slide16.xml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24" name="Rounded Rectangle 23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5" name="Rounded Rectangle 24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</a:t>
            </a:r>
            <a:r>
              <a:rPr lang="en-US" sz="1400" dirty="0" smtClean="0">
                <a:cs typeface="B Behnam " pitchFamily="2" charset="-78"/>
              </a:rPr>
              <a:t>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6" name="Rounded Rectangle 25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7" name="Rounded Rectangle 26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 smtClean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rId9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System</a:t>
            </a:r>
            <a:r>
              <a:rPr lang="en-US" sz="1200" dirty="0" smtClean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Model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9" name="Rounded Rectangle 28">
            <a:hlinkClick r:id="rId10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06" y="4572008"/>
            <a:ext cx="150019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</a:t>
            </a:r>
            <a:r>
              <a:rPr lang="en-US" sz="1200" dirty="0"/>
              <a:t> </a:t>
            </a:r>
            <a:br>
              <a:rPr lang="en-US" sz="1200" dirty="0"/>
            </a:br>
            <a:endParaRPr lang="fa-IR" sz="12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21282" y="1071546"/>
            <a:ext cx="6568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</a:rPr>
              <a:t>Distributed Control of Multi Agent Systems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6374" y="1985909"/>
            <a:ext cx="167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</a:rPr>
              <a:t>Seminar 1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9707" y="29002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0"/>
            <a:r>
              <a:rPr lang="en-US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  <a:r>
              <a:rPr lang="en-US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Blockchains</a:t>
            </a:r>
            <a:r>
              <a:rPr lang="en-US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Decentralized Optimization </a:t>
            </a:r>
            <a:r>
              <a:rPr lang="en-US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Energy </a:t>
            </a:r>
            <a:r>
              <a: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 in </a:t>
            </a:r>
            <a:r>
              <a:rPr lang="en-US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Microgrid</a:t>
            </a:r>
            <a:r>
              <a: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Networks </a:t>
            </a:r>
            <a:r>
              <a:rPr lang="en-US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en-US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7335" y="3803695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dirty="0" smtClean="0">
                <a:solidFill>
                  <a:srgbClr val="000000"/>
                </a:solidFill>
              </a:rPr>
              <a:t>Published in:</a:t>
            </a:r>
          </a:p>
          <a:p>
            <a:pPr algn="ctr" rtl="0"/>
            <a:r>
              <a:rPr lang="en-US" dirty="0" smtClean="0">
                <a:solidFill>
                  <a:srgbClr val="000000"/>
                </a:solidFill>
              </a:rPr>
              <a:t>2017 </a:t>
            </a:r>
            <a:r>
              <a:rPr lang="en-US" dirty="0">
                <a:solidFill>
                  <a:srgbClr val="000000"/>
                </a:solidFill>
              </a:rPr>
              <a:t>IEEE Conference on Control Technology and Applications (CCTA)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19707" y="56107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0"/>
            <a:r>
              <a:rPr lang="en-US" dirty="0" smtClean="0"/>
              <a:t>Mohammad </a:t>
            </a:r>
            <a:r>
              <a:rPr lang="en-US" dirty="0" err="1" smtClean="0"/>
              <a:t>Mahmoodian</a:t>
            </a:r>
            <a:r>
              <a:rPr lang="en-US" dirty="0" smtClean="0"/>
              <a:t> 810196391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Smart</a:t>
            </a:r>
            <a:r>
              <a:rPr 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 </a:t>
            </a:r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Contract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3" name="Rounded Rectangle 3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4" name="Rounded Rectangle 3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System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Model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5" name="Rounded Rectangle 3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pic>
        <p:nvPicPr>
          <p:cNvPr id="12" name="Picture 2" descr="Image result for how smart contracts wor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87940"/>
            <a:ext cx="6400800" cy="399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1680" y="547665"/>
            <a:ext cx="3339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How smart contract works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System</a:t>
            </a:r>
            <a:r>
              <a:rPr 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 </a:t>
            </a:r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Model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9974" y="4851159"/>
            <a:ext cx="4013022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Problems in centralized methods: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monopoly </a:t>
            </a:r>
            <a:r>
              <a:rPr lang="en-US" dirty="0"/>
              <a:t>incentive </a:t>
            </a:r>
            <a:r>
              <a:rPr lang="en-US" dirty="0" smtClean="0"/>
              <a:t>issues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Billing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Transparency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Security </a:t>
            </a:r>
            <a:endParaRPr lang="en-US" dirty="0"/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1880" y="1071546"/>
            <a:ext cx="3678043" cy="3655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679974" y="547665"/>
            <a:ext cx="1811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Power Flow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System</a:t>
            </a:r>
            <a:r>
              <a:rPr 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 </a:t>
            </a:r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Model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35696" y="547665"/>
                <a:ext cx="6840760" cy="3931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l" rtl="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 smtClean="0"/>
                  <a:t>Network Model</a:t>
                </a:r>
              </a:p>
              <a:p>
                <a:pPr marL="285750" indent="-28575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Modeled </a:t>
                </a:r>
                <a:r>
                  <a:rPr lang="en-US" dirty="0"/>
                  <a:t>as an </a:t>
                </a:r>
                <a:r>
                  <a:rPr lang="en-US" dirty="0" smtClean="0"/>
                  <a:t>undirected radial </a:t>
                </a: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</a:t>
                </a:r>
                <a:r>
                  <a:rPr lang="en-US" dirty="0" smtClean="0"/>
                  <a:t>et </a:t>
                </a:r>
                <a:r>
                  <a:rPr lang="en-US" dirty="0"/>
                  <a:t>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and a </a:t>
                </a:r>
                <a:r>
                  <a:rPr lang="en-US" dirty="0"/>
                  <a:t>set of distribution lines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285750" indent="-28575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</a:t>
                </a:r>
                <a:r>
                  <a:rPr lang="en-US" dirty="0" smtClean="0"/>
                  <a:t>ndex the nodes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where </a:t>
                </a:r>
                <a:r>
                  <a:rPr lang="en-US" dirty="0"/>
                  <a:t>node 0 represents </a:t>
                </a:r>
                <a:r>
                  <a:rPr lang="en-US" dirty="0" smtClean="0"/>
                  <a:t>the root node</a:t>
                </a:r>
              </a:p>
              <a:p>
                <a:pPr marL="285750" indent="-28575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D</a:t>
                </a:r>
                <a:r>
                  <a:rPr lang="en-US" dirty="0" smtClean="0"/>
                  <a:t>enote </a:t>
                </a:r>
                <a:r>
                  <a:rPr lang="en-US" dirty="0"/>
                  <a:t>a line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by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closer to the feeder 0. </a:t>
                </a:r>
              </a:p>
              <a:p>
                <a:pPr marL="285750" indent="-28575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the parent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denoted </a:t>
                </a: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the </a:t>
                </a:r>
                <a:r>
                  <a:rPr lang="en-US" dirty="0"/>
                  <a:t>child </a:t>
                </a:r>
                <a:r>
                  <a:rPr lang="en-US" dirty="0" smtClean="0"/>
                  <a:t>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Denote the </a:t>
                </a:r>
                <a:r>
                  <a:rPr lang="en-US" dirty="0"/>
                  <a:t>child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285750" indent="-28575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Thus </a:t>
                </a:r>
                <a:r>
                  <a:rPr lang="en-US" dirty="0"/>
                  <a:t>a </a:t>
                </a:r>
                <a:r>
                  <a:rPr lang="en-US" dirty="0" smtClean="0"/>
                  <a:t>link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denoted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47665"/>
                <a:ext cx="6840760" cy="3931461"/>
              </a:xfrm>
              <a:prstGeom prst="rect">
                <a:avLst/>
              </a:prstGeom>
              <a:blipFill>
                <a:blip r:embed="rId10"/>
                <a:stretch>
                  <a:fillRect l="-802" b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79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System</a:t>
            </a:r>
            <a:r>
              <a:rPr 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 </a:t>
            </a:r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Model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35696" y="547665"/>
                <a:ext cx="6984776" cy="4346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l" rtl="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Network </a:t>
                </a:r>
                <a:r>
                  <a:rPr lang="en-US" sz="2000" dirty="0" smtClean="0"/>
                  <a:t>Model</a:t>
                </a:r>
              </a:p>
              <a:p>
                <a:pPr marL="342900" indent="-34290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each line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be the impedance </a:t>
                </a:r>
                <a:r>
                  <a:rPr lang="en-US" dirty="0"/>
                  <a:t>of the line, </a:t>
                </a:r>
                <a:endParaRPr lang="en-US" dirty="0" smtClean="0"/>
              </a:p>
              <a:p>
                <a:pPr marL="342900" indent="-34290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be </a:t>
                </a:r>
                <a:r>
                  <a:rPr lang="en-US" dirty="0"/>
                  <a:t>the complex current </a:t>
                </a:r>
                <a:r>
                  <a:rPr lang="en-US" dirty="0" smtClean="0"/>
                  <a:t>flowing from </a:t>
                </a:r>
                <a:r>
                  <a:rPr lang="en-US" dirty="0"/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342900" indent="-34290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be </a:t>
                </a:r>
                <a:r>
                  <a:rPr lang="en-US" dirty="0"/>
                  <a:t>the </a:t>
                </a:r>
                <a:r>
                  <a:rPr lang="en-US" dirty="0" smtClean="0"/>
                  <a:t>complex power </a:t>
                </a:r>
                <a:r>
                  <a:rPr lang="en-US" dirty="0"/>
                  <a:t>flowing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to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342900" indent="-34290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On </a:t>
                </a:r>
                <a:r>
                  <a:rPr lang="en-US" dirty="0"/>
                  <a:t>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/>
                  <a:t>the complex </a:t>
                </a:r>
                <a:r>
                  <a:rPr lang="en-US" dirty="0" smtClean="0"/>
                  <a:t>voltage </a:t>
                </a:r>
                <a:endParaRPr lang="en-US" dirty="0"/>
              </a:p>
              <a:p>
                <a:pPr marL="342900" indent="-34290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/>
                  <a:t>the </a:t>
                </a:r>
                <a:r>
                  <a:rPr lang="en-US" dirty="0" smtClean="0"/>
                  <a:t>net complex </a:t>
                </a:r>
                <a:r>
                  <a:rPr lang="en-US" dirty="0"/>
                  <a:t>power injection. </a:t>
                </a:r>
              </a:p>
              <a:p>
                <a:pPr marL="342900" indent="-34290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</a:t>
                </a:r>
                <a:r>
                  <a:rPr lang="en-US" dirty="0"/>
                  <a:t>assume the complex </a:t>
                </a:r>
                <a:r>
                  <a:rPr lang="en-US" dirty="0" smtClean="0"/>
                  <a:t>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at </a:t>
                </a:r>
                <a:r>
                  <a:rPr lang="en-US" dirty="0"/>
                  <a:t>the substation node is given and fixed. </a:t>
                </a:r>
              </a:p>
              <a:p>
                <a:pPr marL="342900" indent="-34290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47665"/>
                <a:ext cx="6984776" cy="4346959"/>
              </a:xfrm>
              <a:prstGeom prst="rect">
                <a:avLst/>
              </a:prstGeom>
              <a:blipFill>
                <a:blip r:embed="rId10"/>
                <a:stretch>
                  <a:fillRect l="-785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06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System</a:t>
            </a:r>
            <a:r>
              <a:rPr 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 </a:t>
            </a:r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Model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5816" y="848082"/>
            <a:ext cx="5477629" cy="2533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739633" y="3786190"/>
            <a:ext cx="6264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/>
              <a:t>The final equation (1d) forms a non-convex set. It is</a:t>
            </a:r>
            <a:br>
              <a:rPr lang="en-US" sz="2000" dirty="0"/>
            </a:br>
            <a:r>
              <a:rPr lang="en-US" sz="2000" dirty="0"/>
              <a:t>relaxed to an inequality, which yields a second-order </a:t>
            </a:r>
            <a:r>
              <a:rPr lang="en-US" sz="2000" dirty="0" smtClean="0"/>
              <a:t>cone constraint.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0053" y="5206301"/>
            <a:ext cx="3733800" cy="72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739633" y="214290"/>
            <a:ext cx="1708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Constraints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16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System</a:t>
            </a:r>
            <a:r>
              <a:rPr 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 </a:t>
            </a:r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Model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07704" y="547665"/>
                <a:ext cx="4536504" cy="250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l" rtl="0">
                  <a:buFont typeface="Wingdings" panose="05000000000000000000" pitchFamily="2" charset="2"/>
                  <a:buChar char="v"/>
                </a:pPr>
                <a:r>
                  <a:rPr lang="en-US" sz="2000" b="0" dirty="0" smtClean="0">
                    <a:solidFill>
                      <a:srgbClr val="000000"/>
                    </a:solidFill>
                  </a:rPr>
                  <a:t>Other variables</a:t>
                </a:r>
                <a:r>
                  <a:rPr lang="en-US" sz="2000" dirty="0">
                    <a:solidFill>
                      <a:srgbClr val="000000"/>
                    </a:solidFill>
                  </a:rPr>
                  <a:t>.</a:t>
                </a:r>
                <a:endParaRPr lang="en-US" sz="2000" b="0" dirty="0" smtClean="0">
                  <a:solidFill>
                    <a:srgbClr val="000000"/>
                  </a:solidFill>
                </a:endParaRPr>
              </a:p>
              <a:p>
                <a:pPr marL="342900" indent="-342900" algn="l" rtl="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 err="1" smtClean="0">
                    <a:solidFill>
                      <a:srgbClr val="000000"/>
                    </a:solidFill>
                  </a:rPr>
                  <a:t>Dispatchable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generators 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Uncontrollable loads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Renewable </a:t>
                </a:r>
                <a:r>
                  <a:rPr lang="en-US" sz="2000" dirty="0">
                    <a:solidFill>
                      <a:srgbClr val="000000"/>
                    </a:solidFill>
                  </a:rPr>
                  <a:t>generators 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Deferrable loads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Stationary </a:t>
                </a:r>
                <a:r>
                  <a:rPr lang="en-US" sz="2000" dirty="0">
                    <a:solidFill>
                      <a:srgbClr val="000000"/>
                    </a:solidFill>
                  </a:rPr>
                  <a:t>batteries </a:t>
                </a:r>
                <a:endParaRPr lang="en-US" sz="2000" dirty="0" smtClean="0">
                  <a:solidFill>
                    <a:srgbClr val="000000"/>
                  </a:solidFill>
                </a:endParaRP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 err="1" smtClean="0">
                    <a:solidFill>
                      <a:srgbClr val="000000"/>
                    </a:solidFill>
                  </a:rPr>
                  <a:t>Shapable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loads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47665"/>
                <a:ext cx="4536504" cy="2509790"/>
              </a:xfrm>
              <a:prstGeom prst="rect">
                <a:avLst/>
              </a:prstGeom>
              <a:blipFill>
                <a:blip r:embed="rId10"/>
                <a:stretch>
                  <a:fillRect l="-1210" t="-1456" b="-3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07704" y="3622434"/>
                <a:ext cx="63367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l" rtl="0">
                  <a:buFont typeface="Wingdings" panose="05000000000000000000" pitchFamily="2" charset="2"/>
                  <a:buChar char="v"/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The net complex injection at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in </a:t>
                </a:r>
                <a:r>
                  <a:rPr lang="en-US" sz="2000" dirty="0">
                    <a:solidFill>
                      <a:srgbClr val="000000"/>
                    </a:solidFill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is: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622434"/>
                <a:ext cx="6336704" cy="400110"/>
              </a:xfrm>
              <a:prstGeom prst="rect">
                <a:avLst/>
              </a:prstGeom>
              <a:blipFill>
                <a:blip r:embed="rId11"/>
                <a:stretch>
                  <a:fillRect l="-86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8921" y="4281495"/>
            <a:ext cx="3419475" cy="58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30334" y="5115052"/>
            <a:ext cx="3676650" cy="514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8307966" y="6349389"/>
            <a:ext cx="87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265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System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Model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6356" y="1529538"/>
            <a:ext cx="2352675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7803" y="3577488"/>
            <a:ext cx="2009775" cy="714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715234" y="5672296"/>
                <a:ext cx="1422569" cy="741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≔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4" y="5672296"/>
                <a:ext cx="1422569" cy="741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12547" y="5293284"/>
                <a:ext cx="1733625" cy="1500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≔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547" y="5293284"/>
                <a:ext cx="1733625" cy="15000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217544" y="5253271"/>
                <a:ext cx="1595003" cy="1580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≔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544" y="5253271"/>
                <a:ext cx="1595003" cy="15800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765464" y="210155"/>
            <a:ext cx="1582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Objective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765464" y="3222148"/>
            <a:ext cx="216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Apply ADMM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75757" y="801063"/>
            <a:ext cx="4333875" cy="542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37368" y="2432129"/>
                <a:ext cx="5810650" cy="801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dirty="0" smtClean="0"/>
                  <a:t>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p>
                            </m:sSubSup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68" y="2432129"/>
                <a:ext cx="5810650" cy="801694"/>
              </a:xfrm>
              <a:prstGeom prst="rect">
                <a:avLst/>
              </a:prstGeom>
              <a:blipFill>
                <a:blip r:embed="rId16"/>
                <a:stretch>
                  <a:fillRect l="-839" b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13584" y="4412277"/>
                <a:ext cx="5258211" cy="840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dirty="0" smtClean="0"/>
                  <a:t>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p>
                            </m:sSubSup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584" y="4412277"/>
                <a:ext cx="5258211" cy="840999"/>
              </a:xfrm>
              <a:prstGeom prst="rect">
                <a:avLst/>
              </a:prstGeom>
              <a:blipFill>
                <a:blip r:embed="rId17"/>
                <a:stretch>
                  <a:fillRect l="-927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System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Model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51299" y="214290"/>
                <a:ext cx="6661614" cy="699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l" rtl="0">
                  <a:buFont typeface="Wingdings" panose="05000000000000000000" pitchFamily="2" charset="2"/>
                  <a:buChar char="v"/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At each iteration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each node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receives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from the central aggregator, and solves: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99" y="214290"/>
                <a:ext cx="6661614" cy="699359"/>
              </a:xfrm>
              <a:prstGeom prst="rect">
                <a:avLst/>
              </a:prstGeom>
              <a:blipFill>
                <a:blip r:embed="rId10"/>
                <a:stretch>
                  <a:fillRect l="-823"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7107" y="1090445"/>
            <a:ext cx="4410075" cy="80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54014" y="2061314"/>
                <a:ext cx="16561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000" dirty="0" smtClean="0"/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014" y="2061314"/>
                <a:ext cx="1656184" cy="400110"/>
              </a:xfrm>
              <a:prstGeom prst="rect">
                <a:avLst/>
              </a:prstGeom>
              <a:blipFill>
                <a:blip r:embed="rId12"/>
                <a:stretch>
                  <a:fillRect l="-3676" t="-7576" r="-1066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51299" y="2377907"/>
                <a:ext cx="7081694" cy="403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</a:rPr>
                  <a:t>Then sends its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to </a:t>
                </a:r>
                <a:r>
                  <a:rPr lang="en-US" dirty="0">
                    <a:solidFill>
                      <a:srgbClr val="000000"/>
                    </a:solidFill>
                  </a:rPr>
                  <a:t>the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central aggregator</a:t>
                </a:r>
                <a:r>
                  <a:rPr lang="en-US" dirty="0">
                    <a:solidFill>
                      <a:srgbClr val="000000"/>
                    </a:solidFill>
                  </a:rPr>
                  <a:t>, who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updates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99" y="2377907"/>
                <a:ext cx="7081694" cy="403187"/>
              </a:xfrm>
              <a:prstGeom prst="rect">
                <a:avLst/>
              </a:prstGeom>
              <a:blipFill>
                <a:blip r:embed="rId13"/>
                <a:stretch>
                  <a:fillRect l="-602"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6058" y="2935001"/>
            <a:ext cx="2800350" cy="73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51299" y="3840890"/>
                <a:ext cx="4822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</a:rPr>
                  <a:t>Aggregator updates Lagrange multipliers(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99" y="3840890"/>
                <a:ext cx="4822602" cy="369332"/>
              </a:xfrm>
              <a:prstGeom prst="rect">
                <a:avLst/>
              </a:prstGeom>
              <a:blipFill>
                <a:blip r:embed="rId15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Content Placeholder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76838" y="4382686"/>
            <a:ext cx="2838450" cy="47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651299" y="5026196"/>
            <a:ext cx="213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Stopping criteria: 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44321" y="5519668"/>
            <a:ext cx="3295650" cy="571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34808" y="6205093"/>
            <a:ext cx="3114675" cy="46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8312913" y="6349389"/>
            <a:ext cx="8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842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System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Model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1800" y="1071546"/>
            <a:ext cx="5616624" cy="5616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595006" y="547665"/>
            <a:ext cx="65773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</a:rPr>
              <a:t>Decentralized </a:t>
            </a:r>
            <a:r>
              <a:rPr lang="en-US" sz="2000" dirty="0">
                <a:solidFill>
                  <a:srgbClr val="000000"/>
                </a:solidFill>
              </a:rPr>
              <a:t>structure of the </a:t>
            </a:r>
            <a:r>
              <a:rPr lang="en-US" sz="2000" dirty="0" smtClean="0">
                <a:solidFill>
                  <a:srgbClr val="000000"/>
                </a:solidFill>
              </a:rPr>
              <a:t>problem and programming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6056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System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Model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1800" y="3681715"/>
            <a:ext cx="4287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Any Question?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6966" y="1369870"/>
            <a:ext cx="3536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0310" y="2664292"/>
            <a:ext cx="889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ADMM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System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Model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9113" y="4912113"/>
            <a:ext cx="4248828" cy="731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2475" y="5797942"/>
            <a:ext cx="2922104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4500" y="2063108"/>
            <a:ext cx="5138057" cy="731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68075" y="3046100"/>
            <a:ext cx="3150905" cy="1097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05362" y="584861"/>
            <a:ext cx="2076335" cy="731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724960" y="214290"/>
            <a:ext cx="2280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Main Problem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24960" y="4357694"/>
            <a:ext cx="3063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</a:rPr>
              <a:t>Augmented </a:t>
            </a:r>
            <a:r>
              <a:rPr lang="en-US" sz="2000" dirty="0" err="1" smtClean="0">
                <a:solidFill>
                  <a:srgbClr val="000000"/>
                </a:solidFill>
              </a:rPr>
              <a:t>Lagrangian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08060" y="1444714"/>
            <a:ext cx="336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Decentralized </a:t>
            </a:r>
            <a:r>
              <a:rPr lang="en-US" sz="2000" dirty="0" err="1" smtClean="0"/>
              <a:t>Lagrangian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System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Model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0581" y="613011"/>
            <a:ext cx="2819400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0179" y="1485856"/>
            <a:ext cx="6648450" cy="552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8441" y="2176054"/>
            <a:ext cx="3971925" cy="1666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7269" y="5238332"/>
            <a:ext cx="2486025" cy="523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80120" y="4332501"/>
            <a:ext cx="2600325" cy="371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680162" y="4780291"/>
            <a:ext cx="37223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</a:rPr>
              <a:t>Dual </a:t>
            </a:r>
            <a:r>
              <a:rPr lang="en-US" sz="2000" dirty="0">
                <a:solidFill>
                  <a:srgbClr val="000000"/>
                </a:solidFill>
              </a:rPr>
              <a:t>residual at iteration k + </a:t>
            </a:r>
            <a:r>
              <a:rPr lang="en-US" sz="2000" dirty="0" smtClean="0">
                <a:solidFill>
                  <a:srgbClr val="000000"/>
                </a:solidFill>
              </a:rPr>
              <a:t>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0162" y="3919244"/>
            <a:ext cx="39179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</a:rPr>
              <a:t>Primal </a:t>
            </a:r>
            <a:r>
              <a:rPr lang="en-US" sz="2000" dirty="0">
                <a:solidFill>
                  <a:srgbClr val="000000"/>
                </a:solidFill>
              </a:rPr>
              <a:t>residual at iteration k + </a:t>
            </a:r>
            <a:r>
              <a:rPr lang="en-US" sz="2000" dirty="0" smtClean="0">
                <a:solidFill>
                  <a:srgbClr val="000000"/>
                </a:solidFill>
              </a:rPr>
              <a:t>1</a:t>
            </a:r>
            <a:endParaRPr lang="en-US" sz="2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39440" y="6169223"/>
            <a:ext cx="3209925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80162" y="21429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dirty="0"/>
              <a:t>Alternating </a:t>
            </a:r>
            <a:r>
              <a:rPr lang="en-US" dirty="0" smtClean="0"/>
              <a:t>Direction Method </a:t>
            </a:r>
            <a:r>
              <a:rPr lang="en-US" dirty="0"/>
              <a:t>of Multipliers</a:t>
            </a:r>
            <a:r>
              <a:rPr lang="en-US" sz="2000" dirty="0"/>
              <a:t> </a:t>
            </a:r>
            <a:r>
              <a:rPr lang="en-US" sz="2000" dirty="0" smtClean="0"/>
              <a:t>(ADMM)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80162" y="6944310"/>
            <a:ext cx="200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Stopping criteria: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680162" y="5772336"/>
            <a:ext cx="2321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</a:rPr>
              <a:t>Stopping criteria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751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Consensus in ADMM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System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Model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2765" y="612791"/>
            <a:ext cx="2981325" cy="65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9864" y="1612550"/>
            <a:ext cx="3667125" cy="75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8292" y="2708724"/>
            <a:ext cx="6010275" cy="847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2126" y="4522345"/>
            <a:ext cx="5562600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763688" y="214290"/>
            <a:ext cx="53233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</a:rPr>
              <a:t>Global Variable Consensus Optimization</a:t>
            </a:r>
            <a:r>
              <a:rPr lang="en-US" sz="20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763688" y="3839342"/>
            <a:ext cx="1487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</a:rPr>
              <a:t>Updating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Consensus in ADMM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System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Model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71604" y="21429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</a:rPr>
              <a:t>A</a:t>
            </a:r>
            <a:r>
              <a:rPr lang="en-US" sz="2000" dirty="0" smtClean="0">
                <a:solidFill>
                  <a:srgbClr val="000000"/>
                </a:solidFill>
              </a:rPr>
              <a:t>verage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smtClean="0">
                <a:solidFill>
                  <a:srgbClr val="000000"/>
                </a:solidFill>
              </a:rPr>
              <a:t>over </a:t>
            </a:r>
            <a:r>
              <a:rPr lang="en-US" sz="2000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 1,...,N</a:t>
            </a:r>
            <a:r>
              <a:rPr lang="en-US" sz="2000" dirty="0" smtClean="0">
                <a:solidFill>
                  <a:srgbClr val="000000"/>
                </a:solidFill>
              </a:rPr>
              <a:t>), the </a:t>
            </a:r>
            <a:r>
              <a:rPr lang="en-US" sz="2000" dirty="0">
                <a:solidFill>
                  <a:srgbClr val="000000"/>
                </a:solidFill>
              </a:rPr>
              <a:t>z-update can </a:t>
            </a:r>
            <a:r>
              <a:rPr lang="en-US" sz="2000" dirty="0" smtClean="0">
                <a:solidFill>
                  <a:srgbClr val="000000"/>
                </a:solidFill>
              </a:rPr>
              <a:t>be written</a:t>
            </a: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7902" y="871863"/>
            <a:ext cx="2200275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4155" y="1753434"/>
            <a:ext cx="2686050" cy="58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71604" y="2730609"/>
                <a:ext cx="7776864" cy="71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l" rtl="0">
                  <a:buFont typeface="Wingdings" panose="05000000000000000000" pitchFamily="2" charset="2"/>
                  <a:buChar char="v"/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Substituting the first equation into the second shows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. </a:t>
                </a:r>
              </a:p>
              <a:p>
                <a:pPr marL="342900" indent="-342900" algn="l" rtl="0">
                  <a:buFont typeface="Wingdings" panose="05000000000000000000" pitchFamily="2" charset="2"/>
                  <a:buChar char="v"/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04" y="2730609"/>
                <a:ext cx="7776864" cy="718915"/>
              </a:xfrm>
              <a:prstGeom prst="rect">
                <a:avLst/>
              </a:prstGeom>
              <a:blipFill>
                <a:blip r:embed="rId12"/>
                <a:stretch>
                  <a:fillRect l="-705" t="-4237" b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6268" y="3657718"/>
            <a:ext cx="5543550" cy="1028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17005" y="4894612"/>
            <a:ext cx="2800350" cy="72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44026" y="5826706"/>
            <a:ext cx="3248025" cy="619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226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Consensus in ADMM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System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Model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5696" y="214290"/>
            <a:ext cx="3456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/>
              <a:t>General Form </a:t>
            </a:r>
            <a:r>
              <a:rPr lang="en-US" sz="2000" dirty="0" smtClean="0"/>
              <a:t>Consensus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7623" y="1404274"/>
            <a:ext cx="2085975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35696" y="2041302"/>
                <a:ext cx="6477641" cy="732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l" rtl="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which </a:t>
                </a:r>
                <a:r>
                  <a:rPr lang="en-US" sz="2000" dirty="0">
                    <a:solidFill>
                      <a:srgbClr val="000000"/>
                    </a:solidFill>
                  </a:rPr>
                  <a:t>means that local variable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corresponds </a:t>
                </a:r>
                <a:r>
                  <a:rPr lang="en-US" sz="2000" dirty="0">
                    <a:solidFill>
                      <a:srgbClr val="000000"/>
                    </a:solidFill>
                  </a:rPr>
                  <a:t>to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global variable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.</a:t>
                </a: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041302"/>
                <a:ext cx="6477641" cy="732573"/>
              </a:xfrm>
              <a:prstGeom prst="rect">
                <a:avLst/>
              </a:prstGeom>
              <a:blipFill>
                <a:blip r:embed="rId11"/>
                <a:stretch>
                  <a:fillRect l="-847" t="-5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7495" y="2909886"/>
            <a:ext cx="4086225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1486" y="3747557"/>
            <a:ext cx="3326059" cy="2786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49655" y="614400"/>
            <a:ext cx="2791030" cy="61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616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Consensus in ADMM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System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Model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5251" y="2676619"/>
            <a:ext cx="4387815" cy="14003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7794" y="4622271"/>
            <a:ext cx="3402727" cy="754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5251" y="5902368"/>
            <a:ext cx="1512168" cy="636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6081" y="541578"/>
            <a:ext cx="3086154" cy="808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55251" y="1810084"/>
            <a:ext cx="4262288" cy="800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664804" y="214290"/>
            <a:ext cx="1411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Problem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664804" y="1285860"/>
            <a:ext cx="1662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err="1" smtClean="0"/>
              <a:t>Lagrangian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02567" y="5446779"/>
            <a:ext cx="2862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</a:rPr>
              <a:t>After </a:t>
            </a:r>
            <a:r>
              <a:rPr lang="en-US" sz="2000" dirty="0">
                <a:solidFill>
                  <a:srgbClr val="000000"/>
                </a:solidFill>
              </a:rPr>
              <a:t>the first </a:t>
            </a:r>
            <a:r>
              <a:rPr lang="en-US" sz="2000" dirty="0" smtClean="0">
                <a:solidFill>
                  <a:srgbClr val="000000"/>
                </a:solidFill>
              </a:rPr>
              <a:t>iteration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664804" y="4143380"/>
                <a:ext cx="5238328" cy="427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l" rtl="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sz="2000" i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is </a:t>
                </a:r>
                <a:r>
                  <a:rPr lang="en-US" sz="2000" dirty="0">
                    <a:solidFill>
                      <a:srgbClr val="000000"/>
                    </a:solidFill>
                  </a:rPr>
                  <a:t>fully separable in its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components</a:t>
                </a:r>
                <a:endParaRPr lang="en-US" sz="2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04" y="4143380"/>
                <a:ext cx="5238328" cy="427425"/>
              </a:xfrm>
              <a:prstGeom prst="rect">
                <a:avLst/>
              </a:prstGeom>
              <a:blipFill>
                <a:blip r:embed="rId15"/>
                <a:stretch>
                  <a:fillRect l="-1048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4897129" y="6172446"/>
            <a:ext cx="504056" cy="2000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35702" y="5902368"/>
            <a:ext cx="2334860" cy="709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082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System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Model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3728" y="1500174"/>
            <a:ext cx="6400800" cy="4635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691680" y="54766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err="1" smtClean="0"/>
              <a:t>Blockchain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Blockchain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Consensus in 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Smart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Contract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System</a:t>
            </a:r>
            <a:r>
              <a:rPr lang="en-US" sz="1200" dirty="0">
                <a:cs typeface="B Behnam " pitchFamily="2" charset="-78"/>
              </a:rPr>
              <a:t> </a:t>
            </a:r>
            <a:r>
              <a:rPr lang="en-US" sz="1400" dirty="0">
                <a:cs typeface="B Behnam " pitchFamily="2" charset="-78"/>
              </a:rPr>
              <a:t>Model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Solution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err="1"/>
              <a:t>Blockchains</a:t>
            </a:r>
            <a:r>
              <a:rPr lang="en-US" sz="1400" b="1" dirty="0"/>
              <a:t> for Decentralized Optimization of</a:t>
            </a:r>
            <a:br>
              <a:rPr lang="en-US" sz="1400" b="1" dirty="0"/>
            </a:br>
            <a:r>
              <a:rPr lang="en-US" sz="1400" b="1" dirty="0"/>
              <a:t>Energy Resources in </a:t>
            </a:r>
            <a:r>
              <a:rPr lang="en-US" sz="1400" b="1" dirty="0" err="1"/>
              <a:t>Microgrid</a:t>
            </a:r>
            <a:r>
              <a:rPr lang="en-US" sz="1400" b="1" dirty="0"/>
              <a:t> Networks </a:t>
            </a:r>
            <a:br>
              <a:rPr lang="en-US" sz="1400" b="1" dirty="0"/>
            </a:b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pic>
        <p:nvPicPr>
          <p:cNvPr id="19" name="Picture 2" descr="Image result for how blockchain work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00174"/>
            <a:ext cx="6400800" cy="4524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1680" y="547665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How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 works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/17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807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766b838324b7765f3a9aa1a15bd59a6ecbe67f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632</Words>
  <Application>Microsoft Office PowerPoint</Application>
  <PresentationFormat>On-screen Show (4:3)</PresentationFormat>
  <Paragraphs>267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 Behnam 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Windows User</cp:lastModifiedBy>
  <cp:revision>230</cp:revision>
  <dcterms:created xsi:type="dcterms:W3CDTF">2014-02-12T04:26:14Z</dcterms:created>
  <dcterms:modified xsi:type="dcterms:W3CDTF">2018-11-13T14:07:50Z</dcterms:modified>
</cp:coreProperties>
</file>