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72" userDrawn="1">
          <p15:clr>
            <a:srgbClr val="A4A3A4"/>
          </p15:clr>
        </p15:guide>
        <p15:guide id="2" orient="horz" pos="12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ssein" initials="H" lastIdx="2" clrIdx="0">
    <p:extLst>
      <p:ext uri="{19B8F6BF-5375-455C-9EA6-DF929625EA0E}">
        <p15:presenceInfo xmlns:p15="http://schemas.microsoft.com/office/powerpoint/2012/main" userId="Hosse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216"/>
      </p:cViewPr>
      <p:guideLst>
        <p:guide pos="4272"/>
        <p:guide orient="horz" pos="1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3T14:23:08.406" idx="1">
    <p:pos x="10" y="10"/>
    <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13T14:34:47.164" idx="2">
    <p:pos x="10" y="10"/>
    <p:text/>
    <p:extLst>
      <p:ext uri="{C676402C-5697-4E1C-873F-D02D1690AC5C}">
        <p15:threadingInfo xmlns:p15="http://schemas.microsoft.com/office/powerpoint/2012/main" timeZoneBias="-21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C359E9-2EDE-4081-B76B-DA886BA61588}"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BD417-7125-4CB8-A9B0-7180066226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989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C359E9-2EDE-4081-B76B-DA886BA61588}"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BD417-7125-4CB8-A9B0-7180066226E8}" type="slidenum">
              <a:rPr lang="en-US" smtClean="0"/>
              <a:t>‹#›</a:t>
            </a:fld>
            <a:endParaRPr lang="en-US"/>
          </a:p>
        </p:txBody>
      </p:sp>
    </p:spTree>
    <p:extLst>
      <p:ext uri="{BB962C8B-B14F-4D97-AF65-F5344CB8AC3E}">
        <p14:creationId xmlns:p14="http://schemas.microsoft.com/office/powerpoint/2010/main" val="16805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C359E9-2EDE-4081-B76B-DA886BA61588}"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BD417-7125-4CB8-A9B0-7180066226E8}" type="slidenum">
              <a:rPr lang="en-US" smtClean="0"/>
              <a:t>‹#›</a:t>
            </a:fld>
            <a:endParaRPr lang="en-US"/>
          </a:p>
        </p:txBody>
      </p:sp>
    </p:spTree>
    <p:extLst>
      <p:ext uri="{BB962C8B-B14F-4D97-AF65-F5344CB8AC3E}">
        <p14:creationId xmlns:p14="http://schemas.microsoft.com/office/powerpoint/2010/main" val="313552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C359E9-2EDE-4081-B76B-DA886BA61588}"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BD417-7125-4CB8-A9B0-7180066226E8}" type="slidenum">
              <a:rPr lang="en-US" smtClean="0"/>
              <a:t>‹#›</a:t>
            </a:fld>
            <a:endParaRPr lang="en-US"/>
          </a:p>
        </p:txBody>
      </p:sp>
    </p:spTree>
    <p:extLst>
      <p:ext uri="{BB962C8B-B14F-4D97-AF65-F5344CB8AC3E}">
        <p14:creationId xmlns:p14="http://schemas.microsoft.com/office/powerpoint/2010/main" val="272228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C359E9-2EDE-4081-B76B-DA886BA61588}" type="datetimeFigureOut">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BD417-7125-4CB8-A9B0-7180066226E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36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C359E9-2EDE-4081-B76B-DA886BA61588}"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BD417-7125-4CB8-A9B0-7180066226E8}" type="slidenum">
              <a:rPr lang="en-US" smtClean="0"/>
              <a:t>‹#›</a:t>
            </a:fld>
            <a:endParaRPr lang="en-US"/>
          </a:p>
        </p:txBody>
      </p:sp>
    </p:spTree>
    <p:extLst>
      <p:ext uri="{BB962C8B-B14F-4D97-AF65-F5344CB8AC3E}">
        <p14:creationId xmlns:p14="http://schemas.microsoft.com/office/powerpoint/2010/main" val="27105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C359E9-2EDE-4081-B76B-DA886BA61588}" type="datetimeFigureOut">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BD417-7125-4CB8-A9B0-7180066226E8}" type="slidenum">
              <a:rPr lang="en-US" smtClean="0"/>
              <a:t>‹#›</a:t>
            </a:fld>
            <a:endParaRPr lang="en-US"/>
          </a:p>
        </p:txBody>
      </p:sp>
    </p:spTree>
    <p:extLst>
      <p:ext uri="{BB962C8B-B14F-4D97-AF65-F5344CB8AC3E}">
        <p14:creationId xmlns:p14="http://schemas.microsoft.com/office/powerpoint/2010/main" val="147639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C359E9-2EDE-4081-B76B-DA886BA61588}" type="datetimeFigureOut">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BD417-7125-4CB8-A9B0-7180066226E8}" type="slidenum">
              <a:rPr lang="en-US" smtClean="0"/>
              <a:t>‹#›</a:t>
            </a:fld>
            <a:endParaRPr lang="en-US"/>
          </a:p>
        </p:txBody>
      </p:sp>
    </p:spTree>
    <p:extLst>
      <p:ext uri="{BB962C8B-B14F-4D97-AF65-F5344CB8AC3E}">
        <p14:creationId xmlns:p14="http://schemas.microsoft.com/office/powerpoint/2010/main" val="124951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C359E9-2EDE-4081-B76B-DA886BA61588}" type="datetimeFigureOut">
              <a:rPr lang="en-US" smtClean="0"/>
              <a:t>11/13/2018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8BD417-7125-4CB8-A9B0-7180066226E8}" type="slidenum">
              <a:rPr lang="en-US" smtClean="0"/>
              <a:t>‹#›</a:t>
            </a:fld>
            <a:endParaRPr lang="en-US"/>
          </a:p>
        </p:txBody>
      </p:sp>
    </p:spTree>
    <p:extLst>
      <p:ext uri="{BB962C8B-B14F-4D97-AF65-F5344CB8AC3E}">
        <p14:creationId xmlns:p14="http://schemas.microsoft.com/office/powerpoint/2010/main" val="265978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C359E9-2EDE-4081-B76B-DA886BA61588}" type="datetimeFigureOut">
              <a:rPr lang="en-US" smtClean="0"/>
              <a:t>11/13/2018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8BD417-7125-4CB8-A9B0-7180066226E8}" type="slidenum">
              <a:rPr lang="en-US" smtClean="0"/>
              <a:t>‹#›</a:t>
            </a:fld>
            <a:endParaRPr lang="en-US"/>
          </a:p>
        </p:txBody>
      </p:sp>
    </p:spTree>
    <p:extLst>
      <p:ext uri="{BB962C8B-B14F-4D97-AF65-F5344CB8AC3E}">
        <p14:creationId xmlns:p14="http://schemas.microsoft.com/office/powerpoint/2010/main" val="122485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C359E9-2EDE-4081-B76B-DA886BA61588}" type="datetimeFigureOut">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BD417-7125-4CB8-A9B0-7180066226E8}" type="slidenum">
              <a:rPr lang="en-US" smtClean="0"/>
              <a:t>‹#›</a:t>
            </a:fld>
            <a:endParaRPr lang="en-US"/>
          </a:p>
        </p:txBody>
      </p:sp>
    </p:spTree>
    <p:extLst>
      <p:ext uri="{BB962C8B-B14F-4D97-AF65-F5344CB8AC3E}">
        <p14:creationId xmlns:p14="http://schemas.microsoft.com/office/powerpoint/2010/main" val="74667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C359E9-2EDE-4081-B76B-DA886BA61588}" type="datetimeFigureOut">
              <a:rPr lang="en-US" smtClean="0"/>
              <a:t>11/13/2018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8BD417-7125-4CB8-A9B0-7180066226E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848788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 Id="rId5" Type="http://schemas.openxmlformats.org/officeDocument/2006/relationships/comments" Target="../comments/comment2.xml"/><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i="1" dirty="0" smtClean="0"/>
              <a:t>What to Present ?!</a:t>
            </a:r>
            <a:endParaRPr lang="en-US" i="1" dirty="0"/>
          </a:p>
        </p:txBody>
      </p:sp>
      <p:sp>
        <p:nvSpPr>
          <p:cNvPr id="5" name="Content Placeholder 4"/>
          <p:cNvSpPr>
            <a:spLocks noGrp="1"/>
          </p:cNvSpPr>
          <p:nvPr>
            <p:ph idx="1"/>
          </p:nvPr>
        </p:nvSpPr>
        <p:spPr>
          <a:xfrm>
            <a:off x="1484310" y="2666999"/>
            <a:ext cx="10382418" cy="3124201"/>
          </a:xfrm>
        </p:spPr>
        <p:txBody>
          <a:bodyPr/>
          <a:lstStyle/>
          <a:p>
            <a:pPr marL="0" indent="0">
              <a:buNone/>
            </a:pPr>
            <a:r>
              <a:rPr lang="en-US" dirty="0" smtClean="0">
                <a:latin typeface="+mj-lt"/>
              </a:rPr>
              <a:t>In this seminar we are going to present an application of Primal Decomposition method. First we consider the system model, then after formulating the problem and the constraints, we will try to find a solution for the optimization problem using Primal Decomposition.</a:t>
            </a:r>
          </a:p>
        </p:txBody>
      </p:sp>
    </p:spTree>
    <p:extLst>
      <p:ext uri="{BB962C8B-B14F-4D97-AF65-F5344CB8AC3E}">
        <p14:creationId xmlns:p14="http://schemas.microsoft.com/office/powerpoint/2010/main" val="212545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63525"/>
            <a:ext cx="10714383" cy="6345238"/>
          </a:xfrm>
        </p:spPr>
        <p:txBody>
          <a:bodyPr/>
          <a:lstStyle/>
          <a:p>
            <a:pPr marL="0" indent="0">
              <a:buNone/>
            </a:pPr>
            <a:r>
              <a:rPr lang="en-US" dirty="0" smtClean="0"/>
              <a:t>Now the constraints </a:t>
            </a:r>
            <a:r>
              <a:rPr lang="en-US" dirty="0"/>
              <a:t>( </a:t>
            </a:r>
            <a:r>
              <a:rPr lang="en-US" i="1" dirty="0">
                <a:cs typeface="B Badkonak" panose="00000400000000000000" pitchFamily="2" charset="-78"/>
              </a:rPr>
              <a:t>3</a:t>
            </a:r>
            <a:r>
              <a:rPr lang="en-US" dirty="0">
                <a:cs typeface="B Badkonak" panose="00000400000000000000" pitchFamily="2" charset="-78"/>
              </a:rPr>
              <a:t> ),( </a:t>
            </a:r>
            <a:r>
              <a:rPr lang="en-US" i="1" dirty="0">
                <a:cs typeface="B Badkonak" panose="00000400000000000000" pitchFamily="2" charset="-78"/>
              </a:rPr>
              <a:t>18</a:t>
            </a:r>
            <a:r>
              <a:rPr lang="en-US" dirty="0">
                <a:cs typeface="B Badkonak" panose="00000400000000000000" pitchFamily="2" charset="-78"/>
              </a:rPr>
              <a:t> ) </a:t>
            </a:r>
            <a:r>
              <a:rPr lang="en-US" dirty="0" smtClean="0">
                <a:cs typeface="B Badkonak" panose="00000400000000000000" pitchFamily="2" charset="-78"/>
              </a:rPr>
              <a:t>becomes:</a:t>
            </a:r>
          </a:p>
          <a:p>
            <a:pPr marL="0" indent="0">
              <a:buNone/>
            </a:pPr>
            <a:endParaRPr lang="en-US" dirty="0">
              <a:cs typeface="B Badkonak" panose="00000400000000000000" pitchFamily="2" charset="-78"/>
            </a:endParaRPr>
          </a:p>
          <a:p>
            <a:pPr marL="0" indent="0">
              <a:buNone/>
            </a:pPr>
            <a:endParaRPr lang="en-US" dirty="0" smtClean="0">
              <a:cs typeface="B Badkonak" panose="00000400000000000000" pitchFamily="2" charset="-78"/>
            </a:endParaRPr>
          </a:p>
          <a:p>
            <a:pPr marL="0" indent="0">
              <a:buNone/>
            </a:pPr>
            <a:endParaRPr lang="en-US" dirty="0">
              <a:cs typeface="B Badkonak" panose="00000400000000000000" pitchFamily="2" charset="-78"/>
            </a:endParaRPr>
          </a:p>
          <a:p>
            <a:pPr marL="0" indent="0">
              <a:buNone/>
            </a:pPr>
            <a:endParaRPr lang="en-US" dirty="0" smtClean="0">
              <a:cs typeface="B Badkonak" panose="00000400000000000000" pitchFamily="2" charset="-78"/>
            </a:endParaRPr>
          </a:p>
          <a:p>
            <a:pPr marL="0" indent="0">
              <a:buNone/>
            </a:pPr>
            <a:endParaRPr lang="en-US" dirty="0">
              <a:cs typeface="B Badkonak" panose="00000400000000000000" pitchFamily="2" charset="-78"/>
            </a:endParaRPr>
          </a:p>
          <a:p>
            <a:pPr marL="0" indent="0">
              <a:buNone/>
            </a:pPr>
            <a:endParaRPr lang="en-US" dirty="0" smtClean="0">
              <a:cs typeface="B Badkonak" panose="00000400000000000000" pitchFamily="2" charset="-78"/>
            </a:endParaRPr>
          </a:p>
          <a:p>
            <a:pPr marL="0" indent="0">
              <a:buNone/>
            </a:pPr>
            <a:endParaRPr lang="en-US" dirty="0">
              <a:cs typeface="B Badkonak" panose="00000400000000000000" pitchFamily="2" charset="-78"/>
            </a:endParaRPr>
          </a:p>
          <a:p>
            <a:pPr marL="0" indent="0">
              <a:buNone/>
            </a:pPr>
            <a:r>
              <a:rPr lang="en-US" dirty="0" smtClean="0">
                <a:cs typeface="B Badkonak" panose="00000400000000000000" pitchFamily="2" charset="-78"/>
              </a:rPr>
              <a:t>Now we can rewrite the problem as follows, which is the same but decoupled in time slots.</a:t>
            </a:r>
          </a:p>
          <a:p>
            <a:pPr marL="0" indent="0">
              <a:buNone/>
            </a:pPr>
            <a:endParaRPr lang="en-US" dirty="0" smtClean="0">
              <a:cs typeface="B Badkonak" panose="00000400000000000000" pitchFamily="2" charset="-78"/>
            </a:endParaRPr>
          </a:p>
          <a:p>
            <a:pPr marL="0" indent="0">
              <a:buNone/>
            </a:pPr>
            <a:endParaRPr lang="en-US" dirty="0">
              <a:cs typeface="B Badkonak" panose="00000400000000000000" pitchFamily="2" charset="-78"/>
            </a:endParaRPr>
          </a:p>
          <a:p>
            <a:pPr marL="0" indent="0">
              <a:buNone/>
            </a:pPr>
            <a:endParaRPr lang="en-US" dirty="0" smtClean="0">
              <a:cs typeface="B Badkonak" panose="00000400000000000000" pitchFamily="2" charset="-78"/>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259" y="2751119"/>
            <a:ext cx="3929063" cy="5667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121" y="739066"/>
            <a:ext cx="8443913" cy="20335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9365" y="4634534"/>
            <a:ext cx="3752850" cy="819150"/>
          </a:xfrm>
          <a:prstGeom prst="rect">
            <a:avLst/>
          </a:prstGeom>
        </p:spPr>
      </p:pic>
    </p:spTree>
    <p:extLst>
      <p:ext uri="{BB962C8B-B14F-4D97-AF65-F5344CB8AC3E}">
        <p14:creationId xmlns:p14="http://schemas.microsoft.com/office/powerpoint/2010/main" val="354784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1378" y="496957"/>
            <a:ext cx="11350487" cy="4247317"/>
          </a:xfrm>
          <a:prstGeom prst="rect">
            <a:avLst/>
          </a:prstGeom>
          <a:noFill/>
        </p:spPr>
        <p:txBody>
          <a:bodyPr wrap="square" rtlCol="0">
            <a:spAutoFit/>
          </a:bodyPr>
          <a:lstStyle/>
          <a:p>
            <a:r>
              <a:rPr lang="en-US" dirty="0" smtClean="0"/>
              <a:t>Now we exploit Primal Decomposition and decompose decoupled problem into a main problem P2 and a nested problem P3.</a:t>
            </a:r>
          </a:p>
          <a:p>
            <a:endParaRPr lang="en-US" dirty="0"/>
          </a:p>
          <a:p>
            <a:endParaRPr lang="en-US" dirty="0" smtClean="0"/>
          </a:p>
          <a:p>
            <a:endParaRPr lang="en-US" dirty="0"/>
          </a:p>
          <a:p>
            <a:endParaRPr lang="en-US" dirty="0"/>
          </a:p>
          <a:p>
            <a:r>
              <a:rPr lang="en-US" dirty="0"/>
              <a:t>The objective function of problem P2 is the summation of all slot network </a:t>
            </a:r>
            <a:r>
              <a:rPr lang="en-US" dirty="0" smtClean="0"/>
              <a:t>proﬁts, </a:t>
            </a:r>
            <a:r>
              <a:rPr lang="en-US" dirty="0"/>
              <a:t>which can be achieved by solving the nested P3 with given p and q</a:t>
            </a:r>
            <a:r>
              <a:rPr lang="en-US" dirty="0" smtClean="0"/>
              <a:t>.</a:t>
            </a:r>
          </a:p>
          <a:p>
            <a:r>
              <a:rPr lang="en-US" dirty="0" smtClean="0"/>
              <a:t>Note that with the given </a:t>
            </a:r>
            <a:r>
              <a:rPr lang="en-US" dirty="0" err="1" smtClean="0"/>
              <a:t>p,q</a:t>
            </a:r>
            <a:r>
              <a:rPr lang="en-US" dirty="0" smtClean="0"/>
              <a:t> ( assume initialization ), constraints (23),(24) may not be feasible in each slot of P3. to this end we define some virtual nodes, such that :</a:t>
            </a:r>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364" y="1030357"/>
            <a:ext cx="3538538"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9723" y="3312209"/>
            <a:ext cx="4100513" cy="847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159" y="4075450"/>
            <a:ext cx="7958138" cy="2138363"/>
          </a:xfrm>
          <a:prstGeom prst="rect">
            <a:avLst/>
          </a:prstGeom>
        </p:spPr>
      </p:pic>
    </p:spTree>
    <p:extLst>
      <p:ext uri="{BB962C8B-B14F-4D97-AF65-F5344CB8AC3E}">
        <p14:creationId xmlns:p14="http://schemas.microsoft.com/office/powerpoint/2010/main" val="3434533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113" y="382657"/>
            <a:ext cx="11698357" cy="5632311"/>
          </a:xfrm>
          <a:prstGeom prst="rect">
            <a:avLst/>
          </a:prstGeom>
          <a:noFill/>
        </p:spPr>
        <p:txBody>
          <a:bodyPr wrap="square" rtlCol="0">
            <a:spAutoFit/>
          </a:bodyPr>
          <a:lstStyle/>
          <a:p>
            <a:r>
              <a:rPr lang="en-US" dirty="0" smtClean="0"/>
              <a:t>Now our nested problem (P3) is: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Which M1 and M2 are two large positive numbers.</a:t>
            </a:r>
          </a:p>
          <a:p>
            <a:endParaRPr lang="en-US" dirty="0"/>
          </a:p>
          <a:p>
            <a:r>
              <a:rPr lang="en-US" dirty="0" smtClean="0"/>
              <a:t>According to P2 problem, the Update formula of </a:t>
            </a:r>
            <a:r>
              <a:rPr lang="en-US" dirty="0" err="1" smtClean="0"/>
              <a:t>p,q</a:t>
            </a:r>
            <a:r>
              <a:rPr lang="en-US" dirty="0" smtClean="0"/>
              <a:t> are as follows:</a:t>
            </a:r>
          </a:p>
          <a:p>
            <a:endParaRPr lang="en-US" dirty="0" smtClean="0"/>
          </a:p>
          <a:p>
            <a:endParaRPr lang="en-US" dirty="0"/>
          </a:p>
          <a:p>
            <a:endParaRPr lang="en-US" dirty="0" smtClean="0"/>
          </a:p>
          <a:p>
            <a:endParaRPr lang="en-US" dirty="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520" y="1102518"/>
            <a:ext cx="7891463" cy="16049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701" y="3818299"/>
            <a:ext cx="3343275" cy="10858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1139" y="4975249"/>
            <a:ext cx="3871913" cy="1290638"/>
          </a:xfrm>
          <a:prstGeom prst="rect">
            <a:avLst/>
          </a:prstGeom>
        </p:spPr>
      </p:pic>
    </p:spTree>
    <p:extLst>
      <p:ext uri="{BB962C8B-B14F-4D97-AF65-F5344CB8AC3E}">
        <p14:creationId xmlns:p14="http://schemas.microsoft.com/office/powerpoint/2010/main" val="3384012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6505" y="627614"/>
            <a:ext cx="4909930" cy="4192864"/>
          </a:xfrm>
          <a:prstGeom prst="rect">
            <a:avLst/>
          </a:prstGeom>
        </p:spPr>
      </p:pic>
    </p:spTree>
    <p:extLst>
      <p:ext uri="{BB962C8B-B14F-4D97-AF65-F5344CB8AC3E}">
        <p14:creationId xmlns:p14="http://schemas.microsoft.com/office/powerpoint/2010/main" val="3594640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84311" y="354843"/>
            <a:ext cx="10018713" cy="1446662"/>
          </a:xfrm>
        </p:spPr>
        <p:txBody>
          <a:bodyPr>
            <a:normAutofit fontScale="90000"/>
          </a:bodyPr>
          <a:lstStyle/>
          <a:p>
            <a:r>
              <a:rPr lang="en-US" i="1" dirty="0" smtClean="0"/>
              <a:t>Mission Aware Contact Plan Design in Resource-Limited Small </a:t>
            </a:r>
            <a:r>
              <a:rPr lang="en-US" i="1" dirty="0"/>
              <a:t>Satellite Networks</a:t>
            </a:r>
          </a:p>
        </p:txBody>
      </p:sp>
      <p:sp>
        <p:nvSpPr>
          <p:cNvPr id="6" name="Content Placeholder 5"/>
          <p:cNvSpPr>
            <a:spLocks noGrp="1"/>
          </p:cNvSpPr>
          <p:nvPr>
            <p:ph idx="1"/>
          </p:nvPr>
        </p:nvSpPr>
        <p:spPr>
          <a:xfrm>
            <a:off x="1484310" y="1883391"/>
            <a:ext cx="8037513" cy="3907809"/>
          </a:xfrm>
        </p:spPr>
        <p:txBody>
          <a:bodyPr/>
          <a:lstStyle/>
          <a:p>
            <a:pPr marL="0" indent="0">
              <a:buNone/>
            </a:pPr>
            <a:r>
              <a:rPr lang="en-US" dirty="0"/>
              <a:t>Small satellite networks (SSNs) are playing an increasing role in nowadays earth observation due to their less development cost and energy </a:t>
            </a:r>
            <a:r>
              <a:rPr lang="en-US" dirty="0" smtClean="0"/>
              <a:t>consumption. </a:t>
            </a:r>
          </a:p>
          <a:p>
            <a:pPr marL="0" indent="0">
              <a:buNone/>
            </a:pPr>
            <a:r>
              <a:rPr lang="en-US" dirty="0" smtClean="0"/>
              <a:t>The goal of Small Satellite Networks is to transmit the observation data from the satellites to the ground stations, such that the satellites collect data from the observable objects, and then via the </a:t>
            </a:r>
            <a:r>
              <a:rPr lang="en-US" b="1" i="1" dirty="0" smtClean="0"/>
              <a:t>Predictable</a:t>
            </a:r>
            <a:r>
              <a:rPr lang="en-US" dirty="0" smtClean="0"/>
              <a:t> SSNs (Small Satellite Networks) the data will be delivered to the ground stations. </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810" y="3024648"/>
            <a:ext cx="2522326" cy="2222915"/>
          </a:xfrm>
          <a:prstGeom prst="rect">
            <a:avLst/>
          </a:prstGeom>
        </p:spPr>
      </p:pic>
    </p:spTree>
    <p:extLst>
      <p:ext uri="{BB962C8B-B14F-4D97-AF65-F5344CB8AC3E}">
        <p14:creationId xmlns:p14="http://schemas.microsoft.com/office/powerpoint/2010/main" val="2165115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554" y="173935"/>
            <a:ext cx="10018713" cy="1311965"/>
          </a:xfrm>
        </p:spPr>
        <p:txBody>
          <a:bodyPr/>
          <a:lstStyle/>
          <a:p>
            <a:pPr algn="ctr"/>
            <a:r>
              <a:rPr lang="en-US" i="1" dirty="0" smtClean="0"/>
              <a:t>System Model</a:t>
            </a:r>
            <a:endParaRPr lang="en-US" i="1" dirty="0"/>
          </a:p>
        </p:txBody>
      </p:sp>
      <p:sp>
        <p:nvSpPr>
          <p:cNvPr id="3" name="Content Placeholder 2"/>
          <p:cNvSpPr>
            <a:spLocks noGrp="1"/>
          </p:cNvSpPr>
          <p:nvPr>
            <p:ph idx="1"/>
          </p:nvPr>
        </p:nvSpPr>
        <p:spPr>
          <a:xfrm>
            <a:off x="1484310" y="1863587"/>
            <a:ext cx="10018713" cy="4462150"/>
          </a:xfrm>
        </p:spPr>
        <p:txBody>
          <a:bodyPr>
            <a:normAutofit/>
          </a:bodyPr>
          <a:lstStyle/>
          <a:p>
            <a:r>
              <a:rPr lang="en-US" dirty="0" smtClean="0">
                <a:cs typeface="Andalus" panose="02020603050405020304" pitchFamily="18" charset="-78"/>
              </a:rPr>
              <a:t>M small satellites (</a:t>
            </a:r>
            <a:r>
              <a:rPr lang="en-US" i="1" dirty="0" smtClean="0">
                <a:cs typeface="Andalus" panose="02020603050405020304" pitchFamily="18" charset="-78"/>
              </a:rPr>
              <a:t>S</a:t>
            </a:r>
            <a:r>
              <a:rPr lang="en-US" dirty="0" smtClean="0">
                <a:cs typeface="Andalus" panose="02020603050405020304" pitchFamily="18" charset="-78"/>
              </a:rPr>
              <a:t> set)</a:t>
            </a:r>
          </a:p>
          <a:p>
            <a:r>
              <a:rPr lang="en-US" dirty="0" smtClean="0"/>
              <a:t>N  ground stations (</a:t>
            </a:r>
            <a:r>
              <a:rPr lang="en-US" i="1" dirty="0" smtClean="0"/>
              <a:t>G</a:t>
            </a:r>
            <a:r>
              <a:rPr lang="en-US" dirty="0" smtClean="0"/>
              <a:t> set)</a:t>
            </a:r>
          </a:p>
          <a:p>
            <a:r>
              <a:rPr lang="en-US" dirty="0" smtClean="0"/>
              <a:t>L observable objects (</a:t>
            </a:r>
            <a:r>
              <a:rPr lang="en-US" i="1" dirty="0" smtClean="0"/>
              <a:t>OB</a:t>
            </a:r>
            <a:r>
              <a:rPr lang="en-US" dirty="0" smtClean="0"/>
              <a:t> set)</a:t>
            </a:r>
          </a:p>
          <a:p>
            <a:r>
              <a:rPr lang="en-US" dirty="0" smtClean="0"/>
              <a:t>A </a:t>
            </a:r>
            <a:r>
              <a:rPr lang="en-US" dirty="0"/>
              <a:t>time-slotted system with T time </a:t>
            </a:r>
            <a:r>
              <a:rPr lang="en-US" dirty="0" smtClean="0"/>
              <a:t>slots </a:t>
            </a:r>
            <a:r>
              <a:rPr lang="en-US" dirty="0"/>
              <a:t>(</a:t>
            </a:r>
            <a:r>
              <a:rPr lang="en-US" b="1" i="1" dirty="0"/>
              <a:t>Predictable</a:t>
            </a:r>
            <a:r>
              <a:rPr lang="en-US" dirty="0" smtClean="0"/>
              <a:t>)</a:t>
            </a:r>
          </a:p>
          <a:p>
            <a:r>
              <a:rPr lang="en-US" dirty="0"/>
              <a:t>Small satellites only collect mission data when the observing objects lie in their </a:t>
            </a:r>
            <a:r>
              <a:rPr lang="en-US" dirty="0" smtClean="0"/>
              <a:t>coverage region.</a:t>
            </a:r>
          </a:p>
          <a:p>
            <a:r>
              <a:rPr lang="en-US" dirty="0" smtClean="0"/>
              <a:t>Small satellites only transmit mission data when other small satellites or ground stations are in their coverage region.</a:t>
            </a:r>
          </a:p>
          <a:p>
            <a:r>
              <a:rPr lang="en-US" dirty="0" smtClean="0"/>
              <a:t>Each </a:t>
            </a:r>
            <a:r>
              <a:rPr lang="en-US" dirty="0"/>
              <a:t>small satellite is equipped with two transponders: one for </a:t>
            </a:r>
            <a:r>
              <a:rPr lang="en-US" dirty="0" smtClean="0"/>
              <a:t>S</a:t>
            </a:r>
            <a:r>
              <a:rPr lang="en-US" sz="1800" dirty="0" smtClean="0"/>
              <a:t>2</a:t>
            </a:r>
            <a:r>
              <a:rPr lang="en-US" dirty="0" smtClean="0"/>
              <a:t>S </a:t>
            </a:r>
            <a:r>
              <a:rPr lang="en-US" dirty="0"/>
              <a:t>link establishment and another for S</a:t>
            </a:r>
            <a:r>
              <a:rPr lang="en-US" sz="1800" dirty="0"/>
              <a:t>2</a:t>
            </a:r>
            <a:r>
              <a:rPr lang="en-US" dirty="0"/>
              <a:t>G link </a:t>
            </a:r>
            <a:r>
              <a:rPr lang="en-US" dirty="0" smtClean="0"/>
              <a:t>establishment and S</a:t>
            </a:r>
            <a:r>
              <a:rPr lang="en-US" sz="1800" dirty="0" smtClean="0"/>
              <a:t>2</a:t>
            </a:r>
            <a:r>
              <a:rPr lang="en-US" dirty="0" smtClean="0"/>
              <a:t>S links are bidirectional.</a:t>
            </a:r>
          </a:p>
          <a:p>
            <a:r>
              <a:rPr lang="en-US" dirty="0" smtClean="0"/>
              <a:t>Each </a:t>
            </a:r>
            <a:r>
              <a:rPr lang="en-US" dirty="0"/>
              <a:t>ground station can be accessed by only one small satellite at the same </a:t>
            </a:r>
            <a:r>
              <a:rPr lang="en-US" dirty="0" smtClean="0"/>
              <a:t>time.</a:t>
            </a:r>
          </a:p>
          <a:p>
            <a:pPr marL="0" indent="0">
              <a:buNone/>
            </a:pPr>
            <a:endParaRPr lang="en-US" dirty="0" smtClean="0"/>
          </a:p>
          <a:p>
            <a:endParaRPr lang="en-US" dirty="0" smtClean="0"/>
          </a:p>
        </p:txBody>
      </p:sp>
    </p:spTree>
    <p:extLst>
      <p:ext uri="{BB962C8B-B14F-4D97-AF65-F5344CB8AC3E}">
        <p14:creationId xmlns:p14="http://schemas.microsoft.com/office/powerpoint/2010/main" val="87057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427384" y="442913"/>
                <a:ext cx="11131826" cy="5348287"/>
              </a:xfrm>
            </p:spPr>
            <p:txBody>
              <a:bodyPr/>
              <a:lstStyle/>
              <a:p>
                <a:r>
                  <a:rPr lang="en-US" dirty="0" smtClean="0"/>
                  <a:t>Capacity of each link is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1" smtClean="0">
                                <a:latin typeface="Cambria Math" panose="02040503050406030204" pitchFamily="18" charset="0"/>
                              </a:rPr>
                              <m:t>𝑗</m:t>
                            </m:r>
                          </m:sub>
                          <m:sup>
                            <m:r>
                              <a:rPr lang="en-US" i="1">
                                <a:latin typeface="Cambria Math" panose="02040503050406030204" pitchFamily="18" charset="0"/>
                              </a:rPr>
                              <m:t>𝑡</m:t>
                            </m:r>
                          </m:sup>
                        </m:sSubSup>
                      </m:e>
                    </m:d>
                    <m:r>
                      <a:rPr lang="en-US" b="0" i="0" smtClean="0">
                        <a:latin typeface="Cambria Math" panose="02040503050406030204" pitchFamily="18" charset="0"/>
                      </a:rPr>
                      <m:t>.</m:t>
                    </m:r>
                  </m:oMath>
                </a14:m>
                <a:endParaRPr lang="en-US" b="0" dirty="0" smtClean="0"/>
              </a:p>
              <a:p>
                <a:r>
                  <a:rPr lang="en-US" dirty="0" smtClean="0"/>
                  <a:t>Each satellite has a buffer with a limited size, which means at the end of each time slot it can store the mission data. ( </a:t>
                </a:r>
                <a:r>
                  <a:rPr lang="en-US" i="1" dirty="0" smtClean="0"/>
                  <a:t>b</a:t>
                </a:r>
                <a:r>
                  <a:rPr lang="en-US" dirty="0" smtClean="0"/>
                  <a:t> )</a:t>
                </a:r>
              </a:p>
              <a:p>
                <a:r>
                  <a:rPr lang="en-US" dirty="0" smtClean="0"/>
                  <a:t>Satellites have their own battery and it can be charged by Solar Panel.</a:t>
                </a:r>
              </a:p>
              <a:p>
                <a:r>
                  <a:rPr lang="en-US" dirty="0" smtClean="0"/>
                  <a:t>The processes of data collection and delivery for observing objects are called Flow. </a:t>
                </a:r>
                <a:r>
                  <a:rPr lang="en-US" dirty="0" smtClean="0"/>
                  <a:t>(</a:t>
                </a:r>
                <a:r>
                  <a:rPr lang="en-US" i="1" dirty="0" smtClean="0"/>
                  <a:t>f </a:t>
                </a:r>
                <a:r>
                  <a:rPr lang="en-US" dirty="0" smtClean="0"/>
                  <a:t>)</a:t>
                </a:r>
                <a:endParaRPr lang="en-US" dirty="0" smtClean="0"/>
              </a:p>
              <a:p>
                <a:pPr marL="0" indent="0">
                  <a:buNone/>
                </a:pPr>
                <a:endParaRPr lang="en-US" dirty="0" smtClean="0"/>
              </a:p>
              <a:p>
                <a:endParaRPr lang="en-US" dirty="0" smtClean="0"/>
              </a:p>
              <a:p>
                <a:endParaRPr lang="en-US" dirty="0"/>
              </a:p>
              <a:p>
                <a:endParaRPr lang="en-US" dirty="0" smtClean="0"/>
              </a:p>
              <a:p>
                <a:pPr marL="0" indent="0">
                  <a:buNone/>
                </a:pP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427384" y="442913"/>
                <a:ext cx="11131826" cy="5348287"/>
              </a:xfrm>
              <a:blipFill rotWithShape="0">
                <a:blip r:embed="rId2"/>
                <a:stretch>
                  <a:fillRect l="-548" t="-68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251" y="2440058"/>
            <a:ext cx="5734050" cy="3722203"/>
          </a:xfrm>
          <a:prstGeom prst="rect">
            <a:avLst/>
          </a:prstGeom>
        </p:spPr>
      </p:pic>
    </p:spTree>
    <p:extLst>
      <p:ext uri="{BB962C8B-B14F-4D97-AF65-F5344CB8AC3E}">
        <p14:creationId xmlns:p14="http://schemas.microsoft.com/office/powerpoint/2010/main" val="3400687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19270"/>
            <a:ext cx="10018713" cy="979003"/>
          </a:xfrm>
        </p:spPr>
        <p:txBody>
          <a:bodyPr/>
          <a:lstStyle/>
          <a:p>
            <a:pPr algn="ctr"/>
            <a:r>
              <a:rPr lang="en-US" i="1" dirty="0" smtClean="0"/>
              <a:t>Problem and Constraints Formulation</a:t>
            </a:r>
            <a:endParaRPr lang="en-US" i="1" dirty="0"/>
          </a:p>
        </p:txBody>
      </p:sp>
      <p:sp>
        <p:nvSpPr>
          <p:cNvPr id="3" name="Content Placeholder 2"/>
          <p:cNvSpPr>
            <a:spLocks noGrp="1"/>
          </p:cNvSpPr>
          <p:nvPr>
            <p:ph idx="1"/>
          </p:nvPr>
        </p:nvSpPr>
        <p:spPr>
          <a:xfrm>
            <a:off x="1484310" y="1879063"/>
            <a:ext cx="10018713" cy="3912137"/>
          </a:xfrm>
        </p:spPr>
        <p:txBody>
          <a:bodyPr/>
          <a:lstStyle/>
          <a:p>
            <a:r>
              <a:rPr lang="en-US" dirty="0" smtClean="0"/>
              <a:t>Sum of all the outgoing links of an Observable Object is equal to data volume of flow </a:t>
            </a:r>
            <a:r>
              <a:rPr lang="en-US" i="1" dirty="0" smtClean="0"/>
              <a:t>f.</a:t>
            </a:r>
          </a:p>
          <a:p>
            <a:endParaRPr lang="en-US" i="1" dirty="0" smtClean="0"/>
          </a:p>
          <a:p>
            <a:endParaRPr lang="en-US" i="1" dirty="0"/>
          </a:p>
          <a:p>
            <a:r>
              <a:rPr lang="en-US" dirty="0" smtClean="0"/>
              <a:t>Sum of incoming and outgoing data volumes of flow </a:t>
            </a:r>
            <a:r>
              <a:rPr lang="en-US" i="1" dirty="0" smtClean="0"/>
              <a:t>f </a:t>
            </a:r>
            <a:r>
              <a:rPr lang="en-US" dirty="0" smtClean="0"/>
              <a:t>in every satellite are equal</a:t>
            </a:r>
            <a:r>
              <a:rPr lang="en-US" i="1" dirty="0" smtClean="0"/>
              <a:t>.</a:t>
            </a:r>
          </a:p>
          <a:p>
            <a:pPr marL="0" indent="0">
              <a:buNone/>
            </a:pPr>
            <a:endParaRPr lang="en-US" i="1" dirty="0" smtClean="0"/>
          </a:p>
          <a:p>
            <a:endParaRPr lang="en-US" i="1" dirty="0" smtClean="0"/>
          </a:p>
          <a:p>
            <a:endParaRPr lang="en-US" i="1" dirty="0"/>
          </a:p>
          <a:p>
            <a:r>
              <a:rPr lang="en-US" dirty="0" smtClean="0"/>
              <a:t>A Boolean variable is utilized to indicate whether a links is being used or not.</a:t>
            </a:r>
          </a:p>
          <a:p>
            <a:endParaRPr lang="en-US" i="1" dirty="0"/>
          </a:p>
          <a:p>
            <a:endParaRPr lang="en-US" i="1" dirty="0" smtClean="0"/>
          </a:p>
          <a:p>
            <a:pPr marL="0" indent="0">
              <a:buNone/>
            </a:pPr>
            <a:endParaRPr lang="en-US" i="1" dirty="0"/>
          </a:p>
        </p:txBody>
      </p:sp>
      <p:pic>
        <p:nvPicPr>
          <p:cNvPr id="5" name="Picture 4"/>
          <p:cNvPicPr>
            <a:picLocks noChangeAspect="1"/>
          </p:cNvPicPr>
          <p:nvPr/>
        </p:nvPicPr>
        <p:blipFill>
          <a:blip r:embed="rId2"/>
          <a:stretch>
            <a:fillRect/>
          </a:stretch>
        </p:blipFill>
        <p:spPr>
          <a:xfrm>
            <a:off x="3252008" y="3669971"/>
            <a:ext cx="5819468" cy="11038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305" y="2275336"/>
            <a:ext cx="3981450" cy="5857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0817" y="5462899"/>
            <a:ext cx="3690938" cy="433388"/>
          </a:xfrm>
          <a:prstGeom prst="rect">
            <a:avLst/>
          </a:prstGeom>
        </p:spPr>
      </p:pic>
    </p:spTree>
    <p:extLst>
      <p:ext uri="{BB962C8B-B14F-4D97-AF65-F5344CB8AC3E}">
        <p14:creationId xmlns:p14="http://schemas.microsoft.com/office/powerpoint/2010/main" val="1611882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8662" y="268288"/>
            <a:ext cx="10928074" cy="6589712"/>
          </a:xfrm>
        </p:spPr>
        <p:txBody>
          <a:bodyPr/>
          <a:lstStyle/>
          <a:p>
            <a:r>
              <a:rPr lang="en-US" dirty="0"/>
              <a:t>Each small satellite is equipped with two transponders: one for S</a:t>
            </a:r>
            <a:r>
              <a:rPr lang="en-US" sz="1800" dirty="0"/>
              <a:t>2</a:t>
            </a:r>
            <a:r>
              <a:rPr lang="en-US" dirty="0"/>
              <a:t>S link establishment and another for S</a:t>
            </a:r>
            <a:r>
              <a:rPr lang="en-US" sz="1800" dirty="0"/>
              <a:t>2</a:t>
            </a:r>
            <a:r>
              <a:rPr lang="en-US" dirty="0"/>
              <a:t>G link establishment and S</a:t>
            </a:r>
            <a:r>
              <a:rPr lang="en-US" sz="1800" dirty="0"/>
              <a:t>2</a:t>
            </a:r>
            <a:r>
              <a:rPr lang="en-US" dirty="0"/>
              <a:t>S links are bidirectional</a:t>
            </a:r>
            <a:r>
              <a:rPr lang="en-US" dirty="0" smtClean="0"/>
              <a:t>.</a:t>
            </a:r>
          </a:p>
          <a:p>
            <a:endParaRPr lang="en-US" dirty="0"/>
          </a:p>
          <a:p>
            <a:endParaRPr lang="en-US" dirty="0" smtClean="0"/>
          </a:p>
          <a:p>
            <a:pPr marL="0" indent="0">
              <a:buNone/>
            </a:pPr>
            <a:endParaRPr lang="en-US" dirty="0" smtClean="0"/>
          </a:p>
          <a:p>
            <a:pPr marL="0" indent="0">
              <a:buNone/>
            </a:pPr>
            <a:endParaRPr lang="en-US" dirty="0"/>
          </a:p>
          <a:p>
            <a:r>
              <a:rPr lang="en-US" dirty="0"/>
              <a:t>Each ground </a:t>
            </a:r>
            <a:r>
              <a:rPr lang="en-US" dirty="0" smtClean="0"/>
              <a:t>station can </a:t>
            </a:r>
            <a:r>
              <a:rPr lang="en-US" dirty="0"/>
              <a:t>be accessed by only one small satellite at the same time</a:t>
            </a:r>
            <a:r>
              <a:rPr lang="en-US" dirty="0" smtClean="0"/>
              <a:t>.</a:t>
            </a:r>
          </a:p>
          <a:p>
            <a:endParaRPr lang="en-US" dirty="0" smtClean="0"/>
          </a:p>
          <a:p>
            <a:endParaRPr lang="en-US" dirty="0" smtClean="0"/>
          </a:p>
          <a:p>
            <a:r>
              <a:rPr lang="en-US" dirty="0" smtClean="0"/>
              <a:t>Capacity of each link is limited</a:t>
            </a:r>
            <a:r>
              <a:rPr lang="en-US" dirty="0" smtClean="0"/>
              <a:t>.</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16" y="940116"/>
            <a:ext cx="4071938" cy="1857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804" y="3442957"/>
            <a:ext cx="3633788" cy="6667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3867" y="4910785"/>
            <a:ext cx="3895725" cy="957263"/>
          </a:xfrm>
          <a:prstGeom prst="rect">
            <a:avLst/>
          </a:prstGeom>
        </p:spPr>
      </p:pic>
    </p:spTree>
    <p:extLst>
      <p:ext uri="{BB962C8B-B14F-4D97-AF65-F5344CB8AC3E}">
        <p14:creationId xmlns:p14="http://schemas.microsoft.com/office/powerpoint/2010/main" val="2656602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28091" y="362779"/>
            <a:ext cx="11063909" cy="5428422"/>
          </a:xfrm>
        </p:spPr>
        <p:txBody>
          <a:bodyPr/>
          <a:lstStyle/>
          <a:p>
            <a:r>
              <a:rPr lang="en-US" dirty="0"/>
              <a:t>Each satellite has a buffer with a limited </a:t>
            </a:r>
            <a:r>
              <a:rPr lang="en-US" dirty="0" smtClean="0"/>
              <a:t>size</a:t>
            </a:r>
            <a:r>
              <a:rPr lang="en-US" dirty="0" smtClean="0"/>
              <a:t>.</a:t>
            </a:r>
          </a:p>
          <a:p>
            <a:pPr marL="0" indent="0">
              <a:buNone/>
            </a:pPr>
            <a:endParaRPr lang="en-US" dirty="0" smtClean="0"/>
          </a:p>
          <a:p>
            <a:endParaRPr lang="en-US" dirty="0"/>
          </a:p>
          <a:p>
            <a:r>
              <a:rPr lang="en-US" dirty="0" smtClean="0"/>
              <a:t>The battery of each satellite should be:</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044" y="977959"/>
            <a:ext cx="3905250" cy="54292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686" y="2542873"/>
            <a:ext cx="3881438" cy="304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8038" y="3198842"/>
            <a:ext cx="3195638" cy="304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2426" y="3869662"/>
            <a:ext cx="3243263" cy="32385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5764" y="4545307"/>
            <a:ext cx="3209925" cy="338138"/>
          </a:xfrm>
          <a:prstGeom prst="rect">
            <a:avLst/>
          </a:prstGeom>
        </p:spPr>
      </p:pic>
    </p:spTree>
    <p:extLst>
      <p:ext uri="{BB962C8B-B14F-4D97-AF65-F5344CB8AC3E}">
        <p14:creationId xmlns:p14="http://schemas.microsoft.com/office/powerpoint/2010/main" val="1428910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3814"/>
            <a:ext cx="10018713" cy="1344059"/>
          </a:xfrm>
        </p:spPr>
        <p:txBody>
          <a:bodyPr>
            <a:normAutofit/>
          </a:bodyPr>
          <a:lstStyle/>
          <a:p>
            <a:pPr algn="ctr"/>
            <a:r>
              <a:rPr lang="en-US" sz="4000" i="1" dirty="0" smtClean="0"/>
              <a:t>Optimization Problem</a:t>
            </a:r>
            <a:endParaRPr lang="en-US" sz="4000" i="1" dirty="0"/>
          </a:p>
        </p:txBody>
      </p:sp>
      <p:sp>
        <p:nvSpPr>
          <p:cNvPr id="3" name="Content Placeholder 2"/>
          <p:cNvSpPr>
            <a:spLocks noGrp="1"/>
          </p:cNvSpPr>
          <p:nvPr>
            <p:ph idx="1"/>
          </p:nvPr>
        </p:nvSpPr>
        <p:spPr>
          <a:xfrm>
            <a:off x="1484310" y="2748169"/>
            <a:ext cx="10018713" cy="3043031"/>
          </a:xfrm>
        </p:spPr>
        <p:txBody>
          <a:bodyPr/>
          <a:lstStyle/>
          <a:p>
            <a:pPr marL="0" indent="0">
              <a:buNone/>
            </a:pPr>
            <a:r>
              <a:rPr lang="en-US" dirty="0" smtClean="0"/>
              <a:t>This optimization problem is MILP and NP-hard in general.</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816" y="3917052"/>
            <a:ext cx="3903700" cy="913366"/>
          </a:xfrm>
          <a:prstGeom prst="rect">
            <a:avLst/>
          </a:prstGeom>
        </p:spPr>
      </p:pic>
    </p:spTree>
    <p:extLst>
      <p:ext uri="{BB962C8B-B14F-4D97-AF65-F5344CB8AC3E}">
        <p14:creationId xmlns:p14="http://schemas.microsoft.com/office/powerpoint/2010/main" val="1217237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29309"/>
          </a:xfrm>
        </p:spPr>
        <p:txBody>
          <a:bodyPr>
            <a:normAutofit/>
          </a:bodyPr>
          <a:lstStyle/>
          <a:p>
            <a:pPr algn="ctr"/>
            <a:r>
              <a:rPr lang="en-US" sz="4000" i="1" dirty="0" smtClean="0"/>
              <a:t>Proposed Solution</a:t>
            </a:r>
            <a:endParaRPr lang="en-US" sz="4000" i="1" dirty="0"/>
          </a:p>
        </p:txBody>
      </p:sp>
      <p:sp>
        <p:nvSpPr>
          <p:cNvPr id="3" name="Content Placeholder 2"/>
          <p:cNvSpPr>
            <a:spLocks noGrp="1"/>
          </p:cNvSpPr>
          <p:nvPr>
            <p:ph idx="1"/>
          </p:nvPr>
        </p:nvSpPr>
        <p:spPr>
          <a:xfrm>
            <a:off x="1484310" y="1997765"/>
            <a:ext cx="10018713" cy="3793435"/>
          </a:xfrm>
        </p:spPr>
        <p:txBody>
          <a:bodyPr/>
          <a:lstStyle/>
          <a:p>
            <a:pPr marL="0" indent="0">
              <a:buNone/>
            </a:pPr>
            <a:r>
              <a:rPr lang="en-US" dirty="0" smtClean="0"/>
              <a:t>We now use Primal Decomposition in order to solve the original problem. As it can be seen, according to constraints ( </a:t>
            </a:r>
            <a:r>
              <a:rPr lang="en-US" i="1" dirty="0" smtClean="0">
                <a:cs typeface="B Badkonak" panose="00000400000000000000" pitchFamily="2" charset="-78"/>
              </a:rPr>
              <a:t>3</a:t>
            </a:r>
            <a:r>
              <a:rPr lang="en-US" dirty="0" smtClean="0">
                <a:cs typeface="B Badkonak" panose="00000400000000000000" pitchFamily="2" charset="-78"/>
              </a:rPr>
              <a:t> ),( </a:t>
            </a:r>
            <a:r>
              <a:rPr lang="en-US" i="1" dirty="0" smtClean="0">
                <a:cs typeface="B Badkonak" panose="00000400000000000000" pitchFamily="2" charset="-78"/>
              </a:rPr>
              <a:t>18</a:t>
            </a:r>
            <a:r>
              <a:rPr lang="en-US" dirty="0" smtClean="0">
                <a:cs typeface="B Badkonak" panose="00000400000000000000" pitchFamily="2" charset="-78"/>
              </a:rPr>
              <a:t> ) time slots are coupled to each other. For decoupling the problem in time slots, we define new variables:</a:t>
            </a:r>
          </a:p>
          <a:p>
            <a:pPr marL="0" indent="0">
              <a:buNone/>
            </a:pPr>
            <a:endParaRPr lang="en-US" dirty="0" smtClean="0">
              <a:cs typeface="B Badkonak" panose="00000400000000000000" pitchFamily="2" charset="-78"/>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787" y="3165198"/>
            <a:ext cx="4062413" cy="10144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236" y="4422705"/>
            <a:ext cx="3719513" cy="676275"/>
          </a:xfrm>
          <a:prstGeom prst="rect">
            <a:avLst/>
          </a:prstGeom>
        </p:spPr>
      </p:pic>
    </p:spTree>
    <p:extLst>
      <p:ext uri="{BB962C8B-B14F-4D97-AF65-F5344CB8AC3E}">
        <p14:creationId xmlns:p14="http://schemas.microsoft.com/office/powerpoint/2010/main" val="38721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552</TotalTime>
  <Words>587</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Andalus</vt:lpstr>
      <vt:lpstr>B Badkonak</vt:lpstr>
      <vt:lpstr>Calibri</vt:lpstr>
      <vt:lpstr>Calibri Light</vt:lpstr>
      <vt:lpstr>Cambria Math</vt:lpstr>
      <vt:lpstr>Retrospect</vt:lpstr>
      <vt:lpstr>What to Present ?!</vt:lpstr>
      <vt:lpstr>Mission Aware Contact Plan Design in Resource-Limited Small Satellite Networks</vt:lpstr>
      <vt:lpstr>System Model</vt:lpstr>
      <vt:lpstr>PowerPoint Presentation</vt:lpstr>
      <vt:lpstr>Problem and Constraints Formulation</vt:lpstr>
      <vt:lpstr>PowerPoint Presentation</vt:lpstr>
      <vt:lpstr>PowerPoint Presentation</vt:lpstr>
      <vt:lpstr>Optimization Problem</vt:lpstr>
      <vt:lpstr>Proposed Solution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Aware Contact Plan Design in Resource-Limited Small Satellite Networks</dc:title>
  <dc:creator>Hossein</dc:creator>
  <cp:lastModifiedBy>Hossein</cp:lastModifiedBy>
  <cp:revision>73</cp:revision>
  <dcterms:created xsi:type="dcterms:W3CDTF">2018-11-11T13:51:43Z</dcterms:created>
  <dcterms:modified xsi:type="dcterms:W3CDTF">2018-11-13T11:24:57Z</dcterms:modified>
</cp:coreProperties>
</file>