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69" r:id="rId17"/>
    <p:sldId id="277" r:id="rId18"/>
    <p:sldId id="270" r:id="rId19"/>
    <p:sldId id="278" r:id="rId20"/>
    <p:sldId id="271" r:id="rId21"/>
    <p:sldId id="274" r:id="rId22"/>
    <p:sldId id="275" r:id="rId23"/>
    <p:sldId id="276" r:id="rId24"/>
    <p:sldId id="279" r:id="rId25"/>
    <p:sldId id="28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6E7CE5-E28A-42A3-B78A-4514CB08782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E5F41-24C2-471D-9F3E-B7250AF512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0F5B1-037A-482B-91D2-FB7F750E3DC3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F74D8-8511-42F3-9B1B-F9E5412FBF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6B1F4-F437-471B-A9C0-703367E1D9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0A3A0-8B5A-471C-84AA-C06642B9D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607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393BB-DD4D-4C8F-9543-F9477CFD9FC8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DFE8D-143B-4C0C-9175-A4B2D2FCD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07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FE8D-143B-4C0C-9175-A4B2D2FCD7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FE8D-143B-4C0C-9175-A4B2D2FCD7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5C92783-4055-4B64-AEDB-99CBB6B0D339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23380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3230-E9EF-49D9-8EA6-0AE9E4177803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BB59F-2E3B-45DA-8AE5-67402B15D284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6A830-92A7-4D33-84D6-736F1CC9FCC7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6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EFEDE-BA5E-472D-A0AF-3A768D6A3DF6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F9AEB-BF1E-4D41-84EA-DD43BF6CD52A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89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7DCE-7331-40C7-B427-90F54AFA0C37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36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E85F018-E523-4F6F-8C6E-A68D8E8686FF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0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F61E043-DEF6-40E9-8D5D-2C826C919667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75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>
            <a:lvl1pPr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q"/>
              <a:defRPr sz="2000" b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600" b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52FEB-51FA-49D1-AE3C-8935DABF3A46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639" y="5781046"/>
            <a:ext cx="1280660" cy="9855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4" y="5689600"/>
            <a:ext cx="1168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68225-C76F-45B7-955F-A2387B18508C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F7FD6-8749-485D-8157-67CA010C6EA2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15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991E1-8F4A-4935-8B4F-CA040C22F8A9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52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97A4-3844-4592-868D-00EEC0840171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08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56CAF-4689-4F0B-B2E4-B8A7564C1626}" type="datetime1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9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002B8-F18C-42EE-B56A-8C1AD20AD73E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C77DC9C2-B9FE-4681-AD3F-2DEC8D96BADD}" type="slidenum">
              <a:rPr lang="en-US" smtClean="0"/>
              <a:pPr/>
              <a:t>‹#›</a:t>
            </a:fld>
            <a:r>
              <a:rPr lang="en-US" dirty="0"/>
              <a:t>/26</a:t>
            </a:r>
          </a:p>
        </p:txBody>
      </p:sp>
    </p:spTree>
    <p:extLst>
      <p:ext uri="{BB962C8B-B14F-4D97-AF65-F5344CB8AC3E}">
        <p14:creationId xmlns:p14="http://schemas.microsoft.com/office/powerpoint/2010/main" val="72320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E719D-979B-438C-B8DD-3E251FA9CE01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5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C1B90-ED35-4476-AB82-79F2113778CE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40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3633C2-F1BB-4873-8336-998671DA572F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77DC9C2-B9FE-4681-AD3F-2DEC8D96B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8189-CF39-4E0B-BF86-9829A3644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81" y="1616767"/>
            <a:ext cx="11005932" cy="30877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Dual Decomposition Based Optimization for DSL Dynamic Spectrum Management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26F72-C770-40FA-B327-A15BCEE6F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3202" y="662610"/>
            <a:ext cx="8689976" cy="10734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name of God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19F0E34-135A-4F5A-B845-0EC2B7382BCA}"/>
              </a:ext>
            </a:extLst>
          </p:cNvPr>
          <p:cNvSpPr txBox="1">
            <a:spLocks/>
          </p:cNvSpPr>
          <p:nvPr/>
        </p:nvSpPr>
        <p:spPr>
          <a:xfrm>
            <a:off x="1509159" y="4505740"/>
            <a:ext cx="8689976" cy="1073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200" kern="1200" cap="all" baseline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Mojdeh Karbalaee Motalleb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458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1E35-47A8-42FD-A93D-8EF8992C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420281" cy="706964"/>
          </a:xfrm>
        </p:spPr>
        <p:txBody>
          <a:bodyPr/>
          <a:lstStyle/>
          <a:p>
            <a:r>
              <a:rPr lang="en-US" dirty="0"/>
              <a:t>Dynamic Spectrum Management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B1FE-9DF1-4CD9-B1E4-1A3DD06681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840904" cy="4033708"/>
          </a:xfrm>
        </p:spPr>
        <p:txBody>
          <a:bodyPr>
            <a:normAutofit/>
          </a:bodyPr>
          <a:lstStyle/>
          <a:p>
            <a:r>
              <a:rPr lang="en-US" dirty="0"/>
              <a:t>The slave optimization problem can then be decomposed into K independent nonconvex subproblems 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subgradient</a:t>
            </a:r>
            <a:r>
              <a:rPr lang="en-US" dirty="0"/>
              <a:t> updating approach is proposed for this dual master problem, where the </a:t>
            </a:r>
            <a:r>
              <a:rPr lang="en-US" dirty="0" err="1"/>
              <a:t>subgradient</a:t>
            </a:r>
            <a:r>
              <a:rPr lang="en-US" dirty="0"/>
              <a:t> is defined as  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3DDBD-4E29-42DD-ADBC-9B6AD06DE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34" y="3243428"/>
            <a:ext cx="2133600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C29266-BB38-40F2-AC77-BE466F2E6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99" y="2903424"/>
            <a:ext cx="5057775" cy="92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50314A-420A-4A52-877F-B6D265D3E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0313" y="4785462"/>
            <a:ext cx="26193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B2EF03-0391-4BF3-8034-0A5AAB41A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7728" y="3481553"/>
            <a:ext cx="2266950" cy="51435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10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7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36E6B-1D73-4E9E-96F4-635C64CF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10255168" cy="706964"/>
          </a:xfrm>
        </p:spPr>
        <p:txBody>
          <a:bodyPr/>
          <a:lstStyle/>
          <a:p>
            <a:r>
              <a:rPr lang="en-US" dirty="0"/>
              <a:t>Dynamic Spectrum Management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E549-17C6-4523-8638-FCAA051B26F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68441" y="2509462"/>
                <a:ext cx="10575235" cy="386963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refers to the optimal solution </a:t>
                </a:r>
              </a:p>
              <a:p>
                <a:r>
                  <a:rPr lang="en-US" dirty="0" err="1"/>
                  <a:t>Subgradient</a:t>
                </a:r>
                <a:r>
                  <a:rPr lang="en-US" dirty="0"/>
                  <a:t> update 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when strong duality “holds”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E549-17C6-4523-8638-FCAA051B2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68441" y="2509462"/>
                <a:ext cx="10575235" cy="3869635"/>
              </a:xfrm>
              <a:blipFill>
                <a:blip r:embed="rId2"/>
                <a:stretch>
                  <a:fillRect l="-461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7427F51-B76D-4B57-8AA2-BB1367CBA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125" y="3000375"/>
            <a:ext cx="3552825" cy="85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BAAB6-364A-4E64-B2B0-661373DE3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58" y="4531705"/>
            <a:ext cx="3352314" cy="58665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43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279F-72A1-44E6-88D1-30D20C16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596348"/>
            <a:ext cx="11502886" cy="1145006"/>
          </a:xfrm>
        </p:spPr>
        <p:txBody>
          <a:bodyPr/>
          <a:lstStyle/>
          <a:p>
            <a:r>
              <a:rPr lang="en-US" dirty="0"/>
              <a:t>General structure of </a:t>
            </a:r>
            <a:r>
              <a:rPr lang="en-US" dirty="0" err="1"/>
              <a:t>subgradient</a:t>
            </a:r>
            <a:r>
              <a:rPr lang="en-US" dirty="0"/>
              <a:t> based dual decomposition approach for DSM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1F5FD6-86D7-4A10-8707-1D3C69C6E21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055703" y="2358571"/>
            <a:ext cx="7725589" cy="367116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36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D4BB-863F-45A5-B43D-45D3F784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32534"/>
            <a:ext cx="11184834" cy="1258957"/>
          </a:xfrm>
        </p:spPr>
        <p:txBody>
          <a:bodyPr/>
          <a:lstStyle/>
          <a:p>
            <a:br>
              <a:rPr lang="en-US" b="0" dirty="0"/>
            </a:br>
            <a:r>
              <a:rPr lang="en-US" b="0" dirty="0"/>
              <a:t>An Improved Dual Decomposition Approach for Iterative Convex Approximation Based DSM Algorithms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88E0-AEC7-4BB0-AEDC-96427841572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will propose an improved dual decomposition approach for solving the convex optimization problem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F04FA-4B84-4145-952A-8DE28ED6E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02" y="3294561"/>
            <a:ext cx="5327373" cy="3438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EB3BC9-6E94-480C-8D81-990B87BEA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409" y="3748129"/>
            <a:ext cx="5148888" cy="4166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72A94-A863-4319-89E7-5CED20BB6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9002" y="4597076"/>
            <a:ext cx="3410546" cy="41667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13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53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C993-5C98-4903-8B88-8412D1AB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9592559" cy="767687"/>
          </a:xfrm>
        </p:spPr>
        <p:txBody>
          <a:bodyPr/>
          <a:lstStyle/>
          <a:p>
            <a:r>
              <a:rPr lang="en-US" dirty="0"/>
              <a:t>An Improved Dual Decomposition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9FE4-B741-4D58-85AC-F731FB8B60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0154" y="2309982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C3C36B-1B33-4664-B2C6-B4C4D9791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341" y="4308873"/>
            <a:ext cx="5397417" cy="1780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B77FF3-359C-4159-A0E9-91499021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048" y="5601284"/>
            <a:ext cx="3279276" cy="7400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B2192A-59B4-4369-AC14-2FF00CC2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91" y="2366756"/>
            <a:ext cx="5505450" cy="2847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4AAA1-C76E-4E54-AE4C-3D5151D80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518" y="2318183"/>
            <a:ext cx="4432725" cy="19778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14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8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FCAAF-294B-4B51-A728-04E2D10AC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9711829" cy="921393"/>
          </a:xfrm>
        </p:spPr>
        <p:txBody>
          <a:bodyPr/>
          <a:lstStyle/>
          <a:p>
            <a:r>
              <a:rPr lang="en-US" dirty="0"/>
              <a:t>Structure of iterative convex approximation approach for DSM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BA88A-0A91-4E56-BCB2-54BD143448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2296" y="2366963"/>
            <a:ext cx="7410060" cy="4071069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15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158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23B5-EED6-4897-90B7-BB0D5470D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Prox-Function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467046-D3A9-4890-8386-417BF4B1DDC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4" y="2367092"/>
                <a:ext cx="10612818" cy="384052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</a:t>
                </a:r>
                <a:r>
                  <a:rPr lang="en-US" dirty="0" err="1"/>
                  <a:t>prox</a:t>
                </a:r>
                <a:r>
                  <a:rPr lang="en-US" dirty="0"/>
                  <a:t>-function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the following properties: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nonnegative continuous and strongly convex function with convexity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defined for the compact convex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An example of a valid </a:t>
                </a:r>
                <a:r>
                  <a:rPr lang="en-US" dirty="0" err="1"/>
                  <a:t>prox</a:t>
                </a:r>
                <a:r>
                  <a:rPr lang="en-US" dirty="0"/>
                  <a:t>-function is </a:t>
                </a:r>
              </a:p>
              <a:p>
                <a:endParaRPr lang="en-US" dirty="0"/>
              </a:p>
              <a:p>
                <a:r>
                  <a:rPr lang="en-US" dirty="0"/>
                  <a:t>we can choose finite and positive constants such that 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467046-D3A9-4890-8386-417BF4B1DD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4" y="2367092"/>
                <a:ext cx="10612818" cy="3840525"/>
              </a:xfrm>
              <a:blipFill rotWithShape="0">
                <a:blip r:embed="rId2"/>
                <a:stretch>
                  <a:fillRect l="-402" t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992" y="3839157"/>
            <a:ext cx="2930375" cy="479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677" y="4587099"/>
            <a:ext cx="2828925" cy="6762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2689" y="5441390"/>
            <a:ext cx="3117494" cy="639835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16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39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</a:t>
            </a:r>
            <a:r>
              <a:rPr lang="en-US" dirty="0"/>
              <a:t>-Function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25003" y="2367092"/>
            <a:ext cx="10852597" cy="3982193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prox</a:t>
            </a:r>
            <a:r>
              <a:rPr lang="en-US" dirty="0"/>
              <a:t>-functions can be used to smoothen the dual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useful property of the particular choice of </a:t>
            </a:r>
            <a:r>
              <a:rPr lang="en-US" dirty="0" err="1"/>
              <a:t>prox</a:t>
            </a:r>
            <a:r>
              <a:rPr lang="en-US" dirty="0"/>
              <a:t>-functions is that they do not destroy the </a:t>
            </a:r>
            <a:r>
              <a:rPr lang="en-US" dirty="0" err="1"/>
              <a:t>separability</a:t>
            </a:r>
            <a:r>
              <a:rPr lang="en-US" dirty="0"/>
              <a:t> of the objective function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23DB8E-7C9F-4425-B3EF-85F9E138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09" y="2767908"/>
            <a:ext cx="5128719" cy="1542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5325625"/>
            <a:ext cx="4429125" cy="13620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17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8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12F3-19EF-46B6-AA05-FD90146C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83A43A-474A-4716-B7F2-9C033CBB0D3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826913" y="2341826"/>
                <a:ext cx="10363826" cy="342410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𝑐𝑣𝑥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is convex and continuously differentiable 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Gradient is Lipschitz continuous</a:t>
                </a:r>
              </a:p>
              <a:p>
                <a:r>
                  <a:rPr lang="en-US" dirty="0"/>
                  <a:t>Lipschitz constant</a:t>
                </a:r>
              </a:p>
              <a:p>
                <a:endParaRPr lang="en-US" dirty="0"/>
              </a:p>
              <a:p>
                <a:r>
                  <a:rPr lang="en-US" dirty="0"/>
                  <a:t>The inequality holds : </a:t>
                </a:r>
              </a:p>
              <a:p>
                <a:r>
                  <a:rPr lang="en-US" dirty="0"/>
                  <a:t>Problem is :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983A43A-474A-4716-B7F2-9C033CBB0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826913" y="2341826"/>
                <a:ext cx="10363826" cy="3424107"/>
              </a:xfrm>
              <a:blipFill rotWithShape="0">
                <a:blip r:embed="rId2"/>
                <a:stretch>
                  <a:fillRect l="-412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D24ABD-5EB8-4C67-95A6-D3DDE4D52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66" y="3946317"/>
            <a:ext cx="4775108" cy="706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906D44-7F0A-4705-BA80-C70D0A84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678" y="3199891"/>
            <a:ext cx="3259668" cy="3859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09F342-EAEB-4341-B69E-5E6A81375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4769" y="2773841"/>
            <a:ext cx="398145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64E4B-B828-42E0-861A-528A4F1D4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963" y="4588707"/>
            <a:ext cx="2716383" cy="93225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18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7210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Prox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528" y="3685445"/>
            <a:ext cx="5365107" cy="15176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657" y="2367091"/>
            <a:ext cx="2930375" cy="47997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19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4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DSL and Crosstalk</a:t>
            </a:r>
          </a:p>
        </p:txBody>
      </p:sp>
      <p:pic>
        <p:nvPicPr>
          <p:cNvPr id="1026" name="Picture 2" descr="Image result for crosstalk DSL systems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87" y="2371062"/>
            <a:ext cx="4275173" cy="378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DSL syste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89" y="2582909"/>
            <a:ext cx="6413411" cy="264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3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856DA687-A335-4E87-A896-B5D1EB17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43" y="295729"/>
            <a:ext cx="5889899" cy="619708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20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39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3498-3E8D-43D0-9819-0F82560A4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361F-EF68-4B26-A668-B252189FE94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913773" y="2367092"/>
                <a:ext cx="10443339" cy="38481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the following inequality holds: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64361F-EF68-4B26-A668-B252189FE9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913773" y="2367092"/>
                <a:ext cx="10443339" cy="3848178"/>
              </a:xfrm>
              <a:blipFill>
                <a:blip r:embed="rId2"/>
                <a:stretch>
                  <a:fillRect l="-934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EE7AA9-230B-445E-B777-7C3ADB534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1440" y="2250883"/>
            <a:ext cx="236220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158DF5-05F5-45B1-824A-D5A923B76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773" y="3310106"/>
            <a:ext cx="6533949" cy="25158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21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145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3B26-9561-486F-B396-D4594BC8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97B8A-5B28-4D41-A992-13944D2EE95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be an optimal Lagrange multiplier, then for any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1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following lower bound on the primal gap holds: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97B8A-5B28-4D41-A992-13944D2EE9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941" t="-1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1F55209-4837-437B-BCAF-552880919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137" y="2832287"/>
            <a:ext cx="4324350" cy="942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88BCC4-E470-4F89-B536-A7C3E93B7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3523" y="3579846"/>
            <a:ext cx="5813614" cy="240677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22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1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4C2E1-E6E9-4406-A217-01727D10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87" y="2305318"/>
            <a:ext cx="7295345" cy="455268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23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19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dirty="0"/>
                  <a:t>From Theorem 2 we can conclude that by taking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dirty="0"/>
                  <a:t> , Algorithm converges to a solution with duality gap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the constraints violation</a:t>
                </a:r>
                <a:br>
                  <a:rPr lang="en-US" dirty="0"/>
                </a:br>
                <a:r>
                  <a:rPr lang="en-US" dirty="0"/>
                  <a:t>satisfy </a:t>
                </a:r>
              </a:p>
              <a:p>
                <a:r>
                  <a:rPr lang="en-US" dirty="0"/>
                  <a:t>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iterations, i.e., the convergence speed is of the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0">
                <a:blip r:embed="rId2"/>
                <a:stretch>
                  <a:fillRect l="-471" t="-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350" y="3374533"/>
            <a:ext cx="5821855" cy="3714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766" y="5049665"/>
            <a:ext cx="5067369" cy="331647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24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1066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129" y="2316320"/>
            <a:ext cx="5353990" cy="3932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75" y="3104881"/>
            <a:ext cx="3819525" cy="15240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25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22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520184"/>
            <a:ext cx="8825658" cy="2677648"/>
          </a:xfrm>
        </p:spPr>
        <p:txBody>
          <a:bodyPr/>
          <a:lstStyle/>
          <a:p>
            <a:pPr algn="ctr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26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40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152D-5FAF-44FC-974D-18013B8E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24C1-B6AA-4419-8051-2DA7E0589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9550" y="2350395"/>
            <a:ext cx="11050073" cy="4507605"/>
          </a:xfrm>
        </p:spPr>
        <p:txBody>
          <a:bodyPr>
            <a:normAutofit fontScale="62500" lnSpcReduction="20000"/>
          </a:bodyPr>
          <a:lstStyle/>
          <a:p>
            <a:r>
              <a:rPr lang="en-US" sz="3000" dirty="0"/>
              <a:t>Dynamic spectrum management (DSM) : key technology to improve the performance of digital subscriber line (DSL) broadband access networks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The basic concept of DSM is to coordinate transmission over multiple DSL lines so as to mitigate the impact of crosstalk interference amongst them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In this paper we propose a novel improved dual decomposition approach inspired by recent advances in mathematical programming. </a:t>
            </a:r>
          </a:p>
          <a:p>
            <a:pPr marL="0" indent="0">
              <a:buNone/>
            </a:pPr>
            <a:endParaRPr lang="en-US" sz="3000" dirty="0"/>
          </a:p>
          <a:p>
            <a:r>
              <a:rPr lang="en-US" sz="3000" dirty="0"/>
              <a:t>It uses a smoothing technique for the </a:t>
            </a:r>
            <a:r>
              <a:rPr lang="en-US" sz="3000" dirty="0" err="1"/>
              <a:t>Lagrangian</a:t>
            </a:r>
            <a:r>
              <a:rPr lang="en-US" sz="3000" dirty="0"/>
              <a:t> combined with an optimal gradient based scheme for updating the Lagrange multipliers. The step size parameters are furthermore selected optimally removing the need for a tuning strategy.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3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4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4869C-01D9-4389-80F6-5EA7001B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cWRS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0432-5E03-406A-BB8D-3C8A30837D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3339" y="2367093"/>
            <a:ext cx="10734261" cy="40999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Problems in which a weighted sum of user data rates is maximized subject</a:t>
            </a:r>
            <a:br>
              <a:rPr lang="en-US" dirty="0"/>
            </a:br>
            <a:r>
              <a:rPr lang="en-US" dirty="0"/>
              <a:t>to power constraints ,will be referred to as constrained weighted rate sum maximization (</a:t>
            </a:r>
            <a:r>
              <a:rPr lang="en-US" dirty="0" err="1"/>
              <a:t>cWRS</a:t>
            </a:r>
            <a:r>
              <a:rPr lang="en-US" dirty="0"/>
              <a:t>) </a:t>
            </a:r>
          </a:p>
          <a:p>
            <a:r>
              <a:rPr lang="en-US" dirty="0"/>
              <a:t>The </a:t>
            </a:r>
            <a:r>
              <a:rPr lang="en-US" dirty="0" err="1"/>
              <a:t>cWRS</a:t>
            </a:r>
            <a:r>
              <a:rPr lang="en-US" dirty="0"/>
              <a:t> problem is known to be an NP-hard, separable nonconvex optimization problem, that can have many locally optimal solutions </a:t>
            </a:r>
          </a:p>
          <a:p>
            <a:r>
              <a:rPr lang="en-US" dirty="0"/>
              <a:t>Difficulty in tuning the step size</a:t>
            </a:r>
          </a:p>
          <a:p>
            <a:pPr marL="0" indent="0">
              <a:buNone/>
            </a:pPr>
            <a:r>
              <a:rPr lang="en-US" b="1" dirty="0"/>
              <a:t>By using our method, the convergence of current state-of-the-art DSM algorithms based on iterative convex can be speed up by one order of magnitude, without increasing the computational complexity for each iteration. </a:t>
            </a:r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4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65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60D8-C2F8-4874-98D1-D6C938050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5DC5-73DC-463E-9CF6-43AFD5A767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6" y="2460225"/>
            <a:ext cx="10999618" cy="342410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 Interfering DSL user :</a:t>
            </a:r>
          </a:p>
          <a:p>
            <a:r>
              <a:rPr lang="en-US" dirty="0"/>
              <a:t>with standard synchronous discrete multitone (DMT) modulation with </a:t>
            </a:r>
            <a:br>
              <a:rPr lang="en-US" dirty="0"/>
            </a:br>
            <a:r>
              <a:rPr lang="en-US" dirty="0"/>
              <a:t>tones </a:t>
            </a:r>
          </a:p>
          <a:p>
            <a:r>
              <a:rPr lang="en-US" dirty="0"/>
              <a:t>The transmission can be modeled independently on each tone by </a:t>
            </a:r>
          </a:p>
          <a:p>
            <a:r>
              <a:rPr lang="en-US" dirty="0"/>
              <a:t>The vector                           contains the transmitted signals on tone k, where     refers to the signal transmitted by user on tone k . </a:t>
            </a:r>
          </a:p>
          <a:p>
            <a:r>
              <a:rPr lang="en-US" dirty="0"/>
              <a:t>The transmit power of user n on tone k , also referred to as transmit power spectral density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08E92-4432-4BE4-BDF9-3C709323D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225" y="3286539"/>
            <a:ext cx="2016834" cy="544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3C077-9446-4FCA-9EAF-0E6095C2E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053" y="2408968"/>
            <a:ext cx="1676400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718CBF-6778-4B5B-B88D-D96B6E192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65" y="2872757"/>
            <a:ext cx="1621213" cy="230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AB5990-25AE-4F12-8CE2-D42C0D0D4B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3101" y="3808534"/>
            <a:ext cx="1590675" cy="285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7543A-7AA6-49A1-9B06-A55A13DA5F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732" y="3830764"/>
            <a:ext cx="296297" cy="307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8A7882A-79AA-4F85-A726-A3F7E992C3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7857" y="4979712"/>
            <a:ext cx="2223274" cy="343098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5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2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0E1E-57BC-4AC7-B5B5-DE77C78F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F980B2-A2C3-4981-A6A3-DCFBBD7447F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615504" y="2636876"/>
                <a:ext cx="10575235" cy="384817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bit loading for user n on tone k is 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denotes the SNR-gap to capacity, which is a function of the desired BER, the coding gain and noise margin.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: DMT symbol rate </a:t>
                </a:r>
              </a:p>
              <a:p>
                <a:r>
                  <a:rPr lang="en-US" dirty="0"/>
                  <a:t>achievable total data rate for user n and the total transmit power used by user n: 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F980B2-A2C3-4981-A6A3-DCFBBD744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615504" y="2636876"/>
                <a:ext cx="10575235" cy="3848178"/>
              </a:xfrm>
              <a:blipFill rotWithShape="0">
                <a:blip r:embed="rId2"/>
                <a:stretch>
                  <a:fillRect l="-288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835831B-33E5-4AA9-985B-8D13FDD8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232" y="2425824"/>
            <a:ext cx="5410020" cy="1569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55D831-ADD4-4E4A-A7CB-6F717A0D2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995" y="5557091"/>
            <a:ext cx="3780499" cy="86221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6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2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5D8F-BF31-4D5C-A944-6844809E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Spectrum Management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7901-D653-41A6-9AEE-7B380B7CD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635" y="2367092"/>
            <a:ext cx="10455965" cy="35172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basic goal of DSM through spectrum level coordination is to allocate the transmit powers dynamically in response to physical channel conditions.</a:t>
            </a:r>
          </a:p>
          <a:p>
            <a:r>
              <a:rPr lang="en-US" dirty="0"/>
              <a:t>Constraint:</a:t>
            </a:r>
          </a:p>
          <a:p>
            <a:endParaRPr lang="en-US" dirty="0"/>
          </a:p>
          <a:p>
            <a:r>
              <a:rPr lang="en-US" dirty="0"/>
              <a:t>The set of all possible data rate allocations that satisfy the</a:t>
            </a:r>
            <a:br>
              <a:rPr lang="en-US" dirty="0"/>
            </a:br>
            <a:r>
              <a:rPr lang="en-US" dirty="0"/>
              <a:t>constraints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52F60-941E-4EB6-BB2A-660A0908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59" y="3178702"/>
            <a:ext cx="4168667" cy="917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867EB-0318-43FD-BF32-7EC7EF60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29" y="4518699"/>
            <a:ext cx="4524375" cy="94297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7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99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F330-94A4-4596-B5A0-B5E1EB72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Spectrum Management Problem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0098C-BC64-49BB-B41E-65F4E145616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477078" y="2401089"/>
                <a:ext cx="10713661" cy="416118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200" dirty="0"/>
                  <a:t>To achieve some Pareto optimal allocation of the data rates results in  typical DSM optimization problem </a:t>
                </a:r>
                <a:r>
                  <a:rPr lang="en-US" sz="2200" dirty="0" err="1"/>
                  <a:t>cWRS</a:t>
                </a:r>
                <a:r>
                  <a:rPr lang="en-US" sz="2200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200" dirty="0"/>
                  <a:t> is the weight given to each user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200" dirty="0"/>
                  <a:t>Problem: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2200" dirty="0" err="1"/>
                  <a:t>cWRS</a:t>
                </a:r>
                <a:r>
                  <a:rPr lang="en-US" sz="2200" dirty="0"/>
                  <a:t> problem is an NP-hard separable nonconvex optimization problem </a:t>
                </a:r>
              </a:p>
              <a:p>
                <a:r>
                  <a:rPr lang="en-US" dirty="0"/>
                  <a:t>The number of optimization variables is equal to KN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0098C-BC64-49BB-B41E-65F4E1456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477078" y="2401089"/>
                <a:ext cx="10713661" cy="4161182"/>
              </a:xfrm>
              <a:blipFill>
                <a:blip r:embed="rId2"/>
                <a:stretch>
                  <a:fillRect l="-341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A97A692-6BCC-4F4A-BB1B-3421C0200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8" y="3113147"/>
            <a:ext cx="4127746" cy="1193809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8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1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8920-5D08-4196-9E06-D33372B5E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73668"/>
            <a:ext cx="9002594" cy="706964"/>
          </a:xfrm>
        </p:spPr>
        <p:txBody>
          <a:bodyPr/>
          <a:lstStyle/>
          <a:p>
            <a:r>
              <a:rPr lang="en-US" dirty="0"/>
              <a:t>Dynamic Spectrum Management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28F4-E087-4D91-8A2A-A8EC27CC92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3158" y="2362045"/>
            <a:ext cx="10363826" cy="3424107"/>
          </a:xfrm>
        </p:spPr>
        <p:txBody>
          <a:bodyPr/>
          <a:lstStyle/>
          <a:p>
            <a:r>
              <a:rPr lang="en-US" dirty="0"/>
              <a:t>Dual problem (master problem) </a:t>
            </a:r>
          </a:p>
          <a:p>
            <a:endParaRPr lang="en-US" dirty="0"/>
          </a:p>
          <a:p>
            <a:r>
              <a:rPr lang="en-US" dirty="0"/>
              <a:t>Where </a:t>
            </a:r>
          </a:p>
          <a:p>
            <a:r>
              <a:rPr lang="en-US" dirty="0"/>
              <a:t>Slave problem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78BD4-7A96-42C6-9364-D6A228361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64" y="2818286"/>
            <a:ext cx="1931905" cy="1061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D613BA-2DD5-40A7-BFF4-FDEA8E3C0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41" y="4483394"/>
            <a:ext cx="6115050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4ED959-E8A9-4B4C-B4B5-4F281ED8E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448" y="3423953"/>
            <a:ext cx="1896186" cy="423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52DA76-6E54-4F2F-AAB5-DACF4CC6CE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294" y="2448067"/>
            <a:ext cx="5826600" cy="14859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DC9C2-B9FE-4681-AD3F-2DEC8D96BADD}" type="slidenum">
              <a:rPr lang="en-US" smtClean="0"/>
              <a:pPr/>
              <a:t>9</a:t>
            </a:fld>
            <a:r>
              <a:rPr lang="en-US"/>
              <a:t>/26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80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1189</TotalTime>
  <Words>645</Words>
  <Application>Microsoft Office PowerPoint</Application>
  <PresentationFormat>Widescreen</PresentationFormat>
  <Paragraphs>136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Ion Boardroom</vt:lpstr>
      <vt:lpstr>Improved Dual Decomposition Based Optimization for DSL Dynamic Spectrum Management  </vt:lpstr>
      <vt:lpstr>Introduction to DSL and Crosstalk</vt:lpstr>
      <vt:lpstr>Introduction to DSM </vt:lpstr>
      <vt:lpstr>cWRS</vt:lpstr>
      <vt:lpstr>System Model</vt:lpstr>
      <vt:lpstr>System Model</vt:lpstr>
      <vt:lpstr>Dynamic Spectrum Management Problem </vt:lpstr>
      <vt:lpstr>Dynamic Spectrum Management Problem </vt:lpstr>
      <vt:lpstr>Dynamic Spectrum Management Algorithms </vt:lpstr>
      <vt:lpstr>Dynamic Spectrum Management Algorithms </vt:lpstr>
      <vt:lpstr>Dynamic Spectrum Management Algorithms </vt:lpstr>
      <vt:lpstr>General structure of subgradient based dual decomposition approach for DSM</vt:lpstr>
      <vt:lpstr> An Improved Dual Decomposition Approach for Iterative Convex Approximation Based DSM Algorithms  </vt:lpstr>
      <vt:lpstr>An Improved Dual Decomposition Approach</vt:lpstr>
      <vt:lpstr>Structure of iterative convex approximation approach for DSM </vt:lpstr>
      <vt:lpstr>Prox-Function</vt:lpstr>
      <vt:lpstr>Prox-Function</vt:lpstr>
      <vt:lpstr>Theorem</vt:lpstr>
      <vt:lpstr>Prox Function</vt:lpstr>
      <vt:lpstr>PowerPoint Presentation</vt:lpstr>
      <vt:lpstr>Lemma 1</vt:lpstr>
      <vt:lpstr>Lemma 2</vt:lpstr>
      <vt:lpstr>Theorem</vt:lpstr>
      <vt:lpstr>Theorem</vt:lpstr>
      <vt:lpstr>Simulation</vt:lpstr>
      <vt:lpstr> Thank you  Any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Dr-ShahMansouri</dc:creator>
  <cp:lastModifiedBy>Dr-ShahMansouri</cp:lastModifiedBy>
  <cp:revision>42</cp:revision>
  <dcterms:created xsi:type="dcterms:W3CDTF">2018-11-11T12:38:26Z</dcterms:created>
  <dcterms:modified xsi:type="dcterms:W3CDTF">2018-11-14T06:26:52Z</dcterms:modified>
</cp:coreProperties>
</file>