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82" r:id="rId2"/>
    <p:sldId id="257" r:id="rId3"/>
    <p:sldId id="258" r:id="rId4"/>
    <p:sldId id="266" r:id="rId5"/>
    <p:sldId id="262" r:id="rId6"/>
    <p:sldId id="264" r:id="rId7"/>
    <p:sldId id="263" r:id="rId8"/>
    <p:sldId id="259" r:id="rId9"/>
    <p:sldId id="265" r:id="rId10"/>
    <p:sldId id="260" r:id="rId11"/>
    <p:sldId id="261" r:id="rId12"/>
    <p:sldId id="278" r:id="rId13"/>
    <p:sldId id="267" r:id="rId14"/>
    <p:sldId id="279" r:id="rId15"/>
    <p:sldId id="283" r:id="rId16"/>
    <p:sldId id="280" r:id="rId17"/>
    <p:sldId id="284" r:id="rId18"/>
    <p:sldId id="268" r:id="rId19"/>
    <p:sldId id="269" r:id="rId20"/>
    <p:sldId id="270" r:id="rId21"/>
    <p:sldId id="271" r:id="rId22"/>
    <p:sldId id="272" r:id="rId23"/>
    <p:sldId id="273" r:id="rId24"/>
    <p:sldId id="281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8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3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5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1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5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1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2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0000" dirty="0" smtClean="0"/>
              <a:t>Part1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ADMM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12" y="481012"/>
            <a:ext cx="2085975" cy="333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8" y="8143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with</a:t>
            </a:r>
            <a:br>
              <a:rPr lang="en-US" dirty="0">
                <a:solidFill>
                  <a:srgbClr val="000000"/>
                </a:solidFill>
                <a:latin typeface="CMR10"/>
              </a:rPr>
            </a:br>
            <a:r>
              <a:rPr lang="en-US" dirty="0">
                <a:solidFill>
                  <a:srgbClr val="000000"/>
                </a:solidFill>
                <a:latin typeface="CMR10"/>
              </a:rPr>
              <a:t>the objective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f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CMR8"/>
              </a:rPr>
              <a:t>1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x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CMR8"/>
              </a:rPr>
              <a:t>1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 + </a:t>
            </a:r>
            <a:r>
              <a:rPr lang="en-US" i="1" dirty="0">
                <a:solidFill>
                  <a:srgbClr val="000000"/>
                </a:solidFill>
                <a:latin typeface="CMSY10"/>
              </a:rPr>
              <a:t>···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+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f</a:t>
            </a:r>
            <a:r>
              <a:rPr lang="en-US" sz="1100" b="0" i="1" dirty="0" err="1" smtClean="0">
                <a:solidFill>
                  <a:srgbClr val="000000"/>
                </a:solidFill>
                <a:effectLst/>
                <a:latin typeface="CMMI8"/>
              </a:rPr>
              <a:t>N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x</a:t>
            </a:r>
            <a:r>
              <a:rPr lang="en-US" sz="1100" b="0" i="1" dirty="0" err="1" smtClean="0">
                <a:solidFill>
                  <a:srgbClr val="000000"/>
                </a:solidFill>
                <a:effectLst/>
                <a:latin typeface="CMMI8"/>
              </a:rPr>
              <a:t>N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 separable in the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x</a:t>
            </a:r>
            <a:r>
              <a:rPr lang="en-US" sz="1100" b="0" i="1" dirty="0" smtClean="0">
                <a:solidFill>
                  <a:srgbClr val="000000"/>
                </a:solidFill>
                <a:effectLst/>
                <a:latin typeface="CMMI8"/>
              </a:rPr>
              <a:t>i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7998" y="18294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The mapping from local</a:t>
            </a:r>
            <a:br>
              <a:rPr lang="en-US" dirty="0">
                <a:solidFill>
                  <a:srgbClr val="000000"/>
                </a:solidFill>
                <a:latin typeface="CMR10"/>
              </a:rPr>
            </a:br>
            <a:r>
              <a:rPr lang="en-US" dirty="0">
                <a:solidFill>
                  <a:srgbClr val="000000"/>
                </a:solidFill>
                <a:latin typeface="CMR10"/>
              </a:rPr>
              <a:t>variable indices into global variable index can be written as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g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CMSY10"/>
              </a:rPr>
              <a:t>G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, j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),</a:t>
            </a:r>
            <a:br>
              <a:rPr lang="en-US" dirty="0">
                <a:solidFill>
                  <a:srgbClr val="000000"/>
                </a:solidFill>
                <a:latin typeface="CMR10"/>
              </a:rPr>
            </a:br>
            <a:r>
              <a:rPr lang="en-US" dirty="0">
                <a:solidFill>
                  <a:srgbClr val="000000"/>
                </a:solidFill>
                <a:latin typeface="CMR10"/>
              </a:rPr>
              <a:t>which means that local variable component (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x</a:t>
            </a:r>
            <a:r>
              <a:rPr lang="en-US" sz="1100" b="0" i="1" dirty="0" smtClean="0">
                <a:solidFill>
                  <a:srgbClr val="000000"/>
                </a:solidFill>
                <a:effectLst/>
                <a:latin typeface="CMMI8"/>
              </a:rPr>
              <a:t>i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</a:t>
            </a:r>
            <a:r>
              <a:rPr lang="en-US" sz="1100" b="0" i="1" dirty="0" smtClean="0">
                <a:solidFill>
                  <a:srgbClr val="000000"/>
                </a:solidFill>
                <a:effectLst/>
                <a:latin typeface="CMMI8"/>
              </a:rPr>
              <a:t>j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corresponds to global</a:t>
            </a:r>
            <a:br>
              <a:rPr lang="en-US" dirty="0">
                <a:solidFill>
                  <a:srgbClr val="000000"/>
                </a:solidFill>
                <a:latin typeface="CMR10"/>
              </a:rPr>
            </a:br>
            <a:r>
              <a:rPr lang="en-US" dirty="0">
                <a:solidFill>
                  <a:srgbClr val="000000"/>
                </a:solidFill>
                <a:latin typeface="CMR10"/>
              </a:rPr>
              <a:t>variable component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z</a:t>
            </a:r>
            <a:r>
              <a:rPr lang="en-US" sz="1100" b="0" i="1" dirty="0" err="1" smtClean="0">
                <a:solidFill>
                  <a:srgbClr val="000000"/>
                </a:solidFill>
                <a:effectLst/>
                <a:latin typeface="CMMI8"/>
              </a:rPr>
              <a:t>g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85" y="3952558"/>
            <a:ext cx="4086225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49" y="2157095"/>
            <a:ext cx="4286250" cy="3590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87" y="5092700"/>
            <a:ext cx="3781425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575" y="6225183"/>
            <a:ext cx="5276850" cy="99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25426" y="1680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General Form Consensus Optimization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2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0" y="755650"/>
            <a:ext cx="53721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2981325"/>
            <a:ext cx="403860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5" y="3813175"/>
            <a:ext cx="180975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962" y="4926012"/>
            <a:ext cx="28860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5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900" dirty="0"/>
              <a:t>Part </a:t>
            </a:r>
            <a:r>
              <a:rPr lang="en-US" sz="23900" dirty="0" smtClean="0"/>
              <a:t>2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4263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Blockchains</a:t>
            </a:r>
            <a:r>
              <a:rPr lang="en-US" b="1" dirty="0"/>
              <a:t> for Decentralized Optimization of</a:t>
            </a:r>
            <a:br>
              <a:rPr lang="en-US" b="1" dirty="0"/>
            </a:br>
            <a:r>
              <a:rPr lang="en-US" b="1" dirty="0"/>
              <a:t>Energy Resources in </a:t>
            </a:r>
            <a:r>
              <a:rPr lang="en-US" b="1" dirty="0" err="1"/>
              <a:t>Microgrid</a:t>
            </a:r>
            <a:r>
              <a:rPr lang="en-US" b="1" dirty="0"/>
              <a:t> Networks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Munsing1, Jonathan Mather2, and Scott Moura1</a:t>
            </a:r>
            <a:r>
              <a:rPr lang="en-US" i="1" dirty="0"/>
              <a:t>;</a:t>
            </a:r>
            <a:r>
              <a:rPr lang="en-US" dirty="0"/>
              <a:t>3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1452562"/>
            <a:ext cx="5457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9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how blockchain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176" y="1455337"/>
            <a:ext cx="5525799" cy="39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how smart contracts 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45" y="1838325"/>
            <a:ext cx="69691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2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900" dirty="0" smtClean="0"/>
              <a:t>part3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2820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monopoly incentive issues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trust</a:t>
            </a:r>
          </a:p>
          <a:p>
            <a:r>
              <a:rPr lang="en-US" i="1" dirty="0" err="1"/>
              <a:t>Microgrids</a:t>
            </a:r>
            <a:r>
              <a:rPr lang="en-US" i="1" dirty="0"/>
              <a:t> and Monopoly Economics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billing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4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7118" y="1825625"/>
            <a:ext cx="43777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5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Network Model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distribution network is modeled as an undirected</a:t>
            </a:r>
            <a:br>
              <a:rPr lang="en-US" dirty="0"/>
            </a:br>
            <a:r>
              <a:rPr lang="en-US" dirty="0"/>
              <a:t>radial graph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 ; E</a:t>
            </a:r>
            <a:r>
              <a:rPr lang="en-US" dirty="0"/>
              <a:t>), consisting of a set of nodes </a:t>
            </a:r>
            <a:r>
              <a:rPr lang="en-US" i="1" dirty="0"/>
              <a:t>N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a set of distribution lines (a.k.a. edges) </a:t>
            </a:r>
            <a:r>
              <a:rPr lang="en-US" i="1" dirty="0"/>
              <a:t>E </a:t>
            </a:r>
            <a:r>
              <a:rPr lang="en-US" dirty="0"/>
              <a:t>connecting these</a:t>
            </a:r>
            <a:br>
              <a:rPr lang="en-US" dirty="0"/>
            </a:br>
            <a:r>
              <a:rPr lang="en-US" dirty="0"/>
              <a:t>nodes. Using the notation described in [36], we index the</a:t>
            </a:r>
            <a:br>
              <a:rPr lang="en-US" dirty="0"/>
            </a:br>
            <a:r>
              <a:rPr lang="en-US" dirty="0"/>
              <a:t>nodes in </a:t>
            </a:r>
            <a:r>
              <a:rPr lang="en-US" i="1" dirty="0"/>
              <a:t>N </a:t>
            </a:r>
            <a:r>
              <a:rPr lang="en-US" dirty="0"/>
              <a:t>by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0</a:t>
            </a:r>
            <a:r>
              <a:rPr lang="en-US" i="1" dirty="0"/>
              <a:t>; </a:t>
            </a:r>
            <a:r>
              <a:rPr lang="en-US" dirty="0"/>
              <a:t>1</a:t>
            </a:r>
            <a:r>
              <a:rPr lang="en-US" i="1" dirty="0"/>
              <a:t>; : : : ; n</a:t>
            </a:r>
            <a:r>
              <a:rPr lang="en-US" dirty="0"/>
              <a:t>, where node 0 represents the</a:t>
            </a:r>
            <a:br>
              <a:rPr lang="en-US" dirty="0"/>
            </a:br>
            <a:r>
              <a:rPr lang="en-US" dirty="0"/>
              <a:t>root node (substation) and other nodes in </a:t>
            </a:r>
            <a:r>
              <a:rPr lang="en-US" i="1" dirty="0"/>
              <a:t>N </a:t>
            </a:r>
            <a:r>
              <a:rPr lang="en-US" dirty="0"/>
              <a:t>represent branch</a:t>
            </a:r>
            <a:br>
              <a:rPr lang="en-US" dirty="0"/>
            </a:br>
            <a:r>
              <a:rPr lang="en-US" dirty="0"/>
              <a:t>nodes. We also denote a line in </a:t>
            </a:r>
            <a:r>
              <a:rPr lang="en-US" i="1" dirty="0"/>
              <a:t>E </a:t>
            </a:r>
            <a:r>
              <a:rPr lang="en-US" dirty="0"/>
              <a:t>by the pair (</a:t>
            </a:r>
            <a:r>
              <a:rPr lang="en-US" i="1" dirty="0" err="1"/>
              <a:t>i</a:t>
            </a:r>
            <a:r>
              <a:rPr lang="en-US" i="1" dirty="0"/>
              <a:t>; j</a:t>
            </a:r>
            <a:r>
              <a:rPr lang="en-US" dirty="0"/>
              <a:t>) of nodes</a:t>
            </a:r>
            <a:br>
              <a:rPr lang="en-US" dirty="0"/>
            </a:br>
            <a:r>
              <a:rPr lang="en-US" dirty="0"/>
              <a:t>it connects where </a:t>
            </a:r>
            <a:r>
              <a:rPr lang="en-US" i="1" dirty="0"/>
              <a:t>j </a:t>
            </a:r>
            <a:r>
              <a:rPr lang="en-US" dirty="0"/>
              <a:t>is closer to the feeder 0. We call </a:t>
            </a:r>
            <a:r>
              <a:rPr lang="en-US" i="1" dirty="0"/>
              <a:t>j </a:t>
            </a: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parent of </a:t>
            </a:r>
            <a:r>
              <a:rPr lang="en-US" i="1" dirty="0" err="1"/>
              <a:t>i</a:t>
            </a:r>
            <a:r>
              <a:rPr lang="en-US" dirty="0"/>
              <a:t>, denoted by </a:t>
            </a:r>
            <a:r>
              <a:rPr lang="en-US" i="1" dirty="0"/>
              <a:t>π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), and call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the child of </a:t>
            </a:r>
            <a:r>
              <a:rPr lang="en-US" i="1" dirty="0"/>
              <a:t>j</a:t>
            </a:r>
            <a:r>
              <a:rPr lang="en-US" dirty="0"/>
              <a:t>. Denote</a:t>
            </a:r>
            <a:br>
              <a:rPr lang="en-US" dirty="0"/>
            </a:br>
            <a:r>
              <a:rPr lang="en-US" dirty="0"/>
              <a:t>the child set of j as </a:t>
            </a:r>
            <a:r>
              <a:rPr lang="en-US" i="1" dirty="0"/>
              <a:t>δ</a:t>
            </a:r>
            <a:r>
              <a:rPr lang="en-US" dirty="0"/>
              <a:t>(</a:t>
            </a:r>
            <a:r>
              <a:rPr lang="en-US" i="1" dirty="0"/>
              <a:t>j</a:t>
            </a:r>
            <a:r>
              <a:rPr lang="en-US" dirty="0"/>
              <a:t>) := </a:t>
            </a:r>
            <a:r>
              <a:rPr lang="en-US" i="1" dirty="0"/>
              <a:t>fi </a:t>
            </a:r>
            <a:r>
              <a:rPr lang="en-US" dirty="0"/>
              <a:t>: (</a:t>
            </a:r>
            <a:r>
              <a:rPr lang="en-US" i="1" dirty="0" err="1"/>
              <a:t>i</a:t>
            </a:r>
            <a:r>
              <a:rPr lang="en-US" i="1" dirty="0"/>
              <a:t>; j</a:t>
            </a:r>
            <a:r>
              <a:rPr lang="en-US" dirty="0"/>
              <a:t>) </a:t>
            </a:r>
            <a:r>
              <a:rPr lang="en-US" i="1" dirty="0"/>
              <a:t>2 </a:t>
            </a:r>
            <a:r>
              <a:rPr lang="en-US" i="1" dirty="0" err="1"/>
              <a:t>Eg</a:t>
            </a:r>
            <a:r>
              <a:rPr lang="en-US" dirty="0"/>
              <a:t>. Thus a link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i="1" dirty="0"/>
              <a:t>; j</a:t>
            </a:r>
            <a:r>
              <a:rPr lang="en-US" dirty="0"/>
              <a:t>) can be denoted as (</a:t>
            </a:r>
            <a:r>
              <a:rPr lang="en-US" i="1" dirty="0" err="1"/>
              <a:t>i</a:t>
            </a:r>
            <a:r>
              <a:rPr lang="en-US" i="1" dirty="0"/>
              <a:t>; π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)).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11" y="809625"/>
            <a:ext cx="170497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98" y="1722437"/>
            <a:ext cx="4038600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3" y="2493962"/>
            <a:ext cx="280035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108" y="3502024"/>
            <a:ext cx="5619750" cy="80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321" y="4433886"/>
            <a:ext cx="2981325" cy="1038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28698" y="3609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SSBX10"/>
              </a:rPr>
              <a:t>Distributed Optimization and Statistical</a:t>
            </a:r>
            <a:br>
              <a:rPr lang="en-US" b="1" dirty="0">
                <a:solidFill>
                  <a:srgbClr val="000000"/>
                </a:solidFill>
                <a:latin typeface="CMSSBX10"/>
              </a:rPr>
            </a:br>
            <a:r>
              <a:rPr lang="en-US" b="1" dirty="0">
                <a:solidFill>
                  <a:srgbClr val="000000"/>
                </a:solidFill>
                <a:latin typeface="CMSSBX10"/>
              </a:rPr>
              <a:t>Learning via the Alternating Direction</a:t>
            </a:r>
            <a:br>
              <a:rPr lang="en-US" b="1" dirty="0">
                <a:solidFill>
                  <a:srgbClr val="000000"/>
                </a:solidFill>
                <a:latin typeface="CMSSBX10"/>
              </a:rPr>
            </a:br>
            <a:r>
              <a:rPr lang="en-US" b="1" dirty="0">
                <a:solidFill>
                  <a:srgbClr val="000000"/>
                </a:solidFill>
                <a:latin typeface="CMSSBX10"/>
              </a:rPr>
              <a:t>Method of Multipliers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9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line (</a:t>
            </a:r>
            <a:r>
              <a:rPr lang="en-US" i="1" dirty="0" err="1"/>
              <a:t>i</a:t>
            </a:r>
            <a:r>
              <a:rPr lang="en-US" i="1" dirty="0"/>
              <a:t>; π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)) </a:t>
            </a:r>
            <a:r>
              <a:rPr lang="en-US" i="1" dirty="0"/>
              <a:t>2 E</a:t>
            </a:r>
            <a:r>
              <a:rPr lang="en-US" dirty="0"/>
              <a:t>, let </a:t>
            </a:r>
            <a:r>
              <a:rPr lang="en-US" dirty="0" err="1"/>
              <a:t>z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 err="1"/>
              <a:t>r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b="1" dirty="0" err="1"/>
              <a:t>i</a:t>
            </a:r>
            <a:r>
              <a:rPr lang="en-US" dirty="0" err="1"/>
              <a:t>x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be the</a:t>
            </a:r>
            <a:br>
              <a:rPr lang="en-US" dirty="0"/>
            </a:br>
            <a:r>
              <a:rPr lang="en-US" dirty="0"/>
              <a:t>impedance of the line, let </a:t>
            </a:r>
            <a:r>
              <a:rPr lang="en-US" i="1" dirty="0"/>
              <a:t>Ii </a:t>
            </a:r>
            <a:r>
              <a:rPr lang="en-US" dirty="0"/>
              <a:t>be the complex current flowing</a:t>
            </a:r>
            <a:br>
              <a:rPr lang="en-US" dirty="0"/>
            </a:br>
            <a:r>
              <a:rPr lang="en-US" dirty="0"/>
              <a:t>from nodes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/>
              <a:t>π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), and </a:t>
            </a:r>
            <a:r>
              <a:rPr lang="en-US" i="1" dirty="0"/>
              <a:t>Si </a:t>
            </a:r>
            <a:r>
              <a:rPr lang="en-US" dirty="0"/>
              <a:t>= </a:t>
            </a:r>
            <a:r>
              <a:rPr lang="en-US" i="1" dirty="0"/>
              <a:t>Pi </a:t>
            </a:r>
            <a:r>
              <a:rPr lang="en-US" dirty="0"/>
              <a:t>+ </a:t>
            </a:r>
            <a:r>
              <a:rPr lang="en-US" b="1" dirty="0" err="1"/>
              <a:t>i</a:t>
            </a:r>
            <a:r>
              <a:rPr lang="en-US" i="1" dirty="0" err="1"/>
              <a:t>Qi</a:t>
            </a:r>
            <a:r>
              <a:rPr lang="en-US" i="1" dirty="0"/>
              <a:t> </a:t>
            </a:r>
            <a:r>
              <a:rPr lang="en-US" dirty="0"/>
              <a:t>be the complex</a:t>
            </a:r>
            <a:br>
              <a:rPr lang="en-US" dirty="0"/>
            </a:br>
            <a:r>
              <a:rPr lang="en-US" dirty="0"/>
              <a:t>power flowing from nodes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/>
              <a:t>π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). On each node </a:t>
            </a:r>
            <a:r>
              <a:rPr lang="en-US" i="1" dirty="0" err="1"/>
              <a:t>i</a:t>
            </a:r>
            <a:r>
              <a:rPr lang="en-US" i="1" dirty="0"/>
              <a:t> 2 N 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let </a:t>
            </a:r>
            <a:r>
              <a:rPr lang="en-US" i="1" dirty="0"/>
              <a:t>Vi </a:t>
            </a:r>
            <a:r>
              <a:rPr lang="en-US" dirty="0"/>
              <a:t>be the complex voltage, and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pi </a:t>
            </a:r>
            <a:r>
              <a:rPr lang="en-US" dirty="0"/>
              <a:t>+ </a:t>
            </a:r>
            <a:r>
              <a:rPr lang="en-US" b="1" dirty="0" err="1"/>
              <a:t>i</a:t>
            </a:r>
            <a:r>
              <a:rPr lang="en-US" i="1" dirty="0" err="1"/>
              <a:t>qi</a:t>
            </a:r>
            <a:r>
              <a:rPr lang="en-US" i="1" dirty="0"/>
              <a:t> </a:t>
            </a:r>
            <a:r>
              <a:rPr lang="en-US" dirty="0"/>
              <a:t>be the net</a:t>
            </a:r>
            <a:br>
              <a:rPr lang="en-US" dirty="0"/>
            </a:br>
            <a:r>
              <a:rPr lang="en-US" dirty="0"/>
              <a:t>complex power injection. We assume the complex voltage</a:t>
            </a:r>
            <a:br>
              <a:rPr lang="en-US" dirty="0"/>
            </a:br>
            <a:r>
              <a:rPr lang="en-US" i="1" dirty="0"/>
              <a:t>V</a:t>
            </a:r>
            <a:r>
              <a:rPr lang="en-US" dirty="0"/>
              <a:t>0 at the substation node is given and fixed. We define</a:t>
            </a:r>
            <a:br>
              <a:rPr lang="en-US" dirty="0"/>
            </a:br>
            <a:r>
              <a:rPr lang="en-US" i="1" dirty="0"/>
              <a:t>li </a:t>
            </a:r>
            <a:r>
              <a:rPr lang="en-US" dirty="0"/>
              <a:t>:= </a:t>
            </a:r>
            <a:r>
              <a:rPr lang="en-US" i="1" dirty="0"/>
              <a:t>jIij</a:t>
            </a:r>
            <a:r>
              <a:rPr lang="en-US" dirty="0"/>
              <a:t>2, </a:t>
            </a:r>
            <a:r>
              <a:rPr lang="en-US" i="1" dirty="0"/>
              <a:t>vi </a:t>
            </a:r>
            <a:r>
              <a:rPr lang="en-US" dirty="0"/>
              <a:t>:= </a:t>
            </a:r>
            <a:r>
              <a:rPr lang="en-US" i="1" dirty="0"/>
              <a:t>jVij</a:t>
            </a:r>
            <a:r>
              <a:rPr lang="en-US" dirty="0"/>
              <a:t>2.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6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825" y="2824956"/>
            <a:ext cx="5086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4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equation (1d) forms a non-convex set. It is</a:t>
            </a:r>
            <a:br>
              <a:rPr lang="en-US" dirty="0"/>
            </a:br>
            <a:r>
              <a:rPr lang="en-US" dirty="0"/>
              <a:t>relaxed to an inequality, which yields a second-order cone</a:t>
            </a:r>
            <a:br>
              <a:rPr lang="en-US" dirty="0"/>
            </a:br>
            <a:r>
              <a:rPr lang="en-US" dirty="0"/>
              <a:t>constraint: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39344"/>
            <a:ext cx="3733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71700" y="1690688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MMI10"/>
              </a:rPr>
              <a:t>s</a:t>
            </a:r>
            <a:br>
              <a:rPr lang="en-US" i="1" dirty="0">
                <a:solidFill>
                  <a:srgbClr val="000000"/>
                </a:solidFill>
                <a:latin typeface="CMMI10"/>
              </a:rPr>
            </a:b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gi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/>
            </a:r>
            <a:br>
              <a:rPr lang="en-US" sz="800" i="1" dirty="0">
                <a:solidFill>
                  <a:srgbClr val="000000"/>
                </a:solidFill>
                <a:latin typeface="CMMI7"/>
              </a:rPr>
            </a:br>
            <a:r>
              <a:rPr lang="en-US" dirty="0" err="1">
                <a:solidFill>
                  <a:srgbClr val="000000"/>
                </a:solidFill>
                <a:latin typeface="NimbusRomNo9L-Regu"/>
              </a:rPr>
              <a:t>Dispatchable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generators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s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u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Uncontrollable loads</a:t>
            </a:r>
            <a:br>
              <a:rPr lang="en-US" dirty="0">
                <a:solidFill>
                  <a:srgbClr val="000000"/>
                </a:solidFill>
                <a:latin typeface="NimbusRomNo9L-Regu"/>
              </a:rPr>
            </a:br>
            <a:r>
              <a:rPr lang="en-US" i="1" dirty="0" err="1">
                <a:solidFill>
                  <a:srgbClr val="000000"/>
                </a:solidFill>
                <a:latin typeface="CMMI10"/>
              </a:rPr>
              <a:t>s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r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/>
            </a:r>
            <a:br>
              <a:rPr lang="en-US" sz="800" i="1" dirty="0">
                <a:solidFill>
                  <a:srgbClr val="000000"/>
                </a:solidFill>
                <a:latin typeface="CMMI7"/>
              </a:rPr>
            </a:b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Renewable generators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s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d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Deferrable loads</a:t>
            </a:r>
            <a:br>
              <a:rPr lang="en-US" dirty="0">
                <a:solidFill>
                  <a:srgbClr val="000000"/>
                </a:solidFill>
                <a:latin typeface="NimbusRomNo9L-Regu"/>
              </a:rPr>
            </a:br>
            <a:r>
              <a:rPr lang="en-US" i="1" dirty="0" err="1">
                <a:solidFill>
                  <a:srgbClr val="000000"/>
                </a:solidFill>
                <a:latin typeface="CMMI10"/>
              </a:rPr>
              <a:t>s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b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/>
            </a:r>
            <a:br>
              <a:rPr lang="en-US" sz="800" i="1" dirty="0">
                <a:solidFill>
                  <a:srgbClr val="000000"/>
                </a:solidFill>
                <a:latin typeface="CMMI7"/>
              </a:rPr>
            </a:b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Stationary batteries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s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s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Shapable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loads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1700" y="38451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The net complex injection at a node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in period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t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062" y="4395787"/>
            <a:ext cx="341947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5256012"/>
            <a:ext cx="4495800" cy="54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2" y="6078137"/>
            <a:ext cx="43338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0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5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662" y="1826419"/>
            <a:ext cx="235267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12" y="3071812"/>
            <a:ext cx="2009775" cy="714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91112" y="4021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i="1" dirty="0">
                <a:solidFill>
                  <a:srgbClr val="000000"/>
                </a:solidFill>
                <a:latin typeface="CMMI10"/>
              </a:rPr>
              <a:t>z </a:t>
            </a:r>
            <a:r>
              <a:rPr lang="pt-BR" dirty="0">
                <a:solidFill>
                  <a:srgbClr val="000000"/>
                </a:solidFill>
                <a:latin typeface="CMR10"/>
              </a:rPr>
              <a:t>:=</a:t>
            </a:r>
            <a:br>
              <a:rPr lang="pt-BR" dirty="0">
                <a:solidFill>
                  <a:srgbClr val="000000"/>
                </a:solidFill>
                <a:latin typeface="CMR10"/>
              </a:rPr>
            </a:br>
            <a:r>
              <a:rPr lang="pt-BR" dirty="0">
                <a:solidFill>
                  <a:srgbClr val="000000"/>
                </a:solidFill>
                <a:latin typeface="CMR10"/>
              </a:rPr>
              <a:t>[</a:t>
            </a:r>
            <a:r>
              <a:rPr lang="pt-BR" i="1" dirty="0">
                <a:solidFill>
                  <a:srgbClr val="000000"/>
                </a:solidFill>
                <a:latin typeface="CMMI10"/>
              </a:rPr>
              <a:t>P </a:t>
            </a:r>
            <a:r>
              <a:rPr lang="pt-BR" sz="800" i="1" dirty="0">
                <a:solidFill>
                  <a:srgbClr val="000000"/>
                </a:solidFill>
                <a:latin typeface="CMSY7"/>
              </a:rPr>
              <a:t>&gt;</a:t>
            </a:r>
            <a:r>
              <a:rPr lang="pt-BR" i="1" dirty="0">
                <a:solidFill>
                  <a:srgbClr val="000000"/>
                </a:solidFill>
                <a:latin typeface="CMMI10"/>
              </a:rPr>
              <a:t>; Q</a:t>
            </a:r>
            <a:r>
              <a:rPr lang="pt-BR" sz="800" i="1" dirty="0">
                <a:solidFill>
                  <a:srgbClr val="000000"/>
                </a:solidFill>
                <a:latin typeface="CMSY7"/>
              </a:rPr>
              <a:t>&gt;</a:t>
            </a:r>
            <a:r>
              <a:rPr lang="pt-BR" i="1" dirty="0">
                <a:solidFill>
                  <a:srgbClr val="000000"/>
                </a:solidFill>
                <a:latin typeface="CMMI10"/>
              </a:rPr>
              <a:t>; v</a:t>
            </a:r>
            <a:r>
              <a:rPr lang="pt-BR" sz="800" i="1" dirty="0">
                <a:solidFill>
                  <a:srgbClr val="000000"/>
                </a:solidFill>
                <a:latin typeface="CMSY7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MR10"/>
              </a:rPr>
              <a:t>]</a:t>
            </a:r>
            <a:r>
              <a:rPr lang="pt-BR" sz="800" i="1" dirty="0">
                <a:solidFill>
                  <a:srgbClr val="000000"/>
                </a:solidFill>
                <a:latin typeface="CMSY7"/>
              </a:rPr>
              <a:t>&gt; </a:t>
            </a:r>
            <a:r>
              <a:rPr lang="pt-BR" i="1" dirty="0">
                <a:solidFill>
                  <a:srgbClr val="000000"/>
                </a:solidFill>
                <a:latin typeface="CMSY10"/>
              </a:rPr>
              <a:t>2 </a:t>
            </a:r>
            <a:r>
              <a:rPr lang="pt-BR" dirty="0">
                <a:solidFill>
                  <a:srgbClr val="000000"/>
                </a:solidFill>
                <a:latin typeface="MSBM10"/>
              </a:rPr>
              <a:t>R</a:t>
            </a:r>
            <a:r>
              <a:rPr lang="pt-BR" sz="800" dirty="0">
                <a:solidFill>
                  <a:srgbClr val="000000"/>
                </a:solidFill>
                <a:latin typeface="CMR7"/>
              </a:rPr>
              <a:t>3</a:t>
            </a:r>
            <a:r>
              <a:rPr lang="pt-BR" sz="800" i="1" dirty="0">
                <a:solidFill>
                  <a:srgbClr val="000000"/>
                </a:solidFill>
                <a:latin typeface="CMMI7"/>
              </a:rPr>
              <a:t>n</a:t>
            </a:r>
            <a:r>
              <a:rPr lang="pt-BR" dirty="0"/>
              <a:t> </a:t>
            </a:r>
            <a:br>
              <a:rPr lang="pt-BR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91112" y="5062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MMI10"/>
              </a:rPr>
              <a:t>x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i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:=</a:t>
            </a:r>
            <a:br>
              <a:rPr lang="en-US" dirty="0">
                <a:solidFill>
                  <a:srgbClr val="000000"/>
                </a:solidFill>
                <a:latin typeface="CMR10"/>
              </a:rPr>
            </a:br>
            <a:r>
              <a:rPr lang="en-US" dirty="0">
                <a:solidFill>
                  <a:srgbClr val="000000"/>
                </a:solidFill>
                <a:latin typeface="CMR1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s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g 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;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s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b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;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s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d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;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s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s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; l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i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]</a:t>
            </a:r>
            <a:r>
              <a:rPr lang="en-US" sz="800" i="1" dirty="0">
                <a:solidFill>
                  <a:srgbClr val="000000"/>
                </a:solidFill>
                <a:latin typeface="CMSY7"/>
              </a:rPr>
              <a:t>&gt;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46600" y="611933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 err="1">
                <a:solidFill>
                  <a:srgbClr val="000000"/>
                </a:solidFill>
                <a:latin typeface="CMMI10"/>
              </a:rPr>
              <a:t>x</a:t>
            </a:r>
            <a:r>
              <a:rPr lang="en-US" sz="2400" dirty="0" err="1">
                <a:solidFill>
                  <a:srgbClr val="000000"/>
                </a:solidFill>
                <a:latin typeface="CMR10"/>
              </a:rPr>
              <a:t>~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= [</a:t>
            </a:r>
            <a:r>
              <a:rPr lang="en-US" sz="2400" i="1" dirty="0">
                <a:solidFill>
                  <a:srgbClr val="000000"/>
                </a:solidFill>
                <a:latin typeface="CMMI10"/>
              </a:rPr>
              <a:t>P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SY7"/>
              </a:rPr>
              <a:t>&gt;</a:t>
            </a:r>
            <a:r>
              <a:rPr lang="en-US" sz="2400" i="1" dirty="0">
                <a:solidFill>
                  <a:srgbClr val="000000"/>
                </a:solidFill>
                <a:latin typeface="CMMI10"/>
              </a:rPr>
              <a:t>; Q</a:t>
            </a:r>
            <a:r>
              <a:rPr lang="en-US" sz="800" i="1" dirty="0">
                <a:solidFill>
                  <a:srgbClr val="000000"/>
                </a:solidFill>
                <a:latin typeface="CMSY7"/>
              </a:rPr>
              <a:t>&gt; 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CMMI10"/>
              </a:rPr>
              <a:t>; v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SY7"/>
              </a:rPr>
              <a:t>&gt;</a:t>
            </a:r>
            <a:r>
              <a:rPr lang="en-US" sz="2400" i="1" dirty="0">
                <a:solidFill>
                  <a:srgbClr val="000000"/>
                </a:solidFill>
                <a:latin typeface="CMMI10"/>
              </a:rPr>
              <a:t>; P</a:t>
            </a:r>
            <a:r>
              <a:rPr lang="el-GR" sz="800" i="1" dirty="0">
                <a:solidFill>
                  <a:srgbClr val="000000"/>
                </a:solidFill>
                <a:latin typeface="CMMI7"/>
              </a:rPr>
              <a:t>δ</a:t>
            </a:r>
            <a:r>
              <a:rPr lang="el-GR" sz="800" i="1" dirty="0">
                <a:solidFill>
                  <a:srgbClr val="000000"/>
                </a:solidFill>
                <a:latin typeface="CMSY7"/>
              </a:rPr>
              <a:t>&gt;</a:t>
            </a:r>
            <a:r>
              <a:rPr lang="el-GR" sz="800" dirty="0">
                <a:solidFill>
                  <a:srgbClr val="000000"/>
                </a:solidFill>
                <a:latin typeface="CMR7"/>
              </a:rPr>
              <a:t>(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MR7"/>
              </a:rPr>
              <a:t>)</a:t>
            </a:r>
            <a:r>
              <a:rPr lang="en-US" sz="2400" i="1" dirty="0">
                <a:solidFill>
                  <a:srgbClr val="000000"/>
                </a:solidFill>
                <a:latin typeface="CMMI10"/>
              </a:rPr>
              <a:t>; Q</a:t>
            </a:r>
            <a:r>
              <a:rPr lang="en-US" sz="800" i="1" dirty="0">
                <a:solidFill>
                  <a:srgbClr val="000000"/>
                </a:solidFill>
                <a:latin typeface="CMSY7"/>
              </a:rPr>
              <a:t>&gt; </a:t>
            </a:r>
            <a:r>
              <a:rPr lang="el-GR" sz="800" i="1" dirty="0">
                <a:solidFill>
                  <a:srgbClr val="000000"/>
                </a:solidFill>
                <a:latin typeface="CMMI7"/>
              </a:rPr>
              <a:t>δ</a:t>
            </a:r>
            <a:r>
              <a:rPr lang="el-GR" sz="800" dirty="0">
                <a:solidFill>
                  <a:srgbClr val="000000"/>
                </a:solidFill>
                <a:latin typeface="CMR7"/>
              </a:rPr>
              <a:t>(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MR7"/>
              </a:rPr>
              <a:t>)</a:t>
            </a:r>
            <a:r>
              <a:rPr lang="en-US" sz="2400" i="1" dirty="0">
                <a:solidFill>
                  <a:srgbClr val="000000"/>
                </a:solidFill>
                <a:latin typeface="CMMI10"/>
              </a:rPr>
              <a:t>; v</a:t>
            </a:r>
            <a:r>
              <a:rPr lang="el-GR" sz="800" i="1" dirty="0">
                <a:solidFill>
                  <a:srgbClr val="000000"/>
                </a:solidFill>
                <a:latin typeface="CMMI7"/>
              </a:rPr>
              <a:t>π</a:t>
            </a:r>
            <a:r>
              <a:rPr lang="el-GR" sz="800" i="1" dirty="0">
                <a:solidFill>
                  <a:srgbClr val="000000"/>
                </a:solidFill>
                <a:latin typeface="CMSY7"/>
              </a:rPr>
              <a:t>&gt;</a:t>
            </a:r>
            <a:r>
              <a:rPr lang="el-GR" sz="800" dirty="0">
                <a:solidFill>
                  <a:srgbClr val="000000"/>
                </a:solidFill>
                <a:latin typeface="CMR7"/>
              </a:rPr>
              <a:t>(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MR7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]</a:t>
            </a:r>
            <a:r>
              <a:rPr lang="en-US" sz="800" i="1" dirty="0">
                <a:solidFill>
                  <a:srgbClr val="000000"/>
                </a:solidFill>
                <a:latin typeface="CMSY7"/>
              </a:rPr>
              <a:t>&gt;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40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2" y="3028950"/>
            <a:ext cx="4410075" cy="800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9" y="21056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At each iteration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k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, each node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i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, receives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z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~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ik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from the</a:t>
            </a:r>
            <a:br>
              <a:rPr lang="en-US" dirty="0">
                <a:solidFill>
                  <a:srgbClr val="000000"/>
                </a:solidFill>
                <a:latin typeface="NimbusRomNo9L-Regu"/>
              </a:rPr>
            </a:br>
            <a:r>
              <a:rPr lang="en-US" dirty="0">
                <a:solidFill>
                  <a:srgbClr val="000000"/>
                </a:solidFill>
                <a:latin typeface="NimbusRomNo9L-Regu"/>
              </a:rPr>
              <a:t>central aggregator, and solves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30600" y="41060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over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x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;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x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~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47904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The node then sends its new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x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~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k</a:t>
            </a:r>
            <a:r>
              <a:rPr lang="en-US" sz="800" dirty="0">
                <a:solidFill>
                  <a:srgbClr val="000000"/>
                </a:solidFill>
                <a:latin typeface="CMR7"/>
              </a:rPr>
              <a:t>+1</a:t>
            </a:r>
            <a:br>
              <a:rPr lang="en-US" sz="800" dirty="0">
                <a:solidFill>
                  <a:srgbClr val="000000"/>
                </a:solidFill>
                <a:latin typeface="CMR7"/>
              </a:rPr>
            </a:b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to the central aggregator, who computes the following update for each individual</a:t>
            </a:r>
            <a:br>
              <a:rPr lang="en-US" dirty="0">
                <a:solidFill>
                  <a:srgbClr val="000000"/>
                </a:solidFill>
                <a:latin typeface="NimbusRomNo9L-Regu"/>
              </a:rPr>
            </a:br>
            <a:r>
              <a:rPr lang="en-US" dirty="0">
                <a:solidFill>
                  <a:srgbClr val="000000"/>
                </a:solidFill>
                <a:latin typeface="NimbusRomNo9L-Regu"/>
              </a:rPr>
              <a:t>global variable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z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gk</a:t>
            </a:r>
            <a:r>
              <a:rPr lang="en-US" sz="800" dirty="0">
                <a:solidFill>
                  <a:srgbClr val="000000"/>
                </a:solidFill>
                <a:latin typeface="CMR7"/>
              </a:rPr>
              <a:t>+1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5" y="5590519"/>
            <a:ext cx="28003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02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775" y="3763169"/>
            <a:ext cx="2838450" cy="476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The central aggregator then updates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ξ</a:t>
            </a:r>
            <a:r>
              <a:rPr lang="en-US" sz="800" i="1" dirty="0" err="1">
                <a:solidFill>
                  <a:srgbClr val="000000"/>
                </a:solidFill>
                <a:latin typeface="CMMI7"/>
              </a:rPr>
              <a:t>i</a:t>
            </a:r>
            <a:r>
              <a:rPr lang="en-US" sz="8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as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4595813"/>
            <a:ext cx="329565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5533629"/>
            <a:ext cx="31813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55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4" y="319090"/>
            <a:ext cx="28194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47" y="1298576"/>
            <a:ext cx="664845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50" y="1874835"/>
            <a:ext cx="39719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2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800" dirty="0" smtClean="0"/>
              <a:t>Convergence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25798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1044573"/>
            <a:ext cx="2486025" cy="523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19487" y="25787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We will refer to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s</a:t>
            </a:r>
            <a:r>
              <a:rPr lang="en-US" sz="1100" b="0" i="1" dirty="0" smtClean="0">
                <a:solidFill>
                  <a:srgbClr val="000000"/>
                </a:solidFill>
                <a:effectLst/>
                <a:latin typeface="CMMI8"/>
              </a:rPr>
              <a:t>k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CMR8"/>
              </a:rPr>
              <a:t>+1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as the </a:t>
            </a:r>
            <a:r>
              <a:rPr lang="en-US" i="1" dirty="0">
                <a:solidFill>
                  <a:srgbClr val="000000"/>
                </a:solidFill>
                <a:latin typeface="CMTI10"/>
              </a:rPr>
              <a:t>dual residual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at iteration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k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+ 1, and to</a:t>
            </a:r>
            <a:br>
              <a:rPr lang="en-US" dirty="0">
                <a:solidFill>
                  <a:srgbClr val="000000"/>
                </a:solidFill>
                <a:latin typeface="CMR10"/>
              </a:rPr>
            </a:br>
            <a:r>
              <a:rPr lang="en-US" i="1" dirty="0">
                <a:solidFill>
                  <a:srgbClr val="000000"/>
                </a:solidFill>
                <a:latin typeface="CMMI10"/>
              </a:rPr>
              <a:t>r</a:t>
            </a:r>
            <a:r>
              <a:rPr lang="en-US" sz="1100" b="0" i="1" dirty="0" smtClean="0">
                <a:solidFill>
                  <a:srgbClr val="000000"/>
                </a:solidFill>
                <a:effectLst/>
                <a:latin typeface="CMMI8"/>
              </a:rPr>
              <a:t>k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CMR8"/>
              </a:rPr>
              <a:t>+1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Ax</a:t>
            </a:r>
            <a:r>
              <a:rPr lang="en-US" sz="1100" b="0" i="1" dirty="0" smtClean="0">
                <a:solidFill>
                  <a:srgbClr val="000000"/>
                </a:solidFill>
                <a:effectLst/>
                <a:latin typeface="CMMI8"/>
              </a:rPr>
              <a:t>k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CMR8"/>
              </a:rPr>
              <a:t>+1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+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Bz</a:t>
            </a:r>
            <a:r>
              <a:rPr lang="en-US" sz="1100" b="0" i="1" dirty="0" smtClean="0">
                <a:solidFill>
                  <a:srgbClr val="000000"/>
                </a:solidFill>
                <a:effectLst/>
                <a:latin typeface="CMMI8"/>
              </a:rPr>
              <a:t>k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CMR8"/>
              </a:rPr>
              <a:t>+1 </a:t>
            </a:r>
            <a:r>
              <a:rPr lang="en-US" i="1" dirty="0">
                <a:solidFill>
                  <a:srgbClr val="000000"/>
                </a:solidFill>
                <a:latin typeface="CMSY10"/>
              </a:rPr>
              <a:t>-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c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as the </a:t>
            </a:r>
            <a:r>
              <a:rPr lang="en-US" i="1" dirty="0">
                <a:solidFill>
                  <a:srgbClr val="000000"/>
                </a:solidFill>
                <a:latin typeface="CMTI10"/>
              </a:rPr>
              <a:t>primal residual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at iteration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k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+ 1.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69" y="2123278"/>
            <a:ext cx="2600325" cy="371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726" y="4055579"/>
            <a:ext cx="32099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56" y="1435574"/>
            <a:ext cx="2981325" cy="65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55" y="2106609"/>
            <a:ext cx="3667125" cy="75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81" y="3546156"/>
            <a:ext cx="6010275" cy="847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4502150"/>
            <a:ext cx="5562600" cy="1943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6100" y="3857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SSBX10"/>
              </a:rPr>
              <a:t>Global Variable Consensus Optimization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6" y="1047750"/>
            <a:ext cx="22002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48" y="1730374"/>
            <a:ext cx="2686050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11" y="4549773"/>
            <a:ext cx="554355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097" y="5557836"/>
            <a:ext cx="2371725" cy="847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49" y="4691059"/>
            <a:ext cx="2667000" cy="8001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85986" y="25534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Substituting the first equation into the second shows that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y</a:t>
            </a:r>
            <a:r>
              <a:rPr lang="en-US" sz="1100" i="1" dirty="0">
                <a:solidFill>
                  <a:srgbClr val="000000"/>
                </a:solidFill>
                <a:latin typeface="CMMI8"/>
              </a:rPr>
              <a:t>k</a:t>
            </a:r>
            <a:r>
              <a:rPr lang="en-US" sz="1100" dirty="0">
                <a:solidFill>
                  <a:srgbClr val="000000"/>
                </a:solidFill>
                <a:latin typeface="CMR8"/>
              </a:rPr>
              <a:t>+1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= 0,</a:t>
            </a:r>
            <a:br>
              <a:rPr lang="en-US" dirty="0">
                <a:solidFill>
                  <a:srgbClr val="000000"/>
                </a:solidFill>
                <a:latin typeface="CMR10"/>
              </a:rPr>
            </a:br>
            <a:r>
              <a:rPr lang="en-US" i="1" dirty="0">
                <a:solidFill>
                  <a:srgbClr val="000000"/>
                </a:solidFill>
                <a:latin typeface="CMTI10"/>
              </a:rPr>
              <a:t>i.e.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, the dual variables have average value zero after the first iteration.</a:t>
            </a:r>
            <a:br>
              <a:rPr lang="en-US" dirty="0">
                <a:solidFill>
                  <a:srgbClr val="000000"/>
                </a:solidFill>
                <a:latin typeface="CMR10"/>
              </a:rPr>
            </a:br>
            <a:r>
              <a:rPr lang="en-US" dirty="0">
                <a:solidFill>
                  <a:srgbClr val="000000"/>
                </a:solidFill>
                <a:latin typeface="CMR10"/>
              </a:rPr>
              <a:t>Using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z</a:t>
            </a:r>
            <a:r>
              <a:rPr lang="en-US" sz="1100" i="1" dirty="0" err="1">
                <a:solidFill>
                  <a:srgbClr val="000000"/>
                </a:solidFill>
                <a:latin typeface="CMMI8"/>
              </a:rPr>
              <a:t>k</a:t>
            </a:r>
            <a:r>
              <a:rPr lang="en-US" sz="1100" i="1" dirty="0">
                <a:solidFill>
                  <a:srgbClr val="000000"/>
                </a:solidFill>
                <a:latin typeface="CMMI8"/>
              </a:rPr>
              <a:t>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MMI10"/>
              </a:rPr>
              <a:t>x</a:t>
            </a:r>
            <a:r>
              <a:rPr lang="en-US" sz="1100" i="1" dirty="0" err="1">
                <a:solidFill>
                  <a:srgbClr val="000000"/>
                </a:solidFill>
                <a:latin typeface="CMMI8"/>
              </a:rPr>
              <a:t>k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, ADMM can be written as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81986" y="5855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With the average (over</a:t>
            </a:r>
            <a:br>
              <a:rPr lang="en-US" dirty="0">
                <a:solidFill>
                  <a:srgbClr val="000000"/>
                </a:solidFill>
                <a:latin typeface="CMR10"/>
              </a:rPr>
            </a:br>
            <a:r>
              <a:rPr lang="en-US" i="1" dirty="0" err="1">
                <a:solidFill>
                  <a:srgbClr val="000000"/>
                </a:solidFill>
                <a:latin typeface="CMMI1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= 1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,...,N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 of a vector denoted with an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overline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, the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z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-update can be</a:t>
            </a:r>
            <a:br>
              <a:rPr lang="en-US" dirty="0">
                <a:solidFill>
                  <a:srgbClr val="000000"/>
                </a:solidFill>
                <a:latin typeface="CMR10"/>
              </a:rPr>
            </a:br>
            <a:r>
              <a:rPr lang="en-US" dirty="0">
                <a:solidFill>
                  <a:srgbClr val="000000"/>
                </a:solidFill>
                <a:latin typeface="CMR10"/>
              </a:rPr>
              <a:t>written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8025" y="5876924"/>
            <a:ext cx="2800350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5024" y="5981699"/>
            <a:ext cx="3248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1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196</Words>
  <Application>Microsoft Office PowerPoint</Application>
  <PresentationFormat>Widescreen</PresentationFormat>
  <Paragraphs>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Arial</vt:lpstr>
      <vt:lpstr>Calibri</vt:lpstr>
      <vt:lpstr>Calibri Light</vt:lpstr>
      <vt:lpstr>CMMI10</vt:lpstr>
      <vt:lpstr>CMMI7</vt:lpstr>
      <vt:lpstr>CMMI8</vt:lpstr>
      <vt:lpstr>CMR10</vt:lpstr>
      <vt:lpstr>CMR7</vt:lpstr>
      <vt:lpstr>CMR8</vt:lpstr>
      <vt:lpstr>CMSSBX10</vt:lpstr>
      <vt:lpstr>CMSY10</vt:lpstr>
      <vt:lpstr>CMSY7</vt:lpstr>
      <vt:lpstr>CMTI10</vt:lpstr>
      <vt:lpstr>MSBM10</vt:lpstr>
      <vt:lpstr>NimbusRomNo9L-Regu</vt:lpstr>
      <vt:lpstr>Office Theme</vt:lpstr>
      <vt:lpstr>Part1 ADMM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Blockchains for Decentralized Optimization of Energy Resources in Microgrid Networks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Model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26</cp:revision>
  <dcterms:created xsi:type="dcterms:W3CDTF">2018-11-09T09:59:40Z</dcterms:created>
  <dcterms:modified xsi:type="dcterms:W3CDTF">2018-11-12T19:15:21Z</dcterms:modified>
</cp:coreProperties>
</file>