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2" r:id="rId2"/>
    <p:sldId id="273" r:id="rId3"/>
    <p:sldId id="274" r:id="rId4"/>
    <p:sldId id="276" r:id="rId5"/>
    <p:sldId id="277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3ADE-AF5B-4BD9-B7B0-791572D15DDC}" type="datetime1">
              <a:rPr lang="en-US" smtClean="0"/>
              <a:t>1/2/2019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30271-EA64-4D4F-A705-935482B856EE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4283-2E84-4763-AAB4-BBF08EFB6746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22FC-9B1E-4FC2-BFBB-B78FCF5EE760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6895C-DDA0-4C03-9E46-6C7270A68908}" type="datetime1">
              <a:rPr lang="en-US" smtClean="0"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D4D1-BB9A-4D0A-A5D5-24DFDEA351C1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62B2-7865-43AD-ABF5-752BF2F55A85}" type="datetime1">
              <a:rPr lang="en-US" smtClean="0"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FBC24-2E40-430C-8018-FCADD6C1F029}" type="datetime1">
              <a:rPr lang="en-US" smtClean="0"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0ED5-1DBC-4CE1-A52F-0E2E65C5E07B}" type="datetime1">
              <a:rPr lang="en-US" smtClean="0"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E790-5B31-45DF-9299-C0D167CE92B3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6376-15EF-4C0F-9597-0299B757C192}" type="datetime1">
              <a:rPr lang="en-US" smtClean="0"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58BEE9F7-3D9F-4CA2-B29E-137D709C06FE}" type="datetime1">
              <a:rPr lang="en-US" smtClean="0"/>
              <a:t>1/2/2019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Distributed Optimization Over</a:t>
            </a:r>
            <a:br>
              <a:rPr lang="en-US" sz="4000" dirty="0"/>
            </a:br>
            <a:r>
              <a:rPr lang="en-US" sz="4000" dirty="0"/>
              <a:t>Time-Varying Directed Graphs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Kiana </a:t>
            </a:r>
            <a:r>
              <a:rPr lang="en-US" dirty="0" err="1" smtClean="0"/>
              <a:t>Noroozi</a:t>
            </a:r>
            <a:endParaRPr lang="en-US" dirty="0" smtClean="0"/>
          </a:p>
          <a:p>
            <a:pPr algn="ctr"/>
            <a:r>
              <a:rPr lang="en-US" dirty="0"/>
              <a:t>W</a:t>
            </a:r>
            <a:r>
              <a:rPr lang="en-US" dirty="0" smtClean="0"/>
              <a:t>inter 2019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Perturbed Push-Sum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push-sum is </a:t>
            </a:r>
            <a:r>
              <a:rPr lang="en-US" dirty="0" smtClean="0"/>
              <a:t>a protocol </a:t>
            </a:r>
            <a:r>
              <a:rPr lang="en-US" dirty="0"/>
              <a:t>for node interaction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iterate sequences </a:t>
            </a:r>
            <a:r>
              <a:rPr lang="en-US" dirty="0" smtClean="0"/>
              <a:t>converge </a:t>
            </a:r>
            <a:r>
              <a:rPr lang="en-US" dirty="0"/>
              <a:t>to the average </a:t>
            </a:r>
            <a:r>
              <a:rPr lang="en-US" dirty="0" smtClean="0"/>
              <a:t>of the </a:t>
            </a:r>
            <a:r>
              <a:rPr lang="en-US" dirty="0"/>
              <a:t>initial values of the </a:t>
            </a:r>
            <a:r>
              <a:rPr lang="en-US" dirty="0" smtClean="0"/>
              <a:t>nodes</a:t>
            </a:r>
          </a:p>
          <a:p>
            <a:r>
              <a:rPr lang="en-US" dirty="0" err="1" smtClean="0"/>
              <a:t>When,the</a:t>
            </a:r>
            <a:r>
              <a:rPr lang="en-US" dirty="0" smtClean="0"/>
              <a:t> </a:t>
            </a:r>
            <a:r>
              <a:rPr lang="en-US" dirty="0"/>
              <a:t>state of the nodes is perturbed at each step</a:t>
            </a:r>
          </a:p>
          <a:p>
            <a:r>
              <a:rPr lang="en-US" dirty="0"/>
              <a:t>Perturbations decay to zero </a:t>
            </a:r>
          </a:p>
          <a:p>
            <a:r>
              <a:rPr lang="en-US" dirty="0"/>
              <a:t>the iterate sequences produced need not converge to a common point</a:t>
            </a:r>
          </a:p>
          <a:p>
            <a:r>
              <a:rPr lang="en-US" dirty="0"/>
              <a:t>They converge to each other over time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3815" y="6132760"/>
            <a:ext cx="1168647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Benezit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Blondel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Tsitsiklis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Vetterli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gossip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Distributed averaging using non-doubly stochastic matrices,”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Int.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Inform. Theory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Jun. 2010, pp. 1753–1757.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Push-Sum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7088"/>
            <a:ext cx="10972800" cy="4389120"/>
          </a:xfrm>
        </p:spPr>
        <p:txBody>
          <a:bodyPr/>
          <a:lstStyle/>
          <a:p>
            <a:r>
              <a:rPr lang="en-US" dirty="0" smtClean="0"/>
              <a:t>Perturbed push-sum update rule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37" t="2319" r="9499"/>
          <a:stretch/>
        </p:blipFill>
        <p:spPr>
          <a:xfrm>
            <a:off x="1092819" y="2330606"/>
            <a:ext cx="4036742" cy="303313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4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237" t="9707" b="72047"/>
          <a:stretch/>
        </p:blipFill>
        <p:spPr>
          <a:xfrm>
            <a:off x="936238" y="4881483"/>
            <a:ext cx="6845571" cy="4014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38" y="2183548"/>
            <a:ext cx="5799098" cy="22986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Push-Sum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488" y="1976730"/>
            <a:ext cx="10972800" cy="4389120"/>
          </a:xfrm>
        </p:spPr>
        <p:txBody>
          <a:bodyPr/>
          <a:lstStyle/>
          <a:p>
            <a:r>
              <a:rPr lang="en-US" dirty="0" smtClean="0"/>
              <a:t>Lemma 1: assuming that {G(t)} uniformly strongly connected: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 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9307" r="5136" b="68243"/>
          <a:stretch/>
        </p:blipFill>
        <p:spPr>
          <a:xfrm>
            <a:off x="1045426" y="4401377"/>
            <a:ext cx="5313092" cy="33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217" t="43166" r="6562" b="8974"/>
          <a:stretch/>
        </p:blipFill>
        <p:spPr>
          <a:xfrm>
            <a:off x="6358518" y="4171290"/>
            <a:ext cx="4716966" cy="7248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27447" r="26433" b="56842"/>
          <a:stretch/>
        </p:blipFill>
        <p:spPr>
          <a:xfrm>
            <a:off x="1045426" y="5365787"/>
            <a:ext cx="5024206" cy="3456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1886" t="50254" r="15330" b="7681"/>
          <a:stretch/>
        </p:blipFill>
        <p:spPr>
          <a:xfrm>
            <a:off x="1430840" y="5708042"/>
            <a:ext cx="4809893" cy="78741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1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02" y="294345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Proof of Theorem1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31902" y="1659208"/>
            <a:ext cx="10534069" cy="492977"/>
            <a:chOff x="631902" y="1659208"/>
            <a:chExt cx="10534069" cy="492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1992" b="48243"/>
            <a:stretch/>
          </p:blipFill>
          <p:spPr>
            <a:xfrm>
              <a:off x="631902" y="1659208"/>
              <a:ext cx="9204635" cy="4929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48244" r="85700" b="2585"/>
            <a:stretch/>
          </p:blipFill>
          <p:spPr>
            <a:xfrm>
              <a:off x="9822946" y="1683833"/>
              <a:ext cx="1343025" cy="468352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370" r="3059"/>
          <a:stretch/>
        </p:blipFill>
        <p:spPr>
          <a:xfrm>
            <a:off x="631902" y="2152185"/>
            <a:ext cx="6259552" cy="30053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821"/>
          <a:stretch/>
        </p:blipFill>
        <p:spPr>
          <a:xfrm>
            <a:off x="3460827" y="5138354"/>
            <a:ext cx="5006898" cy="11919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15" y="5048366"/>
            <a:ext cx="2828925" cy="4857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6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18362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dirty="0"/>
              <a:t>Proof of Theorem1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1969809"/>
            <a:ext cx="6178937" cy="912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7523" b="10886"/>
          <a:stretch/>
        </p:blipFill>
        <p:spPr>
          <a:xfrm>
            <a:off x="1212462" y="3185574"/>
            <a:ext cx="5820936" cy="9642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462" y="4331376"/>
            <a:ext cx="6127130" cy="1322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t="3975"/>
          <a:stretch/>
        </p:blipFill>
        <p:spPr>
          <a:xfrm>
            <a:off x="3013035" y="5397190"/>
            <a:ext cx="7229475" cy="1161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" y="1591135"/>
            <a:ext cx="6449702" cy="566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" y="2757246"/>
            <a:ext cx="4686300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" y="4180267"/>
            <a:ext cx="3286125" cy="4476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449" y="336098"/>
            <a:ext cx="10972800" cy="1143000"/>
          </a:xfrm>
        </p:spPr>
        <p:txBody>
          <a:bodyPr>
            <a:normAutofit/>
          </a:bodyPr>
          <a:lstStyle/>
          <a:p>
            <a:r>
              <a:rPr lang="en-US" sz="4500" dirty="0"/>
              <a:t>Proof of Theorem1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13" t="-263" r="44757" b="80386"/>
          <a:stretch/>
        </p:blipFill>
        <p:spPr>
          <a:xfrm>
            <a:off x="598449" y="1401038"/>
            <a:ext cx="4304718" cy="7198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3602" t="20929" r="19332" b="57761"/>
          <a:stretch/>
        </p:blipFill>
        <p:spPr>
          <a:xfrm>
            <a:off x="4903167" y="1479098"/>
            <a:ext cx="3486990" cy="7096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602" t="45659" r="4432" b="27506"/>
          <a:stretch/>
        </p:blipFill>
        <p:spPr>
          <a:xfrm>
            <a:off x="3066585" y="2188762"/>
            <a:ext cx="4449337" cy="8660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3838" t="75651" r="40855"/>
          <a:stretch/>
        </p:blipFill>
        <p:spPr>
          <a:xfrm>
            <a:off x="7515922" y="2207051"/>
            <a:ext cx="1918010" cy="829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6548"/>
          <a:stretch/>
        </p:blipFill>
        <p:spPr>
          <a:xfrm>
            <a:off x="1816952" y="3286088"/>
            <a:ext cx="5821633" cy="993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42" y="2876971"/>
            <a:ext cx="2152650" cy="4572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9551"/>
            <a:ext cx="10972800" cy="1143000"/>
          </a:xfrm>
        </p:spPr>
        <p:txBody>
          <a:bodyPr/>
          <a:lstStyle/>
          <a:p>
            <a:r>
              <a:rPr lang="en-US" sz="4500" dirty="0">
                <a:solidFill>
                  <a:srgbClr val="455F51"/>
                </a:solidFill>
              </a:rPr>
              <a:t>Proof of Theorem1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1595585"/>
            <a:ext cx="8902390" cy="2307355"/>
            <a:chOff x="609600" y="1750735"/>
            <a:chExt cx="9476678" cy="262612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179" t="2692" r="83427" b="83318"/>
            <a:stretch/>
          </p:blipFill>
          <p:spPr>
            <a:xfrm>
              <a:off x="609600" y="1761891"/>
              <a:ext cx="1338147" cy="42374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16314" b="12632"/>
            <a:stretch/>
          </p:blipFill>
          <p:spPr>
            <a:xfrm>
              <a:off x="789878" y="2224675"/>
              <a:ext cx="9296400" cy="215218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20811" t="1337" r="1019" b="84306"/>
            <a:stretch/>
          </p:blipFill>
          <p:spPr>
            <a:xfrm>
              <a:off x="2020230" y="1750735"/>
              <a:ext cx="7266877" cy="434898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935" t="17786" r="84506" b="67856"/>
          <a:stretch/>
        </p:blipFill>
        <p:spPr>
          <a:xfrm>
            <a:off x="1828218" y="1635631"/>
            <a:ext cx="144966" cy="4348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15475" r="63807" b="54248"/>
          <a:stretch/>
        </p:blipFill>
        <p:spPr>
          <a:xfrm>
            <a:off x="778953" y="4070197"/>
            <a:ext cx="3492190" cy="5018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42411" t="17369" r="26500" b="55044"/>
          <a:stretch/>
        </p:blipFill>
        <p:spPr>
          <a:xfrm>
            <a:off x="1114192" y="4594306"/>
            <a:ext cx="2999679" cy="457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85" t="71940" r="40092" b="3447"/>
          <a:stretch/>
        </p:blipFill>
        <p:spPr>
          <a:xfrm>
            <a:off x="3876878" y="5402742"/>
            <a:ext cx="4361812" cy="323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60541" t="45627" r="1168" b="25515"/>
          <a:stretch/>
        </p:blipFill>
        <p:spPr>
          <a:xfrm>
            <a:off x="947854" y="5391607"/>
            <a:ext cx="2929024" cy="37914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455F51"/>
                </a:solidFill>
              </a:rPr>
              <a:t>Proof of Theorem1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579" t="2948" r="64588" b="74271"/>
          <a:stretch/>
        </p:blipFill>
        <p:spPr>
          <a:xfrm>
            <a:off x="609600" y="2029523"/>
            <a:ext cx="2445834" cy="401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49" t="26270" r="37595" b="49050"/>
          <a:stretch/>
        </p:blipFill>
        <p:spPr>
          <a:xfrm>
            <a:off x="947853" y="2613401"/>
            <a:ext cx="5742878" cy="43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3481"/>
          <a:stretch/>
        </p:blipFill>
        <p:spPr>
          <a:xfrm>
            <a:off x="769433" y="3601844"/>
            <a:ext cx="9467850" cy="8197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22584" y="2474900"/>
            <a:ext cx="10106136" cy="1655140"/>
            <a:chOff x="433735" y="2241351"/>
            <a:chExt cx="10106136" cy="165514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8038" r="25861" b="70454"/>
            <a:stretch/>
          </p:blipFill>
          <p:spPr>
            <a:xfrm>
              <a:off x="433735" y="2248991"/>
              <a:ext cx="3111191" cy="90383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4941" t="30224" r="5443" b="47853"/>
            <a:stretch/>
          </p:blipFill>
          <p:spPr>
            <a:xfrm>
              <a:off x="3544926" y="2366578"/>
              <a:ext cx="4237580" cy="758387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19643" t="77235" r="41891"/>
            <a:stretch/>
          </p:blipFill>
          <p:spPr>
            <a:xfrm>
              <a:off x="3975003" y="3124965"/>
              <a:ext cx="2005767" cy="77152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b="50372"/>
            <a:stretch/>
          </p:blipFill>
          <p:spPr>
            <a:xfrm>
              <a:off x="7895806" y="2241351"/>
              <a:ext cx="2644065" cy="90313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455F51"/>
                </a:solidFill>
              </a:rPr>
              <a:t>Proof of </a:t>
            </a:r>
            <a:r>
              <a:rPr lang="en-US" sz="4500" dirty="0" smtClean="0">
                <a:solidFill>
                  <a:srgbClr val="455F51"/>
                </a:solidFill>
              </a:rPr>
              <a:t>Theorem2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 it can be proved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And show that for every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= 1,…,n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7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20308" t="79523" r="33822" b="1241"/>
          <a:stretch/>
        </p:blipFill>
        <p:spPr>
          <a:xfrm>
            <a:off x="6729904" y="4768651"/>
            <a:ext cx="3189248" cy="892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071" y="4744307"/>
            <a:ext cx="5736833" cy="8961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5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rgbClr val="455F51"/>
                </a:solidFill>
              </a:rPr>
              <a:t>Proof of Theorem2</a:t>
            </a:r>
            <a:endParaRPr lang="en-US" sz="45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275063" y="1847088"/>
            <a:ext cx="10972800" cy="438912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1898293"/>
            <a:ext cx="7326933" cy="427666"/>
            <a:chOff x="579283" y="2092511"/>
            <a:chExt cx="7326933" cy="4276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763" t="17046" r="50426" b="69035"/>
            <a:stretch/>
          </p:blipFill>
          <p:spPr>
            <a:xfrm>
              <a:off x="3233855" y="2141036"/>
              <a:ext cx="4672361" cy="37914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0927" r="2660" b="84301"/>
            <a:stretch/>
          </p:blipFill>
          <p:spPr>
            <a:xfrm>
              <a:off x="2619957" y="2092511"/>
              <a:ext cx="613898" cy="4276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6938" r="71745" b="85408"/>
            <a:stretch/>
          </p:blipFill>
          <p:spPr>
            <a:xfrm>
              <a:off x="579283" y="2092511"/>
              <a:ext cx="2040674" cy="397495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937" t="46519" r="9888" b="14592"/>
          <a:stretch/>
        </p:blipFill>
        <p:spPr>
          <a:xfrm>
            <a:off x="1973766" y="2568702"/>
            <a:ext cx="6289288" cy="8368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1655" t="15281" b="72142"/>
          <a:stretch/>
        </p:blipFill>
        <p:spPr>
          <a:xfrm>
            <a:off x="609600" y="3821083"/>
            <a:ext cx="8173844" cy="4411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688" t="31626" r="1961"/>
          <a:stretch/>
        </p:blipFill>
        <p:spPr>
          <a:xfrm>
            <a:off x="1083525" y="4239361"/>
            <a:ext cx="7001109" cy="209657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Problem, Algorithm, Main results</a:t>
            </a:r>
          </a:p>
          <a:p>
            <a:r>
              <a:rPr lang="en-US" dirty="0" smtClean="0"/>
              <a:t>Perturbed Push-Sum Protocol</a:t>
            </a:r>
          </a:p>
          <a:p>
            <a:r>
              <a:rPr lang="en-US" dirty="0" smtClean="0"/>
              <a:t>Convergence Results for </a:t>
            </a:r>
            <a:r>
              <a:rPr lang="en-US" dirty="0" err="1" smtClean="0"/>
              <a:t>Subgradient</a:t>
            </a:r>
            <a:r>
              <a:rPr lang="en-US" dirty="0" smtClean="0"/>
              <a:t>-Push method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00" dirty="0">
                <a:solidFill>
                  <a:srgbClr val="455F51"/>
                </a:solidFill>
              </a:rPr>
              <a:t>Proof of Theorem2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7088"/>
            <a:ext cx="10972800" cy="4389120"/>
          </a:xfrm>
        </p:spPr>
        <p:txBody>
          <a:bodyPr/>
          <a:lstStyle/>
          <a:p>
            <a:r>
              <a:rPr lang="en-US" dirty="0" smtClean="0"/>
              <a:t>We can obtain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F</a:t>
            </a:r>
            <a:r>
              <a:rPr lang="en-US" dirty="0" smtClean="0"/>
              <a:t>inally: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847" r="27864" b="53151"/>
          <a:stretch/>
        </p:blipFill>
        <p:spPr>
          <a:xfrm>
            <a:off x="996479" y="2304288"/>
            <a:ext cx="4512224" cy="996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3907" t="46069"/>
          <a:stretch/>
        </p:blipFill>
        <p:spPr>
          <a:xfrm>
            <a:off x="5609063" y="2228785"/>
            <a:ext cx="5364155" cy="1147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830" t="2291" r="25078" b="79097"/>
          <a:stretch/>
        </p:blipFill>
        <p:spPr>
          <a:xfrm>
            <a:off x="2241603" y="3702867"/>
            <a:ext cx="4421459" cy="7408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46885" t="21481" r="16238" b="60708"/>
          <a:stretch/>
        </p:blipFill>
        <p:spPr>
          <a:xfrm>
            <a:off x="4845414" y="4416416"/>
            <a:ext cx="2335972" cy="711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7516" t="40894" r="13081" b="39093"/>
          <a:stretch/>
        </p:blipFill>
        <p:spPr>
          <a:xfrm>
            <a:off x="4858215" y="5256573"/>
            <a:ext cx="2323171" cy="74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47643" t="61707" r="19900" b="17080"/>
          <a:stretch/>
        </p:blipFill>
        <p:spPr>
          <a:xfrm>
            <a:off x="6663062" y="3603604"/>
            <a:ext cx="2124099" cy="8760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2982" t="85122" b="4672"/>
          <a:stretch/>
        </p:blipFill>
        <p:spPr>
          <a:xfrm>
            <a:off x="10169912" y="5477045"/>
            <a:ext cx="619705" cy="568712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Thanks for Your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Study of a distributed optimization problem</a:t>
            </a:r>
          </a:p>
          <a:p>
            <a:pPr lvl="2"/>
            <a:r>
              <a:rPr lang="en-US" dirty="0" smtClean="0"/>
              <a:t>Sum of n convex functions </a:t>
            </a:r>
          </a:p>
          <a:p>
            <a:pPr lvl="2"/>
            <a:r>
              <a:rPr lang="en-US" dirty="0" smtClean="0"/>
              <a:t>Each function is known to a single node</a:t>
            </a:r>
          </a:p>
          <a:p>
            <a:pPr lvl="2"/>
            <a:r>
              <a:rPr lang="en-US" dirty="0" smtClean="0"/>
              <a:t>A broadcast-based protocol</a:t>
            </a:r>
          </a:p>
          <a:p>
            <a:pPr lvl="1"/>
            <a:r>
              <a:rPr lang="en-US" dirty="0" smtClean="0"/>
              <a:t>Communication between nodes</a:t>
            </a:r>
          </a:p>
          <a:p>
            <a:pPr lvl="2"/>
            <a:r>
              <a:rPr lang="en-US" dirty="0" smtClean="0"/>
              <a:t>Directed</a:t>
            </a:r>
          </a:p>
          <a:p>
            <a:pPr lvl="2"/>
            <a:r>
              <a:rPr lang="en-US" dirty="0" smtClean="0"/>
              <a:t>Time-varying</a:t>
            </a:r>
          </a:p>
          <a:p>
            <a:pPr lvl="1"/>
            <a:r>
              <a:rPr lang="en-US" dirty="0" smtClean="0"/>
              <a:t>Each node aware of </a:t>
            </a:r>
          </a:p>
          <a:p>
            <a:pPr lvl="2"/>
            <a:r>
              <a:rPr lang="en-US" dirty="0" smtClean="0"/>
              <a:t>Out-degree</a:t>
            </a:r>
          </a:p>
          <a:p>
            <a:pPr lvl="2"/>
            <a:r>
              <a:rPr lang="en-US" dirty="0" smtClean="0"/>
              <a:t>No knowledge of number of agents or graph sequence</a:t>
            </a:r>
          </a:p>
          <a:p>
            <a:pPr lvl="1"/>
            <a:r>
              <a:rPr lang="en-US" dirty="0" smtClean="0"/>
              <a:t>No need of being doubly stochastic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455F51"/>
                </a:solidFill>
              </a:rPr>
              <a:t>Problem, Algorithm, Main results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</a:p>
          <a:p>
            <a:r>
              <a:rPr lang="en-US" i="1" dirty="0" smtClean="0"/>
              <a:t>Graph</a:t>
            </a:r>
            <a:r>
              <a:rPr lang="en-US" dirty="0" smtClean="0"/>
              <a:t>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G(t)</a:t>
            </a:r>
          </a:p>
          <a:p>
            <a:pPr lvl="1"/>
            <a:r>
              <a:rPr lang="en-US" i="1" dirty="0" smtClean="0">
                <a:cs typeface="Calibri" panose="020F0502020204030204" pitchFamily="34" charset="0"/>
              </a:rPr>
              <a:t>Vertex set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{1,…,n} </a:t>
            </a:r>
          </a:p>
          <a:p>
            <a:pPr lvl="1"/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E(t)</a:t>
            </a:r>
            <a:r>
              <a:rPr lang="en-US" i="1" dirty="0" smtClean="0">
                <a:cs typeface="Calibri" panose="020F0502020204030204" pitchFamily="34" charset="0"/>
              </a:rPr>
              <a:t> edge set</a:t>
            </a:r>
          </a:p>
          <a:p>
            <a:pPr lvl="1"/>
            <a:r>
              <a:rPr lang="en-US" i="1" dirty="0" smtClean="0">
                <a:cs typeface="Calibri" panose="020F0502020204030204" pitchFamily="34" charset="0"/>
              </a:rPr>
              <a:t>Sequence </a:t>
            </a:r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{G(t)}: </a:t>
            </a:r>
            <a:r>
              <a:rPr lang="en-US" i="1" dirty="0" smtClean="0">
                <a:cs typeface="Calibri" panose="020F0502020204030204" pitchFamily="34" charset="0"/>
              </a:rPr>
              <a:t>B-strongly connected:</a:t>
            </a:r>
          </a:p>
          <a:p>
            <a:pPr lvl="2"/>
            <a:endParaRPr lang="en-US" i="1" dirty="0" smtClean="0"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91" y="2263698"/>
            <a:ext cx="4721175" cy="82519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97091" y="2997298"/>
            <a:ext cx="2513099" cy="352425"/>
            <a:chOff x="1240805" y="3417107"/>
            <a:chExt cx="2513099" cy="3524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3510" t="61971"/>
            <a:stretch/>
          </p:blipFill>
          <p:spPr>
            <a:xfrm>
              <a:off x="1962614" y="3417107"/>
              <a:ext cx="1791290" cy="3524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0805" y="3417107"/>
              <a:ext cx="721809" cy="307437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897091" y="3438115"/>
            <a:ext cx="2382967" cy="405150"/>
            <a:chOff x="1017781" y="3610558"/>
            <a:chExt cx="2382967" cy="40515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7781" y="3636723"/>
              <a:ext cx="632413" cy="35282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50194" y="3610558"/>
              <a:ext cx="1750554" cy="40515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91603"/>
            <a:ext cx="2133136" cy="86464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Subgradient</a:t>
            </a:r>
            <a:r>
              <a:rPr lang="en-US" dirty="0" smtClean="0"/>
              <a:t>-Push Method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02" y="2403261"/>
            <a:ext cx="3021052" cy="1027157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102" y="3378390"/>
            <a:ext cx="2898389" cy="9982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30" y="4284637"/>
            <a:ext cx="3063335" cy="855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13" y="5190884"/>
            <a:ext cx="5697345" cy="6228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6794" y="3637421"/>
            <a:ext cx="3050439" cy="6579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939776" y="2723356"/>
                <a:ext cx="5252224" cy="3139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 : out-degree of node I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i="1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i="1" dirty="0" smtClean="0"/>
                  <a:t> : </a:t>
                </a:r>
                <a:r>
                  <a:rPr lang="en-US" i="1" dirty="0" err="1" smtClean="0"/>
                  <a:t>subgradient</a:t>
                </a:r>
                <a:r>
                  <a:rPr lang="en-US" i="1" dirty="0" smtClean="0"/>
                  <a:t>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i="1" dirty="0" smtClean="0"/>
                  <a:t> at  z=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="0" i="1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i="1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i="1" dirty="0"/>
                  <a:t> </a:t>
                </a:r>
                <a:r>
                  <a:rPr lang="en-US" i="1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i="1" dirty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i="1" dirty="0" smtClean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b="1" i="1" dirty="0" smtClean="0"/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i="1" dirty="0"/>
              </a:p>
              <a:p>
                <a:endParaRPr lang="en-US" i="1" dirty="0" smtClean="0"/>
              </a:p>
              <a:p>
                <a:endParaRPr lang="en-US" i="1" dirty="0" smtClean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776" y="2723356"/>
                <a:ext cx="5252224" cy="3139321"/>
              </a:xfrm>
              <a:prstGeom prst="rect">
                <a:avLst/>
              </a:prstGeom>
              <a:blipFill>
                <a:blip r:embed="rId7"/>
                <a:stretch>
                  <a:fillRect l="-696" t="-11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2107" y="4376647"/>
            <a:ext cx="2419815" cy="272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30102" y="1916521"/>
                <a:ext cx="9316786" cy="374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Every node</a:t>
                </a:r>
                <a:r>
                  <a:rPr lang="en-US" i="1" dirty="0" smtClean="0"/>
                  <a:t>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maintain vector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02" y="1916521"/>
                <a:ext cx="9316786" cy="374270"/>
              </a:xfrm>
              <a:prstGeom prst="rect">
                <a:avLst/>
              </a:prstGeom>
              <a:blipFill>
                <a:blip r:embed="rId9"/>
                <a:stretch>
                  <a:fillRect l="-392" t="-6452" b="-241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5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6478" y="1935480"/>
                <a:ext cx="11597268" cy="4389120"/>
              </a:xfrm>
            </p:spPr>
            <p:txBody>
              <a:bodyPr/>
              <a:lstStyle/>
              <a:p>
                <a:r>
                  <a:rPr lang="en-US" b="1" i="1" dirty="0" smtClean="0"/>
                  <a:t>Theorem 1</a:t>
                </a:r>
                <a:r>
                  <a:rPr lang="en-US" dirty="0" smtClean="0"/>
                  <a:t>: </a:t>
                </a:r>
                <a:r>
                  <a:rPr lang="en-US" dirty="0"/>
                  <a:t>S</a:t>
                </a:r>
                <a:r>
                  <a:rPr lang="en-US" dirty="0" smtClean="0"/>
                  <a:t>uppose that: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 </a:t>
                </a:r>
                <a:r>
                  <a:rPr lang="en-US" dirty="0"/>
                  <a:t>The graph sequence </a:t>
                </a:r>
                <a:r>
                  <a:rPr lang="en-US" i="1" dirty="0"/>
                  <a:t>{G</a:t>
                </a:r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)</a:t>
                </a:r>
                <a:r>
                  <a:rPr lang="en-US" i="1" dirty="0"/>
                  <a:t>} </a:t>
                </a:r>
                <a:r>
                  <a:rPr lang="en-US" dirty="0"/>
                  <a:t>is uniformly strongly connected</a:t>
                </a:r>
                <a:r>
                  <a:rPr lang="en-US" dirty="0" smtClean="0"/>
                  <a:t>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Each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convex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the </a:t>
                </a:r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𝐴𝑟𝑔𝑚𝑖𝑛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</a:t>
                </a:r>
                <a:r>
                  <a:rPr lang="en-US" dirty="0" smtClean="0"/>
                  <a:t>nonempty.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The </a:t>
                </a:r>
                <a:r>
                  <a:rPr lang="en-US" dirty="0" err="1"/>
                  <a:t>subgradients</a:t>
                </a:r>
                <a:r>
                  <a:rPr lang="en-US" dirty="0"/>
                  <a:t>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are uniformly bounded</a:t>
                </a:r>
                <a:r>
                  <a:rPr lang="en-US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nb-NO" i="1" dirty="0"/>
                  <a:t>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i="1" dirty="0"/>
                  <a:t> </a:t>
                </a:r>
                <a:r>
                  <a:rPr lang="nb-NO" dirty="0"/>
                  <a:t>for all subgradients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i="1" dirty="0"/>
                  <a:t> </a:t>
                </a:r>
                <a:r>
                  <a:rPr lang="nb-NO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stellar" panose="020A0402060406010301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478" y="1935480"/>
                <a:ext cx="11597268" cy="4389120"/>
              </a:xfrm>
              <a:blipFill>
                <a:blip r:embed="rId2"/>
                <a:stretch>
                  <a:fillRect l="-1051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796" y="5102030"/>
            <a:ext cx="5791200" cy="6572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31488" y="5430642"/>
            <a:ext cx="1273098" cy="153331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6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85" y="2050852"/>
            <a:ext cx="10972800" cy="4389120"/>
          </a:xfrm>
        </p:spPr>
        <p:txBody>
          <a:bodyPr/>
          <a:lstStyle/>
          <a:p>
            <a:r>
              <a:rPr lang="en-US" b="1" i="1" dirty="0" smtClean="0"/>
              <a:t>Theorem 2</a:t>
            </a:r>
            <a:r>
              <a:rPr lang="en-US" dirty="0" smtClean="0"/>
              <a:t>: suppose that: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                                                                     </a:t>
            </a:r>
            <a:r>
              <a:rPr lang="en-US" i="1" dirty="0" smtClean="0"/>
              <a:t> where     </a:t>
            </a:r>
          </a:p>
          <a:p>
            <a:pPr marL="393192" lvl="1" indent="0">
              <a:buNone/>
            </a:pPr>
            <a:r>
              <a:rPr lang="en-US" i="1" dirty="0" smtClean="0"/>
              <a:t>   </a:t>
            </a:r>
          </a:p>
          <a:p>
            <a:pPr lvl="1"/>
            <a:r>
              <a:rPr lang="en-US" i="1" dirty="0" smtClean="0"/>
              <a:t> </a:t>
            </a:r>
          </a:p>
          <a:p>
            <a:pPr lvl="1"/>
            <a:endParaRPr lang="en-US" i="1" dirty="0"/>
          </a:p>
          <a:p>
            <a:pPr lvl="1"/>
            <a:r>
              <a:rPr lang="en-US" i="1" dirty="0" smtClean="0"/>
              <a:t> </a:t>
            </a:r>
          </a:p>
          <a:p>
            <a:pPr marL="393192" lvl="1" indent="0">
              <a:buNone/>
            </a:pP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2332"/>
          <a:stretch/>
        </p:blipFill>
        <p:spPr>
          <a:xfrm>
            <a:off x="1271427" y="5097482"/>
            <a:ext cx="1428181" cy="8044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b="15444"/>
          <a:stretch/>
        </p:blipFill>
        <p:spPr>
          <a:xfrm>
            <a:off x="1271427" y="4371206"/>
            <a:ext cx="3513650" cy="382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602" r="4194"/>
          <a:stretch/>
        </p:blipFill>
        <p:spPr>
          <a:xfrm>
            <a:off x="1275363" y="3207537"/>
            <a:ext cx="5698273" cy="7767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t="8492"/>
          <a:stretch/>
        </p:blipFill>
        <p:spPr>
          <a:xfrm>
            <a:off x="1271427" y="2568372"/>
            <a:ext cx="2755426" cy="384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9518" y="3360998"/>
            <a:ext cx="3708999" cy="4698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Which implies: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67637" y="2232866"/>
            <a:ext cx="11314763" cy="1696452"/>
            <a:chOff x="134874" y="3544881"/>
            <a:chExt cx="11314763" cy="1696452"/>
          </a:xfrm>
        </p:grpSpPr>
        <p:grpSp>
          <p:nvGrpSpPr>
            <p:cNvPr id="5" name="Group 4"/>
            <p:cNvGrpSpPr/>
            <p:nvPr/>
          </p:nvGrpSpPr>
          <p:grpSpPr>
            <a:xfrm>
              <a:off x="2157773" y="3544881"/>
              <a:ext cx="9291864" cy="1696452"/>
              <a:chOff x="2157773" y="3544881"/>
              <a:chExt cx="9291864" cy="1696452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57773" y="3573406"/>
                <a:ext cx="4505093" cy="815883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2633" y="3633777"/>
                <a:ext cx="2327004" cy="721043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7075" y="3544881"/>
                <a:ext cx="2545558" cy="898836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699" y="4354820"/>
                <a:ext cx="2216283" cy="886513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134874" y="3552284"/>
              <a:ext cx="2133864" cy="523750"/>
              <a:chOff x="60400" y="4204288"/>
              <a:chExt cx="2133864" cy="523750"/>
            </a:xfrm>
          </p:grpSpPr>
          <p:sp>
            <p:nvSpPr>
              <p:cNvPr id="7" name="Right Arrow 6"/>
              <p:cNvSpPr/>
              <p:nvPr/>
            </p:nvSpPr>
            <p:spPr>
              <a:xfrm>
                <a:off x="543884" y="4534046"/>
                <a:ext cx="1650380" cy="193992"/>
              </a:xfrm>
              <a:prstGeom prst="right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60400" y="4204288"/>
                    <a:ext cx="202289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marL="393192" lvl="1" indent="0">
                      <a:buNone/>
                    </a:pPr>
                    <a:r>
                      <a:rPr lang="en-US" dirty="0"/>
                      <a:t>For all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≥1</m:t>
                        </m:r>
                      </m:oMath>
                    </a14:m>
                    <a:r>
                      <a:rPr lang="en-US" dirty="0"/>
                      <a:t>                </a:t>
                    </a: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00" y="4204288"/>
                    <a:ext cx="20228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8197" b="-245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2106" y="4074378"/>
            <a:ext cx="4620511" cy="996581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6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loseness of </a:t>
            </a:r>
            <a:r>
              <a:rPr lang="en-US" i="1" dirty="0" smtClean="0"/>
              <a:t>λ </a:t>
            </a:r>
            <a:r>
              <a:rPr lang="en-US" dirty="0" smtClean="0"/>
              <a:t>to 1 measures the speed of information diffusion among nodes: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l-GR" i="1" dirty="0" smtClean="0"/>
              <a:t>δ</a:t>
            </a:r>
            <a:r>
              <a:rPr lang="en-US" dirty="0" smtClean="0"/>
              <a:t> is a </a:t>
            </a:r>
            <a:r>
              <a:rPr lang="en-US" dirty="0"/>
              <a:t>measure of the imbalance of influences among the </a:t>
            </a:r>
            <a:r>
              <a:rPr lang="en-US" dirty="0" smtClean="0"/>
              <a:t>nodes:</a:t>
            </a:r>
          </a:p>
          <a:p>
            <a:endParaRPr lang="en-US" dirty="0" smtClean="0"/>
          </a:p>
          <a:p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4179"/>
          <a:stretch/>
        </p:blipFill>
        <p:spPr>
          <a:xfrm>
            <a:off x="3218985" y="2509025"/>
            <a:ext cx="3010829" cy="1016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009" y="4230401"/>
            <a:ext cx="1466850" cy="1066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4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3950</TotalTime>
  <Words>398</Words>
  <Application>Microsoft Office PowerPoint</Application>
  <PresentationFormat>Widescreen</PresentationFormat>
  <Paragraphs>146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Cambria Math</vt:lpstr>
      <vt:lpstr>Castellar</vt:lpstr>
      <vt:lpstr>Century Gothic</vt:lpstr>
      <vt:lpstr>Palatino Linotype</vt:lpstr>
      <vt:lpstr>Times New Roman</vt:lpstr>
      <vt:lpstr>Wingdings</vt:lpstr>
      <vt:lpstr>Wingdings 2</vt:lpstr>
      <vt:lpstr>Presentation on brainstorming</vt:lpstr>
      <vt:lpstr>Distributed Optimization Over Time-Varying Directed Graphs</vt:lpstr>
      <vt:lpstr>Outline</vt:lpstr>
      <vt:lpstr>Introduction</vt:lpstr>
      <vt:lpstr>Problem, Algorithm, Main results</vt:lpstr>
      <vt:lpstr>Subgradient-Push Method</vt:lpstr>
      <vt:lpstr>Main Results</vt:lpstr>
      <vt:lpstr>Main Results</vt:lpstr>
      <vt:lpstr>Main Results</vt:lpstr>
      <vt:lpstr>Main Results</vt:lpstr>
      <vt:lpstr>Perturbed Push-Sum Protocol</vt:lpstr>
      <vt:lpstr>Perturbed Push-Sum Protocol</vt:lpstr>
      <vt:lpstr>Perturbed Push-Sum Protocol</vt:lpstr>
      <vt:lpstr> Proof of Theorem1</vt:lpstr>
      <vt:lpstr>Proof of Theorem1</vt:lpstr>
      <vt:lpstr>Proof of Theorem1</vt:lpstr>
      <vt:lpstr>Proof of Theorem1</vt:lpstr>
      <vt:lpstr>Proof of Theorem1</vt:lpstr>
      <vt:lpstr>Proof of Theorem2</vt:lpstr>
      <vt:lpstr>Proof of Theorem2</vt:lpstr>
      <vt:lpstr>Proof of Theorem2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Allocation for Cognitive Small Cell  Networks: A Cooperative Bargaining Game  Theoretic Approach</dc:title>
  <dc:creator>Microsoft Office User</dc:creator>
  <cp:lastModifiedBy>kiana Noroozi</cp:lastModifiedBy>
  <cp:revision>118</cp:revision>
  <cp:lastPrinted>2018-11-13T12:16:53Z</cp:lastPrinted>
  <dcterms:created xsi:type="dcterms:W3CDTF">2018-11-12T07:46:36Z</dcterms:created>
  <dcterms:modified xsi:type="dcterms:W3CDTF">2019-01-02T05:43:55Z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