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4" r:id="rId3"/>
    <p:sldId id="287" r:id="rId4"/>
    <p:sldId id="304" r:id="rId5"/>
    <p:sldId id="288" r:id="rId6"/>
    <p:sldId id="289" r:id="rId7"/>
    <p:sldId id="290" r:id="rId8"/>
    <p:sldId id="291" r:id="rId9"/>
    <p:sldId id="305" r:id="rId10"/>
    <p:sldId id="292" r:id="rId11"/>
    <p:sldId id="306" r:id="rId12"/>
    <p:sldId id="293" r:id="rId13"/>
    <p:sldId id="294" r:id="rId14"/>
    <p:sldId id="295" r:id="rId15"/>
    <p:sldId id="302" r:id="rId16"/>
    <p:sldId id="296" r:id="rId17"/>
    <p:sldId id="297" r:id="rId18"/>
    <p:sldId id="298" r:id="rId19"/>
    <p:sldId id="303" r:id="rId20"/>
    <p:sldId id="299" r:id="rId21"/>
    <p:sldId id="300" r:id="rId22"/>
    <p:sldId id="301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6E7CE5-E28A-42A3-B78A-4514CB087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E5F41-24C2-471D-9F3E-B7250AF51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5B1-037A-482B-91D2-FB7F750E3DC3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74D8-8511-42F3-9B1B-F9E5412FB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6B1F4-F437-471B-A9C0-703367E1D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A3A0-8B5A-471C-84AA-C06642B9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393BB-DD4D-4C8F-9543-F9477CFD9FC8}" type="datetimeFigureOut">
              <a:rPr lang="en-US" smtClean="0"/>
              <a:t>1/1/2019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FE8D-143B-4C0C-9175-A4B2D2FC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FE8D-143B-4C0C-9175-A4B2D2FCD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BCF528-A590-43CC-9BB0-80B4A4ED4C3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7131-6EA7-4C5C-A260-CEBB6AD9769E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D23F-3E0E-4EE8-B055-500DCF64F619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EB7B-A771-4679-BACE-0BE2703ADCC3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53EC-4474-44FB-9AFC-0BBDA1438AAA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C354-8D50-4142-BA42-20BBEC631E54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550B-CFBD-4B3A-A0F3-BB3E98E1F374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176168A-0655-4F3F-A747-BE63AD6182B7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A0384D5-B937-4CF1-B1FF-5ACC9FB22AC8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5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q"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9C80-9A1B-46BD-AA89-CCDD31ABB25D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 smtClean="0"/>
              <a:t>/23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39" y="5781046"/>
            <a:ext cx="1280660" cy="985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" y="5689600"/>
            <a:ext cx="116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70D4-B17A-4431-8B18-A5EC14AA2731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B47D-CF91-4473-96FB-7B946D133C16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B47A-7978-40C9-B2B1-ACE501A99733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7D80-7E62-4BA0-965D-6908F32975F8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D774-2A44-406D-B970-771AA077FFC3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884F-5E30-4AC5-8D13-5609C66B23D9}" type="datetime1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7232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B1B0-9086-4528-8706-998A878ED4E2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BF8-B363-4378-B696-83075005C57A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23E938-DB7E-482D-9C0A-968769095F7B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Probability_space" TargetMode="Externa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189-CF39-4E0B-BF86-9829A364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034" y="1417985"/>
            <a:ext cx="11005932" cy="308775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Necessary and Sufficient Condition for Consensus Over Random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6F72-C770-40FA-B327-A15BCEE6F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202" y="662610"/>
            <a:ext cx="8689976" cy="10734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God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9F0E34-135A-4F5A-B845-0EC2B7382BCA}"/>
              </a:ext>
            </a:extLst>
          </p:cNvPr>
          <p:cNvSpPr txBox="1">
            <a:spLocks/>
          </p:cNvSpPr>
          <p:nvPr/>
        </p:nvSpPr>
        <p:spPr>
          <a:xfrm>
            <a:off x="1509159" y="4505740"/>
            <a:ext cx="8689976" cy="1073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Mojdeh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Karbalaee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Motalleb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810196074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0784-1359-4239-A192-233C5CA9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Ergodicity-Theorem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CA93A-673D-4A4B-AEAD-96235D4E497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90695" y="2228040"/>
                <a:ext cx="10654748" cy="4002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Theorem: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· · ·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weak and strong ergodicity are equivalent.</a:t>
                </a:r>
              </a:p>
              <a:p>
                <a:r>
                  <a:rPr lang="en-US" dirty="0"/>
                  <a:t>Proof: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, weak ergodicity implies </a:t>
                </a:r>
                <a:r>
                  <a:rPr lang="en-US" dirty="0" smtClean="0"/>
                  <a:t>(large </a:t>
                </a:r>
                <a:r>
                  <a:rPr lang="en-US" dirty="0"/>
                  <a:t>enough </a:t>
                </a:r>
                <a:r>
                  <a:rPr lang="en-US" dirty="0" smtClean="0"/>
                  <a:t>k) :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uniformly for all </a:t>
                </a:r>
                <a:r>
                  <a:rPr lang="en-US" dirty="0" err="1"/>
                  <a:t>i</a:t>
                </a:r>
                <a:r>
                  <a:rPr lang="en-US" dirty="0"/>
                  <a:t>, j, s = 1,...,n.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  we have: </a:t>
                </a:r>
              </a:p>
              <a:p>
                <a:pPr marL="0" indent="0">
                  <a:buNone/>
                </a:pPr>
                <a:r>
                  <a:rPr lang="en-US" dirty="0"/>
                  <a:t>By induction :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CA93A-673D-4A4B-AEAD-96235D4E4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90695" y="2228040"/>
                <a:ext cx="10654748" cy="4002155"/>
              </a:xfrm>
              <a:blipFill>
                <a:blip r:embed="rId2"/>
                <a:stretch>
                  <a:fillRect l="-63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12ED9D2-94BB-4776-A9B9-48EFBE160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65" y="3903963"/>
            <a:ext cx="3619500" cy="514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F543BA-9975-4829-9080-EC8A46793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15" y="4692017"/>
            <a:ext cx="3800475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10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Cauchy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for all </a:t>
                </a:r>
                <a:r>
                  <a:rPr lang="en-US" dirty="0" err="1"/>
                  <a:t>i</a:t>
                </a:r>
                <a:r>
                  <a:rPr lang="en-US" dirty="0"/>
                  <a:t>, s, h = 1,...,n and r ≥ 0. By setting h = </a:t>
                </a:r>
                <a:r>
                  <a:rPr lang="en-US" dirty="0" err="1"/>
                  <a:t>i</a:t>
                </a:r>
                <a:r>
                  <a:rPr lang="en-US" dirty="0"/>
                  <a:t>, it is evident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Cauchy sequence, and therefore, </a:t>
                </a:r>
                <a:r>
                  <a:rPr lang="en-US" dirty="0" err="1"/>
                  <a:t>lim</a:t>
                </a:r>
                <a:r>
                  <a:rPr lang="en-US" dirty="0"/>
                  <a:t> k→∞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 exists.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say that a sequence of real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is a Cauchy sequence provided that for every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, there is a natural number N so that when n, m ≥ N, we have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b="1" dirty="0"/>
                  <a:t>Every Cauchy sequence of real numbers converges to a limit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94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11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3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9782-13D9-4909-B202-7DDAD863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FC938-9686-4855-BE8D-F56107AAAA9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75861" y="2367092"/>
                <a:ext cx="10601739" cy="3901186"/>
              </a:xfrm>
            </p:spPr>
            <p:txBody>
              <a:bodyPr/>
              <a:lstStyle/>
              <a:p>
                <a:r>
                  <a:rPr lang="en-US" dirty="0" smtClean="0"/>
                  <a:t>Weak ergodicity = existence of a vector </a:t>
                </a:r>
                <a:r>
                  <a:rPr lang="en-US" i="1" dirty="0"/>
                  <a:t>d </a:t>
                </a:r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i="1" dirty="0"/>
                  <a:t>Definition 5: </a:t>
                </a:r>
                <a:r>
                  <a:rPr lang="en-US" dirty="0"/>
                  <a:t>The scalar continuous function </a:t>
                </a:r>
                <a:r>
                  <a:rPr lang="en-US" i="1" dirty="0"/>
                  <a:t>τ</a:t>
                </a:r>
                <a:r>
                  <a:rPr lang="en-US" dirty="0"/>
                  <a:t>(</a:t>
                </a:r>
                <a:r>
                  <a:rPr lang="en-US" i="1" dirty="0"/>
                  <a:t>·</a:t>
                </a:r>
                <a:r>
                  <a:rPr lang="en-US" dirty="0"/>
                  <a:t>) defined on the set of </a:t>
                </a:r>
                <a:r>
                  <a:rPr lang="en-US" i="1" dirty="0"/>
                  <a:t>n × n </a:t>
                </a:r>
                <a:r>
                  <a:rPr lang="en-US" dirty="0"/>
                  <a:t>stochastic matrices is called a coefficient of ergodicity if it satisfies 0 </a:t>
                </a:r>
                <a:r>
                  <a:rPr lang="en-US" i="1" dirty="0"/>
                  <a:t>≤ τ</a:t>
                </a:r>
                <a:r>
                  <a:rPr lang="en-US" dirty="0"/>
                  <a:t>(</a:t>
                </a:r>
                <a:r>
                  <a:rPr lang="en-US" i="1" dirty="0"/>
                  <a:t>·</a:t>
                </a:r>
                <a:r>
                  <a:rPr lang="en-US" dirty="0"/>
                  <a:t>) </a:t>
                </a:r>
                <a:r>
                  <a:rPr lang="en-US" i="1" dirty="0"/>
                  <a:t>≤ </a:t>
                </a:r>
                <a:r>
                  <a:rPr lang="en-US" dirty="0"/>
                  <a:t>1. A coefficient of ergodicity is said to be </a:t>
                </a:r>
                <a:r>
                  <a:rPr lang="en-US" i="1" dirty="0"/>
                  <a:t>proper </a:t>
                </a:r>
                <a:r>
                  <a:rPr lang="en-US" dirty="0"/>
                  <a:t>if  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i="1" dirty="0"/>
                  <a:t>d </a:t>
                </a:r>
                <a:r>
                  <a:rPr lang="en-US" dirty="0"/>
                  <a:t>is a vector of size </a:t>
                </a:r>
                <a:r>
                  <a:rPr lang="en-US" i="1" dirty="0"/>
                  <a:t>n </a:t>
                </a:r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FC938-9686-4855-BE8D-F56107AA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75861" y="2367092"/>
                <a:ext cx="10601739" cy="3901186"/>
              </a:xfrm>
              <a:blipFill>
                <a:blip r:embed="rId2"/>
                <a:stretch>
                  <a:fillRect l="-28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9262BF-D352-4FD9-B5A5-47D5477F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234" y="3449312"/>
            <a:ext cx="4642760" cy="525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D3B16-BF56-461B-BF79-0D0D7571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56" y="4857055"/>
            <a:ext cx="3503257" cy="128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27B14-EE96-45AF-8656-203682543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888" y="4950590"/>
            <a:ext cx="2198743" cy="65552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12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3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347D-7C63-4965-AB17-FEB21883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688" y="912945"/>
            <a:ext cx="8776680" cy="767687"/>
          </a:xfrm>
        </p:spPr>
        <p:txBody>
          <a:bodyPr/>
          <a:lstStyle/>
          <a:p>
            <a:r>
              <a:rPr lang="en-US" dirty="0"/>
              <a:t>Ergodicity-Theorem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0CF60-5147-44B3-92A5-06D5C3707C5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6348" y="2367092"/>
                <a:ext cx="10681252" cy="3795169"/>
              </a:xfrm>
            </p:spPr>
            <p:txBody>
              <a:bodyPr/>
              <a:lstStyle/>
              <a:p>
                <a:r>
                  <a:rPr lang="en-US" dirty="0"/>
                  <a:t>weak ergodicity is equivalent to </a:t>
                </a:r>
              </a:p>
              <a:p>
                <a:r>
                  <a:rPr lang="en-US" dirty="0" smtClean="0"/>
                  <a:t>Theorem: Suppose </a:t>
                </a:r>
                <a:r>
                  <a:rPr lang="en-US" i="1" dirty="0"/>
                  <a:t>τ</a:t>
                </a:r>
                <a:r>
                  <a:rPr lang="en-US" dirty="0"/>
                  <a:t>(</a:t>
                </a:r>
                <a:r>
                  <a:rPr lang="en-US" i="1" dirty="0"/>
                  <a:t>·</a:t>
                </a:r>
                <a:r>
                  <a:rPr lang="en-US" dirty="0"/>
                  <a:t>) is a proper coefficient of ergodicity that for any </a:t>
                </a:r>
                <a:r>
                  <a:rPr lang="en-US" i="1" dirty="0"/>
                  <a:t>m ≥ </a:t>
                </a:r>
                <a:r>
                  <a:rPr lang="en-US" dirty="0"/>
                  <a:t>1 stochastic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, </a:t>
                </a:r>
                <a:r>
                  <a:rPr lang="en-US" i="1" dirty="0"/>
                  <a:t>k </a:t>
                </a:r>
                <a:r>
                  <a:rPr lang="en-US" dirty="0"/>
                  <a:t>= 1</a:t>
                </a:r>
                <a:r>
                  <a:rPr lang="en-US" i="1" dirty="0"/>
                  <a:t>, </a:t>
                </a:r>
                <a:r>
                  <a:rPr lang="en-US" dirty="0"/>
                  <a:t>2</a:t>
                </a:r>
                <a:r>
                  <a:rPr lang="en-US" i="1" dirty="0"/>
                  <a:t>, . . . , m </a:t>
                </a:r>
                <a:r>
                  <a:rPr lang="en-US" dirty="0"/>
                  <a:t>satisfies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weakly ergodic if and only if there exists a strictly increasing sequence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1, 2, . . .</m:t>
                    </m:r>
                  </m:oMath>
                </a14:m>
                <a:r>
                  <a:rPr lang="en-US" dirty="0"/>
                  <a:t>, such that </a:t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D0CF60-5147-44B3-92A5-06D5C3707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6348" y="2367092"/>
                <a:ext cx="10681252" cy="3795169"/>
              </a:xfrm>
              <a:blipFill>
                <a:blip r:embed="rId2"/>
                <a:stretch>
                  <a:fillRect l="-628" t="-803" r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795565B-99B0-46C3-9182-87492B2ED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337" y="2367092"/>
            <a:ext cx="3870503" cy="49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00778-3194-48BC-9465-6CA3A3FB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97" y="3242449"/>
            <a:ext cx="2905125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5384AA-2EBE-4ECC-9E28-D8898A97E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344" y="4832811"/>
            <a:ext cx="3619500" cy="628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8EB5E-5DB0-424B-96AE-E2CB3A38A056}"/>
              </a:ext>
            </a:extLst>
          </p:cNvPr>
          <p:cNvSpPr txBox="1"/>
          <p:nvPr/>
        </p:nvSpPr>
        <p:spPr>
          <a:xfrm>
            <a:off x="5638800" y="296545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13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8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5E19-50D3-4829-A162-B497BAFE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Ergodicity- Proof of Theorem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00E7C-1D88-433F-9267-B6AF575078B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i="1" dirty="0"/>
                  <a:t>Proof: </a:t>
                </a:r>
                <a:r>
                  <a:rPr lang="en-US" dirty="0"/>
                  <a:t>Since only the sufficiency part of this theorem will be used in this note, we only prove that equation, implies weak ergodicity of the sequence. </a:t>
                </a:r>
              </a:p>
              <a:p>
                <a:r>
                  <a:rPr lang="en-US" dirty="0"/>
                  <a:t>Suppose that there exists a strictly increasing sequence of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equation holds. Then, the inequality log </a:t>
                </a:r>
                <a:r>
                  <a:rPr lang="en-US" i="1" dirty="0"/>
                  <a:t>x ≤ x – </a:t>
                </a:r>
                <a:r>
                  <a:rPr lang="en-US" dirty="0"/>
                  <a:t>1 implies that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00E7C-1D88-433F-9267-B6AF57507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94" t="-89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1E75FC-5850-4F8E-A4FF-0681CD65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87" y="4065892"/>
            <a:ext cx="3704044" cy="863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D3652-023F-472A-BCE9-C70DD34C4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010" y="4190968"/>
            <a:ext cx="3911357" cy="503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14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4FF7-7442-4D38-9BDB-B92FF349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Kolmogorov's zero–one law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D4A6-31AF-4329-A7A2-B32DCE8686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Kolmogorov's zero–one law holds for sequences of independent σ-algebras. Let (Ω,</a:t>
            </a:r>
            <a:r>
              <a:rPr lang="en-US" i="1" dirty="0"/>
              <a:t>F</a:t>
            </a:r>
            <a:r>
              <a:rPr lang="en-US" dirty="0"/>
              <a:t>,</a:t>
            </a:r>
            <a:r>
              <a:rPr lang="en-US" i="1" dirty="0"/>
              <a:t>P</a:t>
            </a:r>
            <a:r>
              <a:rPr lang="en-US" dirty="0"/>
              <a:t>) be a </a:t>
            </a:r>
            <a:r>
              <a:rPr lang="en-US" dirty="0">
                <a:solidFill>
                  <a:schemeClr val="tx1"/>
                </a:solidFill>
                <a:hlinkClick r:id="rId2" tooltip="Probability space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probability space</a:t>
            </a:r>
            <a:r>
              <a:rPr lang="en-US" dirty="0"/>
              <a:t> and let 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 be a sequence of mutually independent σ-algebras contained in 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the smallest σ-algebra containing 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, 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baseline="-25000" dirty="0"/>
              <a:t>+1</a:t>
            </a:r>
            <a:r>
              <a:rPr lang="en-US" dirty="0"/>
              <a:t>, …. Then Kolmogorov's zero–one law asserts that for any event </a:t>
            </a:r>
          </a:p>
          <a:p>
            <a:r>
              <a:rPr lang="en-US" dirty="0"/>
              <a:t>one has either 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 = 0 or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utoShape 3" descr="G_{n}=\sigma {\bigg (}\bigcup _{{k=n}}^{\infty }F_{k}{\bigg )}">
            <a:extLst>
              <a:ext uri="{FF2B5EF4-FFF2-40B4-BE49-F238E27FC236}">
                <a16:creationId xmlns:a16="http://schemas.microsoft.com/office/drawing/2014/main" id="{3846BFEB-1A58-4EF2-AF58-64EE9A1D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984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9431C-0807-48DA-8EAD-BB758B86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977" y="3347500"/>
            <a:ext cx="1745244" cy="695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434226-919F-4DF5-9416-F6B26B50B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221" y="4386469"/>
            <a:ext cx="1095375" cy="571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15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33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F7A4-8DAB-452F-BCEA-11186AF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28870"/>
            <a:ext cx="9002593" cy="951762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>NECESSARY AND SUFFICIENT CONDITIONS FOR ERGODICITY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B2EE2-06CE-4FD0-A0EA-5C4E3743DC0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1"/>
                <a:ext cx="10363826" cy="3785230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Lemma 1: </a:t>
                </a:r>
                <a:r>
                  <a:rPr lang="en-US" dirty="0"/>
                  <a:t>The weak ergodicity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trivial event. </a:t>
                </a:r>
              </a:p>
              <a:p>
                <a:r>
                  <a:rPr lang="en-US" i="1" dirty="0"/>
                  <a:t>Proof: </a:t>
                </a:r>
                <a:r>
                  <a:rPr lang="en-US" dirty="0"/>
                  <a:t>Let </a:t>
                </a:r>
                <a:r>
                  <a:rPr lang="en-US" i="1" dirty="0"/>
                  <a:t>k </a:t>
                </a:r>
                <a:r>
                  <a:rPr lang="en-US" dirty="0"/>
                  <a:t>be a positive integer. Define the event</a:t>
                </a:r>
              </a:p>
              <a:p>
                <a:pPr marL="0" indent="0">
                  <a:buNone/>
                </a:pPr>
                <a:r>
                  <a:rPr lang="en-US" i="1" dirty="0"/>
                  <a:t>						A</a:t>
                </a:r>
                <a:r>
                  <a:rPr lang="en-US" dirty="0"/>
                  <a:t>1 </a:t>
                </a:r>
                <a:r>
                  <a:rPr lang="en-US" i="1" dirty="0"/>
                  <a:t>⊇ A</a:t>
                </a:r>
                <a:r>
                  <a:rPr lang="en-US" dirty="0"/>
                  <a:t>2 </a:t>
                </a:r>
                <a:r>
                  <a:rPr lang="en-US" i="1" dirty="0"/>
                  <a:t>⊇ · · ·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r>
                  <a:rPr lang="en-US" i="1" dirty="0"/>
                  <a:t>T </a:t>
                </a:r>
                <a:r>
                  <a:rPr lang="en-US" dirty="0"/>
                  <a:t>is the tail </a:t>
                </a:r>
                <a:r>
                  <a:rPr lang="en-US" i="1" dirty="0"/>
                  <a:t>σ</a:t>
                </a:r>
                <a:r>
                  <a:rPr lang="en-US" dirty="0"/>
                  <a:t>-field</a:t>
                </a:r>
                <a:br>
                  <a:rPr lang="en-US" dirty="0"/>
                </a:br>
                <a:r>
                  <a:rPr lang="en-US" dirty="0"/>
                  <a:t>by Kolmogorov’s 0-1 law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= 0 or 1 </a:t>
                </a:r>
                <a:br>
                  <a:rPr lang="en-US" dirty="0"/>
                </a:br>
                <a:r>
                  <a:rPr lang="en-US" dirty="0"/>
                  <a:t>weak ergodicity of W1 , W2 ,... is trivial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B2EE2-06CE-4FD0-A0EA-5C4E3743D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1"/>
                <a:ext cx="10363826" cy="3785230"/>
              </a:xfrm>
              <a:blipFill>
                <a:blip r:embed="rId2"/>
                <a:stretch>
                  <a:fillRect l="-647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E6DD1B-88C4-4620-B89F-D7A24D40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357" y="2984307"/>
            <a:ext cx="5610643" cy="466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33720-3DC9-4F08-AA7E-EA79DAAA0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196" y="3429000"/>
            <a:ext cx="12192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639FC-D0ED-4E30-B1CF-78F63DBB1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719" y="4701710"/>
            <a:ext cx="4581525" cy="8001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16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80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75E8-B6DB-4D49-9C44-FFF53065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CONDITIONS FOR ERGODICITY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144F3-36E7-4A41-AF57-9821E52BAB0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i="1" dirty="0"/>
                  <a:t>Lemma 2:  W </a:t>
                </a:r>
                <a:r>
                  <a:rPr lang="en-US" dirty="0"/>
                  <a:t>is a stochastic matrix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its corresponding graph has </a:t>
                </a:r>
                <a:r>
                  <a:rPr lang="en-US" i="1" dirty="0"/>
                  <a:t>s </a:t>
                </a:r>
                <a:r>
                  <a:rPr lang="en-US" dirty="0"/>
                  <a:t>communication classes named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.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initial, if and only if the spectral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dirty="0"/>
                  <a:t>equals to 1,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r>
                  <a:rPr lang="en-US" dirty="0"/>
                  <a:t>is the submatrix of </a:t>
                </a:r>
                <a:r>
                  <a:rPr lang="en-US" i="1" dirty="0"/>
                  <a:t>W </a:t>
                </a:r>
                <a:r>
                  <a:rPr lang="en-US" dirty="0"/>
                  <a:t>corresponding to the vertices in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Suppose that the average weight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has </a:t>
                </a:r>
                <a:r>
                  <a:rPr lang="en-US" i="1" dirty="0"/>
                  <a:t>n </a:t>
                </a:r>
                <a:r>
                  <a:rPr lang="en-US" dirty="0"/>
                  <a:t>eigenvalues satisfying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144F3-36E7-4A41-AF57-9821E52BA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94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5314B7-CADF-4242-B1AB-49D81947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56" y="4234460"/>
            <a:ext cx="7434708" cy="8469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17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72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FB6D-9FA7-45EF-85DD-B04E8E31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BFF4B-1C22-418B-9012-FE123F72011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i="1" dirty="0"/>
                  <a:t>Theorem 3: </a:t>
                </a:r>
                <a:r>
                  <a:rPr lang="en-US" dirty="0"/>
                  <a:t>For a given random </a:t>
                </a:r>
                <a:r>
                  <a:rPr lang="en-US" dirty="0" err="1"/>
                  <a:t>i.i.d</a:t>
                </a:r>
                <a:r>
                  <a:rPr lang="en-US" dirty="0"/>
                  <a:t>.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dirty="0"/>
                  <a:t>of stochastic matrices with positive diagonals, the following three statements are equivalent.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The random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 is (weakly) ergodic almost surely.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dirty="0"/>
                  <a:t>The deterministic discrete-time linear dynamical system </a:t>
                </a:r>
                <a:r>
                  <a:rPr lang="en-US" i="1" dirty="0"/>
                  <a:t>x</a:t>
                </a:r>
                <a:r>
                  <a:rPr lang="en-US" dirty="0"/>
                  <a:t>(</a:t>
                </a:r>
                <a:r>
                  <a:rPr lang="en-US" i="1" dirty="0"/>
                  <a:t>k</a:t>
                </a:r>
                <a:r>
                  <a:rPr lang="en-US" dirty="0"/>
                  <a:t>) =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) </a:t>
                </a:r>
                <a:r>
                  <a:rPr lang="en-US" i="1" dirty="0"/>
                  <a:t>x</a:t>
                </a:r>
                <a:r>
                  <a:rPr lang="en-US" dirty="0"/>
                  <a:t>(</a:t>
                </a:r>
                <a:r>
                  <a:rPr lang="en-US" i="1" dirty="0"/>
                  <a:t>k - </a:t>
                </a:r>
                <a:r>
                  <a:rPr lang="en-US" dirty="0"/>
                  <a:t>1) reaches a consensus asymptotically.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l-GR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i="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E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)| &lt; 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BFF4B-1C22-418B-9012-FE123F720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94" t="-89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18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6B7D-0142-4BE0-B634-C525AE3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Perron-Frobenius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3E773-CC80-47B5-8821-0E32EC05717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59875" y="2260945"/>
            <a:ext cx="7179460" cy="38394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19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5BE8-7D2A-4325-ACDA-53D53F37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1140-E761-4E13-AD6B-E1A3C96E5E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Consensus problem for stochastic discrete time linear dynamical systems</a:t>
            </a:r>
          </a:p>
          <a:p>
            <a:r>
              <a:rPr lang="en-US" dirty="0">
                <a:solidFill>
                  <a:srgbClr val="000000"/>
                </a:solidFill>
              </a:rPr>
              <a:t>Underlying graph of systems at a given time instance </a:t>
            </a:r>
          </a:p>
          <a:p>
            <a:r>
              <a:rPr lang="en-US" dirty="0">
                <a:solidFill>
                  <a:srgbClr val="000000"/>
                </a:solidFill>
              </a:rPr>
              <a:t>A necessary and sufficient condition for almost sure asymptotic consensus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477E1-BA4E-4C5E-A113-1204E2D8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70" y="3804435"/>
            <a:ext cx="3929582" cy="28493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2199-4428-44C0-8BF0-4B67CD6B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EEAD0-B7F0-4D90-8C2D-224980B90B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610340" cy="34241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Proof: </a:t>
                </a:r>
                <a:r>
                  <a:rPr lang="en-US" dirty="0"/>
                  <a:t>First, show that (a) implies (b). If the random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dirty="0"/>
                  <a:t>is weakly ergodic with probability 1, we have </a:t>
                </a:r>
                <a:br>
                  <a:rPr lang="en-US" dirty="0"/>
                </a:br>
                <a:r>
                  <a:rPr lang="en-US" dirty="0" smtClean="0"/>
                  <a:t>Dominated Convergence Theorem :</a:t>
                </a:r>
                <a:r>
                  <a:rPr lang="en-US" dirty="0" err="1" smtClean="0"/>
                  <a:t>a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b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endParaRPr lang="en-US" dirty="0"/>
              </a:p>
              <a:p>
                <a:r>
                  <a:rPr lang="en-US" dirty="0"/>
                  <a:t>Assume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has strictly positive diagonal entries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irreducible  </a:t>
                </a:r>
                <a:r>
                  <a:rPr lang="en-US" dirty="0" err="1"/>
                  <a:t>Perron</a:t>
                </a:r>
                <a:r>
                  <a:rPr lang="en-US" dirty="0"/>
                  <a:t> </a:t>
                </a:r>
                <a:r>
                  <a:rPr lang="en-US" dirty="0" err="1"/>
                  <a:t>Frobenius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: reducible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EEAD0-B7F0-4D90-8C2D-224980B90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610340" cy="3424107"/>
              </a:xfrm>
              <a:blipFill>
                <a:blip r:embed="rId2"/>
                <a:stretch>
                  <a:fillRect l="-632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C3C758B-590E-4E31-9C8C-050618810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08" y="2707297"/>
            <a:ext cx="2644196" cy="55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E7410-F1A4-43C1-9C44-E8F85EA8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725" y="3429000"/>
            <a:ext cx="1485900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E64DD-65E9-4B0B-892C-05A801FD0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164" y="3895024"/>
            <a:ext cx="1504950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FE855-556F-488D-BF4F-22F3E8E4F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51" y="4449249"/>
            <a:ext cx="4067175" cy="1847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20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9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4007-7D59-40C3-B6C8-640E7504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A0D3C-5F55-48A4-A6E3-2CD9A883E11E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2367092"/>
                <a:ext cx="10456591" cy="380842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an irreducible matrix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represents the vertices in the equivalence class </a:t>
                </a:r>
                <a:r>
                  <a:rPr lang="en-US" i="1" dirty="0"/>
                  <a:t>α</a:t>
                </a:r>
                <a:r>
                  <a:rPr lang="en-US" i="1" dirty="0" err="1"/>
                  <a:t>i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lemma 2 implies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has two orthogonal rows, and, as a result, (b) cannot hold </a:t>
                </a:r>
              </a:p>
              <a:p>
                <a:r>
                  <a:rPr lang="en-US" dirty="0"/>
                  <a:t>assume that (c) holds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Irreducible Case</a:t>
                </a:r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i="1" dirty="0"/>
                  <a:t>Reducible Case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9A0D3C-5F55-48A4-A6E3-2CD9A883E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2367092"/>
                <a:ext cx="10456591" cy="3808421"/>
              </a:xfrm>
              <a:blipFill>
                <a:blip r:embed="rId2"/>
                <a:stretch>
                  <a:fillRect l="-233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B0F7DD1-8E4A-4919-B6DA-7E74491C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34" y="2803333"/>
            <a:ext cx="4377993" cy="46995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21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B270-2324-471F-93EA-E35B6019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400BA-3854-496E-990D-7D53A243176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728870" y="2367093"/>
                <a:ext cx="10548730" cy="325183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irreducible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it has only one unit-modulus eigenvalue,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primitive </a:t>
                </a:r>
              </a:p>
              <a:p>
                <a:r>
                  <a:rPr lang="en-US" dirty="0"/>
                  <a:t>by the second </a:t>
                </a:r>
                <a:r>
                  <a:rPr lang="en-US" dirty="0" err="1"/>
                  <a:t>Borel</a:t>
                </a:r>
                <a:r>
                  <a:rPr lang="en-US" dirty="0"/>
                  <a:t>–</a:t>
                </a:r>
                <a:r>
                  <a:rPr lang="en-US" dirty="0" err="1"/>
                  <a:t>Cantelli</a:t>
                </a:r>
                <a:r>
                  <a:rPr lang="en-US" dirty="0"/>
                  <a:t> lemma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Using Theorem 2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Implies Weak Ergodicity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linear dynamical system reaches consensus almost surely if and only if </a:t>
                </a:r>
                <a:r>
                  <a:rPr lang="en-US" i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)</a:t>
                </a:r>
                <a:r>
                  <a:rPr lang="en-US" i="1" dirty="0"/>
                  <a:t>| &lt; </a:t>
                </a:r>
                <a:r>
                  <a:rPr lang="en-US" dirty="0"/>
                  <a:t>1 . Otherwise, it reaches asymptotic consensus almost never 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400BA-3854-496E-990D-7D53A2431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728870" y="2367093"/>
                <a:ext cx="10548730" cy="3251830"/>
              </a:xfrm>
              <a:blipFill>
                <a:blip r:embed="rId2"/>
                <a:stretch>
                  <a:fillRect l="-57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E0D73A7-5DC2-4A1D-BEE1-088F930D9521}"/>
              </a:ext>
            </a:extLst>
          </p:cNvPr>
          <p:cNvCxnSpPr/>
          <p:nvPr/>
        </p:nvCxnSpPr>
        <p:spPr>
          <a:xfrm flipV="1">
            <a:off x="3975652" y="2478157"/>
            <a:ext cx="967409" cy="344556"/>
          </a:xfrm>
          <a:prstGeom prst="bentConnector3">
            <a:avLst/>
          </a:prstGeom>
          <a:ln>
            <a:noFill/>
            <a:tailEnd type="triangle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CF7426A-B647-41D1-9EB7-A69D66CE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389" y="2650435"/>
            <a:ext cx="3681546" cy="9549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22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3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20184"/>
            <a:ext cx="8825658" cy="267764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23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192D-4B23-41BA-910E-ED84301B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D0DC2-ED62-4377-A0E8-82CEEFAB9B7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3035" y="2464905"/>
                <a:ext cx="11005930" cy="4903305"/>
              </a:xfrm>
            </p:spPr>
            <p:txBody>
              <a:bodyPr>
                <a:normAutofit/>
              </a:bodyPr>
              <a:lstStyle/>
              <a:p>
                <a:r>
                  <a:rPr lang="en-US" sz="2100" b="0" dirty="0"/>
                  <a:t>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100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i="1" dirty="0"/>
                  <a:t> </a:t>
                </a:r>
                <a:r>
                  <a:rPr lang="en-US" sz="2100" dirty="0"/>
                  <a:t>are independent, identically distributed (</a:t>
                </a:r>
                <a:r>
                  <a:rPr lang="en-US" sz="2100" dirty="0" err="1"/>
                  <a:t>i.i.d</a:t>
                </a:r>
                <a:r>
                  <a:rPr lang="en-US" sz="2100" dirty="0"/>
                  <a:t>.) stochastic matrices, is studied before.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/>
                  <a:t>converge  if each edge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the graph corresponding to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, is independently with the same probability </a:t>
                </a:r>
              </a:p>
              <a:p>
                <a:r>
                  <a:rPr lang="en-US" sz="2100" dirty="0"/>
                  <a:t>A more general model </a:t>
                </a:r>
                <a:r>
                  <a:rPr lang="en-US" sz="2100" dirty="0">
                    <a:sym typeface="Wingdings" panose="05000000000000000000" pitchFamily="2" charset="2"/>
                  </a:rPr>
                  <a:t></a:t>
                </a:r>
                <a:r>
                  <a:rPr lang="en-US" sz="2100" dirty="0"/>
                  <a:t> edges of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100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100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100" dirty="0"/>
                  <a:t>are directed and not necessarily independent. convergence to a consensus in </a:t>
                </a:r>
                <a:r>
                  <a:rPr lang="en-US" sz="2100" b="1" dirty="0"/>
                  <a:t>probability </a:t>
                </a:r>
              </a:p>
              <a:p>
                <a:r>
                  <a:rPr lang="en-US" sz="2100" dirty="0" smtClean="0"/>
                  <a:t>A necessary </a:t>
                </a:r>
                <a:r>
                  <a:rPr lang="en-US" sz="2100" dirty="0"/>
                  <a:t>and sufficient condition for an almost sure consensus in the linear dynamical system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1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 − 1), </m:t>
                    </m:r>
                  </m:oMath>
                </a14:m>
                <a:r>
                  <a:rPr lang="en-US" sz="2100" dirty="0">
                    <a:sym typeface="Wingdings" panose="05000000000000000000" pitchFamily="2" charset="2"/>
                  </a:rPr>
                  <a:t> </a:t>
                </a:r>
                <a:r>
                  <a:rPr lang="en-US" sz="2100" dirty="0"/>
                  <a:t>weight matrices are general </a:t>
                </a:r>
                <a:r>
                  <a:rPr lang="en-US" sz="2100" dirty="0" err="1"/>
                  <a:t>i.i.d</a:t>
                </a:r>
                <a:r>
                  <a:rPr lang="en-US" sz="2100" dirty="0"/>
                  <a:t>. stochastic matrices.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6D0DC2-ED62-4377-A0E8-82CEEFAB9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3035" y="2464905"/>
                <a:ext cx="11005930" cy="4903305"/>
              </a:xfrm>
              <a:blipFill>
                <a:blip r:embed="rId2"/>
                <a:stretch>
                  <a:fillRect l="-277" t="-745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3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9897" y="2367092"/>
            <a:ext cx="10467703" cy="3667948"/>
          </a:xfrm>
        </p:spPr>
        <p:txBody>
          <a:bodyPr/>
          <a:lstStyle/>
          <a:p>
            <a:r>
              <a:rPr lang="en-US" dirty="0"/>
              <a:t>a probability </a:t>
            </a:r>
            <a:r>
              <a:rPr lang="en-US" dirty="0" smtClean="0"/>
              <a:t>space has </a:t>
            </a:r>
            <a:r>
              <a:rPr lang="en-US" dirty="0"/>
              <a:t>three components (Ω, B, P), respectively the sample space, event space, and probability function. </a:t>
            </a:r>
            <a:endParaRPr lang="en-US" dirty="0" smtClean="0"/>
          </a:p>
          <a:p>
            <a:r>
              <a:rPr lang="en-US" dirty="0"/>
              <a:t>Ω: sample space. Set of outcomes of an experiment. </a:t>
            </a:r>
            <a:endParaRPr lang="en-US" dirty="0" smtClean="0"/>
          </a:p>
          <a:p>
            <a:r>
              <a:rPr lang="en-US" dirty="0" smtClean="0"/>
              <a:t>P: </a:t>
            </a:r>
            <a:r>
              <a:rPr lang="en-US" dirty="0"/>
              <a:t>a probability function P assigns a number (“probability”) to each event in B</a:t>
            </a:r>
            <a:endParaRPr lang="en-US" dirty="0" smtClean="0"/>
          </a:p>
          <a:p>
            <a:r>
              <a:rPr lang="en-US" dirty="0" smtClean="0"/>
              <a:t>B: An </a:t>
            </a:r>
            <a:r>
              <a:rPr lang="en-US" dirty="0"/>
              <a:t>event is a subset of Ω</a:t>
            </a:r>
            <a:r>
              <a:rPr lang="en-US" dirty="0" smtClean="0"/>
              <a:t>.	</a:t>
            </a:r>
          </a:p>
          <a:p>
            <a:pPr lvl="1"/>
            <a:r>
              <a:rPr lang="en-US" dirty="0"/>
              <a:t>the event space B is modelled as a σ-algebra (or σ-field) of Ω, which is a collection of subsets of Ω with the following properties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98" y="5213985"/>
            <a:ext cx="7081465" cy="100828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4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A48F-095D-46B9-9268-5E95B021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A929E-631E-4A02-B406-7C2F8492B20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87287" y="2325757"/>
                <a:ext cx="10668000" cy="45322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100" dirty="0"/>
                  <a:t>Let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, µ) </m:t>
                    </m:r>
                  </m:oMath>
                </a14:m>
                <a:r>
                  <a:rPr lang="en-US" sz="2100" dirty="0"/>
                  <a:t>be a probability space,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= {set of stochastic matrices of order </a:t>
                </a:r>
                <a:r>
                  <a:rPr lang="en-US" sz="2100" i="1" dirty="0"/>
                  <a:t>n </a:t>
                </a:r>
                <a:r>
                  <a:rPr lang="en-US" sz="2100" dirty="0"/>
                  <a:t>with strictly positive diagonal entries},</a:t>
                </a:r>
              </a:p>
              <a:p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i="1" dirty="0"/>
                  <a:t> </a:t>
                </a:r>
                <a:r>
                  <a:rPr lang="en-US" sz="2100" dirty="0"/>
                  <a:t>is the </a:t>
                </a:r>
                <a:r>
                  <a:rPr lang="en-US" sz="2100" dirty="0" err="1"/>
                  <a:t>Borel</a:t>
                </a:r>
                <a:r>
                  <a:rPr lang="en-US" sz="2100" dirty="0"/>
                  <a:t> </a:t>
                </a:r>
                <a:r>
                  <a:rPr lang="en-US" sz="2100" i="1" dirty="0"/>
                  <a:t>σ</a:t>
                </a:r>
                <a:r>
                  <a:rPr lang="en-US" sz="2100" dirty="0"/>
                  <a:t>-algebra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 , and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2100" i="1" dirty="0"/>
                  <a:t> </a:t>
                </a:r>
                <a:r>
                  <a:rPr lang="en-US" sz="2100" dirty="0"/>
                  <a:t>is a probability measure defined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Define the product probability space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Ω, 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µ)</m:t>
                        </m:r>
                      </m:e>
                    </m:nary>
                  </m:oMath>
                </a14:m>
                <a:r>
                  <a:rPr lang="en-US" sz="2100" dirty="0"/>
                  <a:t>. By definition, the elements of the product space have the following forms </a:t>
                </a:r>
              </a:p>
              <a:p>
                <a:endParaRPr lang="en-US" sz="2100" dirty="0"/>
              </a:p>
              <a:p>
                <a:endParaRPr lang="en-US" sz="2100" dirty="0"/>
              </a:p>
              <a:p>
                <a:endParaRPr lang="en-US" sz="2100" dirty="0"/>
              </a:p>
              <a:p>
                <a:r>
                  <a:rPr lang="en-US" sz="2100" b="1" dirty="0"/>
                  <a:t>the coordinates of the infinite dimensional vector </a:t>
                </a:r>
                <a14:m>
                  <m:oMath xmlns:m="http://schemas.openxmlformats.org/officeDocument/2006/math"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2100" b="1" i="1" dirty="0" smtClean="0">
                        <a:latin typeface="Cambria Math" panose="02040503050406030204" pitchFamily="18" charset="0"/>
                      </a:rPr>
                      <m:t> ∈ Ω </m:t>
                    </m:r>
                  </m:oMath>
                </a14:m>
                <a:r>
                  <a:rPr lang="en-US" sz="2100" b="1" dirty="0"/>
                  <a:t>are </a:t>
                </a:r>
                <a:r>
                  <a:rPr lang="en-US" sz="2100" b="1" dirty="0" err="1"/>
                  <a:t>i.i.d</a:t>
                </a:r>
                <a:r>
                  <a:rPr lang="en-US" sz="2100" b="1" dirty="0"/>
                  <a:t>. stochastic matrices with positive diagonals 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A929E-631E-4A02-B406-7C2F8492B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87287" y="2325757"/>
                <a:ext cx="10668000" cy="4532243"/>
              </a:xfrm>
              <a:blipFill>
                <a:blip r:embed="rId2"/>
                <a:stretch>
                  <a:fillRect l="-286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00AFD1-318A-4B43-80B5-163317DE0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05" y="4141280"/>
            <a:ext cx="3693248" cy="127225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5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21C9-ACA0-49A9-A550-CCD7E04A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AA0E5-553E-45C0-9683-68EF796AC57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2940" y="2289446"/>
                <a:ext cx="10924760" cy="4178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l-P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 − 1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∈ {1, 2, . . .} </m:t>
                    </m:r>
                  </m:oMath>
                </a14:m>
                <a:r>
                  <a:rPr lang="en-US" sz="2200" dirty="0"/>
                  <a:t>is the discrete time index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 ∈ 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the state vector at time </a:t>
                </a:r>
                <a:r>
                  <a:rPr lang="en-US" sz="2200" i="1" dirty="0"/>
                  <a:t>k</a:t>
                </a:r>
                <a:endParaRPr lang="en-US" sz="2200" dirty="0"/>
              </a:p>
              <a:p>
                <a:pPr>
                  <a:lnSpc>
                    <a:spcPct val="150000"/>
                  </a:lnSpc>
                </a:pPr>
                <a:r>
                  <a:rPr lang="en-US" sz="2200" dirty="0"/>
                  <a:t>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: Ω →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200" dirty="0"/>
                  <a:t> coordinate function,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. . .) ∈ Ω</m:t>
                    </m:r>
                  </m:oMath>
                </a14:m>
                <a:r>
                  <a:rPr lang="en-US" sz="2200" dirty="0"/>
                  <a:t> ,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.</a:t>
                </a:r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sz="22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200" dirty="0"/>
                  <a:t> corresponding graph</a:t>
                </a:r>
                <a:r>
                  <a:rPr lang="en-US" dirty="0"/>
                  <a:t> </a:t>
                </a:r>
                <a:r>
                  <a:rPr lang="en-US" sz="2100" dirty="0"/>
                  <a:t>with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AA0E5-553E-45C0-9683-68EF796AC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2940" y="2289446"/>
                <a:ext cx="10924760" cy="4178300"/>
              </a:xfrm>
              <a:blipFill>
                <a:blip r:embed="rId2"/>
                <a:stretch>
                  <a:fillRect l="-391" r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6</a:t>
            </a:fld>
            <a:r>
              <a:rPr lang="en-US" smtClean="0"/>
              <a:t>/23</a:t>
            </a:r>
            <a:endParaRPr lang="en-US" dirty="0"/>
          </a:p>
        </p:txBody>
      </p:sp>
      <p:pic>
        <p:nvPicPr>
          <p:cNvPr id="2050" name="Picture 2" descr="Image result for markov ch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11" y="2289446"/>
            <a:ext cx="3814402" cy="18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49C2-7A4C-4221-A09F-7D259793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9E8B4-1213-4E4C-9619-694911CC945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78296" y="2107096"/>
                <a:ext cx="11251095" cy="410817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000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only depends on the elements of the set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err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 − 1</m:t>
                              </m:r>
                            </m:e>
                          </m:d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err="1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 err="1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  <m:r>
                        <a:rPr lang="en-US" sz="2000" b="0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err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 − 1</m:t>
                              </m:r>
                            </m:e>
                          </m:d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err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panose="02040503050406030204" pitchFamily="18" charset="0"/>
                            </a:rPr>
                            <m:t>edge</m:t>
                          </m:r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en-US" sz="2000" b="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70000"/>
                  </a:lnSpc>
                </a:pPr>
                <a:r>
                  <a:rPr lang="en-US" sz="2000" i="1" dirty="0"/>
                  <a:t>Definition 1: </a:t>
                </a:r>
                <a:r>
                  <a:rPr lang="en-US" sz="2000" dirty="0"/>
                  <a:t>Defined Dynamical system reaches consensus in probability, if for any initial state value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r>
                  <a:rPr lang="en-US" sz="2000" dirty="0"/>
                  <a:t>and any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&gt;0  ,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−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)| &gt;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→ 0 </m:t>
                    </m:r>
                  </m:oMath>
                </a14:m>
                <a:r>
                  <a:rPr lang="en-US" sz="2000" dirty="0"/>
                  <a:t>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−→∞</m:t>
                    </m:r>
                  </m:oMath>
                </a14:m>
                <a:r>
                  <a:rPr lang="en-US" sz="2000" dirty="0"/>
                  <a:t> for all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, j </a:t>
                </a:r>
                <a:r>
                  <a:rPr lang="en-US" sz="2000" dirty="0"/>
                  <a:t>= 1</a:t>
                </a:r>
                <a:r>
                  <a:rPr lang="en-US" sz="2000" i="1" dirty="0"/>
                  <a:t>, . . . , n</a:t>
                </a:r>
                <a:r>
                  <a:rPr lang="en-US" sz="2000" dirty="0"/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000" i="1" dirty="0"/>
                  <a:t>Definition 2: </a:t>
                </a:r>
                <a:r>
                  <a:rPr lang="en-US" sz="2000" dirty="0"/>
                  <a:t>Dynamical system reaches consensus almost surely, if for any initial state value </a:t>
                </a:r>
                <a:r>
                  <a:rPr lang="en-US" sz="2000" i="1" dirty="0"/>
                  <a:t>x</a:t>
                </a:r>
                <a:r>
                  <a:rPr lang="en-US" sz="2000" dirty="0"/>
                  <a:t>(0) we have 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−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)| → 0 </m:t>
                    </m:r>
                  </m:oMath>
                </a14:m>
                <a:r>
                  <a:rPr lang="en-US" sz="2000" dirty="0" err="1"/>
                  <a:t>a.s.</a:t>
                </a:r>
                <a:r>
                  <a:rPr lang="en-US" sz="2000" dirty="0"/>
                  <a:t> as </a:t>
                </a:r>
                <a:r>
                  <a:rPr lang="en-US" sz="2000" i="1" dirty="0"/>
                  <a:t>k → ∞ </a:t>
                </a:r>
                <a:r>
                  <a:rPr lang="en-US" sz="2000" dirty="0"/>
                  <a:t>for all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, j </a:t>
                </a:r>
                <a:r>
                  <a:rPr lang="en-US" sz="2000" dirty="0"/>
                  <a:t>= 1</a:t>
                </a:r>
                <a:r>
                  <a:rPr lang="en-US" sz="2000" i="1" dirty="0"/>
                  <a:t>, . . . , n</a:t>
                </a:r>
                <a:r>
                  <a:rPr lang="en-US" sz="2000" dirty="0"/>
                  <a:t> </a:t>
                </a:r>
                <a:r>
                  <a:rPr lang="en-US" sz="900" dirty="0"/>
                  <a:t/>
                </a:r>
                <a:br>
                  <a:rPr lang="en-US" sz="900" dirty="0"/>
                </a:br>
                <a:r>
                  <a:rPr lang="en-US" sz="900" dirty="0"/>
                  <a:t/>
                </a:r>
                <a:br>
                  <a:rPr lang="en-US" sz="9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900" dirty="0"/>
                  <a:t/>
                </a:r>
                <a:br>
                  <a:rPr lang="en-US" sz="900" dirty="0"/>
                </a:br>
                <a:endParaRPr lang="en-US" sz="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9E8B4-1213-4E4C-9619-694911CC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78296" y="2107096"/>
                <a:ext cx="11251095" cy="4108173"/>
              </a:xfrm>
              <a:blipFill>
                <a:blip r:embed="rId2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7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9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A2DF-179F-489B-A5AD-AC79A49C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Weakly Ergodicity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E6C56-B183-4813-AC41-0FCC9C4F767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1257" y="2288805"/>
                <a:ext cx="11280062" cy="439937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3200" dirty="0"/>
                  <a:t>if </a:t>
                </a:r>
                <a:r>
                  <a:rPr lang="en-US" sz="3200" i="1" dirty="0"/>
                  <a:t>x</a:t>
                </a:r>
                <a:r>
                  <a:rPr lang="en-US" sz="3200" dirty="0"/>
                  <a:t>(0) is the initial state value :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3200" i="1" dirty="0"/>
                  <a:t>Definition 3: </a:t>
                </a:r>
                <a:r>
                  <a:rPr lang="en-US" sz="3200" dirty="0"/>
                  <a:t>The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 . . . ,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of </a:t>
                </a:r>
                <a:r>
                  <a:rPr lang="en-US" sz="3200" i="1" dirty="0"/>
                  <a:t>n × n  </a:t>
                </a:r>
                <a:r>
                  <a:rPr lang="en-US" sz="3200" dirty="0"/>
                  <a:t>stochastic matrices is weakly ergodic, if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= 1, . . . 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 all integer </a:t>
                </a:r>
                <a:r>
                  <a:rPr lang="en-US" sz="3200" i="1" dirty="0"/>
                  <a:t>p ≥ </a:t>
                </a:r>
                <a:r>
                  <a:rPr lang="en-US" sz="3200" dirty="0"/>
                  <a:t>0 </a:t>
                </a:r>
                <a:r>
                  <a:rPr lang="en-US" sz="3200" dirty="0" smtClean="0"/>
                  <a:t>:</a:t>
                </a:r>
                <a:endParaRPr lang="en-US" sz="3200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as </a:t>
                </a:r>
                <a:r>
                  <a:rPr lang="en-US" sz="3200" i="1" dirty="0"/>
                  <a:t>k → ∞</a:t>
                </a:r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· · ·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 + 2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 + 1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E6C56-B183-4813-AC41-0FCC9C4F7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1257" y="2288805"/>
                <a:ext cx="11280062" cy="4399378"/>
              </a:xfrm>
              <a:blipFill>
                <a:blip r:embed="rId2"/>
                <a:stretch>
                  <a:fillRect l="-919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39DD6FB-A963-4933-9B90-80C53A12A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29" y="2401736"/>
            <a:ext cx="2808531" cy="489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39834-83CB-42F7-A123-66A57E68E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88" y="4220466"/>
            <a:ext cx="2667814" cy="53605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8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Ergodicity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i="1" dirty="0"/>
                  <a:t>Definition 4: </a:t>
                </a:r>
                <a:r>
                  <a:rPr lang="en-US" sz="2400" dirty="0"/>
                  <a:t>A sequence of </a:t>
                </a:r>
                <a:r>
                  <a:rPr lang="en-US" sz="2400" i="1" dirty="0"/>
                  <a:t>n × n </a:t>
                </a:r>
                <a:r>
                  <a:rPr lang="en-US" sz="2400" dirty="0"/>
                  <a:t>stochastic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 strongly ergodic, if for all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, s </a:t>
                </a:r>
                <a:r>
                  <a:rPr lang="en-US" sz="2400" dirty="0"/>
                  <a:t>= 1</a:t>
                </a:r>
                <a:r>
                  <a:rPr lang="en-US" sz="2400" i="1" dirty="0"/>
                  <a:t>, . . . , n </a:t>
                </a:r>
                <a:r>
                  <a:rPr lang="en-US" sz="2400" dirty="0"/>
                  <a:t>and all integer </a:t>
                </a:r>
                <a:r>
                  <a:rPr lang="en-US" sz="2400" i="1" dirty="0"/>
                  <a:t>p ≥ </a:t>
                </a:r>
                <a:r>
                  <a:rPr lang="en-US" sz="2400" dirty="0"/>
                  <a:t>0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as </a:t>
                </a:r>
                <a:r>
                  <a:rPr lang="en-US" sz="2400" i="1" dirty="0"/>
                  <a:t>k → ∞</a:t>
                </a:r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left product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constant not depending on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6A9A080-0308-460D-B9EC-310351C1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070" y="3367717"/>
            <a:ext cx="1793773" cy="60712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9</a:t>
            </a:fld>
            <a:r>
              <a:rPr lang="en-US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47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1543</TotalTime>
  <Words>394</Words>
  <Application>Microsoft Office PowerPoint</Application>
  <PresentationFormat>Widescreen</PresentationFormat>
  <Paragraphs>136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 Boardroom</vt:lpstr>
      <vt:lpstr>A Necessary and Sufficient Condition for Consensus Over Random Networks </vt:lpstr>
      <vt:lpstr>Abstract</vt:lpstr>
      <vt:lpstr>Introduction</vt:lpstr>
      <vt:lpstr>Probability Space</vt:lpstr>
      <vt:lpstr>Problem Setup</vt:lpstr>
      <vt:lpstr>Problem Setup</vt:lpstr>
      <vt:lpstr>Problem Setup- Definition</vt:lpstr>
      <vt:lpstr>Weakly Ergodicity</vt:lpstr>
      <vt:lpstr>Strongly Ergodicity</vt:lpstr>
      <vt:lpstr>Ergodicity-Theorem 1</vt:lpstr>
      <vt:lpstr>Cauchy sequence</vt:lpstr>
      <vt:lpstr>Ergodicity </vt:lpstr>
      <vt:lpstr>Ergodicity-Theorem 2</vt:lpstr>
      <vt:lpstr>Ergodicity- Proof of Theorem 2</vt:lpstr>
      <vt:lpstr>Kolmogorov's zero–one law</vt:lpstr>
      <vt:lpstr> NECESSARY AND SUFFICIENT CONDITIONS FOR ERGODICITY  </vt:lpstr>
      <vt:lpstr>NECESSARY AND SUFFICIENT CONDITIONS FOR ERGODICITY</vt:lpstr>
      <vt:lpstr>Theorem 3 </vt:lpstr>
      <vt:lpstr>Perron-Frobenius</vt:lpstr>
      <vt:lpstr>Proof of Theorem 3</vt:lpstr>
      <vt:lpstr>Proof of Theorem 3</vt:lpstr>
      <vt:lpstr>Proof of Theorem 3</vt:lpstr>
      <vt:lpstr> Thank you  Any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Dr-ShahMansouri</dc:creator>
  <cp:lastModifiedBy>mojdeh karbalaee</cp:lastModifiedBy>
  <cp:revision>72</cp:revision>
  <dcterms:created xsi:type="dcterms:W3CDTF">2018-11-11T12:38:26Z</dcterms:created>
  <dcterms:modified xsi:type="dcterms:W3CDTF">2019-01-01T21:08:46Z</dcterms:modified>
</cp:coreProperties>
</file>