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77" r:id="rId4"/>
    <p:sldId id="268" r:id="rId5"/>
    <p:sldId id="278" r:id="rId6"/>
    <p:sldId id="279" r:id="rId7"/>
    <p:sldId id="280" r:id="rId8"/>
    <p:sldId id="259" r:id="rId9"/>
    <p:sldId id="260" r:id="rId10"/>
    <p:sldId id="291" r:id="rId11"/>
    <p:sldId id="282" r:id="rId12"/>
    <p:sldId id="283" r:id="rId13"/>
    <p:sldId id="284" r:id="rId14"/>
    <p:sldId id="285" r:id="rId15"/>
    <p:sldId id="261" r:id="rId16"/>
    <p:sldId id="289" r:id="rId17"/>
    <p:sldId id="290" r:id="rId18"/>
    <p:sldId id="288" r:id="rId19"/>
    <p:sldId id="287" r:id="rId20"/>
    <p:sldId id="263" r:id="rId21"/>
  </p:sldIdLst>
  <p:sldSz cx="9144000" cy="6858000" type="screen4x3"/>
  <p:notesSz cx="6858000" cy="9144000"/>
  <p:custDataLst>
    <p:tags r:id="rId23"/>
  </p:custData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35" autoAdjust="0"/>
    <p:restoredTop sz="94660"/>
  </p:normalViewPr>
  <p:slideViewPr>
    <p:cSldViewPr>
      <p:cViewPr varScale="1">
        <p:scale>
          <a:sx n="70" d="100"/>
          <a:sy n="70" d="100"/>
        </p:scale>
        <p:origin x="1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41824E-725B-4ACD-8EBF-EDE41ACFDF01}" type="datetimeFigureOut">
              <a:rPr lang="fa-IR" smtClean="0"/>
              <a:pPr/>
              <a:t>24/04/1440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7B796-0FB4-4BD0-A80C-C9BFCA5CB64E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5010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10848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86558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23264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11045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33153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03348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95033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58407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15560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12641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3567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113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4535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18444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08141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9442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32204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0704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5221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2126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24/04/1440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24/04/1440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24/04/1440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24/04/1440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24/04/1440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24/04/1440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24/04/1440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24/04/1440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24/04/1440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24/04/1440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24/04/1440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88AC-0253-4B35-890D-5F62805DB725}" type="datetimeFigureOut">
              <a:rPr lang="fa-IR" smtClean="0"/>
              <a:pPr/>
              <a:t>24/04/1440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slide" Target="slide18.xml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390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image" Target="../media/image3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40.png"/><Relationship Id="rId5" Type="http://schemas.openxmlformats.org/officeDocument/2006/relationships/slide" Target="slide2.xml"/><Relationship Id="rId10" Type="http://schemas.openxmlformats.org/officeDocument/2006/relationships/image" Target="../media/image370.png"/><Relationship Id="rId4" Type="http://schemas.openxmlformats.org/officeDocument/2006/relationships/image" Target="../media/image3.png"/><Relationship Id="rId9" Type="http://schemas.openxmlformats.org/officeDocument/2006/relationships/slide" Target="slide18.xml"/><Relationship Id="rId14" Type="http://schemas.openxmlformats.org/officeDocument/2006/relationships/image" Target="../media/image4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42.png"/><Relationship Id="rId5" Type="http://schemas.openxmlformats.org/officeDocument/2006/relationships/slide" Target="slide2.xml"/><Relationship Id="rId10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46.png"/><Relationship Id="rId5" Type="http://schemas.openxmlformats.org/officeDocument/2006/relationships/slide" Target="slide2.xml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slide" Target="slide18.xml"/><Relationship Id="rId1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52.png"/><Relationship Id="rId5" Type="http://schemas.openxmlformats.org/officeDocument/2006/relationships/slide" Target="slide2.xml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slide" Target="slide18.xml"/><Relationship Id="rId1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image" Target="../media/image57.png"/><Relationship Id="rId4" Type="http://schemas.openxmlformats.org/officeDocument/2006/relationships/image" Target="../media/image3.png"/><Relationship Id="rId9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59.png"/><Relationship Id="rId5" Type="http://schemas.openxmlformats.org/officeDocument/2006/relationships/slide" Target="slide2.xml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3.png"/><Relationship Id="rId9" Type="http://schemas.openxmlformats.org/officeDocument/2006/relationships/slide" Target="slide18.xml"/><Relationship Id="rId1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65.png"/><Relationship Id="rId5" Type="http://schemas.openxmlformats.org/officeDocument/2006/relationships/slide" Target="slide2.xml"/><Relationship Id="rId10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71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69.png"/><Relationship Id="rId5" Type="http://schemas.openxmlformats.org/officeDocument/2006/relationships/slide" Target="slide2.xml"/><Relationship Id="rId10" Type="http://schemas.openxmlformats.org/officeDocument/2006/relationships/image" Target="../media/image68.png"/><Relationship Id="rId4" Type="http://schemas.openxmlformats.org/officeDocument/2006/relationships/image" Target="../media/image3.png"/><Relationship Id="rId9" Type="http://schemas.openxmlformats.org/officeDocument/2006/relationships/slide" Target="slide18.xml"/><Relationship Id="rId1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74.png"/><Relationship Id="rId5" Type="http://schemas.openxmlformats.org/officeDocument/2006/relationships/slide" Target="slide2.xml"/><Relationship Id="rId10" Type="http://schemas.openxmlformats.org/officeDocument/2006/relationships/image" Target="../media/image73.png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77.png"/><Relationship Id="rId5" Type="http://schemas.openxmlformats.org/officeDocument/2006/relationships/slide" Target="slide2.xml"/><Relationship Id="rId10" Type="http://schemas.openxmlformats.org/officeDocument/2006/relationships/image" Target="../media/image76.png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5.png"/><Relationship Id="rId5" Type="http://schemas.openxmlformats.org/officeDocument/2006/relationships/slide" Target="slide4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18.xml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8.xml"/><Relationship Id="rId10" Type="http://schemas.openxmlformats.org/officeDocument/2006/relationships/slide" Target="slide15.xml"/><Relationship Id="rId4" Type="http://schemas.openxmlformats.org/officeDocument/2006/relationships/image" Target="../media/image3.png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10.png"/><Relationship Id="rId5" Type="http://schemas.openxmlformats.org/officeDocument/2006/relationships/slide" Target="slide4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14.png"/><Relationship Id="rId5" Type="http://schemas.openxmlformats.org/officeDocument/2006/relationships/slide" Target="slide2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slide" Target="slide18.xm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20.png"/><Relationship Id="rId5" Type="http://schemas.openxmlformats.org/officeDocument/2006/relationships/slide" Target="slide2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slide" Target="slide18.xml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27.png"/><Relationship Id="rId5" Type="http://schemas.openxmlformats.org/officeDocument/2006/relationships/slide" Target="slide2.xml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slide" Target="slide18.xml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32.png"/><Relationship Id="rId5" Type="http://schemas.openxmlformats.org/officeDocument/2006/relationships/slide" Target="slide2.xml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slide" Target="slide18.xml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38.png"/><Relationship Id="rId5" Type="http://schemas.openxmlformats.org/officeDocument/2006/relationships/slide" Target="slide2.xml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24" name="Rounded Rectangle 23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5" name="Rounded Rectangle 24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First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6" name="Rounded Rectangle 25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7" name="Rounded Rectangle 26">
            <a:hlinkClick r:id="rId8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Main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rId9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9" name="Rounded Rectangle 28">
            <a:hlinkClick r:id="rId10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21282" y="908720"/>
            <a:ext cx="6568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</a:rPr>
              <a:t>Distributed Control of Multi Agent Systems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66374" y="1700808"/>
            <a:ext cx="1678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</a:rPr>
              <a:t>Seminar 2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8520" y="2639814"/>
            <a:ext cx="56343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dirty="0"/>
              <a:t>Distributed Alternating Direction Method </a:t>
            </a:r>
            <a:r>
              <a:rPr lang="en-US" dirty="0" smtClean="0"/>
              <a:t>of Multipliers </a:t>
            </a:r>
            <a:r>
              <a:rPr lang="en-US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</a:p>
          <a:p>
            <a:pPr algn="ctr" rtl="0"/>
            <a:r>
              <a:rPr lang="en-US" sz="1400" dirty="0" err="1"/>
              <a:t>Ermin</a:t>
            </a:r>
            <a:r>
              <a:rPr lang="en-US" sz="1400" dirty="0"/>
              <a:t> </a:t>
            </a:r>
            <a:r>
              <a:rPr lang="en-US" sz="1400" dirty="0" smtClean="0"/>
              <a:t>Wei</a:t>
            </a:r>
            <a:r>
              <a:rPr lang="en-US" sz="1400" i="1" dirty="0"/>
              <a:t> </a:t>
            </a:r>
            <a:r>
              <a:rPr lang="en-US" sz="1400" dirty="0" smtClean="0"/>
              <a:t>and </a:t>
            </a:r>
            <a:r>
              <a:rPr lang="en-US" sz="1400" dirty="0" err="1"/>
              <a:t>Asuman</a:t>
            </a:r>
            <a:r>
              <a:rPr lang="en-US" sz="1400" dirty="0"/>
              <a:t> </a:t>
            </a:r>
            <a:r>
              <a:rPr lang="en-US" sz="1400" dirty="0" err="1" smtClean="0"/>
              <a:t>Ozdaglar</a:t>
            </a:r>
            <a:endParaRPr lang="en-US" sz="1400" dirty="0" smtClean="0"/>
          </a:p>
          <a:p>
            <a:pPr algn="ctr" rtl="0"/>
            <a:r>
              <a:rPr lang="en-US" sz="14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</a:t>
            </a:r>
            <a:endParaRPr lang="en-US" sz="1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9707" y="59399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0"/>
            <a:r>
              <a:rPr lang="en-US" dirty="0" smtClean="0"/>
              <a:t>Mohammad </a:t>
            </a:r>
            <a:r>
              <a:rPr lang="en-US" dirty="0" err="1" smtClean="0"/>
              <a:t>Mahmoodian</a:t>
            </a:r>
            <a:r>
              <a:rPr lang="en-US" dirty="0" smtClean="0"/>
              <a:t> 810196391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46442" y="3494790"/>
            <a:ext cx="69185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dirty="0" smtClean="0"/>
              <a:t>“On </a:t>
            </a:r>
            <a:r>
              <a:rPr lang="en-US" dirty="0"/>
              <a:t>the O(1/k) Convergence of Asynchronous Distributed Alternating Direction Method of </a:t>
            </a:r>
            <a:r>
              <a:rPr lang="en-US" dirty="0" smtClean="0"/>
              <a:t>Multipliers”</a:t>
            </a:r>
          </a:p>
          <a:p>
            <a:pPr algn="ctr" rtl="0"/>
            <a:r>
              <a:rPr lang="en-US" sz="1400" dirty="0" err="1"/>
              <a:t>Ermin</a:t>
            </a:r>
            <a:r>
              <a:rPr lang="en-US" sz="1400" dirty="0"/>
              <a:t> Wei</a:t>
            </a:r>
            <a:r>
              <a:rPr lang="en-US" sz="1400" i="1" dirty="0"/>
              <a:t> </a:t>
            </a:r>
            <a:r>
              <a:rPr lang="en-US" sz="1400" dirty="0"/>
              <a:t>and </a:t>
            </a:r>
            <a:r>
              <a:rPr lang="en-US" sz="1400" dirty="0" err="1"/>
              <a:t>Asuman</a:t>
            </a:r>
            <a:r>
              <a:rPr lang="en-US" sz="1400" dirty="0"/>
              <a:t> </a:t>
            </a:r>
            <a:r>
              <a:rPr lang="en-US" sz="1400" dirty="0" err="1" smtClean="0"/>
              <a:t>Ozdaglar</a:t>
            </a:r>
            <a:endParaRPr lang="en-US" sz="1400" dirty="0" smtClean="0"/>
          </a:p>
          <a:p>
            <a:pPr algn="ctr" rtl="0"/>
            <a:r>
              <a:rPr lang="en-US" sz="14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2013</a:t>
            </a:r>
            <a:endParaRPr lang="en-US" sz="1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2019" y="4626765"/>
            <a:ext cx="59073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b="1" dirty="0" smtClean="0">
                <a:solidFill>
                  <a:srgbClr val="231F20"/>
                </a:solidFill>
              </a:rPr>
              <a:t>Main Paper:</a:t>
            </a:r>
          </a:p>
          <a:p>
            <a:pPr algn="ctr" rtl="0"/>
            <a:r>
              <a:rPr lang="en-US" dirty="0" smtClean="0">
                <a:solidFill>
                  <a:srgbClr val="231F20"/>
                </a:solidFill>
              </a:rPr>
              <a:t>“Convergence </a:t>
            </a:r>
            <a:r>
              <a:rPr lang="en-US" dirty="0">
                <a:solidFill>
                  <a:srgbClr val="231F20"/>
                </a:solidFill>
              </a:rPr>
              <a:t>Rate of Distributed </a:t>
            </a:r>
            <a:r>
              <a:rPr lang="en-US" dirty="0" smtClean="0">
                <a:solidFill>
                  <a:srgbClr val="231F20"/>
                </a:solidFill>
              </a:rPr>
              <a:t>ADMM over Networks</a:t>
            </a:r>
            <a:r>
              <a:rPr lang="en-US" dirty="0" smtClean="0"/>
              <a:t>”</a:t>
            </a:r>
          </a:p>
          <a:p>
            <a:pPr algn="ctr" rtl="0"/>
            <a:r>
              <a:rPr lang="en-US" sz="1400" dirty="0"/>
              <a:t>Ali </a:t>
            </a:r>
            <a:r>
              <a:rPr lang="en-US" sz="1400" dirty="0" err="1"/>
              <a:t>Makhdoumi</a:t>
            </a:r>
            <a:r>
              <a:rPr lang="en-US" sz="1400" dirty="0"/>
              <a:t> and </a:t>
            </a:r>
            <a:r>
              <a:rPr lang="en-US" sz="1400" dirty="0" err="1"/>
              <a:t>Asuman</a:t>
            </a:r>
            <a:r>
              <a:rPr lang="en-US" sz="1400" dirty="0"/>
              <a:t> </a:t>
            </a:r>
            <a:r>
              <a:rPr lang="en-US" sz="1400" dirty="0" err="1"/>
              <a:t>Ozdaglar</a:t>
            </a:r>
            <a:r>
              <a:rPr lang="en-US" sz="1400" dirty="0"/>
              <a:t> </a:t>
            </a:r>
            <a:endParaRPr lang="en-US" sz="1400" dirty="0" smtClean="0"/>
          </a:p>
          <a:p>
            <a:pPr algn="ctr" rtl="0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Main Paper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31" name="Rounded Rectangle 3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2" name="Rounded Rectangle 3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First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3" name="Rounded Rectangle 3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4" name="Rounded Rectangle 3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5" name="Rounded Rectangle 3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06" y="4572008"/>
            <a:ext cx="1500198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>
                <a:solidFill>
                  <a:srgbClr val="231F20"/>
                </a:solidFill>
              </a:rPr>
              <a:t>Convergence Rate of Distributed ADMM over Networks</a:t>
            </a:r>
            <a:endParaRPr lang="fa-IR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98672" y="406405"/>
                <a:ext cx="700577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denote its set of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neighbors including </a:t>
                </a:r>
                <a:r>
                  <a:rPr lang="en-US" dirty="0">
                    <a:solidFill>
                      <a:srgbClr val="231F20"/>
                    </a:solidFill>
                  </a:rPr>
                  <a:t>agent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dirty="0">
                    <a:solidFill>
                      <a:srgbClr val="231F20"/>
                    </a:solidFill>
                  </a:rPr>
                  <a:t>itself,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} ∪ {</m:t>
                    </m:r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672" y="406405"/>
                <a:ext cx="7005775" cy="646331"/>
              </a:xfrm>
              <a:prstGeom prst="rect">
                <a:avLst/>
              </a:prstGeom>
              <a:blipFill>
                <a:blip r:embed="rId10"/>
                <a:stretch>
                  <a:fillRect l="-52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98670" y="1857364"/>
                <a:ext cx="7005775" cy="1222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solidFill>
                      <a:srgbClr val="231F20"/>
                    </a:solidFill>
                  </a:rPr>
                  <a:t>Definition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231F20"/>
                    </a:solidFill>
                  </a:rPr>
                  <a:t>Communication Matrix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)</a:t>
                </a:r>
                <a:r>
                  <a:rPr lang="en-US" b="1" dirty="0" smtClean="0">
                    <a:solidFill>
                      <a:srgbClr val="231F20"/>
                    </a:solidFill>
                  </a:rPr>
                  <a:t>. </a:t>
                </a:r>
                <a:r>
                  <a:rPr lang="en-US" dirty="0">
                    <a:solidFill>
                      <a:srgbClr val="231F2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be 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 matrix </a:t>
                </a:r>
                <a:r>
                  <a:rPr lang="en-US" dirty="0">
                    <a:solidFill>
                      <a:srgbClr val="231F20"/>
                    </a:solidFill>
                  </a:rPr>
                  <a:t>whose entries satisfy the following property:</a:t>
                </a:r>
                <a:br>
                  <a:rPr lang="en-US" dirty="0">
                    <a:solidFill>
                      <a:srgbClr val="231F20"/>
                    </a:solidFill>
                  </a:rPr>
                </a:br>
                <a:r>
                  <a:rPr lang="en-US" dirty="0">
                    <a:solidFill>
                      <a:srgbClr val="231F20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. We refer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as the </a:t>
                </a:r>
                <a:r>
                  <a:rPr lang="en-US" i="1" dirty="0">
                    <a:solidFill>
                      <a:srgbClr val="231F20"/>
                    </a:solidFill>
                  </a:rPr>
                  <a:t>communication matrix</a:t>
                </a:r>
                <a:r>
                  <a:rPr lang="en-US" dirty="0">
                    <a:solidFill>
                      <a:srgbClr val="231F20"/>
                    </a:solidFill>
                  </a:rPr>
                  <a:t>.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670" y="1857364"/>
                <a:ext cx="7005775" cy="1222642"/>
              </a:xfrm>
              <a:prstGeom prst="rect">
                <a:avLst/>
              </a:prstGeom>
              <a:blipFill>
                <a:blip r:embed="rId11"/>
                <a:stretch>
                  <a:fillRect l="-522" t="-30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38197" y="3357562"/>
                <a:ext cx="696624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b="1" dirty="0">
                    <a:solidFill>
                      <a:srgbClr val="231F20"/>
                    </a:solidFill>
                  </a:rPr>
                  <a:t>Assumption 1. </a:t>
                </a:r>
                <a:r>
                  <a:rPr lang="en-US" dirty="0">
                    <a:solidFill>
                      <a:srgbClr val="231F20"/>
                    </a:solidFill>
                  </a:rPr>
                  <a:t>The communication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satisfies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𝑛𝑢𝑙𝑙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) =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𝑠𝑝𝑎𝑛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vector with all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entries equal </a:t>
                </a:r>
                <a:r>
                  <a:rPr lang="en-US" dirty="0">
                    <a:solidFill>
                      <a:srgbClr val="231F20"/>
                    </a:solidFill>
                  </a:rPr>
                  <a:t>to one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𝑛𝑢𝑙𝑙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denotes the null-space of the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197" y="3357562"/>
                <a:ext cx="6966248" cy="923330"/>
              </a:xfrm>
              <a:prstGeom prst="rect">
                <a:avLst/>
              </a:prstGeom>
              <a:blipFill>
                <a:blip r:embed="rId12"/>
                <a:stretch>
                  <a:fillRect l="-613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98671" y="1164299"/>
                <a:ext cx="70057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 denotes </a:t>
                </a:r>
                <a:r>
                  <a:rPr lang="en-US" dirty="0">
                    <a:solidFill>
                      <a:srgbClr val="231F20"/>
                    </a:solidFill>
                  </a:rPr>
                  <a:t>the degree of agent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)| 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.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671" y="1164299"/>
                <a:ext cx="7005775" cy="369332"/>
              </a:xfrm>
              <a:prstGeom prst="rect">
                <a:avLst/>
              </a:prstGeom>
              <a:blipFill>
                <a:blip r:embed="rId13"/>
                <a:stretch>
                  <a:fillRect l="-52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04097" y="4509120"/>
                <a:ext cx="7000347" cy="1521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summation of </a:t>
                </a:r>
                <a:r>
                  <a:rPr lang="en-US" dirty="0">
                    <a:solidFill>
                      <a:srgbClr val="231F20"/>
                    </a:solidFill>
                  </a:rPr>
                  <a:t>each row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is zero, and the graph is connected,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then </a:t>
                </a:r>
                <a:r>
                  <a:rPr lang="en-US" b="1" dirty="0" smtClean="0">
                    <a:solidFill>
                      <a:srgbClr val="231F20"/>
                    </a:solidFill>
                  </a:rPr>
                  <a:t>Assumption </a:t>
                </a:r>
                <a:r>
                  <a:rPr lang="en-US" b="1" dirty="0">
                    <a:solidFill>
                      <a:srgbClr val="231F20"/>
                    </a:solidFill>
                  </a:rPr>
                  <a:t>1</a:t>
                </a:r>
                <a:r>
                  <a:rPr lang="en-US" dirty="0">
                    <a:solidFill>
                      <a:srgbClr val="231F20"/>
                    </a:solidFill>
                  </a:rPr>
                  <a:t> holds. As a particular case, the Laplacian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matrix of </a:t>
                </a:r>
                <a:r>
                  <a:rPr lang="en-US" dirty="0">
                    <a:solidFill>
                      <a:srgbClr val="231F20"/>
                    </a:solidFill>
                  </a:rPr>
                  <a:t>the graph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when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and zero </a:t>
                </a:r>
                <a:r>
                  <a:rPr lang="en-US" dirty="0">
                    <a:solidFill>
                      <a:srgbClr val="231F20"/>
                    </a:solidFill>
                  </a:rPr>
                  <a:t>otherwise,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is a communication matrix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that satisfies </a:t>
                </a:r>
                <a:r>
                  <a:rPr lang="en-US" b="1" dirty="0">
                    <a:solidFill>
                      <a:srgbClr val="231F20"/>
                    </a:solidFill>
                  </a:rPr>
                  <a:t>Assumption 1</a:t>
                </a:r>
                <a:r>
                  <a:rPr lang="en-US" dirty="0">
                    <a:solidFill>
                      <a:srgbClr val="231F20"/>
                    </a:solidFill>
                  </a:rPr>
                  <a:t>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097" y="4509120"/>
                <a:ext cx="7000347" cy="1521955"/>
              </a:xfrm>
              <a:prstGeom prst="rect">
                <a:avLst/>
              </a:prstGeom>
              <a:blipFill>
                <a:blip r:embed="rId14"/>
                <a:stretch>
                  <a:fillRect l="-523" t="-2008" r="-1481" b="-5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37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Main Paper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31" name="Rounded Rectangle 3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2" name="Rounded Rectangle 3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First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3" name="Rounded Rectangle 3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4" name="Rounded Rectangle 3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5" name="Rounded Rectangle 3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06" y="4572008"/>
            <a:ext cx="1500198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>
                <a:solidFill>
                  <a:srgbClr val="231F20"/>
                </a:solidFill>
              </a:rPr>
              <a:t>Convergence Rate of Distributed ADMM over Networks</a:t>
            </a:r>
            <a:endParaRPr lang="fa-IR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0846" y="264711"/>
                <a:ext cx="6868036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 rtl="0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Constraint that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are equal </a:t>
                </a:r>
                <a:r>
                  <a:rPr lang="en-US" dirty="0" smtClean="0"/>
                  <a:t>can be </a:t>
                </a:r>
                <a:r>
                  <a:rPr lang="en-US" dirty="0"/>
                  <a:t>enforced by the linear constraint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. . . 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sub-vector of dimension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dirty="0"/>
                  <a:t> matrix defined as the </a:t>
                </a:r>
                <a:r>
                  <a:rPr lang="en-US" dirty="0" err="1"/>
                  <a:t>Kronecker</a:t>
                </a:r>
                <a:r>
                  <a:rPr lang="en-US" dirty="0"/>
                  <a:t> </a:t>
                </a:r>
                <a:r>
                  <a:rPr lang="en-US" dirty="0" smtClean="0"/>
                  <a:t>product between </a:t>
                </a:r>
                <a:r>
                  <a:rPr lang="en-US" dirty="0"/>
                  <a:t>communication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46" y="264711"/>
                <a:ext cx="6868036" cy="1508105"/>
              </a:xfrm>
              <a:prstGeom prst="rect">
                <a:avLst/>
              </a:prstGeom>
              <a:blipFill>
                <a:blip r:embed="rId10"/>
                <a:stretch>
                  <a:fillRect l="-622" t="-2016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316416" y="6349389"/>
            <a:ext cx="8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06830" y="1878561"/>
                <a:ext cx="68620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solidFill>
                      <a:srgbClr val="231F20"/>
                    </a:solidFill>
                  </a:rPr>
                  <a:t>Assumption 2. </a:t>
                </a:r>
                <a:r>
                  <a:rPr lang="en-US" dirty="0">
                    <a:solidFill>
                      <a:srgbClr val="231F20"/>
                    </a:solidFill>
                  </a:rPr>
                  <a:t>The optimal solution set of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main problem  </a:t>
                </a:r>
                <a:r>
                  <a:rPr lang="en-US" dirty="0">
                    <a:solidFill>
                      <a:srgbClr val="231F20"/>
                    </a:solidFill>
                  </a:rPr>
                  <a:t>is nonempty. 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denote an optimal solution of the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problem.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830" y="1878561"/>
                <a:ext cx="6862051" cy="646331"/>
              </a:xfrm>
              <a:prstGeom prst="rect">
                <a:avLst/>
              </a:prstGeom>
              <a:blipFill>
                <a:blip r:embed="rId11"/>
                <a:stretch>
                  <a:fillRect l="-62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00845" y="2913403"/>
                <a:ext cx="6868035" cy="9933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We expand the constraint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so that for each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800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⊗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is </a:t>
                </a:r>
                <a:r>
                  <a:rPr lang="en-US" dirty="0">
                    <a:solidFill>
                      <a:srgbClr val="231F2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matrix.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to </a:t>
                </a:r>
                <a:r>
                  <a:rPr lang="en-US" dirty="0">
                    <a:solidFill>
                      <a:srgbClr val="231F20"/>
                    </a:solidFill>
                  </a:rPr>
                  <a:t>obtain the following reformulation: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45" y="2913403"/>
                <a:ext cx="6868035" cy="993349"/>
              </a:xfrm>
              <a:prstGeom prst="rect">
                <a:avLst/>
              </a:prstGeom>
              <a:blipFill>
                <a:blip r:embed="rId12"/>
                <a:stretch>
                  <a:fillRect l="-799" t="-16564" b="-34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0939" y="4295263"/>
            <a:ext cx="5248275" cy="1704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027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Main Paper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31" name="Rounded Rectangle 3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2" name="Rounded Rectangle 3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First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3" name="Rounded Rectangle 3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4" name="Rounded Rectangle 3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5" name="Rounded Rectangle 3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06" y="4572008"/>
            <a:ext cx="1500198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>
                <a:solidFill>
                  <a:srgbClr val="231F20"/>
                </a:solidFill>
              </a:rPr>
              <a:t>Convergence Rate of Distributed ADMM over Networks</a:t>
            </a:r>
            <a:endParaRPr lang="fa-IR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2470" y="216045"/>
            <a:ext cx="174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dirty="0" err="1" smtClean="0"/>
              <a:t>Lagrangian</a:t>
            </a:r>
            <a:r>
              <a:rPr lang="en-US" dirty="0" smtClean="0"/>
              <a:t> 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16416" y="6349389"/>
            <a:ext cx="8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3189" y="702505"/>
            <a:ext cx="5083020" cy="159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87162" y="2819171"/>
                <a:ext cx="4572000" cy="3916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 algn="l" rtl="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we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as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162" y="2819171"/>
                <a:ext cx="4572000" cy="391646"/>
              </a:xfrm>
              <a:prstGeom prst="rect">
                <a:avLst/>
              </a:prstGeom>
              <a:blipFill>
                <a:blip r:embed="rId11"/>
                <a:stretch>
                  <a:fillRect l="-1200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8224" y="3357562"/>
            <a:ext cx="4552950" cy="552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7162" y="4162305"/>
                <a:ext cx="6781720" cy="480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dirty="0" smtClean="0">
                    <a:solidFill>
                      <a:srgbClr val="231F20"/>
                    </a:solidFill>
                  </a:rPr>
                  <a:t>2.   For </a:t>
                </a:r>
                <a:r>
                  <a:rPr lang="en-US" dirty="0">
                    <a:solidFill>
                      <a:srgbClr val="231F20"/>
                    </a:solidFill>
                  </a:rPr>
                  <a:t>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we update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dirty="0" err="1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dirty="0">
                    <a:solidFill>
                      <a:srgbClr val="231F20"/>
                    </a:solidFill>
                  </a:rPr>
                  <a:t> as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162" y="4162305"/>
                <a:ext cx="6781720" cy="480324"/>
              </a:xfrm>
              <a:prstGeom prst="rect">
                <a:avLst/>
              </a:prstGeom>
              <a:blipFill>
                <a:blip r:embed="rId13"/>
                <a:stretch>
                  <a:fillRect l="-809" t="-2532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49149" y="4911237"/>
            <a:ext cx="4991100" cy="466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07968" y="5885621"/>
            <a:ext cx="3673462" cy="529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1687162" y="24498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31F20"/>
                </a:solidFill>
              </a:rPr>
              <a:t>We now use ADMM algorithm</a:t>
            </a: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7917" y="5516289"/>
            <a:ext cx="779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>
                <a:solidFill>
                  <a:srgbClr val="231F20"/>
                </a:solidFill>
              </a:rPr>
              <a:t>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Main Paper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31" name="Rounded Rectangle 3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2" name="Rounded Rectangle 3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First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3" name="Rounded Rectangle 3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4" name="Rounded Rectangle 3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5" name="Rounded Rectangle 3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06" y="4572008"/>
            <a:ext cx="1500198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>
                <a:solidFill>
                  <a:srgbClr val="231F20"/>
                </a:solidFill>
              </a:rPr>
              <a:t>Convergence Rate of Distributed ADMM over Networks</a:t>
            </a:r>
            <a:endParaRPr lang="fa-IR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16416" y="6349389"/>
            <a:ext cx="8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91680" y="456236"/>
                <a:ext cx="6777202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dirty="0" smtClean="0">
                    <a:solidFill>
                      <a:srgbClr val="231F20"/>
                    </a:solidFill>
                  </a:rPr>
                  <a:t>3.    </a:t>
                </a:r>
                <a:r>
                  <a:rPr lang="en-US" dirty="0">
                    <a:solidFill>
                      <a:srgbClr val="231F2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we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rgbClr val="231F20"/>
                    </a:solidFill>
                  </a:rPr>
                  <a:t> </a:t>
                </a:r>
                <a:r>
                  <a:rPr lang="en-US" dirty="0">
                    <a:solidFill>
                      <a:srgbClr val="231F20"/>
                    </a:solidFill>
                  </a:rPr>
                  <a:t>as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56236"/>
                <a:ext cx="6777202" cy="391646"/>
              </a:xfrm>
              <a:prstGeom prst="rect">
                <a:avLst/>
              </a:prstGeom>
              <a:blipFill>
                <a:blip r:embed="rId10"/>
                <a:stretch>
                  <a:fillRect l="-81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2794" y="1135788"/>
            <a:ext cx="5674973" cy="514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88822" y="2095291"/>
                <a:ext cx="6780060" cy="668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One can implement this algorithm in a distributed manner, where </a:t>
                </a:r>
                <a:r>
                  <a:rPr lang="en-US" dirty="0">
                    <a:solidFill>
                      <a:srgbClr val="231F20"/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maintains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22" y="2095291"/>
                <a:ext cx="6780060" cy="668645"/>
              </a:xfrm>
              <a:prstGeom prst="rect">
                <a:avLst/>
              </a:prstGeom>
              <a:blipFill>
                <a:blip r:embed="rId12"/>
                <a:stretch>
                  <a:fillRect l="-540" t="-5505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8822" y="3059668"/>
                <a:ext cx="6987634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We </a:t>
                </a:r>
                <a:r>
                  <a:rPr lang="en-US" dirty="0">
                    <a:solidFill>
                      <a:srgbClr val="231F20"/>
                    </a:solidFill>
                  </a:rPr>
                  <a:t>show that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we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22" y="3059668"/>
                <a:ext cx="6987634" cy="391646"/>
              </a:xfrm>
              <a:prstGeom prst="rect">
                <a:avLst/>
              </a:prstGeom>
              <a:blipFill>
                <a:blip r:embed="rId13"/>
                <a:stretch>
                  <a:fillRect l="-524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87000" y="3751540"/>
                <a:ext cx="6781882" cy="820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The second </a:t>
                </a:r>
                <a:r>
                  <a:rPr lang="en-US" dirty="0">
                    <a:solidFill>
                      <a:srgbClr val="231F20"/>
                    </a:solidFill>
                  </a:rPr>
                  <a:t>observation 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it-IT" i="1" dirty="0" smtClean="0">
                        <a:latin typeface="Cambria Math" panose="02040503050406030204" pitchFamily="18" charset="0"/>
                      </a:rPr>
                      <m:t>⊗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00" y="3751540"/>
                <a:ext cx="6781882" cy="820481"/>
              </a:xfrm>
              <a:prstGeom prst="rect">
                <a:avLst/>
              </a:prstGeom>
              <a:blipFill>
                <a:blip r:embed="rId14"/>
                <a:stretch>
                  <a:fillRect l="-629"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687000" y="4810506"/>
                <a:ext cx="6781882" cy="1499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This reduction shows that the algorithm need not maintain primal </a:t>
                </a:r>
                <a:r>
                  <a:rPr lang="en-US" dirty="0">
                    <a:solidFill>
                      <a:srgbClr val="231F20"/>
                    </a:solidFill>
                  </a:rPr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and its neighbors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but instead </a:t>
                </a:r>
                <a:r>
                  <a:rPr lang="en-US" dirty="0">
                    <a:solidFill>
                      <a:srgbClr val="231F20"/>
                    </a:solidFill>
                  </a:rPr>
                  <a:t>can operate with the lower dimensional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node-based primal </a:t>
                </a:r>
                <a:r>
                  <a:rPr lang="en-US" dirty="0">
                    <a:solidFill>
                      <a:srgbClr val="231F20"/>
                    </a:solidFill>
                  </a:rPr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is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’s estimate of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the primal </a:t>
                </a:r>
                <a:r>
                  <a:rPr lang="en-US" dirty="0">
                    <a:solidFill>
                      <a:srgbClr val="231F20"/>
                    </a:solidFill>
                  </a:rPr>
                  <a:t>variable (obtained as the average of primal variables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of his </a:t>
                </a:r>
                <a:r>
                  <a:rPr lang="en-US" dirty="0">
                    <a:solidFill>
                      <a:srgbClr val="231F20"/>
                    </a:solidFill>
                  </a:rPr>
                  <a:t>own neighbors). </a:t>
                </a:r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00" y="4810506"/>
                <a:ext cx="6781882" cy="1499641"/>
              </a:xfrm>
              <a:prstGeom prst="rect">
                <a:avLst/>
              </a:prstGeom>
              <a:blipFill>
                <a:blip r:embed="rId15"/>
                <a:stretch>
                  <a:fillRect l="-629" t="-2033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79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Main Paper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31" name="Rounded Rectangle 3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2" name="Rounded Rectangle 3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First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3" name="Rounded Rectangle 3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4" name="Rounded Rectangle 3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 smtClean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5" name="Rounded Rectangle 3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06" y="4572008"/>
            <a:ext cx="1500198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>
                <a:solidFill>
                  <a:srgbClr val="231F20"/>
                </a:solidFill>
              </a:rPr>
              <a:t>Convergence Rate of Distributed ADMM over Networks</a:t>
            </a:r>
            <a:endParaRPr lang="fa-IR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16416" y="6349389"/>
            <a:ext cx="8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1720" y="547878"/>
            <a:ext cx="6555025" cy="54016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6002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Convergence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First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Main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>
                <a:solidFill>
                  <a:srgbClr val="231F20"/>
                </a:solidFill>
              </a:rPr>
              <a:t>Convergence Rate of Distributed ADMM over Networks</a:t>
            </a: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16416" y="6349389"/>
            <a:ext cx="8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91680" y="1331476"/>
                <a:ext cx="69127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solidFill>
                      <a:srgbClr val="231F20"/>
                    </a:solidFill>
                  </a:rPr>
                  <a:t>Theorem. </a:t>
                </a:r>
                <a:r>
                  <a:rPr lang="en-US" dirty="0">
                    <a:solidFill>
                      <a:srgbClr val="231F20"/>
                    </a:solidFill>
                  </a:rPr>
                  <a:t>For any</a:t>
                </a:r>
                <a:r>
                  <a:rPr lang="en-US" i="1" dirty="0">
                    <a:solidFill>
                      <a:srgbClr val="231F2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, starting 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we have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31476"/>
                <a:ext cx="6912768" cy="369332"/>
              </a:xfrm>
              <a:prstGeom prst="rect">
                <a:avLst/>
              </a:prstGeom>
              <a:blipFill>
                <a:blip r:embed="rId10"/>
                <a:stretch>
                  <a:fillRect l="-6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3451" y="1866528"/>
            <a:ext cx="5229225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691680" y="3214465"/>
                <a:ext cx="6912768" cy="934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is a bound on the </a:t>
                </a:r>
                <a:r>
                  <a:rPr lang="en-US" dirty="0" err="1">
                    <a:solidFill>
                      <a:srgbClr val="231F20"/>
                    </a:solidFill>
                  </a:rPr>
                  <a:t>subgradients</a:t>
                </a:r>
                <a:r>
                  <a:rPr lang="en-US" dirty="0">
                    <a:solidFill>
                      <a:srgbClr val="231F20"/>
                    </a:solidFill>
                  </a:rPr>
                  <a:t> of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is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the smallest non-zero </a:t>
                </a:r>
                <a:r>
                  <a:rPr lang="en-US" dirty="0" err="1">
                    <a:solidFill>
                      <a:srgbClr val="231F20"/>
                    </a:solidFill>
                  </a:rPr>
                  <a:t>eigen</a:t>
                </a:r>
                <a:r>
                  <a:rPr lang="en-US" dirty="0">
                    <a:solidFill>
                      <a:srgbClr val="231F20"/>
                    </a:solidFill>
                  </a:rPr>
                  <a:t>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is the largest </a:t>
                </a:r>
                <a:r>
                  <a:rPr lang="en-US" dirty="0" err="1" smtClean="0">
                    <a:solidFill>
                      <a:srgbClr val="231F20"/>
                    </a:solidFill>
                  </a:rPr>
                  <a:t>eigen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 value </a:t>
                </a:r>
                <a:r>
                  <a:rPr lang="en-US" dirty="0">
                    <a:solidFill>
                      <a:srgbClr val="231F2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.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214465"/>
                <a:ext cx="6912768" cy="934615"/>
              </a:xfrm>
              <a:prstGeom prst="rect">
                <a:avLst/>
              </a:prstGeom>
              <a:blipFill>
                <a:blip r:embed="rId12"/>
                <a:stretch>
                  <a:fillRect l="-618" t="-324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91680" y="4571836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), . . . 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571836"/>
                <a:ext cx="4572000" cy="369332"/>
              </a:xfrm>
              <a:prstGeom prst="rect">
                <a:avLst/>
              </a:prstGeom>
              <a:blipFill>
                <a:blip r:embed="rId13"/>
                <a:stretch>
                  <a:fillRect l="-933"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70176" y="5314528"/>
            <a:ext cx="2895600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691680" y="347863"/>
                <a:ext cx="7024001" cy="704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 be </a:t>
                </a:r>
                <a:r>
                  <a:rPr lang="en-US" dirty="0">
                    <a:solidFill>
                      <a:srgbClr val="231F2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 be </a:t>
                </a:r>
                <a:r>
                  <a:rPr lang="en-US" dirty="0">
                    <a:solidFill>
                      <a:srgbClr val="231F2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.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47863"/>
                <a:ext cx="7024001" cy="704873"/>
              </a:xfrm>
              <a:prstGeom prst="rect">
                <a:avLst/>
              </a:prstGeom>
              <a:blipFill>
                <a:blip r:embed="rId15"/>
                <a:stretch>
                  <a:fillRect l="-608" t="-60345" b="-5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Convergence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First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Main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>
                <a:solidFill>
                  <a:srgbClr val="231F20"/>
                </a:solidFill>
              </a:rPr>
              <a:t>Convergence Rate of Distributed ADMM over Networks</a:t>
            </a: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16416" y="6349389"/>
            <a:ext cx="8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670513" y="547665"/>
                <a:ext cx="693224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solidFill>
                      <a:srgbClr val="231F20"/>
                    </a:solidFill>
                  </a:rPr>
                  <a:t>Assumption 3 </a:t>
                </a:r>
                <a:r>
                  <a:rPr lang="en-US" dirty="0">
                    <a:solidFill>
                      <a:srgbClr val="231F20"/>
                    </a:solidFill>
                  </a:rPr>
                  <a:t>(</a:t>
                </a:r>
                <a:r>
                  <a:rPr lang="en-US" b="1" dirty="0">
                    <a:solidFill>
                      <a:srgbClr val="231F20"/>
                    </a:solidFill>
                  </a:rPr>
                  <a:t>Strongly convex and Lipschitz Gradient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)</a:t>
                </a:r>
                <a:r>
                  <a:rPr lang="en-US" b="1" dirty="0" smtClean="0">
                    <a:solidFill>
                      <a:srgbClr val="231F20"/>
                    </a:solidFill>
                  </a:rPr>
                  <a:t>.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For </a:t>
                </a:r>
                <a:r>
                  <a:rPr lang="en-US" dirty="0">
                    <a:solidFill>
                      <a:srgbClr val="231F20"/>
                    </a:solidFill>
                  </a:rPr>
                  <a:t>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is differentiable and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has Lipschitz continuous </a:t>
                </a:r>
                <a:r>
                  <a:rPr lang="en-US" dirty="0">
                    <a:solidFill>
                      <a:srgbClr val="231F20"/>
                    </a:solidFill>
                  </a:rPr>
                  <a:t>gradient, i.e.,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3" y="547665"/>
                <a:ext cx="6932240" cy="923330"/>
              </a:xfrm>
              <a:prstGeom prst="rect">
                <a:avLst/>
              </a:prstGeom>
              <a:blipFill>
                <a:blip r:embed="rId10"/>
                <a:stretch>
                  <a:fillRect l="-528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6527" y="1911871"/>
            <a:ext cx="5943600" cy="581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690270" y="3072178"/>
                <a:ext cx="6933934" cy="803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.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is </a:t>
                </a:r>
                <a:r>
                  <a:rPr lang="en-US" dirty="0">
                    <a:solidFill>
                      <a:srgbClr val="231F20"/>
                    </a:solidFill>
                  </a:rPr>
                  <a:t>also strongly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convex with </a:t>
                </a:r>
                <a:r>
                  <a:rPr lang="en-US" dirty="0">
                    <a:solidFill>
                      <a:srgbClr val="231F20"/>
                    </a:solidFill>
                  </a:rPr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 is </a:t>
                </a:r>
                <a:r>
                  <a:rPr lang="en-US" dirty="0">
                    <a:solidFill>
                      <a:srgbClr val="231F20"/>
                    </a:solidFill>
                  </a:rPr>
                  <a:t>convex.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270" y="3072178"/>
                <a:ext cx="6933934" cy="803553"/>
              </a:xfrm>
              <a:prstGeom prst="rect">
                <a:avLst/>
              </a:prstGeom>
              <a:blipFill>
                <a:blip r:embed="rId12"/>
                <a:stretch>
                  <a:fillRect l="-527" t="-378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691680" y="4455014"/>
                <a:ext cx="6933933" cy="846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We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and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sSub>
                      <m:sSubPr>
                        <m:ctrlP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 and define </a:t>
                </a:r>
                <a:r>
                  <a:rPr lang="en-US" dirty="0">
                    <a:solidFill>
                      <a:srgbClr val="231F20"/>
                    </a:solidFill>
                  </a:rPr>
                  <a:t>the condition number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den>
                    </m:f>
                  </m:oMath>
                </a14:m>
                <a:r>
                  <a:rPr lang="en-US" dirty="0" smtClean="0"/>
                  <a:t> .</a:t>
                </a:r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455014"/>
                <a:ext cx="6933933" cy="846194"/>
              </a:xfrm>
              <a:prstGeom prst="rect">
                <a:avLst/>
              </a:prstGeom>
              <a:blipFill>
                <a:blip r:embed="rId13"/>
                <a:stretch>
                  <a:fillRect l="-616" t="-3597"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979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Convergence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First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Main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>
                <a:solidFill>
                  <a:srgbClr val="231F20"/>
                </a:solidFill>
              </a:rPr>
              <a:t>Convergence Rate of Distributed ADMM over Networks</a:t>
            </a: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16416" y="6349389"/>
            <a:ext cx="8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753292" y="388328"/>
                <a:ext cx="6563124" cy="952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solidFill>
                      <a:srgbClr val="231F20"/>
                    </a:solidFill>
                  </a:rPr>
                  <a:t>Theorem. </a:t>
                </a:r>
                <a:r>
                  <a:rPr lang="en-US" dirty="0">
                    <a:solidFill>
                      <a:srgbClr val="231F20"/>
                    </a:solidFill>
                  </a:rPr>
                  <a:t>Suppose Assumptions 1, 2, and 3 hold.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 </a:t>
                </a:r>
                <a:r>
                  <a:rPr lang="en-US" dirty="0">
                    <a:solidFill>
                      <a:srgbClr val="231F20"/>
                    </a:solidFill>
                  </a:rPr>
                  <a:t>be the sequence generated by Algorithm 1.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There exist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for which we have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2" y="388328"/>
                <a:ext cx="6563124" cy="952440"/>
              </a:xfrm>
              <a:prstGeom prst="rect">
                <a:avLst/>
              </a:prstGeom>
              <a:blipFill>
                <a:blip r:embed="rId10"/>
                <a:stretch>
                  <a:fillRect l="-651" t="-3846" r="-1580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74002" y="1431057"/>
            <a:ext cx="2819400" cy="485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779159" y="2339588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l" rtl="0"/>
                <a:r>
                  <a:rPr lang="en-US" dirty="0">
                    <a:solidFill>
                      <a:srgbClr val="231F20"/>
                    </a:solidFill>
                  </a:rPr>
                  <a:t>where the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is given by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59" y="2339588"/>
                <a:ext cx="4572000" cy="369332"/>
              </a:xfrm>
              <a:prstGeom prst="rect">
                <a:avLst/>
              </a:prstGeom>
              <a:blipFill>
                <a:blip r:embed="rId12"/>
                <a:stretch>
                  <a:fillRect l="-12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45364" y="3101330"/>
            <a:ext cx="3876675" cy="1047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753292" y="4658099"/>
                <a:ext cx="6563124" cy="1651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This result shows that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rad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 iterations</a:t>
                </a:r>
                <a:r>
                  <a:rPr lang="en-US" dirty="0">
                    <a:solidFill>
                      <a:srgbClr val="231F20"/>
                    </a:solidFill>
                  </a:rPr>
                  <a:t>, the estimates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reach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- </a:t>
                </a:r>
                <a:r>
                  <a:rPr lang="en-US" dirty="0">
                    <a:solidFill>
                      <a:srgbClr val="231F20"/>
                    </a:solidFill>
                  </a:rPr>
                  <a:t>neighborhood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of the </a:t>
                </a:r>
                <a:r>
                  <a:rPr lang="en-US" dirty="0">
                    <a:solidFill>
                      <a:srgbClr val="231F20"/>
                    </a:solidFill>
                  </a:rPr>
                  <a:t>optimal solution. Our rate estimate has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dependence which </a:t>
                </a:r>
                <a:r>
                  <a:rPr lang="en-US" dirty="0">
                    <a:solidFill>
                      <a:srgbClr val="231F20"/>
                    </a:solidFill>
                  </a:rPr>
                  <a:t>improves on the linear condition number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dependence provided </a:t>
                </a:r>
                <a:r>
                  <a:rPr lang="en-US" dirty="0">
                    <a:solidFill>
                      <a:srgbClr val="231F20"/>
                    </a:solidFill>
                  </a:rPr>
                  <a:t>in the convergence analysis of edge-based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ADMM.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2" y="4658099"/>
                <a:ext cx="6563124" cy="1651221"/>
              </a:xfrm>
              <a:prstGeom prst="rect">
                <a:avLst/>
              </a:prstGeom>
              <a:blipFill>
                <a:blip r:embed="rId14"/>
                <a:stretch>
                  <a:fillRect l="-651" b="-4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22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First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Main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>
                <a:solidFill>
                  <a:srgbClr val="231F20"/>
                </a:solidFill>
              </a:rPr>
              <a:t>Convergence Rate of Distributed ADMM over Networks</a:t>
            </a: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16416" y="6349389"/>
            <a:ext cx="8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17/18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5006" y="622429"/>
            <a:ext cx="6882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231F20"/>
                </a:solidFill>
              </a:rPr>
              <a:t>Using Laplacian </a:t>
            </a:r>
            <a:r>
              <a:rPr lang="en-US" dirty="0">
                <a:solidFill>
                  <a:srgbClr val="231F20"/>
                </a:solidFill>
              </a:rPr>
              <a:t>as the communication matrix we can now capture</a:t>
            </a:r>
            <a:br>
              <a:rPr lang="en-US" dirty="0">
                <a:solidFill>
                  <a:srgbClr val="231F20"/>
                </a:solidFill>
              </a:rPr>
            </a:br>
            <a:r>
              <a:rPr lang="en-US" dirty="0">
                <a:solidFill>
                  <a:srgbClr val="231F20"/>
                </a:solidFill>
              </a:rPr>
              <a:t>the effect of network structure in the convergence rate.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1113" y="1561147"/>
            <a:ext cx="6876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231F20"/>
                </a:solidFill>
              </a:rPr>
              <a:t>Proposition. </a:t>
            </a:r>
            <a:r>
              <a:rPr lang="en-US" dirty="0">
                <a:solidFill>
                  <a:srgbClr val="231F20"/>
                </a:solidFill>
              </a:rPr>
              <a:t>For any T , starting form x(0) = 0 and </a:t>
            </a:r>
            <a:r>
              <a:rPr lang="en-US" dirty="0" smtClean="0">
                <a:solidFill>
                  <a:srgbClr val="231F20"/>
                </a:solidFill>
              </a:rPr>
              <a:t>using standard </a:t>
            </a:r>
            <a:r>
              <a:rPr lang="en-US" dirty="0">
                <a:solidFill>
                  <a:srgbClr val="231F20"/>
                </a:solidFill>
              </a:rPr>
              <a:t>Laplacian as the communication matrix, we have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8137" y="2571747"/>
            <a:ext cx="6096000" cy="857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95005" y="3780651"/>
                <a:ext cx="688226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is a bound on the </a:t>
                </a:r>
                <a:r>
                  <a:rPr lang="en-US" dirty="0" err="1">
                    <a:solidFill>
                      <a:srgbClr val="231F20"/>
                    </a:solidFill>
                  </a:rPr>
                  <a:t>subgradients</a:t>
                </a:r>
                <a:r>
                  <a:rPr lang="en-US" dirty="0">
                    <a:solidFill>
                      <a:srgbClr val="231F20"/>
                    </a:solidFill>
                  </a:rPr>
                  <a:t> of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is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the algebraic </a:t>
                </a:r>
                <a:r>
                  <a:rPr lang="en-US" dirty="0">
                    <a:solidFill>
                      <a:srgbClr val="231F20"/>
                    </a:solidFill>
                  </a:rPr>
                  <a:t>connectivity of the graph.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05" y="3780651"/>
                <a:ext cx="6882265" cy="923330"/>
              </a:xfrm>
              <a:prstGeom prst="rect">
                <a:avLst/>
              </a:prstGeom>
              <a:blipFill>
                <a:blip r:embed="rId11"/>
                <a:stretch>
                  <a:fillRect l="-620" t="-3289" r="-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595005" y="5518973"/>
            <a:ext cx="6555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31F20"/>
                </a:solidFill>
              </a:rPr>
              <a:t>highly connected graphs with larger </a:t>
            </a:r>
            <a:r>
              <a:rPr lang="en-US" dirty="0" smtClean="0">
                <a:solidFill>
                  <a:srgbClr val="231F20"/>
                </a:solidFill>
              </a:rPr>
              <a:t>algebraic connectivity </a:t>
            </a:r>
            <a:r>
              <a:rPr lang="en-US" dirty="0">
                <a:solidFill>
                  <a:srgbClr val="231F20"/>
                </a:solidFill>
              </a:rPr>
              <a:t>has a faster convergence </a:t>
            </a:r>
            <a:r>
              <a:rPr lang="en-US" dirty="0" smtClean="0">
                <a:solidFill>
                  <a:srgbClr val="231F20"/>
                </a:solidFill>
              </a:rPr>
              <a:t>rate.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5916" y="4679729"/>
                <a:ext cx="68813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denote the degree of agent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)|=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. We </a:t>
                </a:r>
                <a:r>
                  <a:rPr lang="en-US" dirty="0">
                    <a:solidFill>
                      <a:srgbClr val="231F20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𝑚𝑎</m:t>
                        </m:r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err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 err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 err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 err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err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 dirty="0" err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 err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 err="1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.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916" y="4679729"/>
                <a:ext cx="6881354" cy="646331"/>
              </a:xfrm>
              <a:prstGeom prst="rect">
                <a:avLst/>
              </a:prstGeom>
              <a:blipFill>
                <a:blip r:embed="rId12"/>
                <a:stretch>
                  <a:fillRect l="-62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24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First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Main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>
                <a:solidFill>
                  <a:srgbClr val="231F20"/>
                </a:solidFill>
              </a:rPr>
              <a:t>Convergence Rate of Distributed ADMM over Networks</a:t>
            </a: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16416" y="6349389"/>
            <a:ext cx="8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71604" y="2420888"/>
                <a:ext cx="6744812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Both of our guaranteed rates for sub-linear and linear rates depends </a:t>
                </a:r>
                <a:r>
                  <a:rPr lang="en-US" dirty="0">
                    <a:solidFill>
                      <a:srgbClr val="231F20"/>
                    </a:solidFill>
                  </a:rPr>
                  <a:t>on three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𝑚𝑖</m:t>
                        </m:r>
                        <m: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. The convergence </a:t>
                </a:r>
                <a:r>
                  <a:rPr lang="en-US" dirty="0">
                    <a:solidFill>
                      <a:srgbClr val="231F20"/>
                    </a:solidFill>
                  </a:rPr>
                  <a:t>rate is faster for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and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. Finally</a:t>
                </a:r>
                <a:r>
                  <a:rPr lang="en-US" dirty="0">
                    <a:solidFill>
                      <a:srgbClr val="231F20"/>
                    </a:solidFill>
                  </a:rPr>
                  <a:t>, the convergence rate is faster for larger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algebraic connectivity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.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04" y="2420888"/>
                <a:ext cx="6744812" cy="1477328"/>
              </a:xfrm>
              <a:prstGeom prst="rect">
                <a:avLst/>
              </a:prstGeom>
              <a:blipFill>
                <a:blip r:embed="rId10"/>
                <a:stretch>
                  <a:fillRect l="-633" t="-2066" r="-1085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571604" y="548680"/>
                <a:ext cx="6744812" cy="1487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solidFill>
                      <a:srgbClr val="231F20"/>
                    </a:solidFill>
                  </a:rPr>
                  <a:t>Proposition. </a:t>
                </a:r>
                <a:r>
                  <a:rPr lang="en-US" dirty="0">
                    <a:solidFill>
                      <a:srgbClr val="231F20"/>
                    </a:solidFill>
                  </a:rPr>
                  <a:t>Suppose Assumptions 1, 2, and 3 hold. Using</a:t>
                </a:r>
                <a:br>
                  <a:rPr lang="en-US" dirty="0">
                    <a:solidFill>
                      <a:srgbClr val="231F20"/>
                    </a:solidFill>
                  </a:rPr>
                </a:br>
                <a:r>
                  <a:rPr lang="en-US" dirty="0">
                    <a:solidFill>
                      <a:srgbClr val="231F20"/>
                    </a:solidFill>
                  </a:rPr>
                  <a:t>standard Laplacian as the communication matrix, in order</a:t>
                </a:r>
                <a:br>
                  <a:rPr lang="en-US" dirty="0">
                    <a:solidFill>
                      <a:srgbClr val="231F20"/>
                    </a:solidFill>
                  </a:rPr>
                </a:br>
                <a:r>
                  <a:rPr lang="en-US" dirty="0">
                    <a:solidFill>
                      <a:srgbClr val="231F20"/>
                    </a:solidFill>
                  </a:rPr>
                  <a:t>to reach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-</a:t>
                </a:r>
                <a:r>
                  <a:rPr lang="en-US" dirty="0">
                    <a:solidFill>
                      <a:srgbClr val="231F20"/>
                    </a:solidFill>
                  </a:rPr>
                  <a:t>optimal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rad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den>
                        </m:f>
                      </m:e>
                    </m:rad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>
                    <a:solidFill>
                      <a:srgbClr val="231F20"/>
                    </a:solidFill>
                  </a:rPr>
                  <a:t>iterations </a:t>
                </a:r>
                <a:r>
                  <a:rPr lang="en-US" dirty="0">
                    <a:solidFill>
                      <a:srgbClr val="231F20"/>
                    </a:solidFill>
                  </a:rPr>
                  <a:t>suffice.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04" y="548680"/>
                <a:ext cx="6744812" cy="1487010"/>
              </a:xfrm>
              <a:prstGeom prst="rect">
                <a:avLst/>
              </a:prstGeom>
              <a:blipFill>
                <a:blip r:embed="rId11"/>
                <a:stretch>
                  <a:fillRect l="-633" t="-2049"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2439" y="3898216"/>
            <a:ext cx="3663142" cy="2662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204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First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Main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0581" y="722784"/>
            <a:ext cx="2819400" cy="76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20179" y="1724422"/>
            <a:ext cx="6648450" cy="552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8441" y="2554213"/>
            <a:ext cx="3971925" cy="1666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80162" y="21429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dirty="0"/>
              <a:t>Alternating </a:t>
            </a:r>
            <a:r>
              <a:rPr lang="en-US" dirty="0" smtClean="0"/>
              <a:t>Direction Method </a:t>
            </a:r>
            <a:r>
              <a:rPr lang="en-US" dirty="0"/>
              <a:t>of Multipliers</a:t>
            </a:r>
            <a:r>
              <a:rPr lang="en-US" sz="2000" dirty="0"/>
              <a:t> </a:t>
            </a:r>
            <a:r>
              <a:rPr lang="en-US" sz="2000" dirty="0" smtClean="0"/>
              <a:t>(ADMM)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80162" y="6944310"/>
            <a:ext cx="200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Stopping criteria: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37204" y="5788889"/>
            <a:ext cx="3086154" cy="808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Rectangle 32"/>
          <p:cNvSpPr/>
          <p:nvPr/>
        </p:nvSpPr>
        <p:spPr>
          <a:xfrm>
            <a:off x="1680162" y="4395418"/>
            <a:ext cx="3271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/>
              <a:t>Consensus form of ADMM</a:t>
            </a:r>
            <a:endParaRPr lang="en-US" sz="2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89590" y="4941168"/>
            <a:ext cx="2791030" cy="61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51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>
            <a:hlinkClick r:id="rId5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6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7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First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8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9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Main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10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>
                <a:solidFill>
                  <a:srgbClr val="231F20"/>
                </a:solidFill>
              </a:rPr>
              <a:t>Convergence Rate of Distributed ADMM over Networks</a:t>
            </a: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1800" y="3681715"/>
            <a:ext cx="4287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Any Question?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6966" y="1369870"/>
            <a:ext cx="3536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0310" y="2664292"/>
            <a:ext cx="889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and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First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Main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0162" y="6944310"/>
            <a:ext cx="200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Stopping criteria: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6127" y="138446"/>
            <a:ext cx="3326059" cy="2786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5250" y="4189368"/>
            <a:ext cx="4387815" cy="14003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18014" y="3161676"/>
            <a:ext cx="4262288" cy="800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Rectangle 20"/>
          <p:cNvSpPr/>
          <p:nvPr/>
        </p:nvSpPr>
        <p:spPr>
          <a:xfrm>
            <a:off x="1664804" y="2668850"/>
            <a:ext cx="1662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err="1" smtClean="0"/>
              <a:t>Lagrangian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702567" y="5621178"/>
            <a:ext cx="2862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00"/>
                </a:solidFill>
              </a:rPr>
              <a:t>After </a:t>
            </a:r>
            <a:r>
              <a:rPr lang="en-US" sz="2000" dirty="0">
                <a:solidFill>
                  <a:srgbClr val="000000"/>
                </a:solidFill>
              </a:rPr>
              <a:t>the first </a:t>
            </a:r>
            <a:r>
              <a:rPr lang="en-US" sz="2000" dirty="0" smtClean="0">
                <a:solidFill>
                  <a:srgbClr val="000000"/>
                </a:solidFill>
              </a:rPr>
              <a:t>iteration</a:t>
            </a:r>
            <a:endParaRPr lang="en-US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1727" y="5959676"/>
            <a:ext cx="2334860" cy="709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846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First Paper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Main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/>
              <a:t>Distributed Alternating Direction Method of Multipliers</a:t>
            </a: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1679" y="214290"/>
                <a:ext cx="68740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rgbClr val="000000"/>
                    </a:solidFill>
                  </a:rPr>
                  <a:t>We consider a network, represented by an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undirected connected </a:t>
                </a:r>
                <a:r>
                  <a:rPr lang="en-US" dirty="0">
                    <a:solidFill>
                      <a:srgbClr val="000000"/>
                    </a:solidFill>
                  </a:rPr>
                  <a:t>simple graph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nodes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edges,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79" y="214290"/>
                <a:ext cx="6874035" cy="646331"/>
              </a:xfrm>
              <a:prstGeom prst="rect">
                <a:avLst/>
              </a:prstGeom>
              <a:blipFill>
                <a:blip r:embed="rId10"/>
                <a:stretch>
                  <a:fillRect l="-62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1460" y="908720"/>
            <a:ext cx="1833161" cy="1743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80991" y="4808005"/>
            <a:ext cx="3494096" cy="1882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690370" y="4066265"/>
                <a:ext cx="68753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rgbClr val="000000"/>
                    </a:solidFill>
                  </a:rPr>
                  <a:t>The edge-node incidence matrix of network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denoted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has dimension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370" y="4066265"/>
                <a:ext cx="6875339" cy="646331"/>
              </a:xfrm>
              <a:prstGeom prst="rect">
                <a:avLst/>
              </a:prstGeom>
              <a:blipFill>
                <a:blip r:embed="rId13"/>
                <a:stretch>
                  <a:fillRect l="-53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691676" y="2876999"/>
                <a:ext cx="68740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: The set of </a:t>
                </a:r>
                <a:r>
                  <a:rPr lang="en-US" dirty="0">
                    <a:solidFill>
                      <a:srgbClr val="000000"/>
                    </a:solidFill>
                  </a:rPr>
                  <a:t>the predecessors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consists of neighbors whose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index is </a:t>
                </a:r>
                <a:r>
                  <a:rPr lang="en-US" dirty="0">
                    <a:solidFill>
                      <a:srgbClr val="000000"/>
                    </a:solidFill>
                  </a:rPr>
                  <a:t>smaller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76" y="2876999"/>
                <a:ext cx="6874035" cy="646331"/>
              </a:xfrm>
              <a:prstGeom prst="rect">
                <a:avLst/>
              </a:prstGeom>
              <a:blipFill>
                <a:blip r:embed="rId14"/>
                <a:stretch>
                  <a:fillRect l="-62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90372" y="3601524"/>
                <a:ext cx="68753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: successors </a:t>
                </a:r>
                <a:r>
                  <a:rPr lang="en-US" dirty="0">
                    <a:solidFill>
                      <a:srgbClr val="00000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are the neighbors with index larger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372" y="3601524"/>
                <a:ext cx="6875339" cy="369332"/>
              </a:xfrm>
              <a:prstGeom prst="rect">
                <a:avLst/>
              </a:prstGeom>
              <a:blipFill>
                <a:blip r:embed="rId15"/>
                <a:stretch>
                  <a:fillRect l="-53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2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First Paper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Main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/>
              <a:t>Distributed Alternating Direction Method of Multipliers</a:t>
            </a: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91680" y="214290"/>
                <a:ext cx="69847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000000"/>
                    </a:solidFill>
                  </a:rPr>
                  <a:t>Each node is associated with a cost 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14290"/>
                <a:ext cx="6984776" cy="369332"/>
              </a:xfrm>
              <a:prstGeom prst="rect">
                <a:avLst/>
              </a:prstGeom>
              <a:blipFill>
                <a:blip r:embed="rId10"/>
                <a:stretch>
                  <a:fillRect l="-6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20518" y="852539"/>
            <a:ext cx="1899654" cy="920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1691680" y="1889321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With the edge-node incidence matrix, we can now </a:t>
            </a:r>
            <a:r>
              <a:rPr lang="en-US" dirty="0" smtClean="0">
                <a:solidFill>
                  <a:srgbClr val="000000"/>
                </a:solidFill>
              </a:rPr>
              <a:t>rewrite problem.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6926" y="2383591"/>
            <a:ext cx="1986838" cy="1222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27345" y="4388508"/>
            <a:ext cx="2286000" cy="1028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8193" y="6121533"/>
            <a:ext cx="2571750" cy="428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89917" y="3819361"/>
                <a:ext cx="69847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000000"/>
                    </a:solidFill>
                  </a:rPr>
                  <a:t>For notational convenience, we define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as: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917" y="3819361"/>
                <a:ext cx="6984776" cy="369332"/>
              </a:xfrm>
              <a:prstGeom prst="rect">
                <a:avLst/>
              </a:prstGeom>
              <a:blipFill>
                <a:blip r:embed="rId15"/>
                <a:stretch>
                  <a:fillRect l="-5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689917" y="5561241"/>
                <a:ext cx="69608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000000"/>
                    </a:solidFill>
                  </a:rPr>
                  <a:t>We denote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the </a:t>
                </a:r>
                <a:r>
                  <a:rPr lang="en-US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dirty="0">
                    <a:solidFill>
                      <a:srgbClr val="000000"/>
                    </a:solidFill>
                  </a:rPr>
                  <a:t> function given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by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917" y="5561241"/>
                <a:ext cx="6960856" cy="369332"/>
              </a:xfrm>
              <a:prstGeom prst="rect">
                <a:avLst/>
              </a:prstGeom>
              <a:blipFill>
                <a:blip r:embed="rId16"/>
                <a:stretch>
                  <a:fillRect l="-52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23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First Paper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Main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/>
              <a:t>Distributed Alternating Direction Method of Multipliers</a:t>
            </a: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0543" y="819972"/>
            <a:ext cx="3067050" cy="1181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78943" y="2243137"/>
            <a:ext cx="5810250" cy="1114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0026" y="4572008"/>
            <a:ext cx="5372100" cy="800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8588" y="5702873"/>
            <a:ext cx="5514975" cy="752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691680" y="214290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The standard ADMM algorithm solves the following problem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91680" y="3434364"/>
                <a:ext cx="712879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000000"/>
                    </a:solidFill>
                  </a:rPr>
                  <a:t>By using </a:t>
                </a:r>
                <a:r>
                  <a:rPr lang="en-US" dirty="0">
                    <a:solidFill>
                      <a:srgbClr val="000000"/>
                    </a:solidFill>
                  </a:rPr>
                  <a:t>the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replacing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𝐹𝑦</m:t>
                    </m:r>
                    <m:r>
                      <a:rPr lang="en-US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𝐷𝑧</m:t>
                    </m:r>
                    <m:r>
                      <a:rPr lang="en-US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and ignoring terms </a:t>
                </a:r>
                <a:r>
                  <a:rPr lang="en-US" dirty="0">
                    <a:solidFill>
                      <a:srgbClr val="000000"/>
                    </a:solidFill>
                  </a:rPr>
                  <a:t>which are independent of the minimization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variables, primal updates can </a:t>
                </a:r>
                <a:r>
                  <a:rPr lang="en-US" dirty="0">
                    <a:solidFill>
                      <a:srgbClr val="000000"/>
                    </a:solidFill>
                  </a:rPr>
                  <a:t>be expressed as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434364"/>
                <a:ext cx="7128792" cy="923330"/>
              </a:xfrm>
              <a:prstGeom prst="rect">
                <a:avLst/>
              </a:prstGeom>
              <a:blipFill>
                <a:blip r:embed="rId14"/>
                <a:stretch>
                  <a:fillRect l="-59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85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First Paper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Main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/>
              <a:t>Distributed Alternating Direction Method of Multipliers</a:t>
            </a: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00002" y="467380"/>
                <a:ext cx="69764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solidFill>
                      <a:srgbClr val="000000"/>
                    </a:solidFill>
                  </a:rPr>
                  <a:t>Distributed</a:t>
                </a:r>
                <a:r>
                  <a:rPr lang="en-US" b="1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ADMM </a:t>
                </a:r>
                <a:r>
                  <a:rPr lang="en-US" b="1" dirty="0">
                    <a:solidFill>
                      <a:srgbClr val="000000"/>
                    </a:solidFill>
                  </a:rPr>
                  <a:t>algorithm for solving 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problem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0000"/>
                    </a:solidFill>
                  </a:rPr>
                  <a:t>is </a:t>
                </a:r>
                <a:r>
                  <a:rPr lang="en-US" b="1" dirty="0">
                    <a:solidFill>
                      <a:srgbClr val="000000"/>
                    </a:solidFill>
                  </a:rPr>
                  <a:t>given as follows:</a:t>
                </a:r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02" y="467380"/>
                <a:ext cx="6976454" cy="369332"/>
              </a:xfrm>
              <a:prstGeom prst="rect">
                <a:avLst/>
              </a:prstGeom>
              <a:blipFill>
                <a:blip r:embed="rId10"/>
                <a:stretch>
                  <a:fillRect l="-612" t="-10000" r="-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00002" y="867702"/>
                <a:ext cx="6976454" cy="1239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l" rtl="0">
                  <a:buFont typeface="+mj-lt"/>
                  <a:buAutoNum type="alphaUcPeriod"/>
                </a:pPr>
                <a:r>
                  <a:rPr lang="en-US" dirty="0" smtClean="0">
                    <a:solidFill>
                      <a:srgbClr val="000000"/>
                    </a:solidFill>
                  </a:rPr>
                  <a:t>Initialization: choose some arbitrary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which are not necessarily all equal.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342900" indent="-342900" algn="l" rtl="0">
                  <a:buFont typeface="+mj-lt"/>
                  <a:buAutoNum type="alphaUcPeriod"/>
                </a:pPr>
                <a:r>
                  <a:rPr lang="en-US" dirty="0">
                    <a:solidFill>
                      <a:srgbClr val="00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marL="800100" lvl="1" indent="-342900" algn="l" rtl="0">
                  <a:buFont typeface="+mj-lt"/>
                  <a:buAutoNum type="alphaLcPeriod"/>
                </a:pPr>
                <a:r>
                  <a:rPr lang="en-US" dirty="0">
                    <a:solidFill>
                      <a:srgbClr val="000000"/>
                    </a:solidFill>
                  </a:rPr>
                  <a:t>Each agent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updates its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in a sequential order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with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02" y="867702"/>
                <a:ext cx="6976454" cy="1239314"/>
              </a:xfrm>
              <a:prstGeom prst="rect">
                <a:avLst/>
              </a:prstGeom>
              <a:blipFill>
                <a:blip r:embed="rId11"/>
                <a:stretch>
                  <a:fillRect l="-787" t="-980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8065" y="2487496"/>
            <a:ext cx="3505200" cy="1971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44303" y="5629657"/>
            <a:ext cx="2752725" cy="514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764876" y="4839651"/>
                <a:ext cx="6911580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l" rtl="0"/>
                <a:r>
                  <a:rPr lang="en-US" dirty="0" smtClean="0">
                    <a:solidFill>
                      <a:srgbClr val="000000"/>
                    </a:solidFill>
                  </a:rPr>
                  <a:t>b.	Each </a:t>
                </a:r>
                <a:r>
                  <a:rPr lang="en-US" dirty="0">
                    <a:solidFill>
                      <a:srgbClr val="000000"/>
                    </a:solidFill>
                  </a:rPr>
                  <a:t>agent updates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tshat </a:t>
                </a:r>
                <a:r>
                  <a:rPr lang="en-US" dirty="0">
                    <a:solidFill>
                      <a:srgbClr val="000000"/>
                    </a:solidFill>
                  </a:rPr>
                  <a:t>he owns,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76" y="4839651"/>
                <a:ext cx="6911580" cy="391646"/>
              </a:xfrm>
              <a:prstGeom prst="rect">
                <a:avLst/>
              </a:prstGeom>
              <a:blipFill>
                <a:blip r:embed="rId14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44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35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Second Paper</a:t>
            </a:r>
            <a:endParaRPr lang="fa-IR" sz="1350" b="1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First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Main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6" y="4572008"/>
            <a:ext cx="150019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/>
              <a:t>On the O(1/k) Convergence of Asynchronous Distributed Alternating Direction Method of Multipliers</a:t>
            </a:r>
            <a:endParaRPr lang="fa-I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06" y="6084585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929808" y="1556792"/>
                <a:ext cx="6890663" cy="2638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l" rtl="0">
                  <a:buFont typeface="+mj-lt"/>
                  <a:buAutoNum type="alphaUcPeriod"/>
                </a:pPr>
                <a:r>
                  <a:rPr lang="en-US" dirty="0" smtClean="0">
                    <a:solidFill>
                      <a:srgbClr val="000000"/>
                    </a:solidFill>
                  </a:rPr>
                  <a:t>Initialization</a:t>
                </a:r>
                <a:r>
                  <a:rPr lang="en-US" dirty="0" smtClean="0"/>
                  <a:t> </a:t>
                </a:r>
              </a:p>
              <a:p>
                <a:pPr marL="342900" indent="-342900" algn="l" rtl="0">
                  <a:buFont typeface="+mj-lt"/>
                  <a:buAutoNum type="alphaUcPeriod"/>
                </a:pPr>
                <a:r>
                  <a:rPr lang="en-US" dirty="0" smtClean="0">
                    <a:solidFill>
                      <a:srgbClr val="000000"/>
                    </a:solidFill>
                  </a:rPr>
                  <a:t>At </a:t>
                </a:r>
                <a:r>
                  <a:rPr lang="en-US" dirty="0">
                    <a:solidFill>
                      <a:srgbClr val="000000"/>
                    </a:solidFill>
                  </a:rPr>
                  <a:t>time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the local clock associated with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ticks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342900" indent="-342900" algn="l" rtl="0">
                  <a:buFont typeface="+mj-lt"/>
                  <a:buAutoNum type="alphaUcPeriod"/>
                </a:pPr>
                <a:endParaRPr lang="en-US" dirty="0"/>
              </a:p>
              <a:p>
                <a:pPr marL="800100" lvl="1" indent="-342900" algn="l" rtl="0">
                  <a:buFont typeface="+mj-lt"/>
                  <a:buAutoNum type="alphaLcPeriod"/>
                </a:pPr>
                <a:r>
                  <a:rPr lang="en-US" dirty="0" smtClean="0"/>
                  <a:t>Agents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update their estimates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simultaneously 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marL="800100" lvl="1" indent="-342900" algn="l" rtl="0">
                  <a:buFont typeface="+mj-lt"/>
                  <a:buAutoNum type="alphaLcPeriod"/>
                </a:pPr>
                <a:r>
                  <a:rPr lang="en-US" dirty="0" smtClean="0"/>
                  <a:t>Agents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exchange their current dual variables over the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800100" lvl="1" indent="-342900" algn="l" rtl="0">
                  <a:buFont typeface="+mj-lt"/>
                  <a:buAutoNum type="alphaLcPeriod"/>
                </a:pPr>
                <a:r>
                  <a:rPr lang="en-US" dirty="0" smtClean="0">
                    <a:solidFill>
                      <a:srgbClr val="000000"/>
                    </a:solidFill>
                  </a:rPr>
                  <a:t>Agents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update the dual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variables.</a:t>
                </a:r>
                <a:r>
                  <a:rPr lang="en-US" dirty="0" smtClean="0"/>
                  <a:t> </a:t>
                </a:r>
              </a:p>
              <a:p>
                <a:pPr marL="800100" lvl="1" indent="-342900" algn="l" rtl="0">
                  <a:buFont typeface="+mj-lt"/>
                  <a:buAutoNum type="alphaLcPeriod"/>
                </a:pPr>
                <a:r>
                  <a:rPr lang="en-US" dirty="0" smtClean="0">
                    <a:solidFill>
                      <a:srgbClr val="000000"/>
                    </a:solidFill>
                  </a:rPr>
                  <a:t>All </a:t>
                </a:r>
                <a:r>
                  <a:rPr lang="en-US" dirty="0">
                    <a:solidFill>
                      <a:srgbClr val="000000"/>
                    </a:solidFill>
                  </a:rPr>
                  <a:t>other agents keep the same variables as the previous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time.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808" y="1556792"/>
                <a:ext cx="6890663" cy="2638864"/>
              </a:xfrm>
              <a:prstGeom prst="rect">
                <a:avLst/>
              </a:prstGeom>
              <a:blipFill>
                <a:blip r:embed="rId10"/>
                <a:stretch>
                  <a:fillRect l="-796" t="-1155" b="-2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907704" y="548680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00"/>
                </a:solidFill>
              </a:rPr>
              <a:t>Asynchronous Edge Based ADMM algorithm: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1" y="214290"/>
            <a:ext cx="333375" cy="333375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14282" y="2786058"/>
            <a:ext cx="1214446" cy="4286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Behnam " pitchFamily="2" charset="-78"/>
              </a:rPr>
              <a:t>Main Paper</a:t>
            </a:r>
            <a:endParaRPr lang="fa-I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Behnam " pitchFamily="2" charset="-78"/>
            </a:endParaRPr>
          </a:p>
        </p:txBody>
      </p:sp>
      <p:sp>
        <p:nvSpPr>
          <p:cNvPr id="31" name="Rounded Rectangle 30">
            <a:hlinkClick r:id="rId5" action="ppaction://hlinksldjump"/>
          </p:cNvPr>
          <p:cNvSpPr/>
          <p:nvPr/>
        </p:nvSpPr>
        <p:spPr>
          <a:xfrm>
            <a:off x="214282" y="107154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ADMM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2" name="Rounded Rectangle 31">
            <a:hlinkClick r:id="rId6" action="ppaction://hlinksldjump"/>
          </p:cNvPr>
          <p:cNvSpPr/>
          <p:nvPr/>
        </p:nvSpPr>
        <p:spPr>
          <a:xfrm>
            <a:off x="214282" y="164305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First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3" name="Rounded Rectangle 32">
            <a:hlinkClick r:id="rId7" action="ppaction://hlinksldjump"/>
          </p:cNvPr>
          <p:cNvSpPr/>
          <p:nvPr/>
        </p:nvSpPr>
        <p:spPr>
          <a:xfrm>
            <a:off x="214282" y="2214554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Second Paper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4" name="Rounded Rectangle 33">
            <a:hlinkClick r:id="rId8" action="ppaction://hlinksldjump"/>
          </p:cNvPr>
          <p:cNvSpPr/>
          <p:nvPr/>
        </p:nvSpPr>
        <p:spPr>
          <a:xfrm>
            <a:off x="214282" y="335756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cs typeface="B Behnam " pitchFamily="2" charset="-78"/>
              </a:rPr>
              <a:t>Convergence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5" name="Rounded Rectangle 34">
            <a:hlinkClick r:id="rId9" action="ppaction://hlinksldjump"/>
          </p:cNvPr>
          <p:cNvSpPr/>
          <p:nvPr/>
        </p:nvSpPr>
        <p:spPr>
          <a:xfrm>
            <a:off x="214282" y="3929066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cs typeface="B Behnam " pitchFamily="2" charset="-78"/>
              </a:rPr>
              <a:t>Network Effects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06" y="4572008"/>
            <a:ext cx="1500198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>
                <a:solidFill>
                  <a:srgbClr val="231F20"/>
                </a:solidFill>
              </a:rPr>
              <a:t>Convergence Rate of Distributed ADMM over Networks</a:t>
            </a:r>
            <a:endParaRPr lang="fa-IR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5949280"/>
            <a:ext cx="15001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Mohammad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B Behnam " pitchFamily="2" charset="-78"/>
              </a:rPr>
              <a:t>Mahmoodian</a:t>
            </a:r>
            <a:endParaRPr lang="fa-IR" sz="1600" dirty="0">
              <a:solidFill>
                <a:schemeClr val="accent5">
                  <a:lumMod val="50000"/>
                </a:schemeClr>
              </a:solidFill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8882" y="63493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8/18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35696" y="5486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231F20"/>
                </a:solidFill>
              </a:rPr>
              <a:t>Motivation</a:t>
            </a:r>
            <a:r>
              <a:rPr lang="en-US" b="1" dirty="0"/>
              <a:t> </a:t>
            </a:r>
            <a:r>
              <a:rPr lang="en-US" b="1" dirty="0" smtClean="0"/>
              <a:t>and application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868190" y="1626442"/>
                <a:ext cx="6600692" cy="938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Suppose that we have M </a:t>
                </a:r>
                <a:r>
                  <a:rPr lang="en-US" dirty="0">
                    <a:solidFill>
                      <a:srgbClr val="231F20"/>
                    </a:solidFill>
                  </a:rPr>
                  <a:t>data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  <m:r>
                                  <a:rPr lang="en-US" i="1" dirty="0" smtClean="0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 err="1">
                                    <a:solidFill>
                                      <a:srgbClr val="231F20"/>
                                    </a:solidFill>
                                    <a:latin typeface="Cambria Math" panose="02040503050406030204" pitchFamily="18" charset="0"/>
                                  </a:rPr>
                                  <m:t>𝑦𝑖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is a feature 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vector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is a target output. The </a:t>
                </a:r>
                <a:r>
                  <a:rPr lang="en-US" u="sng" dirty="0">
                    <a:solidFill>
                      <a:srgbClr val="231F20"/>
                    </a:solidFill>
                  </a:rPr>
                  <a:t>empirical risk </a:t>
                </a:r>
                <a:r>
                  <a:rPr lang="en-US" u="sng" dirty="0" smtClean="0">
                    <a:solidFill>
                      <a:srgbClr val="231F20"/>
                    </a:solidFill>
                  </a:rPr>
                  <a:t>minimization</a:t>
                </a:r>
                <a:r>
                  <a:rPr lang="en-US" dirty="0" smtClean="0">
                    <a:solidFill>
                      <a:srgbClr val="231F20"/>
                    </a:solidFill>
                  </a:rPr>
                  <a:t> is </a:t>
                </a:r>
                <a:r>
                  <a:rPr lang="en-US" dirty="0">
                    <a:solidFill>
                      <a:srgbClr val="231F20"/>
                    </a:solidFill>
                  </a:rPr>
                  <a:t>then given by</a:t>
                </a:r>
                <a:r>
                  <a:rPr 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90" y="1626442"/>
                <a:ext cx="6600692" cy="938462"/>
              </a:xfrm>
              <a:prstGeom prst="rect">
                <a:avLst/>
              </a:prstGeom>
              <a:blipFill>
                <a:blip r:embed="rId10"/>
                <a:stretch>
                  <a:fillRect l="-554" t="-1948" b="-9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20686" y="3312021"/>
            <a:ext cx="3695700" cy="981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868190" y="4861027"/>
                <a:ext cx="6600692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231F20"/>
                    </a:solidFill>
                  </a:rPr>
                  <a:t>for some convex loss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 and some</a:t>
                </a:r>
                <a:br>
                  <a:rPr lang="en-US" dirty="0">
                    <a:solidFill>
                      <a:srgbClr val="231F20"/>
                    </a:solidFill>
                  </a:rPr>
                </a:br>
                <a:r>
                  <a:rPr lang="en-US" dirty="0">
                    <a:solidFill>
                      <a:srgbClr val="231F20"/>
                    </a:solidFill>
                  </a:rPr>
                  <a:t>convex penalty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231F20"/>
                    </a:solidFill>
                  </a:rPr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90" y="4861027"/>
                <a:ext cx="6600692" cy="656205"/>
              </a:xfrm>
              <a:prstGeom prst="rect">
                <a:avLst/>
              </a:prstGeom>
              <a:blipFill>
                <a:blip r:embed="rId12"/>
                <a:stretch>
                  <a:fillRect l="-554" t="-3704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766b838324b7765f3a9aa1a15bd59a6ecbe67f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2649</TotalTime>
  <Words>1154</Words>
  <Application>Microsoft Office PowerPoint</Application>
  <PresentationFormat>On-screen Show (4:3)</PresentationFormat>
  <Paragraphs>278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 Behnam 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</dc:creator>
  <cp:lastModifiedBy>Windows User</cp:lastModifiedBy>
  <cp:revision>485</cp:revision>
  <dcterms:created xsi:type="dcterms:W3CDTF">2014-02-12T04:26:14Z</dcterms:created>
  <dcterms:modified xsi:type="dcterms:W3CDTF">2019-01-01T17:42:51Z</dcterms:modified>
</cp:coreProperties>
</file>