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48"/>
  </p:notesMasterIdLst>
  <p:handoutMasterIdLst>
    <p:handoutMasterId r:id="rId49"/>
  </p:handoutMasterIdLst>
  <p:sldIdLst>
    <p:sldId id="584" r:id="rId3"/>
    <p:sldId id="586" r:id="rId4"/>
    <p:sldId id="522" r:id="rId5"/>
    <p:sldId id="600" r:id="rId6"/>
    <p:sldId id="602" r:id="rId7"/>
    <p:sldId id="593" r:id="rId8"/>
    <p:sldId id="606" r:id="rId9"/>
    <p:sldId id="415" r:id="rId10"/>
    <p:sldId id="500" r:id="rId11"/>
    <p:sldId id="607" r:id="rId12"/>
    <p:sldId id="608" r:id="rId13"/>
    <p:sldId id="582" r:id="rId14"/>
    <p:sldId id="583" r:id="rId15"/>
    <p:sldId id="609" r:id="rId16"/>
    <p:sldId id="610" r:id="rId17"/>
    <p:sldId id="535" r:id="rId18"/>
    <p:sldId id="546" r:id="rId19"/>
    <p:sldId id="536" r:id="rId20"/>
    <p:sldId id="506" r:id="rId21"/>
    <p:sldId id="446" r:id="rId22"/>
    <p:sldId id="486" r:id="rId23"/>
    <p:sldId id="537" r:id="rId24"/>
    <p:sldId id="516" r:id="rId25"/>
    <p:sldId id="539" r:id="rId26"/>
    <p:sldId id="547" r:id="rId27"/>
    <p:sldId id="512" r:id="rId28"/>
    <p:sldId id="611" r:id="rId29"/>
    <p:sldId id="612" r:id="rId30"/>
    <p:sldId id="613" r:id="rId31"/>
    <p:sldId id="438" r:id="rId32"/>
    <p:sldId id="454" r:id="rId33"/>
    <p:sldId id="479" r:id="rId34"/>
    <p:sldId id="509" r:id="rId35"/>
    <p:sldId id="480" r:id="rId36"/>
    <p:sldId id="484" r:id="rId37"/>
    <p:sldId id="501" r:id="rId38"/>
    <p:sldId id="502" r:id="rId39"/>
    <p:sldId id="503" r:id="rId40"/>
    <p:sldId id="504" r:id="rId41"/>
    <p:sldId id="577" r:id="rId42"/>
    <p:sldId id="467" r:id="rId43"/>
    <p:sldId id="579" r:id="rId44"/>
    <p:sldId id="575" r:id="rId45"/>
    <p:sldId id="578" r:id="rId46"/>
    <p:sldId id="520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84"/>
            <p14:sldId id="586"/>
            <p14:sldId id="522"/>
            <p14:sldId id="600"/>
            <p14:sldId id="602"/>
            <p14:sldId id="593"/>
          </p14:sldIdLst>
        </p14:section>
        <p14:section name="While-цикъл" id="{E59E0D92-02FA-43DF-A8A5-E22094F18C68}">
          <p14:sldIdLst>
            <p14:sldId id="606"/>
            <p14:sldId id="415"/>
            <p14:sldId id="500"/>
            <p14:sldId id="607"/>
            <p14:sldId id="608"/>
            <p14:sldId id="582"/>
            <p14:sldId id="583"/>
            <p14:sldId id="609"/>
            <p14:sldId id="610"/>
            <p14:sldId id="535"/>
            <p14:sldId id="546"/>
            <p14:sldId id="536"/>
          </p14:sldIdLst>
        </p14:section>
        <p14:section name="Безкрайни цикли" id="{4035C5D3-6442-4832-8655-873A03162AFE}">
          <p14:sldIdLst>
            <p14:sldId id="506"/>
            <p14:sldId id="446"/>
            <p14:sldId id="486"/>
            <p14:sldId id="537"/>
            <p14:sldId id="516"/>
            <p14:sldId id="539"/>
            <p14:sldId id="547"/>
            <p14:sldId id="512"/>
            <p14:sldId id="611"/>
            <p14:sldId id="612"/>
            <p14:sldId id="613"/>
            <p14:sldId id="438"/>
            <p14:sldId id="454"/>
            <p14:sldId id="479"/>
            <p14:sldId id="509"/>
            <p14:sldId id="480"/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577"/>
            <p14:sldId id="467"/>
            <p14:sldId id="579"/>
            <p14:sldId id="575"/>
            <p14:sldId id="578"/>
            <p14:sldId id="52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373"/>
    <a:srgbClr val="F3BE60"/>
    <a:srgbClr val="0097CC"/>
    <a:srgbClr val="FFF0D9"/>
    <a:srgbClr val="FFA72A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22699-D3B1-4243-8452-B9B7FFD913EC}" v="110" dt="2018-08-10T21:22:20.144"/>
    <p1510:client id="{8DAA2B15-5891-49A4-B6BB-4D7275C684D8}" v="5" dt="2018-08-12T19:35:05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34" y="-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/>
              <a:t>© Software University Foundation – </a:t>
            </a:r>
            <a:r>
              <a:rPr lang="en-US" sz="1000" u="sng">
                <a:hlinkClick r:id="rId2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/>
              <a:t>© Software University Foundation – </a:t>
            </a:r>
            <a:r>
              <a:rPr lang="en-US" sz="1000" u="sng">
                <a:hlinkClick r:id="rId2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5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8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7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1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Subtitle</a:t>
            </a:r>
            <a:endParaRPr lang="bg-BG"/>
          </a:p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/>
              <a:t>Software University – High-Quality Education, </a:t>
            </a:r>
            <a:br>
              <a:rPr lang="en-US" sz="3198"/>
            </a:br>
            <a:r>
              <a:rPr lang="en-US" sz="3198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/>
              <a:t>Software University Foundation</a:t>
            </a:r>
            <a:endParaRPr lang="bg-BG" sz="3198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/>
              <a:t>Presentation Title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</a:t>
            </a:r>
            <a:endParaRPr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/>
              <a:t>Click to Edit Section Title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>
                <a:solidFill>
                  <a:srgbClr val="F3BE60"/>
                </a:solidFill>
              </a:rPr>
              <a:t>Questions?</a:t>
            </a:r>
            <a:endParaRPr lang="en-US" sz="6600" b="1" spc="15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>
                <a:solidFill>
                  <a:srgbClr val="F3BE60"/>
                </a:solidFill>
              </a:rPr>
              <a:t>Въпроси</a:t>
            </a:r>
            <a:r>
              <a:rPr lang="en-US" sz="6600" b="1">
                <a:solidFill>
                  <a:srgbClr val="F3BE60"/>
                </a:solidFill>
              </a:rPr>
              <a:t>?</a:t>
            </a:r>
            <a:endParaRPr lang="en-US" sz="6600" b="1" spc="15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Level`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/>
              <a:t>Slide Title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/>
              <a:t>Presentation Title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</a:t>
            </a:r>
            <a:endParaRPr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>
                <a:solidFill>
                  <a:srgbClr val="F3BE60"/>
                </a:solidFill>
              </a:rPr>
              <a:t>Въпроси</a:t>
            </a:r>
            <a:r>
              <a:rPr lang="en-US" sz="6600" b="1">
                <a:solidFill>
                  <a:srgbClr val="F3BE60"/>
                </a:solidFill>
              </a:rPr>
              <a:t>?</a:t>
            </a:r>
            <a:endParaRPr lang="en-US" sz="6600" b="1" spc="15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Title</a:t>
            </a:r>
            <a:endParaRPr lang="en-US" altLang="ko-K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/>
              <a:t>Sample source code: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69" r:id="rId18"/>
    <p:sldLayoutId id="2147483688" r:id="rId19"/>
    <p:sldLayoutId id="2147483689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2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3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4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4#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Compete/Index/1014#7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978#9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978#9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8.gif"/><Relationship Id="rId4" Type="http://schemas.openxmlformats.org/officeDocument/2006/relationships/image" Target="../media/image65.jpeg"/><Relationship Id="rId9" Type="http://schemas.openxmlformats.org/officeDocument/2006/relationships/hyperlink" Target="https://www.lukanet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python-book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xmlns="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xmlns="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40" y="4060303"/>
            <a:ext cx="2176672" cy="23368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xmlns="" id="{CA100D17-5BE1-4626-AB26-76ED6669B30A}"/>
              </a:ext>
            </a:extLst>
          </p:cNvPr>
          <p:cNvSpPr/>
          <p:nvPr/>
        </p:nvSpPr>
        <p:spPr>
          <a:xfrm>
            <a:off x="3301786" y="5076346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082" y="4982321"/>
            <a:ext cx="207332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i="1" dirty="0">
                <a:latin typeface="Consolas" pitchFamily="49" charset="0"/>
                <a:cs typeface="Consolas" pitchFamily="49" charset="0"/>
              </a:rPr>
              <a:t>Няма изход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Четене на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2155" y="2705948"/>
            <a:ext cx="4624514" cy="18158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inpt 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inpt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inpt = input()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9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Парола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270" y="1693042"/>
            <a:ext cx="6052284" cy="369331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username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data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data != password: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data = input()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print(f"Welcome: {username}!")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цели числа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b="1" dirty="0"/>
              <a:t>Stop</a:t>
            </a:r>
            <a:r>
              <a:rPr lang="bg-BG" dirty="0"/>
              <a:t>"</a:t>
            </a:r>
            <a:endParaRPr lang="en-US" dirty="0"/>
          </a:p>
          <a:p>
            <a:pPr lvl="1"/>
            <a:r>
              <a:rPr lang="bg-BG" dirty="0"/>
              <a:t>Извежда сумата на всички прочетени числа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538397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/>
              <a:t>10</a:t>
            </a:r>
          </a:p>
          <a:p>
            <a:r>
              <a:rPr lang="en-US" b="1" dirty="0"/>
              <a:t>20</a:t>
            </a:r>
          </a:p>
          <a:p>
            <a:r>
              <a:rPr lang="en-US" b="1" dirty="0"/>
              <a:t>30</a:t>
            </a:r>
          </a:p>
          <a:p>
            <a:r>
              <a:rPr lang="en-US" b="1" dirty="0"/>
              <a:t>45</a:t>
            </a:r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xmlns="" id="{CA100D17-5BE1-4626-AB26-76ED6669B30A}"/>
              </a:ext>
            </a:extLst>
          </p:cNvPr>
          <p:cNvSpPr/>
          <p:nvPr/>
        </p:nvSpPr>
        <p:spPr>
          <a:xfrm>
            <a:off x="2336526" y="545547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537" y="5361449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dirty="0">
                <a:latin typeface="Consolas" pitchFamily="49" charset="0"/>
                <a:cs typeface="Consolas" pitchFamily="49" charset="0"/>
              </a:rPr>
              <a:t>105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972356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/>
              <a:t>1</a:t>
            </a:r>
            <a:endParaRPr lang="bg-BG" b="1" dirty="0"/>
          </a:p>
          <a:p>
            <a:r>
              <a:rPr lang="en-US" b="1" dirty="0"/>
              <a:t>2</a:t>
            </a:r>
          </a:p>
          <a:p>
            <a:r>
              <a:rPr lang="en-US" b="1" dirty="0"/>
              <a:t>3</a:t>
            </a:r>
          </a:p>
          <a:p>
            <a:r>
              <a:rPr lang="en-US" b="1" dirty="0"/>
              <a:t>4</a:t>
            </a:r>
            <a:endParaRPr lang="bg-BG" b="1" dirty="0"/>
          </a:p>
          <a:p>
            <a:r>
              <a:rPr lang="en-US" b="1" dirty="0"/>
              <a:t>5</a:t>
            </a:r>
            <a:endParaRPr lang="bg-BG" b="1" dirty="0"/>
          </a:p>
          <a:p>
            <a:r>
              <a:rPr lang="bg-BG" b="1" dirty="0"/>
              <a:t>6</a:t>
            </a:r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xmlns="" id="{CDB00AD0-309B-4F43-91A9-9159B7BDB1EF}"/>
              </a:ext>
            </a:extLst>
          </p:cNvPr>
          <p:cNvSpPr/>
          <p:nvPr/>
        </p:nvSpPr>
        <p:spPr>
          <a:xfrm>
            <a:off x="6679926" y="4889433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938" y="4795408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dirty="0">
                <a:latin typeface="Consolas" pitchFamily="49" charset="0"/>
                <a:cs typeface="Consolas" pitchFamily="49" charset="0"/>
              </a:rPr>
              <a:t>11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9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Сума от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259" y="1628730"/>
            <a:ext cx="5358656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line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current_num = int(line)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current_num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input = 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63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0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1, 3, 7, 15, 31,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601" y="3826994"/>
            <a:ext cx="9143999" cy="5741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49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722811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= 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6232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5757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2812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&lt;=</a:t>
            </a:r>
            <a:r>
              <a:rPr lang="bg-BG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0994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2811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6707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2812" y="2910698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5512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2812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78EA80-7B10-4552-97A2-AACEC0482F42}"/>
              </a:ext>
            </a:extLst>
          </p:cNvPr>
          <p:cNvSpPr txBox="1"/>
          <p:nvPr/>
        </p:nvSpPr>
        <p:spPr>
          <a:xfrm>
            <a:off x="7008812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0736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xmlns="" id="{8AF30D3D-9BFC-424A-BC1C-DCA4880910ED}"/>
              </a:ext>
            </a:extLst>
          </p:cNvPr>
          <p:cNvSpPr/>
          <p:nvPr/>
        </p:nvSpPr>
        <p:spPr bwMode="auto">
          <a:xfrm>
            <a:off x="8009478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8742009-B203-48FA-8914-66BBB7F723A0}"/>
              </a:ext>
            </a:extLst>
          </p:cNvPr>
          <p:cNvSpPr txBox="1"/>
          <p:nvPr/>
        </p:nvSpPr>
        <p:spPr>
          <a:xfrm>
            <a:off x="5926707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91731" y="2305615"/>
            <a:ext cx="4405362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k = 1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k &lt;= 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</a:t>
            </a:r>
            <a:endParaRPr lang="en-US" sz="28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print(k)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k = k * 2 + 1</a:t>
            </a:r>
            <a:endParaRPr lang="en-US" sz="28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98426" y="3582176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Прекъсване чрез оператор </a:t>
            </a:r>
            <a:r>
              <a:rPr lang="en-US" b="1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600" dirty="0"/>
              <a:t>Преговор</a:t>
            </a:r>
            <a:endParaRPr lang="en-US" sz="3600" dirty="0"/>
          </a:p>
          <a:p>
            <a:pPr marL="514350" indent="-514350"/>
            <a:r>
              <a:rPr lang="en-US" sz="3600" dirty="0"/>
              <a:t> </a:t>
            </a:r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</a:t>
            </a:r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24879" y="3959553"/>
            <a:ext cx="5654979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   print("Infinite loop")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7354" y="3137535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xmlns="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условие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команди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xmlns="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/>
              <a:t>вярно</a:t>
            </a:r>
            <a:endParaRPr lang="en-US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Оператор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– </a:t>
            </a:r>
            <a:r>
              <a:rPr lang="bg-BG"/>
              <a:t>прекъсва цикъла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1353" y="2005531"/>
            <a:ext cx="7130774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print("Infinite 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305138" y="3092929"/>
            <a:ext cx="4294496" cy="990600"/>
          </a:xfrm>
          <a:prstGeom prst="wedgeRoundRectCallout">
            <a:avLst>
              <a:gd name="adj1" fmla="val -65048"/>
              <a:gd name="adj2" fmla="val -257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pic>
        <p:nvPicPr>
          <p:cNvPr id="1026" name="Picture 2" descr="Ð ÐµÐ·ÑÐ»ÑÐ°Ñ Ñ Ð¸Ð·Ð¾Ð±ÑÐ°Ð¶ÐµÐ½Ð¸Ðµ Ð·Ð° break  png">
            <a:extLst>
              <a:ext uri="{FF2B5EF4-FFF2-40B4-BE49-F238E27FC236}">
                <a16:creationId xmlns:a16="http://schemas.microsoft.com/office/drawing/2014/main" xmlns="" id="{7E06E7F0-3538-43FE-BED6-3358F92A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67" y="4601305"/>
            <a:ext cx="3564717" cy="146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dirty="0"/>
              <a:t>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2800" b="1" dirty="0"/>
              <a:t>       </a:t>
            </a: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en-US" b="1" dirty="0"/>
              <a:t>	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en-US" sz="2800" b="1" dirty="0"/>
              <a:t>	</a:t>
            </a:r>
            <a:r>
              <a:rPr lang="bg-BG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 balance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- условие</a:t>
            </a:r>
            <a:r>
              <a:rPr lang="en-US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679" y="4180395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xmlns="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4752441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4307" y="1104193"/>
            <a:ext cx="5434" cy="327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7451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</a:t>
            </a:r>
          </a:p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4307" y="2193845"/>
            <a:ext cx="5434" cy="332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A3E4B317-EA2D-4FE1-899B-D50140912A2F}"/>
              </a:ext>
            </a:extLst>
          </p:cNvPr>
          <p:cNvGrpSpPr/>
          <p:nvPr/>
        </p:nvGrpSpPr>
        <p:grpSpPr>
          <a:xfrm>
            <a:off x="4909467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 &lt; 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09741" y="3646336"/>
            <a:ext cx="9632" cy="382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0015" y="3086100"/>
            <a:ext cx="1231856" cy="11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4296" y="34313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474" y="26547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2073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19373" y="4715110"/>
            <a:ext cx="15967" cy="323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09467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7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3449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6254" y="56788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9667" y="52330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dirty="0"/>
              <a:t>false</a:t>
            </a:r>
            <a:endParaRPr lang="en-US" sz="18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6366" y="5093429"/>
            <a:ext cx="2265205" cy="1170889"/>
            <a:chOff x="1915467" y="4091945"/>
            <a:chExt cx="2265205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265205" cy="1795622"/>
              <a:chOff x="1843231" y="3930890"/>
              <a:chExt cx="2363687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27662" y="5247750"/>
                <a:ext cx="2079256" cy="729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counter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+=1</a:t>
                </a:r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;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5342" y="4617648"/>
                <a:ext cx="1943806" cy="78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925884" y="4195336"/>
              <a:ext cx="2159053" cy="66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4224" y="3178187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1098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99439" y="2586335"/>
              <a:ext cx="162887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1212" y="3440097"/>
            <a:ext cx="2183751" cy="223877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</a:t>
            </a:r>
            <a:r>
              <a:rPr lang="en-US"/>
              <a:t>-</a:t>
            </a:r>
            <a:r>
              <a:rPr lang="bg-BG"/>
              <a:t> решение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26997" y="1339917"/>
            <a:ext cx="8187066" cy="448584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counter = 0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balance = 0.0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counter &lt; n: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amount = float(input())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 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amount &lt; 0: 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     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Print output and exit the loop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balance += amount</a:t>
            </a:r>
            <a:endParaRPr lang="en-US" sz="2600" dirty="0"/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print(f"Increase: {amount:.2f}")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counter +=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print(f"Total: {balance:.2f}")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196715" y="6244375"/>
            <a:ext cx="1150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https://judge.softuni.bg/Contests/Compete/Index/1014#4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5984" y="4674848"/>
            <a:ext cx="914399" cy="18023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3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53207" y="1379788"/>
            <a:ext cx="4229211" cy="40934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count = 0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max = -sys.maxsize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count &lt; n: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count += 1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num &gt; max: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max = num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print(max)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2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3" y="1196125"/>
            <a:ext cx="12039600" cy="5201066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50988" y="2888717"/>
            <a:ext cx="5905499" cy="18158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in range(10):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% 2 == 0: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continue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  <a:endParaRPr lang="nn-NO" sz="28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311" y="2912085"/>
            <a:ext cx="1447800" cy="1792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7975599" y="3486491"/>
            <a:ext cx="609600" cy="620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72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Взима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xmlns="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2074044"/>
            <a:ext cx="6867444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counter = 0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min = sys.maxsize</a:t>
            </a:r>
            <a:endParaRPr lang="en-US" sz="2800" b="1" dirty="0">
              <a:latin typeface="Consolas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counter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Find the min number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b="1" dirty="0">
                <a:solidFill>
                  <a:schemeClr val="bg1"/>
                </a:solidFill>
              </a:rPr>
              <a:t>средната оценка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повтаря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b="1" dirty="0">
                <a:solidFill>
                  <a:schemeClr val="bg1"/>
                </a:solidFill>
              </a:rPr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</a:t>
            </a:r>
            <a:r>
              <a:rPr lang="en-US"/>
              <a:t>-</a:t>
            </a:r>
            <a:r>
              <a:rPr lang="bg-BG"/>
              <a:t> условие</a:t>
            </a: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/>
              <a:t>Примерен вход и изход: </a:t>
            </a:r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</a:t>
            </a:r>
            <a:r>
              <a:rPr lang="en-US"/>
              <a:t>-</a:t>
            </a:r>
            <a:r>
              <a:rPr lang="bg-BG"/>
              <a:t> условие</a:t>
            </a:r>
            <a:r>
              <a:rPr lang="en-US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Ani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5.32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6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5.43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6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5.5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4.55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6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5.56</a:t>
            </a:r>
            <a:endParaRPr lang="bg-BG" b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6</a:t>
            </a:r>
            <a:endParaRPr lang="bg-BG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3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43570" y="1887263"/>
            <a:ext cx="9328859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grades = 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sum_grades = 0.0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while grades &lt;= 12: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    grade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    if grade &lt; 4.00: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     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endParaRPr lang="en-US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add grade to sum and increase grades count</a:t>
            </a:r>
            <a:endParaRPr lang="en-US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/>
              </a:rPr>
              <a:t>average = sum_grades / 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output</a:t>
            </a:r>
            <a:endParaRPr lang="bg-BG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000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https://judge.softuni.bg/Contests/Compete/Index/1014#7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170457" y="1678778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7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>
                <a:latin typeface="+mj-lt"/>
              </a:rPr>
              <a:t>Ако помещението </a:t>
            </a:r>
            <a:r>
              <a:rPr lang="bg-BG" sz="280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>
                <a:latin typeface="+mj-lt"/>
              </a:rPr>
              <a:t>да събере кашоните, трябва да се </a:t>
            </a:r>
            <a:r>
              <a:rPr lang="en-US" sz="2800">
                <a:latin typeface="+mj-lt"/>
              </a:rPr>
              <a:t/>
            </a:r>
            <a:br>
              <a:rPr lang="en-US" sz="2800">
                <a:latin typeface="+mj-lt"/>
              </a:rPr>
            </a:br>
            <a:r>
              <a:rPr lang="bg-BG" sz="280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>
                <a:latin typeface="Consolas" panose="020B0609020204030204" pitchFamily="49" charset="0"/>
              </a:rPr>
              <a:t>"No</a:t>
            </a:r>
            <a:r>
              <a:rPr lang="en-GB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more</a:t>
            </a:r>
            <a:r>
              <a:rPr lang="en-GB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free</a:t>
            </a:r>
            <a:r>
              <a:rPr lang="en-GB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space!</a:t>
            </a:r>
            <a:r>
              <a:rPr lang="en-GB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You</a:t>
            </a:r>
            <a:r>
              <a:rPr lang="en-GB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need</a:t>
            </a:r>
            <a:r>
              <a:rPr lang="bg-BG" sz="2800" b="1">
                <a:latin typeface="+mj-lt"/>
              </a:rPr>
              <a:t> </a:t>
            </a:r>
            <a:r>
              <a:rPr lang="bg-BG" sz="2800" b="1"/>
              <a:t>{брой недостигащи куб. метри}</a:t>
            </a:r>
            <a:r>
              <a:rPr lang="bg-BG" sz="2800" b="1">
                <a:latin typeface="+mj-lt"/>
              </a:rPr>
              <a:t> </a:t>
            </a:r>
            <a:r>
              <a:rPr lang="en-US" sz="2800" b="1">
                <a:latin typeface="+mj-lt"/>
              </a:rPr>
              <a:t/>
            </a:r>
            <a:br>
              <a:rPr lang="en-US" sz="2800" b="1">
                <a:latin typeface="+mj-lt"/>
              </a:rPr>
            </a:br>
            <a:r>
              <a:rPr lang="en-US" sz="2800" b="1">
                <a:latin typeface="Consolas" panose="020B0609020204030204" pitchFamily="49" charset="0"/>
              </a:rPr>
              <a:t>Cubic meters</a:t>
            </a:r>
            <a:r>
              <a:rPr lang="en-US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more</a:t>
            </a:r>
            <a:r>
              <a:rPr lang="bg-BG" sz="2800" b="1">
                <a:latin typeface="Consolas" panose="020B0609020204030204" pitchFamily="49" charset="0"/>
              </a:rPr>
              <a:t>."</a:t>
            </a:r>
            <a:endParaRPr lang="en-US" sz="2800" b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>
                <a:latin typeface="+mj-lt"/>
              </a:rPr>
              <a:t>При получаване на </a:t>
            </a:r>
            <a:r>
              <a:rPr lang="bg-BG" sz="2800" b="1">
                <a:latin typeface="Consolas" panose="020B0609020204030204" pitchFamily="49" charset="0"/>
              </a:rPr>
              <a:t>команда</a:t>
            </a:r>
            <a:r>
              <a:rPr lang="bg-BG" sz="3000">
                <a:latin typeface="+mj-lt"/>
              </a:rPr>
              <a:t> </a:t>
            </a:r>
            <a:r>
              <a:rPr lang="en-US" sz="3000">
                <a:latin typeface="Consolas" panose="020B0609020204030204" pitchFamily="49" charset="0"/>
              </a:rPr>
              <a:t>"</a:t>
            </a:r>
            <a:r>
              <a:rPr lang="en-US" sz="3000" b="1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>
                <a:latin typeface="+mj-lt"/>
              </a:rPr>
              <a:t>" </a:t>
            </a:r>
            <a:r>
              <a:rPr lang="bg-BG" sz="3000">
                <a:latin typeface="+mj-lt"/>
              </a:rPr>
              <a:t>и налично свободно място</a:t>
            </a:r>
            <a:r>
              <a:rPr lang="en-US" sz="300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/>
              <a:t>"</a:t>
            </a:r>
            <a:r>
              <a:rPr lang="bg-BG" sz="2800" b="1">
                <a:latin typeface="Consolas" panose="020B0609020204030204" pitchFamily="49" charset="0"/>
              </a:rPr>
              <a:t>{</a:t>
            </a:r>
            <a:r>
              <a:rPr lang="bg-BG" sz="2800" b="1"/>
              <a:t>брой свободни куб. метри</a:t>
            </a:r>
            <a:r>
              <a:rPr lang="bg-BG" sz="2800" b="1">
                <a:latin typeface="Consolas" panose="020B0609020204030204" pitchFamily="49" charset="0"/>
              </a:rPr>
              <a:t>}</a:t>
            </a:r>
            <a:r>
              <a:rPr lang="en-US" sz="2800" b="1">
                <a:latin typeface="+mj-lt"/>
              </a:rPr>
              <a:t> </a:t>
            </a:r>
            <a:r>
              <a:rPr lang="en-US" sz="2800" b="1">
                <a:latin typeface="Consolas" panose="020B0609020204030204" pitchFamily="49" charset="0"/>
              </a:rPr>
              <a:t>Cubic</a:t>
            </a:r>
            <a:r>
              <a:rPr lang="en-US" sz="2800" b="1">
                <a:latin typeface="+mj-lt"/>
              </a:rPr>
              <a:t> </a:t>
            </a:r>
            <a:r>
              <a:rPr lang="en-US" sz="2800" b="1">
                <a:latin typeface="Consolas" panose="020B0609020204030204" pitchFamily="49" charset="0"/>
              </a:rPr>
              <a:t>meters</a:t>
            </a:r>
            <a:r>
              <a:rPr lang="en-US" sz="2800" b="1">
                <a:latin typeface="+mj-lt"/>
              </a:rPr>
              <a:t> </a:t>
            </a:r>
            <a:r>
              <a:rPr lang="en-GB" sz="2800" b="1">
                <a:latin typeface="Consolas" panose="020B0609020204030204" pitchFamily="49" charset="0"/>
              </a:rPr>
              <a:t>left</a:t>
            </a:r>
            <a:r>
              <a:rPr lang="bg-BG" sz="2800" b="1">
                <a:latin typeface="Consolas" panose="020B0609020204030204" pitchFamily="49" charset="0"/>
              </a:rPr>
              <a:t>.</a:t>
            </a:r>
            <a:r>
              <a:rPr lang="bg-BG" sz="2800" b="1"/>
              <a:t>"</a:t>
            </a:r>
            <a:endParaRPr lang="bg-BG" sz="280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</a:t>
            </a:r>
            <a:r>
              <a:rPr lang="en-US"/>
              <a:t>-</a:t>
            </a:r>
            <a:r>
              <a:rPr lang="bg-BG"/>
              <a:t> условие </a:t>
            </a:r>
            <a:r>
              <a:rPr lang="en-US"/>
              <a:t>(2)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</a:t>
            </a:r>
            <a:r>
              <a:rPr lang="en-US"/>
              <a:t>-</a:t>
            </a:r>
            <a:r>
              <a:rPr lang="bg-BG"/>
              <a:t> условие </a:t>
            </a:r>
            <a:r>
              <a:rPr lang="en-US"/>
              <a:t>(3)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99" y="2050240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- решение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1495" y="1556510"/>
            <a:ext cx="6129634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width = int(input())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volume = width * length * height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hasVolume = True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command = input()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command != "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 box = int(command)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 volume -= box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https://judge.softuni.bg/Contests/Compete/Index/978#9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</a:t>
            </a:r>
            <a:r>
              <a:rPr lang="en-US"/>
              <a:t>-</a:t>
            </a:r>
            <a:r>
              <a:rPr lang="bg-BG"/>
              <a:t> решение </a:t>
            </a:r>
            <a:r>
              <a:rPr lang="en-US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0024" y="1187178"/>
            <a:ext cx="8672576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 if volume &lt; 0: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     hasVolume = False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break</a:t>
            </a:r>
            <a:b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command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input()</a:t>
            </a:r>
            <a:b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hasVolume: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 print("{0} Cubic meters left.".format(volume))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else: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    print("No more free space! You need {0} Cubic meters more.".format(abs(volume)))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3535814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524" y="2374859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8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https://judge.softuni.bg/Contests/Compete/Index/978#9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2006154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Кои числа ще се изпринтират </a:t>
            </a:r>
            <a:r>
              <a:rPr lang="bg-BG" dirty="0"/>
              <a:t>като резултат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9325" y="2536563"/>
            <a:ext cx="4516309" cy="11100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i in range(2, 10, 7):</a:t>
            </a:r>
          </a:p>
          <a:p>
            <a:r>
              <a:rPr lang="en-US" dirty="0"/>
              <a:t>    print(i)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8550475" y="4095789"/>
            <a:ext cx="2993647" cy="1162012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71191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8519" y="4514204"/>
              <a:ext cx="5204848" cy="1003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2... 7</a:t>
              </a:r>
              <a:endParaRPr lang="en-US" sz="4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5935076" y="3100307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8893"/>
                <a:gd name="adj2" fmla="val 67868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 </a:t>
              </a:r>
              <a:r>
                <a:rPr lang="bg-BG" dirty="0"/>
                <a:t>и </a:t>
              </a:r>
              <a:r>
                <a:rPr lang="en-US" dirty="0"/>
                <a:t>9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8570341" y="2075676"/>
            <a:ext cx="2993647" cy="1266985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724162" y="2567120"/>
              <a:ext cx="2063662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2... 10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42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>
                <a:solidFill>
                  <a:schemeClr val="bg2"/>
                </a:solidFill>
              </a:rPr>
              <a:t>  - </a:t>
            </a:r>
            <a:r>
              <a:rPr lang="bg-BG" sz="3200" dirty="0">
                <a:solidFill>
                  <a:schemeClr val="bg2"/>
                </a:solidFill>
              </a:rPr>
              <a:t>цикли, за да </a:t>
            </a:r>
            <a:r>
              <a:rPr lang="en-US" sz="3200" dirty="0">
                <a:solidFill>
                  <a:schemeClr val="bg2"/>
                </a:solidFill>
              </a:rPr>
              <a:t>          </a:t>
            </a:r>
            <a:r>
              <a:rPr lang="bg-BG" sz="3200" dirty="0">
                <a:solidFill>
                  <a:schemeClr val="bg2"/>
                </a:solidFill>
              </a:rPr>
              <a:t>повтаряме действие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bg-BG" sz="3200" dirty="0">
                <a:solidFill>
                  <a:schemeClr val="bg2"/>
                </a:solidFill>
              </a:rPr>
              <a:t>докато е в сила 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bg-BG" sz="3200" dirty="0">
                <a:solidFill>
                  <a:schemeClr val="bg2"/>
                </a:solidFill>
              </a:rPr>
              <a:t>дадено условие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циклите              с оператора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60119" y="6419654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Python</a:t>
            </a:r>
            <a:r>
              <a:rPr lang="en-US" sz="3200" dirty="0"/>
              <a:t>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/>
              <a:t>Software University – High-Quality Education, </a:t>
            </a:r>
            <a:r>
              <a:rPr lang="bg-BG" sz="3200"/>
              <a:t/>
            </a:r>
            <a:br>
              <a:rPr lang="bg-BG" sz="3200"/>
            </a:br>
            <a:r>
              <a:rPr lang="en-US" sz="320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/>
              <a:t>Software University @ Facebook</a:t>
            </a:r>
            <a:endParaRPr lang="bg-BG" sz="320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>
                <a:hlinkClick r:id="rId5"/>
              </a:rPr>
              <a:t>forum.softuni.bg</a:t>
            </a:r>
            <a:endParaRPr lang="en-US" sz="2800" noProof="1"/>
          </a:p>
          <a:p>
            <a:endParaRPr lang="bg-BG" sz="32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16849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319" y="122219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26772"/>
            <a:ext cx="3868548" cy="11100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</a:t>
            </a:r>
            <a:r>
              <a:rPr lang="bg-BG" dirty="0"/>
              <a:t> </a:t>
            </a:r>
            <a:r>
              <a:rPr lang="en-US" dirty="0"/>
              <a:t>i in range(5, 0): </a:t>
            </a:r>
          </a:p>
          <a:p>
            <a:r>
              <a:rPr lang="en-US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8953972" y="2720282"/>
            <a:ext cx="3430733" cy="1295309"/>
            <a:chOff x="9009082" y="2321375"/>
            <a:chExt cx="339100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362376" y="2602409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5976612" y="3876625"/>
            <a:ext cx="2837908" cy="124643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233069" y="4674186"/>
              <a:ext cx="5204849" cy="1292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5… 0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8984681" y="4211891"/>
            <a:ext cx="2722115" cy="18209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7525"/>
                <a:gd name="adj2" fmla="val 5958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739965" y="5397560"/>
              <a:ext cx="2188035" cy="1034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0... 5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03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6143" y="1994104"/>
            <a:ext cx="4815167" cy="11100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 i in range(0, 2, 0.5):</a:t>
            </a:r>
          </a:p>
          <a:p>
            <a:pPr fontAlgn="t"/>
            <a:r>
              <a:rPr lang="nn-NO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5695236" y="2607904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6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US">
                <a:latin typeface="Consolas" panose="020B0609020204030204" pitchFamily="49" charset="0"/>
              </a:rPr>
              <a:t>while</a:t>
            </a:r>
            <a:r>
              <a:rPr lang="bg-BG"/>
              <a:t>-цикъл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168" y="4143788"/>
            <a:ext cx="3211077" cy="10799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: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   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xmlns="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36" y="3496454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xmlns="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892" y="5318045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chemeClr val="bg2"/>
                </a:solidFill>
              </a:rPr>
              <a:t>Код за изпълнение </a:t>
            </a:r>
            <a:r>
              <a:rPr lang="en-US" sz="2800" b="1">
                <a:solidFill>
                  <a:schemeClr val="bg2"/>
                </a:solidFill>
              </a:rPr>
              <a:t>(</a:t>
            </a:r>
            <a:r>
              <a:rPr lang="bg-BG" sz="2800" b="1">
                <a:solidFill>
                  <a:schemeClr val="bg2"/>
                </a:solidFill>
              </a:rPr>
              <a:t>повторение</a:t>
            </a:r>
            <a:r>
              <a:rPr lang="en-US" sz="2800" b="1">
                <a:solidFill>
                  <a:schemeClr val="bg2"/>
                </a:solidFill>
              </a:rPr>
              <a:t>)</a:t>
            </a:r>
            <a:endParaRPr lang="bg-BG" sz="2800" b="1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B01C168-F6B8-4746-A71C-FC9EB5BF51AA}"/>
              </a:ext>
            </a:extLst>
          </p:cNvPr>
          <p:cNvCxnSpPr/>
          <p:nvPr/>
        </p:nvCxnSpPr>
        <p:spPr>
          <a:xfrm>
            <a:off x="2794174" y="2873215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xmlns="" id="{2CE47D67-5BA9-44D0-B257-77D92294C88B}"/>
              </a:ext>
            </a:extLst>
          </p:cNvPr>
          <p:cNvSpPr/>
          <p:nvPr/>
        </p:nvSpPr>
        <p:spPr>
          <a:xfrm>
            <a:off x="1956570" y="3358196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7048F4A-6FAB-4A55-B0FD-1A71CABCC934}"/>
              </a:ext>
            </a:extLst>
          </p:cNvPr>
          <p:cNvSpPr txBox="1"/>
          <p:nvPr/>
        </p:nvSpPr>
        <p:spPr>
          <a:xfrm>
            <a:off x="2163929" y="379176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условие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794174" y="4686996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AB8B2C1-4794-4DB0-B91A-4A877777DA02}"/>
              </a:ext>
            </a:extLst>
          </p:cNvPr>
          <p:cNvSpPr/>
          <p:nvPr/>
        </p:nvSpPr>
        <p:spPr>
          <a:xfrm>
            <a:off x="1956570" y="5222725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0606E6B-C3A5-4ED1-8D5F-C7928894E217}"/>
              </a:ext>
            </a:extLst>
          </p:cNvPr>
          <p:cNvSpPr txBox="1"/>
          <p:nvPr/>
        </p:nvSpPr>
        <p:spPr>
          <a:xfrm>
            <a:off x="2101476" y="5357315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>
                <a:solidFill>
                  <a:schemeClr val="bg2"/>
                </a:solidFill>
              </a:rPr>
              <a:t>команди</a:t>
            </a:r>
            <a:endParaRPr lang="en-US" b="1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xmlns="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1387786" y="4591380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xmlns="" id="{0149F1C6-10FC-4232-8D8F-F82A3CAB7D14}"/>
              </a:ext>
            </a:extLst>
          </p:cNvPr>
          <p:cNvCxnSpPr/>
          <p:nvPr/>
        </p:nvCxnSpPr>
        <p:spPr>
          <a:xfrm rot="16200000" flipH="1">
            <a:off x="2723914" y="4853107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A98BEB0-5ABC-4C8E-8DE2-B3F6715FF6FB}"/>
              </a:ext>
            </a:extLst>
          </p:cNvPr>
          <p:cNvSpPr txBox="1"/>
          <p:nvPr/>
        </p:nvSpPr>
        <p:spPr>
          <a:xfrm>
            <a:off x="2884342" y="4657241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/>
              <a:t>вярно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EC8489B-39AD-4B1B-8EF0-69F3D3A189B5}"/>
              </a:ext>
            </a:extLst>
          </p:cNvPr>
          <p:cNvSpPr txBox="1"/>
          <p:nvPr/>
        </p:nvSpPr>
        <p:spPr>
          <a:xfrm>
            <a:off x="3564788" y="3574876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/>
              <a:t>невярно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while</a:t>
            </a:r>
            <a:r>
              <a:rPr lang="en-US"/>
              <a:t>-</a:t>
            </a:r>
            <a:r>
              <a:rPr lang="bg-BG"/>
              <a:t>цикъл </a:t>
            </a:r>
            <a:r>
              <a:rPr lang="en-US"/>
              <a:t>– </a:t>
            </a:r>
            <a:r>
              <a:rPr lang="bg-BG"/>
              <a:t>пример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43" y="1575424"/>
            <a:ext cx="5351630" cy="246221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&lt;= 10: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858" y="1575424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3" name="Огъната нагоре стрелка 2"/>
          <p:cNvSpPr/>
          <p:nvPr/>
        </p:nvSpPr>
        <p:spPr>
          <a:xfrm rot="5400000">
            <a:off x="6459998" y="4623334"/>
            <a:ext cx="771089" cy="78373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EA63D4-A14F-41D3-BA82-1E97417F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10" y="3791241"/>
            <a:ext cx="4381500" cy="24479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Picture 2" descr="C:\Users\HP\Desktop\1a2430b6757f6c5b520332cc380b7fb4.jpg">
            <a:extLst>
              <a:ext uri="{FF2B5EF4-FFF2-40B4-BE49-F238E27FC236}">
                <a16:creationId xmlns:a16="http://schemas.microsoft.com/office/drawing/2014/main" xmlns="" id="{416AD1A8-5EB1-411F-90B3-DF8FACE34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49" y="1119826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1587</Words>
  <Application>Microsoft Office PowerPoint</Application>
  <PresentationFormat>Custom</PresentationFormat>
  <Paragraphs>472</Paragraphs>
  <Slides>45</Slides>
  <Notes>14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SoftUni3_1</vt:lpstr>
      <vt:lpstr>Повторения (цикли)</vt:lpstr>
      <vt:lpstr>Съдържание</vt:lpstr>
      <vt:lpstr>PowerPoint Presentation</vt:lpstr>
      <vt:lpstr>Преговор</vt:lpstr>
      <vt:lpstr>Преговор</vt:lpstr>
      <vt:lpstr>Преговор</vt:lpstr>
      <vt:lpstr>PowerPoint Presentation</vt:lpstr>
      <vt:lpstr>Повторения (цикли) – while-цикъл</vt:lpstr>
      <vt:lpstr>while-цикъл – пример</vt:lpstr>
      <vt:lpstr>Четене на текст - условие</vt:lpstr>
      <vt:lpstr>Четене на текст - решение</vt:lpstr>
      <vt:lpstr>Парола - условие</vt:lpstr>
      <vt:lpstr>Парола - решение</vt:lpstr>
      <vt:lpstr>Сума от числа - условие</vt:lpstr>
      <vt:lpstr>Сума от числа - решение</vt:lpstr>
      <vt:lpstr>Редица числа 2k+1 - условие</vt:lpstr>
      <vt:lpstr>PowerPoint Presentation</vt:lpstr>
      <vt:lpstr>Редица числа 2k+1 - решение</vt:lpstr>
      <vt:lpstr>PowerPoint Presentation</vt:lpstr>
      <vt:lpstr>Безкраен цикъл</vt:lpstr>
      <vt:lpstr>Прекратяване на цикъл</vt:lpstr>
      <vt:lpstr>Баланс на сметка - условие</vt:lpstr>
      <vt:lpstr>Баланс на сметка - условие (2)</vt:lpstr>
      <vt:lpstr>Баланс на сметка - условие(3)</vt:lpstr>
      <vt:lpstr>PowerPoint Presentation</vt:lpstr>
      <vt:lpstr>Баланс на сметка - решение</vt:lpstr>
      <vt:lpstr>Най-голямо число - пример</vt:lpstr>
      <vt:lpstr>Най-голямо число - решение</vt:lpstr>
      <vt:lpstr>Продължаване на цикъла</vt:lpstr>
      <vt:lpstr>Най-малко число - условие</vt:lpstr>
      <vt:lpstr>Най-малко число - решение</vt:lpstr>
      <vt:lpstr>Завършване - условие </vt:lpstr>
      <vt:lpstr>Завършване - условие (2)</vt:lpstr>
      <vt:lpstr>Завършване - решение 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creator/>
  <cp:keywords>Sofware University, SoftUni, programming, coding, software development, education, training, course, курс, програмиране, кодене, кодиране, СофтУни</cp:keywords>
  <cp:lastModifiedBy/>
  <cp:revision>270</cp:revision>
  <dcterms:modified xsi:type="dcterms:W3CDTF">2020-04-10T20:35:58Z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