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0" r:id="rId2"/>
  </p:sldMasterIdLst>
  <p:notesMasterIdLst>
    <p:notesMasterId r:id="rId30"/>
  </p:notesMasterIdLst>
  <p:handoutMasterIdLst>
    <p:handoutMasterId r:id="rId31"/>
  </p:handoutMasterIdLst>
  <p:sldIdLst>
    <p:sldId id="593" r:id="rId3"/>
    <p:sldId id="595" r:id="rId4"/>
    <p:sldId id="523" r:id="rId5"/>
    <p:sldId id="596" r:id="rId6"/>
    <p:sldId id="598" r:id="rId7"/>
    <p:sldId id="600" r:id="rId8"/>
    <p:sldId id="602" r:id="rId9"/>
    <p:sldId id="604" r:id="rId10"/>
    <p:sldId id="445" r:id="rId11"/>
    <p:sldId id="583" r:id="rId12"/>
    <p:sldId id="586" r:id="rId13"/>
    <p:sldId id="585" r:id="rId14"/>
    <p:sldId id="504" r:id="rId15"/>
    <p:sldId id="587" r:id="rId16"/>
    <p:sldId id="588" r:id="rId17"/>
    <p:sldId id="589" r:id="rId18"/>
    <p:sldId id="590" r:id="rId19"/>
    <p:sldId id="591" r:id="rId20"/>
    <p:sldId id="592" r:id="rId21"/>
    <p:sldId id="511" r:id="rId22"/>
    <p:sldId id="506" r:id="rId23"/>
    <p:sldId id="507" r:id="rId24"/>
    <p:sldId id="467" r:id="rId25"/>
    <p:sldId id="562" r:id="rId26"/>
    <p:sldId id="575" r:id="rId27"/>
    <p:sldId id="578" r:id="rId28"/>
    <p:sldId id="496" r:id="rId2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говор" id="{C0257C9F-6AA4-4F4C-B2CE-DA948E92B968}">
          <p14:sldIdLst>
            <p14:sldId id="593"/>
            <p14:sldId id="595"/>
            <p14:sldId id="523"/>
          </p14:sldIdLst>
        </p14:section>
        <p14:section name="Секция по подразбиране" id="{8D503DEF-2AB1-4987-A915-7B5FEE9665BE}">
          <p14:sldIdLst>
            <p14:sldId id="596"/>
            <p14:sldId id="598"/>
            <p14:sldId id="600"/>
            <p14:sldId id="602"/>
            <p14:sldId id="604"/>
          </p14:sldIdLst>
        </p14:section>
        <p14:section name="Задачи с цикли" id="{E6098E28-5284-42F9-B11E-8B1EFD8C9606}">
          <p14:sldIdLst>
            <p14:sldId id="445"/>
            <p14:sldId id="583"/>
            <p14:sldId id="586"/>
            <p14:sldId id="585"/>
            <p14:sldId id="504"/>
            <p14:sldId id="587"/>
            <p14:sldId id="588"/>
            <p14:sldId id="589"/>
            <p14:sldId id="590"/>
            <p14:sldId id="591"/>
            <p14:sldId id="592"/>
            <p14:sldId id="511"/>
            <p14:sldId id="506"/>
            <p14:sldId id="507"/>
            <p14:sldId id="467"/>
            <p14:sldId id="562"/>
            <p14:sldId id="575"/>
            <p14:sldId id="578"/>
            <p14:sldId id="4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D60"/>
    <a:srgbClr val="0097CC"/>
    <a:srgbClr val="FFF0D9"/>
    <a:srgbClr val="FFA72A"/>
    <a:srgbClr val="F0F5FA"/>
    <a:srgbClr val="1A8AFA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BB448E-1C03-44D3-AC23-6D0AE434A48A}" v="18" dt="2018-08-10T07:09:30.9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533" autoAdjust="0"/>
  </p:normalViewPr>
  <p:slideViewPr>
    <p:cSldViewPr>
      <p:cViewPr varScale="1">
        <p:scale>
          <a:sx n="86" d="100"/>
          <a:sy n="86" d="100"/>
        </p:scale>
        <p:origin x="571" y="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5" d="100"/>
          <a:sy n="55" d="100"/>
        </p:scale>
        <p:origin x="2880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ommentAuthors" Target="commentAuthors.xml"/><Relationship Id="rId37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4/24/2020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4/24/2020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472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411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88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220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1333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9872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270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723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28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222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4/24/2020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20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97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4/24/2020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062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347375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727149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833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99345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213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4/24/2020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51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9893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4/24/2020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41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4/24/2020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12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4/24/2020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583" y="27106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25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381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4/24/2020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66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4/24/2020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2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4/24/2020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4884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judge.softuni.bg/Contests/Compete/Index/1016#0" TargetMode="Externa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6#1" TargetMode="Externa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6#3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6#5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7.png"/><Relationship Id="rId26" Type="http://schemas.openxmlformats.org/officeDocument/2006/relationships/image" Target="../media/image51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4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6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0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43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40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5.png"/><Relationship Id="rId22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55.gif"/><Relationship Id="rId4" Type="http://schemas.openxmlformats.org/officeDocument/2006/relationships/image" Target="../media/image52.jpeg"/><Relationship Id="rId9" Type="http://schemas.openxmlformats.org/officeDocument/2006/relationships/hyperlink" Target="https://www.lukanet.com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python-book.softuni.bg/" TargetMode="Externa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59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1331" y="1127351"/>
            <a:ext cx="10962447" cy="882654"/>
          </a:xfrm>
        </p:spPr>
        <p:txBody>
          <a:bodyPr>
            <a:normAutofit/>
          </a:bodyPr>
          <a:lstStyle/>
          <a:p>
            <a:r>
              <a:rPr lang="bg-BG" dirty="0"/>
              <a:t>По-сложни задачи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1331" y="325161"/>
            <a:ext cx="10962447" cy="882654"/>
          </a:xfrm>
        </p:spPr>
        <p:txBody>
          <a:bodyPr>
            <a:normAutofit/>
          </a:bodyPr>
          <a:lstStyle/>
          <a:p>
            <a:r>
              <a:rPr lang="bg-BG" dirty="0"/>
              <a:t>Работа с вложени цикли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61331" y="4889292"/>
            <a:ext cx="2950749" cy="506796"/>
          </a:xfrm>
        </p:spPr>
        <p:txBody>
          <a:bodyPr/>
          <a:lstStyle/>
          <a:p>
            <a:pPr algn="l"/>
            <a:r>
              <a:rPr lang="bg-BG" sz="2800" noProof="1"/>
              <a:t>СофтУни</a:t>
            </a:r>
            <a:endParaRPr lang="en-US" sz="2800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702696" y="5202189"/>
            <a:ext cx="3410515" cy="832591"/>
          </a:xfrm>
        </p:spPr>
        <p:txBody>
          <a:bodyPr/>
          <a:lstStyle/>
          <a:p>
            <a:pPr algn="l"/>
            <a:r>
              <a:rPr lang="bg-BG" sz="2400" noProof="1"/>
              <a:t>Преподавателски</a:t>
            </a:r>
            <a:r>
              <a:rPr lang="bg-BG" sz="2400" dirty="0"/>
              <a:t> екип</a:t>
            </a:r>
            <a:endParaRPr lang="en-US" sz="2400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532812" y="5739758"/>
            <a:ext cx="2950749" cy="351754"/>
          </a:xfrm>
        </p:spPr>
        <p:txBody>
          <a:bodyPr/>
          <a:lstStyle/>
          <a:p>
            <a:pPr algn="r"/>
            <a:r>
              <a:rPr lang="bg-BG" sz="1800" dirty="0"/>
              <a:t>Софтуерен университет</a:t>
            </a:r>
            <a:endParaRPr lang="en-US" sz="18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542110" y="6091512"/>
            <a:ext cx="2950749" cy="351754"/>
          </a:xfrm>
        </p:spPr>
        <p:txBody>
          <a:bodyPr/>
          <a:lstStyle/>
          <a:p>
            <a:pPr algn="r"/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304095C-79E7-4CBC-9917-91F2847430BB}"/>
              </a:ext>
            </a:extLst>
          </p:cNvPr>
          <p:cNvGrpSpPr/>
          <p:nvPr/>
        </p:nvGrpSpPr>
        <p:grpSpPr>
          <a:xfrm>
            <a:off x="523095" y="1968708"/>
            <a:ext cx="3061020" cy="2920584"/>
            <a:chOff x="455612" y="2140110"/>
            <a:chExt cx="2577780" cy="257778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7295C21-26AA-4538-83D4-BBE633CFD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455612" y="2140110"/>
              <a:ext cx="2577780" cy="257778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D720A59-A0AE-4D89-B506-865D760D4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92061">
              <a:off x="1079351" y="2797837"/>
              <a:ext cx="1268553" cy="12685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867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88967E-D47D-41DC-8E0C-FC79CE7DC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– часовник (1)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916537-3C3F-499C-9230-4DC59C16A4E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0AEDD33-4E4E-4C38-A5FD-5D773DC29594}"/>
              </a:ext>
            </a:extLst>
          </p:cNvPr>
          <p:cNvGrpSpPr/>
          <p:nvPr/>
        </p:nvGrpSpPr>
        <p:grpSpPr>
          <a:xfrm>
            <a:off x="4002147" y="2806538"/>
            <a:ext cx="4184530" cy="1798710"/>
            <a:chOff x="1415038" y="3984977"/>
            <a:chExt cx="4184530" cy="1798710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43B36F2B-9FF5-42C2-B534-243AEFFA7411}"/>
                </a:ext>
              </a:extLst>
            </p:cNvPr>
            <p:cNvGrpSpPr/>
            <p:nvPr/>
          </p:nvGrpSpPr>
          <p:grpSpPr>
            <a:xfrm>
              <a:off x="3022998" y="4631552"/>
              <a:ext cx="240123" cy="691084"/>
              <a:chOff x="2232041" y="1882891"/>
              <a:chExt cx="240123" cy="691084"/>
            </a:xfrm>
          </p:grpSpPr>
          <p:sp>
            <p:nvSpPr>
              <p:cNvPr id="26" name="Flowchart: Terminator 25">
                <a:extLst>
                  <a:ext uri="{FF2B5EF4-FFF2-40B4-BE49-F238E27FC236}">
                    <a16:creationId xmlns:a16="http://schemas.microsoft.com/office/drawing/2014/main" id="{6C294959-7E7E-4297-9B0C-C97D9EF7D3C5}"/>
                  </a:ext>
                </a:extLst>
              </p:cNvPr>
              <p:cNvSpPr/>
              <p:nvPr/>
            </p:nvSpPr>
            <p:spPr bwMode="auto">
              <a:xfrm>
                <a:off x="2232041" y="1882891"/>
                <a:ext cx="240123" cy="239918"/>
              </a:xfrm>
              <a:prstGeom prst="flowChartTerminator">
                <a:avLst/>
              </a:prstGeom>
              <a:solidFill>
                <a:schemeClr val="tx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Flowchart: Terminator 26">
                <a:extLst>
                  <a:ext uri="{FF2B5EF4-FFF2-40B4-BE49-F238E27FC236}">
                    <a16:creationId xmlns:a16="http://schemas.microsoft.com/office/drawing/2014/main" id="{5746FD3A-D192-43AB-BB93-ABE67F09AAD7}"/>
                  </a:ext>
                </a:extLst>
              </p:cNvPr>
              <p:cNvSpPr/>
              <p:nvPr/>
            </p:nvSpPr>
            <p:spPr bwMode="auto">
              <a:xfrm>
                <a:off x="2232041" y="2334057"/>
                <a:ext cx="240123" cy="239918"/>
              </a:xfrm>
              <a:prstGeom prst="flowChartTerminator">
                <a:avLst/>
              </a:prstGeom>
              <a:solidFill>
                <a:schemeClr val="tx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ED7CE23-383F-4DC7-B2C2-B06B5E9FF118}"/>
                </a:ext>
              </a:extLst>
            </p:cNvPr>
            <p:cNvGrpSpPr/>
            <p:nvPr/>
          </p:nvGrpSpPr>
          <p:grpSpPr>
            <a:xfrm>
              <a:off x="3410501" y="3990749"/>
              <a:ext cx="1011294" cy="1792938"/>
              <a:chOff x="6471234" y="2288125"/>
              <a:chExt cx="1011294" cy="1771058"/>
            </a:xfrm>
            <a:solidFill>
              <a:schemeClr val="tx1"/>
            </a:solidFill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32296944-92A3-4B90-908B-B22DD75967DE}"/>
                  </a:ext>
                </a:extLst>
              </p:cNvPr>
              <p:cNvGrpSpPr/>
              <p:nvPr/>
            </p:nvGrpSpPr>
            <p:grpSpPr>
              <a:xfrm>
                <a:off x="6638159" y="2288125"/>
                <a:ext cx="685800" cy="1771058"/>
                <a:chOff x="4298124" y="3303669"/>
                <a:chExt cx="685800" cy="1771058"/>
              </a:xfrm>
              <a:grpFill/>
            </p:grpSpPr>
            <p:sp>
              <p:nvSpPr>
                <p:cNvPr id="73" name="Flowchart: Preparation 72">
                  <a:extLst>
                    <a:ext uri="{FF2B5EF4-FFF2-40B4-BE49-F238E27FC236}">
                      <a16:creationId xmlns:a16="http://schemas.microsoft.com/office/drawing/2014/main" id="{E0913216-C3EE-4223-A6EB-B054ACFB3288}"/>
                    </a:ext>
                  </a:extLst>
                </p:cNvPr>
                <p:cNvSpPr/>
                <p:nvPr/>
              </p:nvSpPr>
              <p:spPr bwMode="auto">
                <a:xfrm>
                  <a:off x="4298124" y="4834605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6" name="Flowchart: Preparation 75">
                  <a:extLst>
                    <a:ext uri="{FF2B5EF4-FFF2-40B4-BE49-F238E27FC236}">
                      <a16:creationId xmlns:a16="http://schemas.microsoft.com/office/drawing/2014/main" id="{84D9FFAA-DE88-4906-AD43-A25D0990DBE0}"/>
                    </a:ext>
                  </a:extLst>
                </p:cNvPr>
                <p:cNvSpPr/>
                <p:nvPr/>
              </p:nvSpPr>
              <p:spPr bwMode="auto">
                <a:xfrm>
                  <a:off x="4298124" y="4063437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7" name="Flowchart: Preparation 76">
                  <a:extLst>
                    <a:ext uri="{FF2B5EF4-FFF2-40B4-BE49-F238E27FC236}">
                      <a16:creationId xmlns:a16="http://schemas.microsoft.com/office/drawing/2014/main" id="{D093F82C-9C86-41B2-ADBA-D8C928A1FAB3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71" name="Flowchart: Preparation 70">
                <a:extLst>
                  <a:ext uri="{FF2B5EF4-FFF2-40B4-BE49-F238E27FC236}">
                    <a16:creationId xmlns:a16="http://schemas.microsoft.com/office/drawing/2014/main" id="{DFBE381E-F5E2-432E-9581-BBE53839A707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2" name="Flowchart: Preparation 71">
                <a:extLst>
                  <a:ext uri="{FF2B5EF4-FFF2-40B4-BE49-F238E27FC236}">
                    <a16:creationId xmlns:a16="http://schemas.microsoft.com/office/drawing/2014/main" id="{A86F55B6-9A41-4678-A665-096C0F91C463}"/>
                  </a:ext>
                </a:extLst>
              </p:cNvPr>
              <p:cNvSpPr/>
              <p:nvPr/>
            </p:nvSpPr>
            <p:spPr bwMode="auto">
              <a:xfrm rot="5400000">
                <a:off x="6248395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78235A74-ED02-4E79-B0AE-8DFD81612792}"/>
                </a:ext>
              </a:extLst>
            </p:cNvPr>
            <p:cNvGrpSpPr/>
            <p:nvPr/>
          </p:nvGrpSpPr>
          <p:grpSpPr>
            <a:xfrm>
              <a:off x="1812913" y="3990749"/>
              <a:ext cx="1011294" cy="1792938"/>
              <a:chOff x="6471234" y="2288125"/>
              <a:chExt cx="1011294" cy="1771058"/>
            </a:xfrm>
            <a:solidFill>
              <a:schemeClr val="tx1"/>
            </a:solidFill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4404E86F-C6F0-4060-8BC2-F69250027D10}"/>
                  </a:ext>
                </a:extLst>
              </p:cNvPr>
              <p:cNvGrpSpPr/>
              <p:nvPr/>
            </p:nvGrpSpPr>
            <p:grpSpPr>
              <a:xfrm>
                <a:off x="6483485" y="2288125"/>
                <a:ext cx="999043" cy="1771058"/>
                <a:chOff x="4143450" y="3303669"/>
                <a:chExt cx="999043" cy="1771058"/>
              </a:xfrm>
              <a:grpFill/>
            </p:grpSpPr>
            <p:sp>
              <p:nvSpPr>
                <p:cNvPr id="82" name="Flowchart: Preparation 81">
                  <a:extLst>
                    <a:ext uri="{FF2B5EF4-FFF2-40B4-BE49-F238E27FC236}">
                      <a16:creationId xmlns:a16="http://schemas.microsoft.com/office/drawing/2014/main" id="{AC80EE76-3A5D-4F4B-AABC-F6EFE0F83772}"/>
                    </a:ext>
                  </a:extLst>
                </p:cNvPr>
                <p:cNvSpPr/>
                <p:nvPr/>
              </p:nvSpPr>
              <p:spPr bwMode="auto">
                <a:xfrm>
                  <a:off x="4298124" y="4834605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3" name="Flowchart: Preparation 82">
                  <a:extLst>
                    <a:ext uri="{FF2B5EF4-FFF2-40B4-BE49-F238E27FC236}">
                      <a16:creationId xmlns:a16="http://schemas.microsoft.com/office/drawing/2014/main" id="{B7795453-1985-4474-AF5A-FE894485D0A1}"/>
                    </a:ext>
                  </a:extLst>
                </p:cNvPr>
                <p:cNvSpPr/>
                <p:nvPr/>
              </p:nvSpPr>
              <p:spPr bwMode="auto">
                <a:xfrm rot="16200000">
                  <a:off x="3920611" y="4449021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4" name="Flowchart: Preparation 83">
                  <a:extLst>
                    <a:ext uri="{FF2B5EF4-FFF2-40B4-BE49-F238E27FC236}">
                      <a16:creationId xmlns:a16="http://schemas.microsoft.com/office/drawing/2014/main" id="{C7F0BAEA-AD92-4E66-9264-4961027B4CC7}"/>
                    </a:ext>
                  </a:extLst>
                </p:cNvPr>
                <p:cNvSpPr/>
                <p:nvPr/>
              </p:nvSpPr>
              <p:spPr bwMode="auto">
                <a:xfrm rot="5400000">
                  <a:off x="4679532" y="3683553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5" name="Flowchart: Preparation 84">
                  <a:extLst>
                    <a:ext uri="{FF2B5EF4-FFF2-40B4-BE49-F238E27FC236}">
                      <a16:creationId xmlns:a16="http://schemas.microsoft.com/office/drawing/2014/main" id="{E030A4A3-54DF-4868-8318-ED1B9A77AB32}"/>
                    </a:ext>
                  </a:extLst>
                </p:cNvPr>
                <p:cNvSpPr/>
                <p:nvPr/>
              </p:nvSpPr>
              <p:spPr bwMode="auto">
                <a:xfrm>
                  <a:off x="4298124" y="4063437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6" name="Flowchart: Preparation 85">
                  <a:extLst>
                    <a:ext uri="{FF2B5EF4-FFF2-40B4-BE49-F238E27FC236}">
                      <a16:creationId xmlns:a16="http://schemas.microsoft.com/office/drawing/2014/main" id="{1376F21B-8130-4B9D-8156-1D103FDBD7E0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80" name="Flowchart: Preparation 79">
                <a:extLst>
                  <a:ext uri="{FF2B5EF4-FFF2-40B4-BE49-F238E27FC236}">
                    <a16:creationId xmlns:a16="http://schemas.microsoft.com/office/drawing/2014/main" id="{19B26789-AE29-4430-8925-2DBF3ACB48F2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1" name="Flowchart: Preparation 80">
                <a:extLst>
                  <a:ext uri="{FF2B5EF4-FFF2-40B4-BE49-F238E27FC236}">
                    <a16:creationId xmlns:a16="http://schemas.microsoft.com/office/drawing/2014/main" id="{730E84D9-657E-4A6F-87BD-E482F959B23A}"/>
                  </a:ext>
                </a:extLst>
              </p:cNvPr>
              <p:cNvSpPr/>
              <p:nvPr/>
            </p:nvSpPr>
            <p:spPr bwMode="auto">
              <a:xfrm rot="5400000">
                <a:off x="6248395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5930CDD0-3BA3-4D0C-814A-49CA81E824F8}"/>
                </a:ext>
              </a:extLst>
            </p:cNvPr>
            <p:cNvGrpSpPr/>
            <p:nvPr/>
          </p:nvGrpSpPr>
          <p:grpSpPr>
            <a:xfrm>
              <a:off x="1415038" y="4123835"/>
              <a:ext cx="240122" cy="1469197"/>
              <a:chOff x="7242406" y="2445170"/>
              <a:chExt cx="240122" cy="1451268"/>
            </a:xfrm>
            <a:solidFill>
              <a:schemeClr val="tx1"/>
            </a:solidFill>
          </p:grpSpPr>
          <p:sp>
            <p:nvSpPr>
              <p:cNvPr id="93" name="Flowchart: Preparation 92">
                <a:extLst>
                  <a:ext uri="{FF2B5EF4-FFF2-40B4-BE49-F238E27FC236}">
                    <a16:creationId xmlns:a16="http://schemas.microsoft.com/office/drawing/2014/main" id="{5EEBA9A4-FDCC-4C34-952E-A71C6D48A7DE}"/>
                  </a:ext>
                </a:extLst>
              </p:cNvPr>
              <p:cNvSpPr/>
              <p:nvPr/>
            </p:nvSpPr>
            <p:spPr bwMode="auto">
              <a:xfrm rot="5400000">
                <a:off x="7019567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9" name="Flowchart: Preparation 88">
                <a:extLst>
                  <a:ext uri="{FF2B5EF4-FFF2-40B4-BE49-F238E27FC236}">
                    <a16:creationId xmlns:a16="http://schemas.microsoft.com/office/drawing/2014/main" id="{56BEC4C8-144A-4F4F-9CF8-1CF859385002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6E11C7EF-0A15-442D-BD99-CA7B48B0A05F}"/>
                </a:ext>
              </a:extLst>
            </p:cNvPr>
            <p:cNvGrpSpPr/>
            <p:nvPr/>
          </p:nvGrpSpPr>
          <p:grpSpPr>
            <a:xfrm>
              <a:off x="4755199" y="3984977"/>
              <a:ext cx="844369" cy="1628182"/>
              <a:chOff x="6638159" y="2288125"/>
              <a:chExt cx="844369" cy="1608313"/>
            </a:xfrm>
            <a:solidFill>
              <a:schemeClr val="tx1"/>
            </a:solidFill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FD7D8436-8D89-458E-B642-2C74DCCADFAD}"/>
                  </a:ext>
                </a:extLst>
              </p:cNvPr>
              <p:cNvGrpSpPr/>
              <p:nvPr/>
            </p:nvGrpSpPr>
            <p:grpSpPr>
              <a:xfrm>
                <a:off x="6638159" y="2288125"/>
                <a:ext cx="844369" cy="842845"/>
                <a:chOff x="4298124" y="3303669"/>
                <a:chExt cx="844369" cy="842845"/>
              </a:xfrm>
              <a:grpFill/>
            </p:grpSpPr>
            <p:sp>
              <p:nvSpPr>
                <p:cNvPr id="102" name="Flowchart: Preparation 101">
                  <a:extLst>
                    <a:ext uri="{FF2B5EF4-FFF2-40B4-BE49-F238E27FC236}">
                      <a16:creationId xmlns:a16="http://schemas.microsoft.com/office/drawing/2014/main" id="{B59422E0-1C3D-41AA-90AA-3FF31CB204EB}"/>
                    </a:ext>
                  </a:extLst>
                </p:cNvPr>
                <p:cNvSpPr/>
                <p:nvPr/>
              </p:nvSpPr>
              <p:spPr bwMode="auto">
                <a:xfrm rot="5400000">
                  <a:off x="4679532" y="3683553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4" name="Flowchart: Preparation 103">
                  <a:extLst>
                    <a:ext uri="{FF2B5EF4-FFF2-40B4-BE49-F238E27FC236}">
                      <a16:creationId xmlns:a16="http://schemas.microsoft.com/office/drawing/2014/main" id="{E3F2BD65-4031-4BAC-9B7A-FB4BD7A452C0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98" name="Flowchart: Preparation 97">
                <a:extLst>
                  <a:ext uri="{FF2B5EF4-FFF2-40B4-BE49-F238E27FC236}">
                    <a16:creationId xmlns:a16="http://schemas.microsoft.com/office/drawing/2014/main" id="{3023025A-E709-4272-A892-9E678E6B9A7D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821D78B-A8E5-4FC2-9021-206EF85DB3BE}"/>
              </a:ext>
            </a:extLst>
          </p:cNvPr>
          <p:cNvGrpSpPr/>
          <p:nvPr/>
        </p:nvGrpSpPr>
        <p:grpSpPr>
          <a:xfrm>
            <a:off x="7181335" y="2807078"/>
            <a:ext cx="1011294" cy="1792938"/>
            <a:chOff x="6471234" y="2288125"/>
            <a:chExt cx="1011294" cy="1771058"/>
          </a:xfrm>
          <a:solidFill>
            <a:schemeClr val="tx1"/>
          </a:solidFill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77125642-2FBD-4FBC-8EFC-B59ECC7AC27D}"/>
                </a:ext>
              </a:extLst>
            </p:cNvPr>
            <p:cNvGrpSpPr/>
            <p:nvPr/>
          </p:nvGrpSpPr>
          <p:grpSpPr>
            <a:xfrm>
              <a:off x="6483485" y="2288125"/>
              <a:ext cx="999043" cy="1771058"/>
              <a:chOff x="4143450" y="3303669"/>
              <a:chExt cx="999043" cy="1771058"/>
            </a:xfrm>
            <a:grpFill/>
          </p:grpSpPr>
          <p:sp>
            <p:nvSpPr>
              <p:cNvPr id="123" name="Flowchart: Preparation 122">
                <a:extLst>
                  <a:ext uri="{FF2B5EF4-FFF2-40B4-BE49-F238E27FC236}">
                    <a16:creationId xmlns:a16="http://schemas.microsoft.com/office/drawing/2014/main" id="{C475A9A3-6D7E-48AC-AA72-E57647C4A8D1}"/>
                  </a:ext>
                </a:extLst>
              </p:cNvPr>
              <p:cNvSpPr/>
              <p:nvPr/>
            </p:nvSpPr>
            <p:spPr bwMode="auto">
              <a:xfrm>
                <a:off x="4298124" y="4834605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4" name="Flowchart: Preparation 123">
                <a:extLst>
                  <a:ext uri="{FF2B5EF4-FFF2-40B4-BE49-F238E27FC236}">
                    <a16:creationId xmlns:a16="http://schemas.microsoft.com/office/drawing/2014/main" id="{6DB77917-AB34-41E7-8E41-62F39E741344}"/>
                  </a:ext>
                </a:extLst>
              </p:cNvPr>
              <p:cNvSpPr/>
              <p:nvPr/>
            </p:nvSpPr>
            <p:spPr bwMode="auto">
              <a:xfrm rot="16200000">
                <a:off x="3920611" y="4449021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5" name="Flowchart: Preparation 124">
                <a:extLst>
                  <a:ext uri="{FF2B5EF4-FFF2-40B4-BE49-F238E27FC236}">
                    <a16:creationId xmlns:a16="http://schemas.microsoft.com/office/drawing/2014/main" id="{2FC846C2-EE7A-4F20-8145-58B1110827A1}"/>
                  </a:ext>
                </a:extLst>
              </p:cNvPr>
              <p:cNvSpPr/>
              <p:nvPr/>
            </p:nvSpPr>
            <p:spPr bwMode="auto">
              <a:xfrm rot="5400000">
                <a:off x="4679532" y="3683553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6" name="Flowchart: Preparation 125">
                <a:extLst>
                  <a:ext uri="{FF2B5EF4-FFF2-40B4-BE49-F238E27FC236}">
                    <a16:creationId xmlns:a16="http://schemas.microsoft.com/office/drawing/2014/main" id="{DF050D83-E70E-4C5A-9D34-8053308F4936}"/>
                  </a:ext>
                </a:extLst>
              </p:cNvPr>
              <p:cNvSpPr/>
              <p:nvPr/>
            </p:nvSpPr>
            <p:spPr bwMode="auto">
              <a:xfrm>
                <a:off x="4298124" y="406343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7" name="Flowchart: Preparation 126">
                <a:extLst>
                  <a:ext uri="{FF2B5EF4-FFF2-40B4-BE49-F238E27FC236}">
                    <a16:creationId xmlns:a16="http://schemas.microsoft.com/office/drawing/2014/main" id="{98622AA3-64CF-4BD4-8D95-A5FB10380860}"/>
                  </a:ext>
                </a:extLst>
              </p:cNvPr>
              <p:cNvSpPr/>
              <p:nvPr/>
            </p:nvSpPr>
            <p:spPr bwMode="auto">
              <a:xfrm>
                <a:off x="4298124" y="330366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21" name="Flowchart: Preparation 120">
              <a:extLst>
                <a:ext uri="{FF2B5EF4-FFF2-40B4-BE49-F238E27FC236}">
                  <a16:creationId xmlns:a16="http://schemas.microsoft.com/office/drawing/2014/main" id="{0DB4508C-4C42-478A-8F7F-538496E0A521}"/>
                </a:ext>
              </a:extLst>
            </p:cNvPr>
            <p:cNvSpPr/>
            <p:nvPr/>
          </p:nvSpPr>
          <p:spPr bwMode="auto">
            <a:xfrm rot="5400000">
              <a:off x="7019567" y="3433477"/>
              <a:ext cx="685800" cy="240122"/>
            </a:xfrm>
            <a:prstGeom prst="flowChartPreparation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2" name="Flowchart: Preparation 121">
              <a:extLst>
                <a:ext uri="{FF2B5EF4-FFF2-40B4-BE49-F238E27FC236}">
                  <a16:creationId xmlns:a16="http://schemas.microsoft.com/office/drawing/2014/main" id="{B3734182-AC04-4D35-9A8B-764CBCBA7177}"/>
                </a:ext>
              </a:extLst>
            </p:cNvPr>
            <p:cNvSpPr/>
            <p:nvPr/>
          </p:nvSpPr>
          <p:spPr bwMode="auto">
            <a:xfrm rot="5400000">
              <a:off x="6248395" y="2668009"/>
              <a:ext cx="685800" cy="240122"/>
            </a:xfrm>
            <a:prstGeom prst="flowChartPreparation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7" name="Flowchart: Preparation 66">
            <a:extLst>
              <a:ext uri="{FF2B5EF4-FFF2-40B4-BE49-F238E27FC236}">
                <a16:creationId xmlns:a16="http://schemas.microsoft.com/office/drawing/2014/main" id="{18FA05DC-149C-4F7B-9F1E-98CE8A530512}"/>
              </a:ext>
            </a:extLst>
          </p:cNvPr>
          <p:cNvSpPr/>
          <p:nvPr/>
        </p:nvSpPr>
        <p:spPr bwMode="auto">
          <a:xfrm rot="16200000">
            <a:off x="6937787" y="3927245"/>
            <a:ext cx="799945" cy="34835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" name="Flowchart: Preparation 93">
            <a:extLst>
              <a:ext uri="{FF2B5EF4-FFF2-40B4-BE49-F238E27FC236}">
                <a16:creationId xmlns:a16="http://schemas.microsoft.com/office/drawing/2014/main" id="{3D3623CA-C8AE-41DA-B20D-9B52DDD5A393}"/>
              </a:ext>
            </a:extLst>
          </p:cNvPr>
          <p:cNvSpPr/>
          <p:nvPr/>
        </p:nvSpPr>
        <p:spPr bwMode="auto">
          <a:xfrm rot="16200000">
            <a:off x="4120110" y="3928116"/>
            <a:ext cx="799945" cy="34835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" name="Flowchart: Preparation 94">
            <a:extLst>
              <a:ext uri="{FF2B5EF4-FFF2-40B4-BE49-F238E27FC236}">
                <a16:creationId xmlns:a16="http://schemas.microsoft.com/office/drawing/2014/main" id="{C9191006-F63F-4680-AF68-02DA2726EEEF}"/>
              </a:ext>
            </a:extLst>
          </p:cNvPr>
          <p:cNvSpPr/>
          <p:nvPr/>
        </p:nvSpPr>
        <p:spPr bwMode="auto">
          <a:xfrm rot="16200000">
            <a:off x="6963137" y="3967523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Flowchart: Preparation 98">
            <a:extLst>
              <a:ext uri="{FF2B5EF4-FFF2-40B4-BE49-F238E27FC236}">
                <a16:creationId xmlns:a16="http://schemas.microsoft.com/office/drawing/2014/main" id="{5C2D75AD-9FC9-44BD-96C1-A65AAA81E178}"/>
              </a:ext>
            </a:extLst>
          </p:cNvPr>
          <p:cNvSpPr/>
          <p:nvPr/>
        </p:nvSpPr>
        <p:spPr bwMode="auto">
          <a:xfrm rot="16200000">
            <a:off x="5779464" y="3981362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Flowchart: Preparation 99">
            <a:extLst>
              <a:ext uri="{FF2B5EF4-FFF2-40B4-BE49-F238E27FC236}">
                <a16:creationId xmlns:a16="http://schemas.microsoft.com/office/drawing/2014/main" id="{CBB92E9B-F9A5-45D9-ABCF-149A3E710876}"/>
              </a:ext>
            </a:extLst>
          </p:cNvPr>
          <p:cNvSpPr/>
          <p:nvPr/>
        </p:nvSpPr>
        <p:spPr bwMode="auto">
          <a:xfrm rot="16200000">
            <a:off x="6537811" y="3189420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Flowchart: Preparation 100">
            <a:extLst>
              <a:ext uri="{FF2B5EF4-FFF2-40B4-BE49-F238E27FC236}">
                <a16:creationId xmlns:a16="http://schemas.microsoft.com/office/drawing/2014/main" id="{C1A16924-2B1E-4744-B6E2-640628E35179}"/>
              </a:ext>
            </a:extLst>
          </p:cNvPr>
          <p:cNvSpPr/>
          <p:nvPr/>
        </p:nvSpPr>
        <p:spPr bwMode="auto">
          <a:xfrm>
            <a:off x="6147304" y="3576082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" name="Flowchart: Preparation 102">
            <a:extLst>
              <a:ext uri="{FF2B5EF4-FFF2-40B4-BE49-F238E27FC236}">
                <a16:creationId xmlns:a16="http://schemas.microsoft.com/office/drawing/2014/main" id="{8984D36C-91BF-43F5-A007-6639F06EC5A7}"/>
              </a:ext>
            </a:extLst>
          </p:cNvPr>
          <p:cNvSpPr/>
          <p:nvPr/>
        </p:nvSpPr>
        <p:spPr bwMode="auto">
          <a:xfrm>
            <a:off x="7330812" y="3575712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8" name="Flowchart: Preparation 127">
            <a:extLst>
              <a:ext uri="{FF2B5EF4-FFF2-40B4-BE49-F238E27FC236}">
                <a16:creationId xmlns:a16="http://schemas.microsoft.com/office/drawing/2014/main" id="{61FA7D15-2775-4691-91C3-6BE8C42DC976}"/>
              </a:ext>
            </a:extLst>
          </p:cNvPr>
          <p:cNvSpPr/>
          <p:nvPr/>
        </p:nvSpPr>
        <p:spPr bwMode="auto">
          <a:xfrm>
            <a:off x="7331017" y="2801306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9" name="Flowchart: Preparation 128">
            <a:extLst>
              <a:ext uri="{FF2B5EF4-FFF2-40B4-BE49-F238E27FC236}">
                <a16:creationId xmlns:a16="http://schemas.microsoft.com/office/drawing/2014/main" id="{94D0B011-D336-4E45-8776-AF80A6FD3C24}"/>
              </a:ext>
            </a:extLst>
          </p:cNvPr>
          <p:cNvSpPr/>
          <p:nvPr/>
        </p:nvSpPr>
        <p:spPr bwMode="auto">
          <a:xfrm>
            <a:off x="7335229" y="4349491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0" name="Flowchart: Preparation 129">
            <a:extLst>
              <a:ext uri="{FF2B5EF4-FFF2-40B4-BE49-F238E27FC236}">
                <a16:creationId xmlns:a16="http://schemas.microsoft.com/office/drawing/2014/main" id="{4E62D111-38D6-4FBF-BF1B-72A5B3A54BAB}"/>
              </a:ext>
            </a:extLst>
          </p:cNvPr>
          <p:cNvSpPr/>
          <p:nvPr/>
        </p:nvSpPr>
        <p:spPr bwMode="auto">
          <a:xfrm rot="5400000">
            <a:off x="6931373" y="3162521"/>
            <a:ext cx="760889" cy="27585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1" name="Flowchart: Preparation 130">
            <a:extLst>
              <a:ext uri="{FF2B5EF4-FFF2-40B4-BE49-F238E27FC236}">
                <a16:creationId xmlns:a16="http://schemas.microsoft.com/office/drawing/2014/main" id="{3233632B-A209-4BF4-A8AD-5573C7AF121E}"/>
              </a:ext>
            </a:extLst>
          </p:cNvPr>
          <p:cNvSpPr/>
          <p:nvPr/>
        </p:nvSpPr>
        <p:spPr bwMode="auto">
          <a:xfrm rot="5400000">
            <a:off x="6931099" y="3982298"/>
            <a:ext cx="760889" cy="27585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2" name="Flowchart: Preparation 131">
            <a:extLst>
              <a:ext uri="{FF2B5EF4-FFF2-40B4-BE49-F238E27FC236}">
                <a16:creationId xmlns:a16="http://schemas.microsoft.com/office/drawing/2014/main" id="{D7485208-ED98-4D4F-B576-E8047426AAEC}"/>
              </a:ext>
            </a:extLst>
          </p:cNvPr>
          <p:cNvSpPr/>
          <p:nvPr/>
        </p:nvSpPr>
        <p:spPr bwMode="auto">
          <a:xfrm rot="5400000">
            <a:off x="7023041" y="3967523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" name="Flowchart: Preparation 137">
            <a:extLst>
              <a:ext uri="{FF2B5EF4-FFF2-40B4-BE49-F238E27FC236}">
                <a16:creationId xmlns:a16="http://schemas.microsoft.com/office/drawing/2014/main" id="{EE6F70C2-DE16-409C-AE9F-B01FC135C8A6}"/>
              </a:ext>
            </a:extLst>
          </p:cNvPr>
          <p:cNvSpPr/>
          <p:nvPr/>
        </p:nvSpPr>
        <p:spPr bwMode="auto">
          <a:xfrm rot="16200000">
            <a:off x="7644275" y="3923557"/>
            <a:ext cx="799945" cy="34835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9" name="Flowchart: Preparation 138">
            <a:extLst>
              <a:ext uri="{FF2B5EF4-FFF2-40B4-BE49-F238E27FC236}">
                <a16:creationId xmlns:a16="http://schemas.microsoft.com/office/drawing/2014/main" id="{34760D5D-DDF3-4583-B888-B2559ACB5D30}"/>
              </a:ext>
            </a:extLst>
          </p:cNvPr>
          <p:cNvSpPr/>
          <p:nvPr/>
        </p:nvSpPr>
        <p:spPr bwMode="auto">
          <a:xfrm rot="10800000">
            <a:off x="7335822" y="2816940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" name="Flowchart: Preparation 139">
            <a:extLst>
              <a:ext uri="{FF2B5EF4-FFF2-40B4-BE49-F238E27FC236}">
                <a16:creationId xmlns:a16="http://schemas.microsoft.com/office/drawing/2014/main" id="{F22BCF45-E159-49D3-B862-23CC6EC778ED}"/>
              </a:ext>
            </a:extLst>
          </p:cNvPr>
          <p:cNvSpPr/>
          <p:nvPr/>
        </p:nvSpPr>
        <p:spPr bwMode="auto">
          <a:xfrm rot="10800000">
            <a:off x="7405879" y="3569830"/>
            <a:ext cx="631157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" name="Flowchart: Preparation 141">
            <a:extLst>
              <a:ext uri="{FF2B5EF4-FFF2-40B4-BE49-F238E27FC236}">
                <a16:creationId xmlns:a16="http://schemas.microsoft.com/office/drawing/2014/main" id="{2D4289C3-40DC-426A-996E-1A54D0EC9FE8}"/>
              </a:ext>
            </a:extLst>
          </p:cNvPr>
          <p:cNvSpPr/>
          <p:nvPr/>
        </p:nvSpPr>
        <p:spPr bwMode="auto">
          <a:xfrm rot="10800000">
            <a:off x="7405434" y="4366305"/>
            <a:ext cx="631157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" name="Flowchart: Preparation 142">
            <a:extLst>
              <a:ext uri="{FF2B5EF4-FFF2-40B4-BE49-F238E27FC236}">
                <a16:creationId xmlns:a16="http://schemas.microsoft.com/office/drawing/2014/main" id="{AF21C3E3-92EA-46C9-AF51-C08C8E2585F9}"/>
              </a:ext>
            </a:extLst>
          </p:cNvPr>
          <p:cNvSpPr/>
          <p:nvPr/>
        </p:nvSpPr>
        <p:spPr bwMode="auto">
          <a:xfrm rot="5400000">
            <a:off x="6999948" y="3930140"/>
            <a:ext cx="760892" cy="28919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4" name="Flowchart: Preparation 143">
            <a:extLst>
              <a:ext uri="{FF2B5EF4-FFF2-40B4-BE49-F238E27FC236}">
                <a16:creationId xmlns:a16="http://schemas.microsoft.com/office/drawing/2014/main" id="{665F643B-FF81-45B4-BD30-92589C712955}"/>
              </a:ext>
            </a:extLst>
          </p:cNvPr>
          <p:cNvSpPr/>
          <p:nvPr/>
        </p:nvSpPr>
        <p:spPr bwMode="auto">
          <a:xfrm rot="5400000">
            <a:off x="7718216" y="3981362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" name="AutoShape 7">
            <a:extLst>
              <a:ext uri="{FF2B5EF4-FFF2-40B4-BE49-F238E27FC236}">
                <a16:creationId xmlns:a16="http://schemas.microsoft.com/office/drawing/2014/main" id="{5713E4C9-68D7-488C-9AB3-188F8A70B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190" y="1338402"/>
            <a:ext cx="3886200" cy="1301172"/>
          </a:xfrm>
          <a:prstGeom prst="wedgeRoundRectCallout">
            <a:avLst>
              <a:gd name="adj1" fmla="val 62855"/>
              <a:gd name="adj2" fmla="val 5145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Часовете се променят когато минутите надвишат 59</a:t>
            </a:r>
          </a:p>
        </p:txBody>
      </p:sp>
      <p:sp>
        <p:nvSpPr>
          <p:cNvPr id="146" name="AutoShape 7">
            <a:extLst>
              <a:ext uri="{FF2B5EF4-FFF2-40B4-BE49-F238E27FC236}">
                <a16:creationId xmlns:a16="http://schemas.microsoft.com/office/drawing/2014/main" id="{97E8B32D-E9BE-4FE1-84C4-54B8AD6E4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5910" y="1351872"/>
            <a:ext cx="3886200" cy="1301172"/>
          </a:xfrm>
          <a:prstGeom prst="wedgeRoundRectCallout">
            <a:avLst>
              <a:gd name="adj1" fmla="val -61712"/>
              <a:gd name="adj2" fmla="val 4897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Докато минутите се променят часовете остават същите</a:t>
            </a:r>
          </a:p>
        </p:txBody>
      </p:sp>
    </p:spTree>
    <p:extLst>
      <p:ext uri="{BB962C8B-B14F-4D97-AF65-F5344CB8AC3E}">
        <p14:creationId xmlns:p14="http://schemas.microsoft.com/office/powerpoint/2010/main" val="314849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94" grpId="0" animBg="1"/>
      <p:bldP spid="95" grpId="0" animBg="1"/>
      <p:bldP spid="99" grpId="0" animBg="1"/>
      <p:bldP spid="100" grpId="0" animBg="1"/>
      <p:bldP spid="101" grpId="0" animBg="1"/>
      <p:bldP spid="103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8" grpId="0" animBg="1"/>
      <p:bldP spid="139" grpId="0" animBg="1"/>
      <p:bldP spid="140" grpId="0" animBg="1"/>
      <p:bldP spid="142" grpId="0" animBg="1"/>
      <p:bldP spid="143" grpId="0" animBg="1"/>
      <p:bldP spid="144" grpId="0" animBg="1"/>
      <p:bldP spid="145" grpId="0" animBg="1"/>
      <p:bldP spid="14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EB5A68-E23D-42C6-B675-C0B13BBCAF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4949" y="4648200"/>
            <a:ext cx="10958928" cy="7680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3800" dirty="0"/>
              <a:t>Как може да си направим часовник с код?</a:t>
            </a:r>
            <a:endParaRPr lang="en-US" sz="38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CA3889B-06AD-4681-8DAB-66534E4411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Демо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1E78E-FD8C-426E-9ACB-BBC3AA3FE3C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42" name="Picture 18" descr="Image result for clock png">
            <a:extLst>
              <a:ext uri="{FF2B5EF4-FFF2-40B4-BE49-F238E27FC236}">
                <a16:creationId xmlns:a16="http://schemas.microsoft.com/office/drawing/2014/main" id="{FB32D34A-A543-4528-8D54-2C9AEDF8A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912" y="1331823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4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CA2718-1E7F-42DE-A23C-706CC887D1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0632" y="1232285"/>
            <a:ext cx="11847560" cy="518562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200" dirty="0"/>
              <a:t>Външният цикъл отговаря за часовете, а вътрешния за минутите</a:t>
            </a:r>
            <a:endParaRPr lang="en-US" sz="32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744686-354B-4B30-B44C-7790A869E6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90209" y="2286000"/>
            <a:ext cx="4504203" cy="1632920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r>
              <a:rPr lang="pt-BR" dirty="0"/>
              <a:t>for h in range(24):</a:t>
            </a:r>
            <a:endParaRPr lang="en-US" dirty="0"/>
          </a:p>
          <a:p>
            <a:r>
              <a:rPr lang="en-US" dirty="0"/>
              <a:t>    for m in range(60):</a:t>
            </a:r>
          </a:p>
          <a:p>
            <a:r>
              <a:rPr lang="en-US" dirty="0"/>
              <a:t>        print(f"{h}:{m}")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319A241-F069-4539-A3FB-ACF6C0A64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– часовник (2)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1B5C32-618B-4DD9-BE8F-994BB728CDA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2C4654-40DC-4233-B427-E7B9E97165E5}"/>
              </a:ext>
            </a:extLst>
          </p:cNvPr>
          <p:cNvSpPr/>
          <p:nvPr/>
        </p:nvSpPr>
        <p:spPr>
          <a:xfrm>
            <a:off x="760412" y="6395540"/>
            <a:ext cx="1066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>
                <a:hlinkClick r:id="rId2"/>
              </a:rPr>
              <a:t>https://judge.softuni.bg/Contests/Compete/Index/1016#0</a:t>
            </a:r>
            <a:endParaRPr lang="en-US" sz="2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7EDB40-5182-4BED-A980-1BD3C547A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0374" y="2286000"/>
            <a:ext cx="2607104" cy="4109540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022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5450" y="1127933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За всяка итерация на външния цикъл вложения </a:t>
            </a:r>
            <a:b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се изпълнява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 на брой пъти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Вложени цикли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862489" y="2229737"/>
            <a:ext cx="5259513" cy="186512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i in range(n): 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    for j in range(n):</a:t>
            </a:r>
            <a:br>
              <a:rPr lang="en-US" sz="3200" b="1" noProof="1">
                <a:latin typeface="Consolas" pitchFamily="49" charset="0"/>
                <a:cs typeface="Consolas" pitchFamily="49" charset="0"/>
              </a:rPr>
            </a:br>
            <a:r>
              <a:rPr lang="en-US" sz="3200" b="1" noProof="1">
                <a:latin typeface="Consolas" pitchFamily="49" charset="0"/>
                <a:cs typeface="Consolas" pitchFamily="49" charset="0"/>
              </a:rPr>
              <a:t>    		…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B3703295-4D20-44F3-A954-3C18A0051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4561" y="3431214"/>
            <a:ext cx="3456568" cy="1474386"/>
          </a:xfrm>
          <a:prstGeom prst="wedgeRoundRectCallout">
            <a:avLst>
              <a:gd name="adj1" fmla="val -59013"/>
              <a:gd name="adj2" fmla="val -4829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Имената на </a:t>
            </a:r>
            <a:r>
              <a:rPr lang="bg-BG" sz="2800" b="1" noProof="1">
                <a:solidFill>
                  <a:schemeClr val="bg2"/>
                </a:solidFill>
              </a:rPr>
              <a:t>итераторите</a:t>
            </a:r>
            <a:r>
              <a:rPr lang="bg-BG" sz="2800" b="1" dirty="0">
                <a:solidFill>
                  <a:schemeClr val="bg2"/>
                </a:solidFill>
              </a:rPr>
              <a:t> трябва да бъдат различни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1674812" y="2335419"/>
            <a:ext cx="453708" cy="407781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C33AEF-F226-422C-8321-0B3D7BC04588}"/>
              </a:ext>
            </a:extLst>
          </p:cNvPr>
          <p:cNvSpPr/>
          <p:nvPr/>
        </p:nvSpPr>
        <p:spPr>
          <a:xfrm>
            <a:off x="2589212" y="2895600"/>
            <a:ext cx="422813" cy="5334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96868F5-E5DA-48C7-AAB9-4C3CB064E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80654">
            <a:off x="10029803" y="4538597"/>
            <a:ext cx="1549610" cy="15496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392E31D-8CAB-4787-A9C8-06F8BAC7D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9391453" y="3930939"/>
            <a:ext cx="2826311" cy="282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05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11E0B9-FA4E-47F4-8193-6C33DBE90D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Отпечатайте на конзолата таблицата за умножение за </a:t>
            </a:r>
            <a:br>
              <a:rPr lang="bg-BG" dirty="0"/>
            </a:br>
            <a:r>
              <a:rPr lang="bg-BG" dirty="0"/>
              <a:t>числата от 1 до 10</a:t>
            </a:r>
            <a:endParaRPr lang="en-US" dirty="0"/>
          </a:p>
          <a:p>
            <a:r>
              <a:rPr lang="bg-BG" dirty="0"/>
              <a:t>Изход: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400166-A44C-4979-B42C-5E92EC03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Таблица за умножение - условие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FBFC92-F36E-4C56-992C-2CEE1FEB617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30" name="Picture 6" descr="Image result for math png">
            <a:extLst>
              <a:ext uri="{FF2B5EF4-FFF2-40B4-BE49-F238E27FC236}">
                <a16:creationId xmlns:a16="http://schemas.microsoft.com/office/drawing/2014/main" id="{EB61D225-B229-41B9-A212-11C2BFE90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2" y="3200400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4C9B36-BC30-45C1-B6FB-8FE9FFAE78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9226"/>
          <a:stretch/>
        </p:blipFill>
        <p:spPr>
          <a:xfrm>
            <a:off x="608012" y="3200400"/>
            <a:ext cx="2129696" cy="3094223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70374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210768-BF89-40E5-8117-50B61D8E1C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18724" y="2551369"/>
            <a:ext cx="6151373" cy="2155819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r>
              <a:rPr lang="en-US" dirty="0"/>
              <a:t>for x in range(1, 11):</a:t>
            </a:r>
          </a:p>
          <a:p>
            <a:r>
              <a:rPr lang="bg-BG" dirty="0"/>
              <a:t>  </a:t>
            </a:r>
            <a:r>
              <a:rPr lang="es-ES" dirty="0" err="1"/>
              <a:t>for</a:t>
            </a:r>
            <a:r>
              <a:rPr lang="es-ES" dirty="0"/>
              <a:t> y in </a:t>
            </a:r>
            <a:r>
              <a:rPr lang="es-ES" dirty="0" err="1"/>
              <a:t>range</a:t>
            </a:r>
            <a:r>
              <a:rPr lang="es-ES" dirty="0"/>
              <a:t>(1, 11):</a:t>
            </a:r>
            <a:endParaRPr lang="bg-BG" dirty="0"/>
          </a:p>
          <a:p>
            <a:r>
              <a:rPr lang="bg-BG" dirty="0"/>
              <a:t>    </a:t>
            </a:r>
            <a:r>
              <a:rPr lang="en-US" dirty="0"/>
              <a:t>product = x * y</a:t>
            </a:r>
          </a:p>
          <a:p>
            <a:r>
              <a:rPr lang="bg-BG" dirty="0"/>
              <a:t>    </a:t>
            </a:r>
            <a:r>
              <a:rPr lang="en-US" dirty="0"/>
              <a:t>print(f"{x}</a:t>
            </a:r>
            <a:r>
              <a:rPr lang="bg-BG" dirty="0"/>
              <a:t> </a:t>
            </a:r>
            <a:r>
              <a:rPr lang="en-US" dirty="0"/>
              <a:t>*</a:t>
            </a:r>
            <a:r>
              <a:rPr lang="bg-BG" dirty="0"/>
              <a:t> </a:t>
            </a:r>
            <a:r>
              <a:rPr lang="en-US" dirty="0"/>
              <a:t>{y} = {product}")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B47A1C7-4A8F-4655-B334-7BAEF16EA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Таблица за умножение - решение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94D4CC-8931-4BA0-98CA-112A7F9C101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5A70BE-2E32-4041-BAB0-8FD285C40AA0}"/>
              </a:ext>
            </a:extLst>
          </p:cNvPr>
          <p:cNvSpPr/>
          <p:nvPr/>
        </p:nvSpPr>
        <p:spPr>
          <a:xfrm>
            <a:off x="760411" y="6275153"/>
            <a:ext cx="1066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>
                <a:hlinkClick r:id="rId2"/>
              </a:rPr>
              <a:t>https://judge.softuni.bg/Contests/Compete/Index/1016#1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5400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616721" y="1219200"/>
            <a:ext cx="10955381" cy="11375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За прекъсване на вложени цикли, използваме булеви </a:t>
            </a:r>
            <a:b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променливи.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Прекъсване на вложени цикли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427411" y="2356778"/>
            <a:ext cx="5334000" cy="37117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flag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False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for i in range(n):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for j in range(n):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	if condition: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		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flag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True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		break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if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flag</a:t>
            </a:r>
            <a:r>
              <a:rPr lang="en-US" sz="2800" b="1" noProof="1">
                <a:latin typeface="Consolas" pitchFamily="49" charset="0"/>
              </a:rPr>
              <a:t>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	break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929BF09B-4041-4C74-A464-7AE82C9F3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12" y="3810000"/>
            <a:ext cx="3456568" cy="1474386"/>
          </a:xfrm>
          <a:prstGeom prst="wedgeRoundRectCallout">
            <a:avLst>
              <a:gd name="adj1" fmla="val 55547"/>
              <a:gd name="adj2" fmla="val 3834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Външният цикъл ще се прекъсне,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само ако стойността на </a:t>
            </a:r>
            <a:r>
              <a:rPr lang="en-US" sz="2400" b="1" dirty="0">
                <a:solidFill>
                  <a:schemeClr val="bg2"/>
                </a:solidFill>
              </a:rPr>
              <a:t>flag </a:t>
            </a:r>
            <a:r>
              <a:rPr lang="bg-BG" sz="2400" b="1" dirty="0">
                <a:solidFill>
                  <a:schemeClr val="bg2"/>
                </a:solidFill>
              </a:rPr>
              <a:t>бъде </a:t>
            </a:r>
            <a:r>
              <a:rPr lang="en-US" sz="2400" b="1" dirty="0">
                <a:solidFill>
                  <a:schemeClr val="bg2"/>
                </a:solidFill>
              </a:rPr>
              <a:t>true</a:t>
            </a:r>
            <a:r>
              <a:rPr lang="bg-BG" sz="2400" b="1" dirty="0">
                <a:solidFill>
                  <a:schemeClr val="bg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791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190355" y="1295400"/>
            <a:ext cx="11815018" cy="4595075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400"/>
              </a:spcBef>
              <a:spcAft>
                <a:spcPts val="400"/>
              </a:spcAft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 проверява всички възможни </a:t>
            </a:r>
            <a:b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комбинации от двойка числа в даден интервал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Ако се намери комбинация, чийто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сбор от числата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е равен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b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дадено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магическо число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на изхода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се отпечатва съобщение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b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програмата приключва изпъление</a:t>
            </a: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r>
              <a:rPr lang="bg-BG" sz="2800" dirty="0"/>
              <a:t>Ако не се намери </a:t>
            </a:r>
            <a:r>
              <a:rPr lang="bg-BG" sz="2800" b="1" dirty="0"/>
              <a:t>нито една комбинация</a:t>
            </a:r>
            <a:r>
              <a:rPr lang="bg-BG" sz="2800" dirty="0"/>
              <a:t>, отговаряща на условието </a:t>
            </a:r>
            <a:br>
              <a:rPr lang="bg-BG" sz="2800" dirty="0"/>
            </a:br>
            <a:r>
              <a:rPr lang="bg-BG" sz="2800" dirty="0"/>
              <a:t>се отпечатва </a:t>
            </a:r>
            <a:r>
              <a:rPr lang="bg-BG" sz="2800" b="1" dirty="0"/>
              <a:t>съобщение, че не е намерено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Сума от две числа – условие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49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190353" y="1196125"/>
            <a:ext cx="11815018" cy="5201066"/>
          </a:xfrm>
        </p:spPr>
        <p:txBody>
          <a:bodyPr>
            <a:noAutofit/>
          </a:bodyPr>
          <a:lstStyle/>
          <a:p>
            <a:pPr lvl="0" indent="-457200"/>
            <a:r>
              <a:rPr lang="bg-BG" sz="2800" dirty="0"/>
              <a:t>Примерен вход и изход:</a:t>
            </a:r>
          </a:p>
          <a:p>
            <a:pPr marL="457200" indent="-457200"/>
            <a:endParaRPr lang="bg-BG" sz="2800" dirty="0"/>
          </a:p>
          <a:p>
            <a:pPr marL="0" indent="0">
              <a:buNone/>
            </a:pPr>
            <a:endParaRPr lang="bg-BG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Сума от две числа – условие</a:t>
            </a:r>
            <a:r>
              <a:rPr lang="en-US" dirty="0"/>
              <a:t> (2)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7C73DE-EA2B-43D1-A8E0-0B0F2E4BD897}"/>
              </a:ext>
            </a:extLst>
          </p:cNvPr>
          <p:cNvGrpSpPr/>
          <p:nvPr/>
        </p:nvGrpSpPr>
        <p:grpSpPr>
          <a:xfrm>
            <a:off x="2413126" y="2348858"/>
            <a:ext cx="7362571" cy="2895600"/>
            <a:chOff x="876030" y="1679003"/>
            <a:chExt cx="7362571" cy="3048000"/>
          </a:xfrm>
        </p:grpSpPr>
        <p:grpSp>
          <p:nvGrpSpPr>
            <p:cNvPr id="11" name="Group 10"/>
            <p:cNvGrpSpPr/>
            <p:nvPr/>
          </p:nvGrpSpPr>
          <p:grpSpPr>
            <a:xfrm>
              <a:off x="876030" y="1679003"/>
              <a:ext cx="7362571" cy="2628113"/>
              <a:chOff x="-3896047" y="3908564"/>
              <a:chExt cx="7362571" cy="2628113"/>
            </a:xfrm>
          </p:grpSpPr>
          <p:sp>
            <p:nvSpPr>
              <p:cNvPr id="12" name="Rectangle 5"/>
              <p:cNvSpPr>
                <a:spLocks noChangeArrowheads="1"/>
              </p:cNvSpPr>
              <p:nvPr/>
            </p:nvSpPr>
            <p:spPr bwMode="auto">
              <a:xfrm>
                <a:off x="-3896047" y="3908564"/>
                <a:ext cx="580772" cy="139031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1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10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5</a:t>
                </a:r>
                <a:endParaRPr lang="en-US" sz="2400" b="1" dirty="0">
                  <a:latin typeface="Consolas" pitchFamily="49" charset="0"/>
                </a:endParaRPr>
              </a:p>
            </p:txBody>
          </p:sp>
          <p:sp>
            <p:nvSpPr>
              <p:cNvPr id="13" name="Стрелка надясно 10"/>
              <p:cNvSpPr/>
              <p:nvPr/>
            </p:nvSpPr>
            <p:spPr>
              <a:xfrm>
                <a:off x="-3086676" y="6155677"/>
                <a:ext cx="358756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4" name="Rectangle 5"/>
              <p:cNvSpPr>
                <a:spLocks noChangeArrowheads="1"/>
              </p:cNvSpPr>
              <p:nvPr/>
            </p:nvSpPr>
            <p:spPr bwMode="auto">
              <a:xfrm>
                <a:off x="-2445518" y="6032756"/>
                <a:ext cx="5912042" cy="50392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dirty="0">
                    <a:latin typeface="Consolas" pitchFamily="49" charset="0"/>
                  </a:rPr>
                  <a:t>4 combinations - neither equals 20</a:t>
                </a:r>
                <a:endParaRPr lang="en-US" sz="2400" b="1" noProof="1">
                  <a:latin typeface="Consolas" pitchFamily="49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876030" y="2136203"/>
              <a:ext cx="7362571" cy="2590800"/>
              <a:chOff x="1965463" y="4464405"/>
              <a:chExt cx="7342090" cy="2590800"/>
            </a:xfrm>
          </p:grpSpPr>
          <p:sp>
            <p:nvSpPr>
              <p:cNvPr id="17" name="Rectangle 5"/>
              <p:cNvSpPr>
                <a:spLocks noChangeArrowheads="1"/>
              </p:cNvSpPr>
              <p:nvPr/>
            </p:nvSpPr>
            <p:spPr bwMode="auto">
              <a:xfrm>
                <a:off x="1965463" y="5664888"/>
                <a:ext cx="579156" cy="139031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23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noProof="1">
                    <a:latin typeface="Consolas" pitchFamily="49" charset="0"/>
                  </a:rPr>
                  <a:t>24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noProof="1">
                    <a:latin typeface="Consolas" pitchFamily="49" charset="0"/>
                  </a:rPr>
                  <a:t>20</a:t>
                </a:r>
                <a:endParaRPr lang="en-US" sz="2400" b="1" noProof="1">
                  <a:latin typeface="Consolas" pitchFamily="49" charset="0"/>
                </a:endParaRPr>
              </a:p>
            </p:txBody>
          </p:sp>
          <p:sp>
            <p:nvSpPr>
              <p:cNvPr id="18" name="Стрелка надясно 10"/>
              <p:cNvSpPr/>
              <p:nvPr/>
            </p:nvSpPr>
            <p:spPr>
              <a:xfrm>
                <a:off x="2772583" y="4587326"/>
                <a:ext cx="37565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9" name="Rectangle 5"/>
              <p:cNvSpPr>
                <a:spLocks noChangeArrowheads="1"/>
              </p:cNvSpPr>
              <p:nvPr/>
            </p:nvSpPr>
            <p:spPr bwMode="auto">
              <a:xfrm>
                <a:off x="3411959" y="4464405"/>
                <a:ext cx="5895594" cy="50392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dirty="0">
                    <a:latin typeface="Consolas" pitchFamily="49" charset="0"/>
                  </a:rPr>
                  <a:t>Combination N:4 (1 + 4 = 5)</a:t>
                </a:r>
                <a:endParaRPr lang="en-US" sz="2400" b="1" noProof="1">
                  <a:latin typeface="Consolas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804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Сума от две числа - решение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54317" y="6427973"/>
            <a:ext cx="428710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3213" y="6172200"/>
            <a:ext cx="1066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>
                <a:hlinkClick r:id="rId2"/>
              </a:rPr>
              <a:t>https://judge.softuni.bg/Contests/Compete/Index/1016#3</a:t>
            </a:r>
            <a:endParaRPr lang="en-US" sz="22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382286"/>
            <a:ext cx="9979706" cy="440120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Read start, end and </a:t>
            </a:r>
            <a:r>
              <a:rPr lang="en-US" sz="2000" b="1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magic_number</a:t>
            </a:r>
            <a:endParaRPr lang="en-US" sz="20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combinations = 0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found = False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for x in range(start, end + 1):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for y in range(start, end + 1):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combinations += 1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sum = x + y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if sum ==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magic_number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print(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f'Combination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N:{combinations} ({x} + {y} = {sum})')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found = True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break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if found: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break</a:t>
            </a:r>
            <a:endParaRPr lang="bg-BG" sz="20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Implement the other scenario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2436812" y="4191000"/>
            <a:ext cx="2041143" cy="6096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F530B2F-37CC-42C5-B8AF-FBB62B35F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414" y="4343400"/>
            <a:ext cx="4343400" cy="609600"/>
          </a:xfrm>
          <a:prstGeom prst="wedgeRoundRectCallout">
            <a:avLst>
              <a:gd name="adj1" fmla="val -56681"/>
              <a:gd name="adj2" fmla="val -29920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Прекъсваме вътрешния цикъл</a:t>
            </a:r>
          </a:p>
        </p:txBody>
      </p:sp>
    </p:spTree>
    <p:extLst>
      <p:ext uri="{BB962C8B-B14F-4D97-AF65-F5344CB8AC3E}">
        <p14:creationId xmlns:p14="http://schemas.microsoft.com/office/powerpoint/2010/main" val="4035161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608013" y="1388889"/>
            <a:ext cx="10896599" cy="520106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sz="4000" dirty="0"/>
              <a:t>Преговор</a:t>
            </a:r>
          </a:p>
          <a:p>
            <a:pPr marL="514350" indent="-514350">
              <a:buFont typeface="+mj-lt"/>
              <a:buAutoNum type="arabicPeriod"/>
            </a:pPr>
            <a:r>
              <a:rPr lang="bg-BG" sz="4000" dirty="0"/>
              <a:t>Вложени цикли</a:t>
            </a:r>
          </a:p>
          <a:p>
            <a:pPr marL="514350" indent="-514350">
              <a:buFont typeface="+mj-lt"/>
              <a:buAutoNum type="arabicPeriod"/>
            </a:pPr>
            <a:r>
              <a:rPr lang="bg-BG" sz="4000" dirty="0"/>
              <a:t>Решаване на задачи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030" y="1388889"/>
            <a:ext cx="3800782" cy="466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537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03212" y="1305857"/>
            <a:ext cx="11815018" cy="4595075"/>
          </a:xfrm>
        </p:spPr>
        <p:txBody>
          <a:bodyPr>
            <a:normAutofit fontScale="92500"/>
          </a:bodyPr>
          <a:lstStyle/>
          <a:p>
            <a:pPr marL="457200" indent="-457200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 извежда номерата на стаите в една сграда </a:t>
            </a:r>
            <a:b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(в низходящ ред)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На всеки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четен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етаж има само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офиси</a:t>
            </a:r>
          </a:p>
          <a:p>
            <a:pPr marL="914400"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На всеки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нечетен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етаж има само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апартаменти</a:t>
            </a:r>
          </a:p>
          <a:p>
            <a:pPr lvl="0" indent="-457200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Етажите се означават по следния начин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bg-BG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Апартаменти</a:t>
            </a: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етажа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апартамента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}"</a:t>
            </a:r>
            <a:endParaRPr lang="bg-BG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Офиси: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О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етажа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офиса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}"</a:t>
            </a:r>
            <a:endParaRPr lang="bg-BG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Номерата им винаги започват с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Сграда – условие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1028" name="Picture 4" descr="Ð ÐµÐ·ÑÐ»ÑÐ°Ñ Ñ Ð¸Ð·Ð¾Ð±ÑÐ°Ð¶ÐµÐ½Ð¸Ðµ Ð·Ð° building no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012" y="2589328"/>
            <a:ext cx="2317200" cy="3504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53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lvl="0" indent="-457200"/>
            <a:r>
              <a:rPr lang="bg-BG" sz="2800" dirty="0"/>
              <a:t>На последният етаж винаги има големи апартаменти</a:t>
            </a:r>
            <a:r>
              <a:rPr lang="en-US" sz="2800" dirty="0"/>
              <a:t>,</a:t>
            </a:r>
            <a:r>
              <a:rPr lang="bg-BG" sz="2800" dirty="0"/>
              <a:t> които се означават с </a:t>
            </a:r>
            <a:r>
              <a:rPr lang="en-US" sz="2800" dirty="0"/>
              <a:t>'</a:t>
            </a:r>
            <a:r>
              <a:rPr lang="en-US" sz="2800" b="1" dirty="0">
                <a:latin typeface="Consolas" panose="020B0609020204030204" pitchFamily="49" charset="0"/>
              </a:rPr>
              <a:t>L</a:t>
            </a:r>
            <a:r>
              <a:rPr lang="en-US" sz="2800" dirty="0"/>
              <a:t>', </a:t>
            </a:r>
            <a:r>
              <a:rPr lang="bg-BG" sz="2800" dirty="0"/>
              <a:t>вместо с '</a:t>
            </a:r>
            <a:r>
              <a:rPr lang="bg-BG" sz="2800" b="1" dirty="0">
                <a:latin typeface="Consolas" panose="020B0609020204030204" pitchFamily="49" charset="0"/>
              </a:rPr>
              <a:t>А</a:t>
            </a:r>
            <a:r>
              <a:rPr lang="bg-BG" sz="2800" dirty="0"/>
              <a:t>'</a:t>
            </a:r>
          </a:p>
          <a:p>
            <a:pPr lvl="0" indent="-457200"/>
            <a:r>
              <a:rPr lang="bg-BG" sz="2800" dirty="0"/>
              <a:t>Ако има само един етаж, то има само големи апартаменти</a:t>
            </a:r>
            <a:endParaRPr lang="en-US" sz="2800" dirty="0"/>
          </a:p>
          <a:p>
            <a:pPr lvl="0" indent="-457200"/>
            <a:r>
              <a:rPr lang="bg-BG" sz="2800" dirty="0"/>
              <a:t>Примерен вход и изход:</a:t>
            </a:r>
          </a:p>
          <a:p>
            <a:pPr marL="457200" indent="-457200"/>
            <a:endParaRPr lang="bg-BG" sz="2800" dirty="0"/>
          </a:p>
          <a:p>
            <a:pPr marL="0" indent="0">
              <a:buNone/>
            </a:pPr>
            <a:endParaRPr lang="bg-BG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Сграда – условие</a:t>
            </a:r>
            <a:r>
              <a:rPr lang="en-US" dirty="0"/>
              <a:t> (2)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882899" y="4021102"/>
            <a:ext cx="10680501" cy="1833515"/>
            <a:chOff x="-3855524" y="4220561"/>
            <a:chExt cx="10680501" cy="1833515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-3855524" y="4587194"/>
              <a:ext cx="679664" cy="108952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4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Стрелка надясно 10"/>
            <p:cNvSpPr/>
            <p:nvPr/>
          </p:nvSpPr>
          <p:spPr>
            <a:xfrm>
              <a:off x="2908415" y="4984920"/>
              <a:ext cx="358756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3472178" y="4220561"/>
              <a:ext cx="3352799" cy="1833515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L40 L41 L42 L43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A30 A31 A32 A33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O20 O21 O22 O23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A10 A11 A12 A13</a:t>
              </a:r>
              <a:endParaRPr lang="en-US" sz="24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774023" y="3659444"/>
            <a:ext cx="5661355" cy="2719912"/>
            <a:chOff x="2852808" y="3876003"/>
            <a:chExt cx="5645608" cy="2719912"/>
          </a:xfrm>
        </p:grpSpPr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7835921" y="4609655"/>
              <a:ext cx="662495" cy="108952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6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Стрелка надясно 10"/>
            <p:cNvSpPr/>
            <p:nvPr/>
          </p:nvSpPr>
          <p:spPr>
            <a:xfrm>
              <a:off x="2852808" y="5002018"/>
              <a:ext cx="375651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3472178" y="3876003"/>
              <a:ext cx="3352799" cy="271991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L60 L61 L62 L63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A50 A51 A52 A53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O40 O41 O42 O43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A30 A31 A32 A33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O20 O21 O22 O23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A10 A11 A12 A13</a:t>
              </a:r>
              <a:endParaRPr lang="en-US" sz="24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702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Сграда - решение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54317" y="6427973"/>
            <a:ext cx="428710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03953" y="1371600"/>
            <a:ext cx="8780918" cy="310854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floors = int(input())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rooms = int(input())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for f in range(floors, 0, -1):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for r in range(rooms):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  if f == floors: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    print(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f'L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{f}{r}', end=' ')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TODO: Implement rest of the scenarios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DDBF2A-1C08-4C0F-9CE7-B7C3E55D0DCF}"/>
              </a:ext>
            </a:extLst>
          </p:cNvPr>
          <p:cNvSpPr/>
          <p:nvPr/>
        </p:nvSpPr>
        <p:spPr>
          <a:xfrm>
            <a:off x="684212" y="6295585"/>
            <a:ext cx="10926897" cy="46166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Тестване на решението: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  </a:t>
            </a:r>
            <a:r>
              <a:rPr lang="en-US" sz="2400" u="sng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https://judge.softuni.bg/Contests/Compete/Index/1016#5</a:t>
            </a:r>
            <a:endParaRPr lang="en-US" sz="2400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6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20403" y="6494462"/>
            <a:ext cx="10483850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25948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54283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715" y="1314991"/>
            <a:ext cx="11815018" cy="5201066"/>
          </a:xfrm>
        </p:spPr>
        <p:txBody>
          <a:bodyPr>
            <a:normAutofit fontScale="92500" lnSpcReduction="20000"/>
          </a:bodyPr>
          <a:lstStyle/>
          <a:p>
            <a:r>
              <a:rPr lang="bg-BG" sz="3200" dirty="0"/>
              <a:t>Настоящият курс </a:t>
            </a:r>
            <a:r>
              <a:rPr lang="en-US" sz="3200" dirty="0"/>
              <a:t>(</a:t>
            </a:r>
            <a:r>
              <a:rPr lang="bg-BG" sz="3200" dirty="0"/>
              <a:t>слайдове</a:t>
            </a:r>
            <a:r>
              <a:rPr lang="en-US" sz="3200" dirty="0"/>
              <a:t>, </a:t>
            </a:r>
            <a:r>
              <a:rPr lang="bg-BG" sz="3200" dirty="0"/>
              <a:t>примери</a:t>
            </a:r>
            <a:r>
              <a:rPr lang="en-US" sz="3200" dirty="0"/>
              <a:t>, </a:t>
            </a:r>
            <a:r>
              <a:rPr lang="bg-BG" sz="3200" dirty="0"/>
              <a:t>видео</a:t>
            </a:r>
            <a:r>
              <a:rPr lang="en-US" sz="3200" dirty="0"/>
              <a:t>, </a:t>
            </a:r>
            <a:r>
              <a:rPr lang="bg-BG" sz="3200" dirty="0"/>
              <a:t>задачи и др.</a:t>
            </a:r>
            <a:r>
              <a:rPr lang="en-US" sz="3200" dirty="0"/>
              <a:t>)</a:t>
            </a:r>
            <a:r>
              <a:rPr lang="bg-BG" sz="3200" dirty="0"/>
              <a:t> се </a:t>
            </a:r>
            <a:br>
              <a:rPr lang="en-US" sz="3200" dirty="0"/>
            </a:br>
            <a:r>
              <a:rPr lang="bg-BG" sz="3200" dirty="0"/>
              <a:t>разпространяват под свободен лиценз </a:t>
            </a:r>
            <a:br>
              <a:rPr lang="bg-BG" sz="3200" dirty="0"/>
            </a:br>
            <a:r>
              <a:rPr lang="en-US" sz="3200" dirty="0"/>
              <a:t>"</a:t>
            </a:r>
            <a:r>
              <a:rPr lang="en-US" sz="3200" dirty="0">
                <a:hlinkClick r:id="rId3"/>
              </a:rPr>
              <a:t>Creative Commons </a:t>
            </a:r>
            <a:r>
              <a:rPr lang="en-US" sz="3200" noProof="1">
                <a:hlinkClick r:id="rId3"/>
              </a:rPr>
              <a:t>Attribution-NonCommercial-ShareAlike</a:t>
            </a:r>
            <a:r>
              <a:rPr lang="en-US" sz="3200" dirty="0">
                <a:hlinkClick r:id="rId3"/>
              </a:rPr>
              <a:t> </a:t>
            </a:r>
            <a:r>
              <a:rPr lang="bg-BG" sz="3200" dirty="0">
                <a:hlinkClick r:id="rId3"/>
              </a:rPr>
              <a:t> </a:t>
            </a:r>
            <a:r>
              <a:rPr lang="en-US" sz="3200" dirty="0">
                <a:hlinkClick r:id="rId3"/>
              </a:rPr>
              <a:t>4.0 </a:t>
            </a:r>
            <a:br>
              <a:rPr lang="en-US" sz="3200" dirty="0">
                <a:hlinkClick r:id="rId3"/>
              </a:rPr>
            </a:br>
            <a:r>
              <a:rPr lang="en-US" sz="3200" dirty="0">
                <a:hlinkClick r:id="rId3"/>
              </a:rPr>
              <a:t>International</a:t>
            </a:r>
            <a:r>
              <a:rPr lang="en-US" sz="3200" dirty="0"/>
              <a:t>"</a:t>
            </a:r>
            <a:endParaRPr lang="bg-BG" sz="3200" dirty="0"/>
          </a:p>
          <a:p>
            <a:endParaRPr lang="bg-BG" sz="2800" dirty="0"/>
          </a:p>
          <a:p>
            <a:endParaRPr lang="bg-BG" sz="2800" dirty="0"/>
          </a:p>
          <a:p>
            <a:endParaRPr lang="bg-BG" sz="2800" dirty="0"/>
          </a:p>
          <a:p>
            <a:pPr>
              <a:spcBef>
                <a:spcPts val="1800"/>
              </a:spcBef>
            </a:pPr>
            <a:r>
              <a:rPr lang="bg-BG" sz="3200" dirty="0"/>
              <a:t>Благодарности</a:t>
            </a:r>
            <a:r>
              <a:rPr lang="en-US" sz="3200" dirty="0"/>
              <a:t>: </a:t>
            </a:r>
            <a:r>
              <a:rPr lang="bg-BG" sz="3200" dirty="0"/>
              <a:t>настоящият материал може да съдържа части от </a:t>
            </a:r>
            <a:br>
              <a:rPr lang="en-US" sz="3200" dirty="0"/>
            </a:br>
            <a:r>
              <a:rPr lang="bg-BG" sz="3200" dirty="0"/>
              <a:t>следните източници</a:t>
            </a:r>
            <a:endParaRPr lang="en-US" sz="3200" dirty="0"/>
          </a:p>
          <a:p>
            <a:pPr lvl="1"/>
            <a:r>
              <a:rPr lang="bg-BG" sz="3200" dirty="0"/>
              <a:t>Книга </a:t>
            </a:r>
            <a:r>
              <a:rPr lang="en-US" sz="3200" dirty="0"/>
              <a:t>"</a:t>
            </a:r>
            <a:r>
              <a:rPr lang="bg-BG" sz="3200" dirty="0">
                <a:hlinkClick r:id="rId4"/>
              </a:rPr>
              <a:t>Основи на програмирането с </a:t>
            </a:r>
            <a:r>
              <a:rPr lang="en-US" sz="3200" dirty="0">
                <a:hlinkClick r:id="rId4"/>
              </a:rPr>
              <a:t>Python</a:t>
            </a:r>
            <a:r>
              <a:rPr lang="en-US" sz="3200" dirty="0"/>
              <a:t>"</a:t>
            </a:r>
            <a:r>
              <a:rPr lang="bg-BG" sz="3200" dirty="0"/>
              <a:t> от Светлин Наков и </a:t>
            </a:r>
            <a:br>
              <a:rPr lang="bg-BG" sz="3200" dirty="0"/>
            </a:br>
            <a:r>
              <a:rPr lang="bg-BG" sz="3200" dirty="0"/>
              <a:t>колектив с лиценз</a:t>
            </a:r>
            <a:r>
              <a:rPr lang="en-US" sz="3200" dirty="0"/>
              <a:t> </a:t>
            </a:r>
            <a:r>
              <a:rPr lang="en-US" sz="3200" dirty="0">
                <a:hlinkClick r:id="rId5"/>
              </a:rPr>
              <a:t>CC-BY-SA</a:t>
            </a:r>
            <a:endParaRPr lang="bg-BG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9024" y="3081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98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</a:t>
            </a:r>
            <a:br>
              <a:rPr lang="bg-BG" sz="3200" dirty="0"/>
            </a:br>
            <a:r>
              <a:rPr lang="en-US" sz="3200" dirty="0"/>
              <a:t>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Обучения в СофтУни</a:t>
            </a:r>
            <a:endParaRPr lang="en-US" dirty="0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04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3F2A00-F054-44D7-8B60-8777B863D5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1A796-775B-4169-B78B-977550C901D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2" y="1385091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03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Колко пъти ще се изпише "</a:t>
            </a:r>
            <a:r>
              <a:rPr lang="en-US" dirty="0"/>
              <a:t>SoftUni</a:t>
            </a:r>
            <a:r>
              <a:rPr lang="bg-BG" dirty="0"/>
              <a:t>" на конзолата след </a:t>
            </a:r>
            <a:br>
              <a:rPr lang="en-US" dirty="0"/>
            </a:br>
            <a:r>
              <a:rPr lang="bg-BG" dirty="0"/>
              <a:t>изпълнението на следния код:</a:t>
            </a:r>
            <a:endParaRPr lang="en-US" dirty="0"/>
          </a:p>
          <a:p>
            <a:endParaRPr lang="en-US" dirty="0"/>
          </a:p>
          <a:p>
            <a:pPr marL="514350" indent="-514350">
              <a:buAutoNum type="arabicPeriod" startAt="4"/>
            </a:pPr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4696" y="2466148"/>
            <a:ext cx="3662565" cy="2155819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 err="1"/>
              <a:t>i</a:t>
            </a:r>
            <a:r>
              <a:rPr lang="en-US" dirty="0"/>
              <a:t> = 0</a:t>
            </a:r>
          </a:p>
          <a:p>
            <a:r>
              <a:rPr lang="en-US" dirty="0"/>
              <a:t>while </a:t>
            </a:r>
            <a:r>
              <a:rPr lang="en-US" dirty="0" err="1"/>
              <a:t>i</a:t>
            </a:r>
            <a:r>
              <a:rPr lang="en-US" dirty="0"/>
              <a:t> &lt;= 5:</a:t>
            </a:r>
          </a:p>
          <a:p>
            <a:r>
              <a:rPr lang="en-US" dirty="0"/>
              <a:t>    print("</a:t>
            </a:r>
            <a:r>
              <a:rPr lang="en-US" dirty="0" err="1"/>
              <a:t>SoftUni</a:t>
            </a:r>
            <a:r>
              <a:rPr lang="en-US" dirty="0"/>
              <a:t>")</a:t>
            </a:r>
          </a:p>
          <a:p>
            <a:r>
              <a:rPr lang="en-US" dirty="0"/>
              <a:t>    </a:t>
            </a:r>
            <a:r>
              <a:rPr lang="en-US" dirty="0" err="1"/>
              <a:t>i</a:t>
            </a:r>
            <a:r>
              <a:rPr lang="en-US" dirty="0"/>
              <a:t> += 1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076737" y="3886200"/>
            <a:ext cx="2715010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4999"/>
                <a:gd name="adj2" fmla="val 6851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19" y="4509312"/>
              <a:ext cx="5204848" cy="127157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4</a:t>
              </a:r>
              <a:endParaRPr lang="en-US" sz="44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354866" y="4236216"/>
            <a:ext cx="2889113" cy="1758250"/>
            <a:chOff x="4997283" y="4570824"/>
            <a:chExt cx="3592286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997283" y="5295185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600" b="1" dirty="0">
                  <a:solidFill>
                    <a:schemeClr val="bg2"/>
                  </a:solidFill>
                </a:rPr>
                <a:t>6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553583" y="2702446"/>
            <a:ext cx="2542135" cy="1266985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10154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5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95718" y="2172327"/>
            <a:ext cx="2515845" cy="1207412"/>
            <a:chOff x="8940828" y="2302916"/>
            <a:chExt cx="303771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40828" y="2573456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0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64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0029" y="1210547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Колко пъти ще се изпише "</a:t>
            </a:r>
            <a:r>
              <a:rPr lang="en-US" dirty="0"/>
              <a:t>SoftUni</a:t>
            </a:r>
            <a:r>
              <a:rPr lang="bg-BG" dirty="0"/>
              <a:t>" на конзолата след </a:t>
            </a:r>
            <a:br>
              <a:rPr lang="en-US" dirty="0"/>
            </a:br>
            <a:r>
              <a:rPr lang="bg-BG" dirty="0"/>
              <a:t>изпълнението на следния код: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3581" y="2514600"/>
            <a:ext cx="3658232" cy="2678719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 err="1"/>
              <a:t>i</a:t>
            </a:r>
            <a:r>
              <a:rPr lang="en-US" dirty="0"/>
              <a:t> = 0</a:t>
            </a:r>
          </a:p>
          <a:p>
            <a:r>
              <a:rPr lang="en-US" dirty="0"/>
              <a:t>while </a:t>
            </a:r>
            <a:r>
              <a:rPr lang="en-US" dirty="0" err="1"/>
              <a:t>i</a:t>
            </a:r>
            <a:r>
              <a:rPr lang="en-US" dirty="0"/>
              <a:t> == 0:</a:t>
            </a:r>
          </a:p>
          <a:p>
            <a:r>
              <a:rPr lang="en-US" dirty="0"/>
              <a:t>    print("</a:t>
            </a:r>
            <a:r>
              <a:rPr lang="en-US" dirty="0" err="1"/>
              <a:t>SoftUni</a:t>
            </a:r>
            <a:r>
              <a:rPr lang="en-US" dirty="0"/>
              <a:t>")</a:t>
            </a:r>
          </a:p>
          <a:p>
            <a:r>
              <a:rPr lang="en-US" dirty="0"/>
              <a:t>    if </a:t>
            </a:r>
            <a:r>
              <a:rPr lang="en-US" dirty="0" err="1"/>
              <a:t>i</a:t>
            </a:r>
            <a:r>
              <a:rPr lang="en-US" dirty="0"/>
              <a:t> == 1:</a:t>
            </a:r>
          </a:p>
          <a:p>
            <a:r>
              <a:rPr lang="en-US" dirty="0"/>
              <a:t>        break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499647" y="3505200"/>
            <a:ext cx="3458403" cy="1921317"/>
            <a:chOff x="4865185" y="4659415"/>
            <a:chExt cx="3743045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13814"/>
                <a:gd name="adj2" fmla="val 6511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865185" y="5422180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bg-BG" sz="3600" b="1" dirty="0">
                  <a:solidFill>
                    <a:schemeClr val="bg2"/>
                  </a:solidFill>
                </a:rPr>
                <a:t>100000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358333" y="3009158"/>
            <a:ext cx="2771670" cy="1104559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0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876069" y="2097820"/>
            <a:ext cx="2812466" cy="1180237"/>
            <a:chOff x="8946606" y="2302916"/>
            <a:chExt cx="303771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6818132" y="4590857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432440" y="4212314"/>
              <a:ext cx="4843423" cy="1852231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3000" dirty="0"/>
                <a:t>Безброй много пъти</a:t>
              </a:r>
              <a:endParaRPr lang="en-US" sz="3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8216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Какъв ще е резултатът от изпълнението на следния код</a:t>
            </a:r>
            <a:r>
              <a:rPr lang="en-US" dirty="0"/>
              <a:t>:</a:t>
            </a:r>
          </a:p>
          <a:p>
            <a:pPr marL="514350" indent="-514350">
              <a:buAutoNum type="arabicPeriod" startAt="3"/>
            </a:pP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u="sn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8965" y="2182237"/>
            <a:ext cx="3689047" cy="2155819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 err="1"/>
              <a:t>i</a:t>
            </a:r>
            <a:r>
              <a:rPr lang="en-US" dirty="0"/>
              <a:t> = 0</a:t>
            </a:r>
          </a:p>
          <a:p>
            <a:r>
              <a:rPr lang="en-US" dirty="0"/>
              <a:t>while </a:t>
            </a:r>
            <a:r>
              <a:rPr lang="en-US" dirty="0" err="1"/>
              <a:t>i</a:t>
            </a:r>
            <a:r>
              <a:rPr lang="en-US" dirty="0"/>
              <a:t> &lt;= 10:</a:t>
            </a:r>
          </a:p>
          <a:p>
            <a:r>
              <a:rPr lang="en-US" dirty="0"/>
              <a:t>    print("</a:t>
            </a:r>
            <a:r>
              <a:rPr lang="en-US" dirty="0" err="1"/>
              <a:t>SoftUni</a:t>
            </a:r>
            <a:r>
              <a:rPr lang="en-US" dirty="0"/>
              <a:t>")</a:t>
            </a:r>
          </a:p>
          <a:p>
            <a:r>
              <a:rPr lang="en-US" dirty="0"/>
              <a:t>    </a:t>
            </a:r>
            <a:r>
              <a:rPr lang="en-US" dirty="0" err="1"/>
              <a:t>i</a:t>
            </a:r>
            <a:r>
              <a:rPr lang="en-US" dirty="0"/>
              <a:t> -= 1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2D9BF5-3606-40BC-9C72-63575C76D63C}"/>
              </a:ext>
            </a:extLst>
          </p:cNvPr>
          <p:cNvGrpSpPr/>
          <p:nvPr/>
        </p:nvGrpSpPr>
        <p:grpSpPr>
          <a:xfrm>
            <a:off x="5960043" y="2550103"/>
            <a:ext cx="3020733" cy="1842391"/>
            <a:chOff x="4853226" y="4595686"/>
            <a:chExt cx="3783702" cy="2438818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CC57E8B7-E879-4617-9D4B-210974D1DB6A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62FC28-FF3C-4E23-AEE6-59F9AA394F89}"/>
                </a:ext>
              </a:extLst>
            </p:cNvPr>
            <p:cNvSpPr txBox="1"/>
            <p:nvPr/>
          </p:nvSpPr>
          <p:spPr>
            <a:xfrm>
              <a:off x="4853226" y="5367535"/>
              <a:ext cx="3743044" cy="99223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600" b="1" dirty="0">
                  <a:solidFill>
                    <a:schemeClr val="bg2"/>
                  </a:solidFill>
                </a:rPr>
                <a:t>10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B933C-4BA7-483C-A696-93986F648407}"/>
              </a:ext>
            </a:extLst>
          </p:cNvPr>
          <p:cNvGrpSpPr/>
          <p:nvPr/>
        </p:nvGrpSpPr>
        <p:grpSpPr>
          <a:xfrm>
            <a:off x="9268479" y="4177946"/>
            <a:ext cx="2771670" cy="1104559"/>
            <a:chOff x="1008089" y="2104975"/>
            <a:chExt cx="4114800" cy="1493675"/>
          </a:xfrm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id="{7AD3BD54-09DF-462B-A1B2-0DDF970D89C8}"/>
                </a:ext>
              </a:extLst>
            </p:cNvPr>
            <p:cNvSpPr/>
            <p:nvPr/>
          </p:nvSpPr>
          <p:spPr bwMode="auto">
            <a:xfrm>
              <a:off x="1008089" y="2104975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E7ADB4-3E34-417A-961A-4EEE13057622}"/>
                </a:ext>
              </a:extLst>
            </p:cNvPr>
            <p:cNvSpPr txBox="1"/>
            <p:nvPr/>
          </p:nvSpPr>
          <p:spPr>
            <a:xfrm>
              <a:off x="1023541" y="2269410"/>
              <a:ext cx="4070632" cy="11648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11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37FCC3-68D0-4E88-A413-0F04A87AFEE4}"/>
              </a:ext>
            </a:extLst>
          </p:cNvPr>
          <p:cNvGrpSpPr/>
          <p:nvPr/>
        </p:nvGrpSpPr>
        <p:grpSpPr>
          <a:xfrm>
            <a:off x="8850333" y="2602809"/>
            <a:ext cx="2812466" cy="1180237"/>
            <a:chOff x="8946606" y="2302916"/>
            <a:chExt cx="3037711" cy="1266985"/>
          </a:xfrm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id="{AE3DB253-AE01-401B-B1D8-034E2D603DF8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8A7985E-99E5-4DC6-B081-6DE6AFA9D53D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8659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0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40F4395-F3CD-4839-B521-D25FEADFA98B}"/>
              </a:ext>
            </a:extLst>
          </p:cNvPr>
          <p:cNvGrpSpPr/>
          <p:nvPr/>
        </p:nvGrpSpPr>
        <p:grpSpPr>
          <a:xfrm>
            <a:off x="6818132" y="4590857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21" name="Speech Bubble: Rectangle with Corners Rounded 20">
              <a:extLst>
                <a:ext uri="{FF2B5EF4-FFF2-40B4-BE49-F238E27FC236}">
                  <a16:creationId xmlns:a16="http://schemas.microsoft.com/office/drawing/2014/main" id="{FC970A55-38A6-498E-A282-176C512ED746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B2A5759-88AA-486D-A101-7B12A65E7C5C}"/>
                </a:ext>
              </a:extLst>
            </p:cNvPr>
            <p:cNvSpPr txBox="1"/>
            <p:nvPr/>
          </p:nvSpPr>
          <p:spPr>
            <a:xfrm>
              <a:off x="1432440" y="4212314"/>
              <a:ext cx="4843423" cy="1852231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3000" dirty="0"/>
                <a:t>Безкраен цикъл</a:t>
              </a:r>
              <a:endParaRPr lang="en-US" sz="3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5293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71500" indent="-571500">
              <a:buFont typeface="+mj-lt"/>
              <a:buAutoNum type="arabicPeriod" startAt="4"/>
            </a:pPr>
            <a:r>
              <a:rPr lang="bg-BG" dirty="0"/>
              <a:t>Какъв ще е резултатът от изпълнението на следния код: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u="sn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7053" y="2249981"/>
            <a:ext cx="3362359" cy="2678719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 err="1"/>
              <a:t>i</a:t>
            </a:r>
            <a:r>
              <a:rPr lang="en-US" dirty="0"/>
              <a:t> = 0</a:t>
            </a:r>
          </a:p>
          <a:p>
            <a:r>
              <a:rPr lang="en-US" dirty="0"/>
              <a:t>while </a:t>
            </a:r>
            <a:r>
              <a:rPr lang="en-US" dirty="0" err="1"/>
              <a:t>i</a:t>
            </a:r>
            <a:r>
              <a:rPr lang="en-US" dirty="0"/>
              <a:t> &lt; 6:</a:t>
            </a:r>
          </a:p>
          <a:p>
            <a:r>
              <a:rPr lang="en-US" dirty="0"/>
              <a:t>    </a:t>
            </a:r>
            <a:r>
              <a:rPr lang="en-US" dirty="0" err="1"/>
              <a:t>i</a:t>
            </a:r>
            <a:r>
              <a:rPr lang="en-US" dirty="0"/>
              <a:t> += 1</a:t>
            </a:r>
          </a:p>
          <a:p>
            <a:r>
              <a:rPr lang="en-US" dirty="0"/>
              <a:t>    if </a:t>
            </a:r>
            <a:r>
              <a:rPr lang="en-US" dirty="0" err="1"/>
              <a:t>i</a:t>
            </a:r>
            <a:r>
              <a:rPr lang="en-US" dirty="0"/>
              <a:t> % 2 == 0:</a:t>
            </a:r>
          </a:p>
          <a:p>
            <a:r>
              <a:rPr lang="en-US" dirty="0"/>
              <a:t>        print(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2D9BF5-3606-40BC-9C72-63575C76D63C}"/>
              </a:ext>
            </a:extLst>
          </p:cNvPr>
          <p:cNvGrpSpPr/>
          <p:nvPr/>
        </p:nvGrpSpPr>
        <p:grpSpPr>
          <a:xfrm>
            <a:off x="5788063" y="3873067"/>
            <a:ext cx="3020733" cy="1842391"/>
            <a:chOff x="4853226" y="4595686"/>
            <a:chExt cx="3783702" cy="2438818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CC57E8B7-E879-4617-9D4B-210974D1DB6A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62FC28-FF3C-4E23-AEE6-59F9AA394F89}"/>
                </a:ext>
              </a:extLst>
            </p:cNvPr>
            <p:cNvSpPr txBox="1"/>
            <p:nvPr/>
          </p:nvSpPr>
          <p:spPr>
            <a:xfrm>
              <a:off x="4853226" y="5367535"/>
              <a:ext cx="3743045" cy="9405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200" b="1" dirty="0">
                  <a:solidFill>
                    <a:schemeClr val="bg2"/>
                  </a:solidFill>
                </a:rPr>
                <a:t>246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B933C-4BA7-483C-A696-93986F648407}"/>
              </a:ext>
            </a:extLst>
          </p:cNvPr>
          <p:cNvGrpSpPr/>
          <p:nvPr/>
        </p:nvGrpSpPr>
        <p:grpSpPr>
          <a:xfrm>
            <a:off x="8990372" y="2928231"/>
            <a:ext cx="2771670" cy="1104559"/>
            <a:chOff x="1008089" y="2104975"/>
            <a:chExt cx="4114800" cy="1493675"/>
          </a:xfrm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id="{7AD3BD54-09DF-462B-A1B2-0DDF970D89C8}"/>
                </a:ext>
              </a:extLst>
            </p:cNvPr>
            <p:cNvSpPr/>
            <p:nvPr/>
          </p:nvSpPr>
          <p:spPr bwMode="auto">
            <a:xfrm>
              <a:off x="1008089" y="2104975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E7ADB4-3E34-417A-961A-4EEE13057622}"/>
                </a:ext>
              </a:extLst>
            </p:cNvPr>
            <p:cNvSpPr txBox="1"/>
            <p:nvPr/>
          </p:nvSpPr>
          <p:spPr>
            <a:xfrm>
              <a:off x="1023541" y="2269410"/>
              <a:ext cx="4070632" cy="11648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24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37FCC3-68D0-4E88-A413-0F04A87AFEE4}"/>
              </a:ext>
            </a:extLst>
          </p:cNvPr>
          <p:cNvGrpSpPr/>
          <p:nvPr/>
        </p:nvGrpSpPr>
        <p:grpSpPr>
          <a:xfrm>
            <a:off x="8919767" y="4794262"/>
            <a:ext cx="2812466" cy="1180237"/>
            <a:chOff x="8946606" y="2302916"/>
            <a:chExt cx="3037711" cy="1266985"/>
          </a:xfrm>
          <a:effectLst>
            <a:glow>
              <a:schemeClr val="accent1"/>
            </a:glow>
          </a:effectLst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id="{AE3DB253-AE01-401B-B1D8-034E2D603DF8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8A7985E-99E5-4DC6-B081-6DE6AFA9D53D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8659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123456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2DBDB2-22D1-4578-AB8F-029FBF9A1CAB}"/>
              </a:ext>
            </a:extLst>
          </p:cNvPr>
          <p:cNvGrpSpPr/>
          <p:nvPr/>
        </p:nvGrpSpPr>
        <p:grpSpPr>
          <a:xfrm>
            <a:off x="6086681" y="2161845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0E6F8B1B-9AD4-429C-8EE3-85FEBEBBCBA8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B6957D2-59EF-4440-884E-94418FF86896}"/>
                </a:ext>
              </a:extLst>
            </p:cNvPr>
            <p:cNvSpPr txBox="1"/>
            <p:nvPr/>
          </p:nvSpPr>
          <p:spPr>
            <a:xfrm>
              <a:off x="1594159" y="4485831"/>
              <a:ext cx="4403112" cy="1221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024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833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r>
              <a:rPr lang="en-US" dirty="0"/>
              <a:t>5. </a:t>
            </a:r>
            <a:r>
              <a:rPr lang="bg-BG" dirty="0"/>
              <a:t>Какъв ще е резултатът от изпълнението на следния код: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u="sn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57163" y="2157539"/>
            <a:ext cx="2812466" cy="3203542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sz="2400" dirty="0" err="1"/>
              <a:t>i</a:t>
            </a:r>
            <a:r>
              <a:rPr lang="en-US" sz="2400" dirty="0"/>
              <a:t> = 0</a:t>
            </a:r>
          </a:p>
          <a:p>
            <a:r>
              <a:rPr lang="en-US" sz="2400" dirty="0"/>
              <a:t>while </a:t>
            </a:r>
            <a:r>
              <a:rPr lang="en-US" sz="2400" dirty="0" err="1"/>
              <a:t>i</a:t>
            </a:r>
            <a:r>
              <a:rPr lang="en-US" sz="2400" dirty="0"/>
              <a:t> &lt; 5:</a:t>
            </a:r>
          </a:p>
          <a:p>
            <a:r>
              <a:rPr lang="en-US" sz="2400" dirty="0"/>
              <a:t>  if </a:t>
            </a:r>
            <a:r>
              <a:rPr lang="en-US" sz="2400" dirty="0" err="1"/>
              <a:t>i</a:t>
            </a:r>
            <a:r>
              <a:rPr lang="en-US" sz="2400" dirty="0"/>
              <a:t> == 0:</a:t>
            </a:r>
          </a:p>
          <a:p>
            <a:r>
              <a:rPr lang="en-US" sz="2400" dirty="0"/>
              <a:t>    print(</a:t>
            </a:r>
            <a:r>
              <a:rPr lang="en-US" sz="2400" dirty="0" err="1"/>
              <a:t>i</a:t>
            </a:r>
            <a:r>
              <a:rPr lang="en-US" sz="2400" dirty="0"/>
              <a:t>)    </a:t>
            </a:r>
          </a:p>
          <a:p>
            <a:r>
              <a:rPr lang="en-US" sz="2400" dirty="0"/>
              <a:t>    break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i</a:t>
            </a:r>
            <a:r>
              <a:rPr lang="en-US" sz="2400" dirty="0"/>
              <a:t> += 1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2D9BF5-3606-40BC-9C72-63575C76D63C}"/>
              </a:ext>
            </a:extLst>
          </p:cNvPr>
          <p:cNvGrpSpPr/>
          <p:nvPr/>
        </p:nvGrpSpPr>
        <p:grpSpPr>
          <a:xfrm>
            <a:off x="5788063" y="3873067"/>
            <a:ext cx="3020733" cy="1842391"/>
            <a:chOff x="4853226" y="4595686"/>
            <a:chExt cx="3783702" cy="2438818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CC57E8B7-E879-4617-9D4B-210974D1DB6A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62FC28-FF3C-4E23-AEE6-59F9AA394F89}"/>
                </a:ext>
              </a:extLst>
            </p:cNvPr>
            <p:cNvSpPr txBox="1"/>
            <p:nvPr/>
          </p:nvSpPr>
          <p:spPr>
            <a:xfrm>
              <a:off x="4853226" y="5367535"/>
              <a:ext cx="3743045" cy="9405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200" b="1" dirty="0">
                  <a:solidFill>
                    <a:schemeClr val="bg2"/>
                  </a:solidFill>
                </a:rPr>
                <a:t>0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B933C-4BA7-483C-A696-93986F648407}"/>
              </a:ext>
            </a:extLst>
          </p:cNvPr>
          <p:cNvGrpSpPr/>
          <p:nvPr/>
        </p:nvGrpSpPr>
        <p:grpSpPr>
          <a:xfrm>
            <a:off x="8990372" y="2928231"/>
            <a:ext cx="2771670" cy="1104559"/>
            <a:chOff x="1008089" y="2104975"/>
            <a:chExt cx="4114800" cy="1493675"/>
          </a:xfrm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id="{7AD3BD54-09DF-462B-A1B2-0DDF970D89C8}"/>
                </a:ext>
              </a:extLst>
            </p:cNvPr>
            <p:cNvSpPr/>
            <p:nvPr/>
          </p:nvSpPr>
          <p:spPr bwMode="auto">
            <a:xfrm>
              <a:off x="1008089" y="2104975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E7ADB4-3E34-417A-961A-4EEE13057622}"/>
                </a:ext>
              </a:extLst>
            </p:cNvPr>
            <p:cNvSpPr txBox="1"/>
            <p:nvPr/>
          </p:nvSpPr>
          <p:spPr>
            <a:xfrm>
              <a:off x="1023541" y="2269410"/>
              <a:ext cx="4070632" cy="11648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Error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37FCC3-68D0-4E88-A413-0F04A87AFEE4}"/>
              </a:ext>
            </a:extLst>
          </p:cNvPr>
          <p:cNvGrpSpPr/>
          <p:nvPr/>
        </p:nvGrpSpPr>
        <p:grpSpPr>
          <a:xfrm>
            <a:off x="8919767" y="4794262"/>
            <a:ext cx="2812466" cy="1180237"/>
            <a:chOff x="8946606" y="2302916"/>
            <a:chExt cx="3037711" cy="1266985"/>
          </a:xfrm>
          <a:effectLst>
            <a:glow>
              <a:schemeClr val="accent1"/>
            </a:glow>
          </a:effectLst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id="{AE3DB253-AE01-401B-B1D8-034E2D603DF8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8A7985E-99E5-4DC6-B081-6DE6AFA9D53D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8659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01234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2DBDB2-22D1-4578-AB8F-029FBF9A1CAB}"/>
              </a:ext>
            </a:extLst>
          </p:cNvPr>
          <p:cNvGrpSpPr/>
          <p:nvPr/>
        </p:nvGrpSpPr>
        <p:grpSpPr>
          <a:xfrm>
            <a:off x="6086681" y="2161845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0E6F8B1B-9AD4-429C-8EE3-85FEBEBBCBA8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B6957D2-59EF-4440-884E-94418FF86896}"/>
                </a:ext>
              </a:extLst>
            </p:cNvPr>
            <p:cNvSpPr txBox="1"/>
            <p:nvPr/>
          </p:nvSpPr>
          <p:spPr>
            <a:xfrm>
              <a:off x="1594159" y="4485831"/>
              <a:ext cx="4403112" cy="1221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060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Вложени цикли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9CF4C5-39F7-4CEB-A8D3-302686136A1F}"/>
              </a:ext>
            </a:extLst>
          </p:cNvPr>
          <p:cNvGrpSpPr/>
          <p:nvPr/>
        </p:nvGrpSpPr>
        <p:grpSpPr>
          <a:xfrm>
            <a:off x="4865332" y="1160905"/>
            <a:ext cx="2458160" cy="2880512"/>
            <a:chOff x="4513972" y="1066800"/>
            <a:chExt cx="3160879" cy="36576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513972" y="1066800"/>
              <a:ext cx="3160879" cy="3657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8909E1B-F4B2-47FB-B9DF-4954ED465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7612" y="1524000"/>
              <a:ext cx="1504950" cy="1504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622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969</Words>
  <Application>Microsoft Office PowerPoint</Application>
  <PresentationFormat>Custom</PresentationFormat>
  <Paragraphs>231</Paragraphs>
  <Slides>27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Consolas</vt:lpstr>
      <vt:lpstr>Wingdings</vt:lpstr>
      <vt:lpstr>Wingdings 2</vt:lpstr>
      <vt:lpstr>SoftUni3_1</vt:lpstr>
      <vt:lpstr>Работа с вложени цикли</vt:lpstr>
      <vt:lpstr>Съдържание</vt:lpstr>
      <vt:lpstr>PowerPoint Presentation</vt:lpstr>
      <vt:lpstr>Преговор</vt:lpstr>
      <vt:lpstr>Преговор</vt:lpstr>
      <vt:lpstr>Преговор</vt:lpstr>
      <vt:lpstr>Преговор</vt:lpstr>
      <vt:lpstr>Преговор</vt:lpstr>
      <vt:lpstr>PowerPoint Presentation</vt:lpstr>
      <vt:lpstr>Пример – часовник (1)</vt:lpstr>
      <vt:lpstr>PowerPoint Presentation</vt:lpstr>
      <vt:lpstr>Пример – часовник (2)</vt:lpstr>
      <vt:lpstr>Вложени цикли</vt:lpstr>
      <vt:lpstr>Таблица за умножение - условие</vt:lpstr>
      <vt:lpstr>Таблица за умножение - решение</vt:lpstr>
      <vt:lpstr>Прекъсване на вложени цикли</vt:lpstr>
      <vt:lpstr>Сума от две числа – условие </vt:lpstr>
      <vt:lpstr>Сума от две числа – условие (2) </vt:lpstr>
      <vt:lpstr>Сума от две числа - решение</vt:lpstr>
      <vt:lpstr>Сграда – условие </vt:lpstr>
      <vt:lpstr>Сграда – условие (2) </vt:lpstr>
      <vt:lpstr>Сграда - решение</vt:lpstr>
      <vt:lpstr>PowerPoint Presentation</vt:lpstr>
      <vt:lpstr>SoftUni Diamond Partners</vt:lpstr>
      <vt:lpstr>SoftUni Organizational Partners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115</cp:revision>
  <dcterms:created xsi:type="dcterms:W3CDTF">2014-01-02T17:00:34Z</dcterms:created>
  <dcterms:modified xsi:type="dcterms:W3CDTF">2020-04-24T14:30:04Z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