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6"/>
  </p:notesMasterIdLst>
  <p:handoutMasterIdLst>
    <p:handoutMasterId r:id="rId47"/>
  </p:handoutMasterIdLst>
  <p:sldIdLst>
    <p:sldId id="274" r:id="rId4"/>
    <p:sldId id="588" r:id="rId5"/>
    <p:sldId id="541" r:id="rId6"/>
    <p:sldId id="542" r:id="rId7"/>
    <p:sldId id="544" r:id="rId8"/>
    <p:sldId id="546" r:id="rId9"/>
    <p:sldId id="548" r:id="rId10"/>
    <p:sldId id="550" r:id="rId11"/>
    <p:sldId id="552" r:id="rId12"/>
    <p:sldId id="470" r:id="rId13"/>
    <p:sldId id="451" r:id="rId14"/>
    <p:sldId id="449" r:id="rId15"/>
    <p:sldId id="476" r:id="rId16"/>
    <p:sldId id="473" r:id="rId17"/>
    <p:sldId id="578" r:id="rId18"/>
    <p:sldId id="477" r:id="rId19"/>
    <p:sldId id="579" r:id="rId20"/>
    <p:sldId id="481" r:id="rId21"/>
    <p:sldId id="495" r:id="rId22"/>
    <p:sldId id="494" r:id="rId23"/>
    <p:sldId id="580" r:id="rId24"/>
    <p:sldId id="581" r:id="rId25"/>
    <p:sldId id="475" r:id="rId26"/>
    <p:sldId id="479" r:id="rId27"/>
    <p:sldId id="496" r:id="rId28"/>
    <p:sldId id="460" r:id="rId29"/>
    <p:sldId id="485" r:id="rId30"/>
    <p:sldId id="483" r:id="rId31"/>
    <p:sldId id="482" r:id="rId32"/>
    <p:sldId id="464" r:id="rId33"/>
    <p:sldId id="582" r:id="rId34"/>
    <p:sldId id="583" r:id="rId35"/>
    <p:sldId id="459" r:id="rId36"/>
    <p:sldId id="498" r:id="rId37"/>
    <p:sldId id="499" r:id="rId38"/>
    <p:sldId id="497" r:id="rId39"/>
    <p:sldId id="585" r:id="rId40"/>
    <p:sldId id="489" r:id="rId41"/>
    <p:sldId id="587" r:id="rId42"/>
    <p:sldId id="575" r:id="rId43"/>
    <p:sldId id="577" r:id="rId44"/>
    <p:sldId id="492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588"/>
          </p14:sldIdLst>
        </p14:section>
        <p14:section name="Преговор" id="{C0257C9F-6AA4-4F4C-B2CE-DA948E92B968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</p14:sldIdLst>
        </p14:section>
        <p14:section name="Прости проверки" id="{AE6B04AE-F808-4264-9AFC-F55F8793D5EE}">
          <p14:sldIdLst>
            <p14:sldId id="473"/>
            <p14:sldId id="578"/>
            <p14:sldId id="477"/>
            <p14:sldId id="579"/>
            <p14:sldId id="481"/>
            <p14:sldId id="495"/>
            <p14:sldId id="494"/>
            <p14:sldId id="580"/>
            <p14:sldId id="581"/>
            <p14:sldId id="475"/>
            <p14:sldId id="479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482"/>
          </p14:sldIdLst>
        </p14:section>
        <p14:section name="Живот на променлива" id="{897C72FF-24CF-420C-A718-6EE71606EE1A}">
          <p14:sldIdLst>
            <p14:sldId id="464"/>
            <p14:sldId id="582"/>
            <p14:sldId id="583"/>
          </p14:sldIdLst>
        </p14:section>
        <p14:section name="Условни конструкции" id="{05F9907D-64B6-40DB-954D-8A1D9E68EEBE}">
          <p14:sldIdLst>
            <p14:sldId id="459"/>
            <p14:sldId id="498"/>
            <p14:sldId id="499"/>
          </p14:sldIdLst>
        </p14:section>
        <p14:section name="Задачи" id="{404568EE-C957-4972-8FF5-F398C2C614C3}">
          <p14:sldIdLst>
            <p14:sldId id="497"/>
            <p14:sldId id="585"/>
            <p14:sldId id="489"/>
            <p14:sldId id="587"/>
            <p14:sldId id="575"/>
            <p14:sldId id="577"/>
            <p14:sldId id="4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B7"/>
    <a:srgbClr val="4C6682"/>
    <a:srgbClr val="FFA72A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533" autoAdjust="0"/>
  </p:normalViewPr>
  <p:slideViewPr>
    <p:cSldViewPr>
      <p:cViewPr varScale="1">
        <p:scale>
          <a:sx n="33" d="100"/>
          <a:sy n="33" d="100"/>
        </p:scale>
        <p:origin x="-67" y="-3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4/16/2020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7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Compete/Index/1012#6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5.gif"/><Relationship Id="rId4" Type="http://schemas.openxmlformats.org/officeDocument/2006/relationships/image" Target="../media/image62.jpeg"/><Relationship Id="rId9" Type="http://schemas.openxmlformats.org/officeDocument/2006/relationships/hyperlink" Target="https://www.lukanet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602554"/>
            <a:ext cx="7000264" cy="411892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a = 5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b = 10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 b)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&gt; 0) 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&gt; 100)    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 a)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&lt;= 5)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057148" y="36825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057148" y="419142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070467" y="517063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057148" y="4697131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2824" y="5678871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089394" y="6155092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=""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3" y="2015884"/>
            <a:ext cx="5486398" cy="172621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</a:t>
            </a:r>
            <a:r>
              <a:rPr lang="bg-BG" sz="2600" dirty="0"/>
              <a:t> </a:t>
            </a:r>
            <a:r>
              <a:rPr lang="en-US" sz="2600" dirty="0"/>
              <a:t>'Exampl</a:t>
            </a:r>
            <a:r>
              <a:rPr lang="bg-BG" sz="2600" dirty="0"/>
              <a:t>е</a:t>
            </a:r>
            <a:r>
              <a:rPr lang="en-US" sz="2600" dirty="0"/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=""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2647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=""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7643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=""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935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=""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690" y="3505200"/>
            <a:ext cx="4866922" cy="10141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513012" y="2438400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4698749"/>
            <a:ext cx="4267200" cy="940051"/>
          </a:xfrm>
          <a:prstGeom prst="wedgeRoundRectCallout">
            <a:avLst>
              <a:gd name="adj1" fmla="val -59748"/>
              <a:gd name="adj2" fmla="val -53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1337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Извежда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745596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918" y="5785606"/>
            <a:ext cx="2306225" cy="523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943575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=""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46439" y="5048072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918" y="4965224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=""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=""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=""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=""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51847" y="5854613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=""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9266" y="3770588"/>
            <a:ext cx="11367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7724" y="303211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37469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43000"/>
            <a:ext cx="9927138" cy="5276048"/>
          </a:xfrm>
        </p:spPr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2833521"/>
            <a:ext cx="4876800" cy="18950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bg-BG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 за изпълнение</a:t>
            </a:r>
            <a:endParaRPr lang="it-IT" sz="29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FA72A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 за изпълнение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=""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189412" y="4953000"/>
            <a:ext cx="3342558" cy="1340862"/>
          </a:xfrm>
          <a:prstGeom prst="wedgeRoundRectCallout">
            <a:avLst>
              <a:gd name="adj1" fmla="val 32846"/>
              <a:gd name="adj2" fmla="val -74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bg1"/>
                </a:solidFill>
              </a:rPr>
              <a:t>блок от код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  <a:p>
            <a:pPr marL="0" indent="0">
              <a:buNone/>
            </a:pPr>
            <a:endParaRPr lang="bg-BG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55" y="3083549"/>
            <a:ext cx="4179336" cy="3305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'red'</a:t>
            </a:r>
            <a:endParaRPr lang="it-IT" sz="29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else:</a:t>
            </a:r>
            <a:endParaRPr lang="it-IT" sz="29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=""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0212" y="3083549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72" y="4358527"/>
            <a:ext cx="5189136" cy="1390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Проверки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bg-BG" b="1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2414946"/>
            <a:ext cx="4132714" cy="30483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('bye')</a:t>
            </a:r>
            <a:endParaRPr lang="it-IT" sz="27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79412" y="1276173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Без табулации ще се изпълнява и </a:t>
            </a:r>
            <a:r>
              <a:rPr lang="bg-BG" sz="3200" dirty="0">
                <a:solidFill>
                  <a:schemeClr val="bg1"/>
                </a:solidFill>
              </a:rPr>
              <a:t>последният</a:t>
            </a:r>
            <a:r>
              <a:rPr lang="bg-BG" sz="3200" dirty="0"/>
              <a:t> ред</a:t>
            </a:r>
            <a:endParaRPr lang="en-US" sz="3200" dirty="0"/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=""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2812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=""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0008" y="5725300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1" y="4724929"/>
            <a:ext cx="4437918" cy="138183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608012" y="39624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=""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=""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5120" y="3815551"/>
            <a:ext cx="8573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4046" y="30326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565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=""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=""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=""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=""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1412" y="2144288"/>
            <a:ext cx="3962400" cy="2911154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if </a:t>
            </a:r>
            <a:r>
              <a:rPr lang="it-IT" sz="2700" dirty="0">
                <a:solidFill>
                  <a:srgbClr val="FFA72A"/>
                </a:solidFill>
              </a:rPr>
              <a:t>num </a:t>
            </a:r>
            <a:r>
              <a:rPr lang="en-US" sz="2700" dirty="0">
                <a:solidFill>
                  <a:srgbClr val="FFA72A"/>
                </a:solidFill>
              </a:rPr>
              <a:t>% 2 ==</a:t>
            </a:r>
            <a:r>
              <a:rPr lang="it-IT" sz="2700" dirty="0">
                <a:solidFill>
                  <a:srgbClr val="FFA72A"/>
                </a:solidFill>
              </a:rPr>
              <a:t> 0</a:t>
            </a:r>
            <a:r>
              <a:rPr lang="it-IT" sz="2700" dirty="0">
                <a:solidFill>
                  <a:schemeClr val="tx1"/>
                </a:solidFill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 print('even')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55" y="1997199"/>
            <a:ext cx="4836400" cy="15729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55" y="3907796"/>
            <a:ext cx="4836400" cy="15463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29583" y="98340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2800" dirty="0"/>
              <a:t>Конструкцията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/else…</a:t>
            </a:r>
            <a:r>
              <a:rPr lang="en-US" sz="2800" dirty="0"/>
              <a:t> </a:t>
            </a:r>
            <a:r>
              <a:rPr lang="bg-BG" sz="2800" dirty="0"/>
              <a:t>може да е в серия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2800" dirty="0"/>
              <a:t>При истинност на едно условие, </a:t>
            </a:r>
            <a:r>
              <a:rPr lang="bg-BG" sz="2800" dirty="0">
                <a:solidFill>
                  <a:schemeClr val="bg1"/>
                </a:solidFill>
              </a:rPr>
              <a:t>не се продължава </a:t>
            </a:r>
            <a:r>
              <a:rPr lang="bg-BG" sz="2800" dirty="0"/>
              <a:t>към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bg-BG" sz="28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1839292"/>
            <a:ext cx="3743061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</a:t>
            </a:r>
            <a:r>
              <a:rPr lang="bg-BG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</a:t>
            </a:r>
            <a:r>
              <a:rPr lang="it-IT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2"/>
                </a:solidFill>
              </a:rPr>
              <a:t>    # </a:t>
            </a:r>
            <a:r>
              <a:rPr lang="en-US" sz="235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code</a:t>
            </a:r>
            <a:endParaRPr lang="bg-BG" sz="235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2"/>
                </a:solidFill>
              </a:rPr>
              <a:t>    # </a:t>
            </a:r>
            <a:r>
              <a:rPr lang="en-US" sz="235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code</a:t>
            </a:r>
            <a:endParaRPr lang="bg-BG" sz="235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4"/>
                </a:solidFill>
              </a:rPr>
              <a:t>    </a:t>
            </a:r>
            <a:r>
              <a:rPr lang="en-US" sz="2350" b="1" noProof="1">
                <a:solidFill>
                  <a:schemeClr val="accent2"/>
                </a:solidFill>
              </a:rPr>
              <a:t># </a:t>
            </a:r>
            <a:r>
              <a:rPr lang="en-US" sz="235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code</a:t>
            </a:r>
            <a:endParaRPr lang="bg-BG" sz="235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else:</a:t>
            </a:r>
            <a:endParaRPr lang="bg-BG" sz="235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4"/>
                </a:solidFill>
              </a:rPr>
              <a:t>    </a:t>
            </a:r>
            <a:r>
              <a:rPr lang="en-US" sz="2350" b="1" noProof="1">
                <a:solidFill>
                  <a:schemeClr val="accent2"/>
                </a:solidFill>
              </a:rPr>
              <a:t># </a:t>
            </a:r>
            <a:r>
              <a:rPr lang="en-US" sz="235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code</a:t>
            </a:r>
            <a:endParaRPr lang="bg-BG" sz="235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=""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451596"/>
            <a:ext cx="4953000" cy="3274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=""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2907859"/>
            <a:ext cx="3314699" cy="1181063"/>
          </a:xfrm>
          <a:prstGeom prst="wedgeRoundRectCallout">
            <a:avLst>
              <a:gd name="adj1" fmla="val -22421"/>
              <a:gd name="adj2" fmla="val 7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131752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4457087"/>
            <a:ext cx="4784673" cy="126916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886" y="518659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518160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=""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106622" y="530917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09" y="5187961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214793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=""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242656" y="5310181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0118" y="1371600"/>
            <a:ext cx="5271294" cy="502333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200" dirty="0"/>
              <a:t>num = int(input())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200" dirty="0"/>
              <a:t>if num </a:t>
            </a:r>
            <a:r>
              <a:rPr lang="en-US" sz="2200" dirty="0"/>
              <a:t>==</a:t>
            </a:r>
            <a:r>
              <a:rPr lang="it-IT" sz="2200" dirty="0"/>
              <a:t> 1: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200" dirty="0"/>
              <a:t>   </a:t>
            </a:r>
            <a:r>
              <a:rPr lang="en-US" sz="2200" dirty="0"/>
              <a:t> </a:t>
            </a:r>
            <a:r>
              <a:rPr lang="it-IT" sz="2200" dirty="0"/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/>
              <a:t>el</a:t>
            </a:r>
            <a:r>
              <a:rPr lang="it-IT" sz="2200" dirty="0"/>
              <a:t>if num</a:t>
            </a:r>
            <a:r>
              <a:rPr lang="en-US" sz="2200" dirty="0"/>
              <a:t> ==</a:t>
            </a:r>
            <a:r>
              <a:rPr lang="it-IT" sz="2200" dirty="0"/>
              <a:t> 2: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200" dirty="0"/>
              <a:t>   </a:t>
            </a:r>
            <a:r>
              <a:rPr lang="en-US" sz="2200" dirty="0"/>
              <a:t> </a:t>
            </a:r>
            <a:r>
              <a:rPr lang="it-IT" sz="2200" dirty="0"/>
              <a:t>print('two')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/>
              <a:t>el</a:t>
            </a:r>
            <a:r>
              <a:rPr lang="it-IT" sz="2200" dirty="0"/>
              <a:t>if num</a:t>
            </a:r>
            <a:r>
              <a:rPr lang="en-US" sz="2200" dirty="0"/>
              <a:t> ==</a:t>
            </a:r>
            <a:r>
              <a:rPr lang="it-IT" sz="2200" dirty="0"/>
              <a:t> 3:</a:t>
            </a:r>
            <a:endParaRPr lang="en-US" sz="22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200" dirty="0"/>
              <a:t>   </a:t>
            </a:r>
            <a:r>
              <a:rPr lang="en-US" sz="2200" dirty="0"/>
              <a:t> </a:t>
            </a:r>
            <a:r>
              <a:rPr lang="it-IT" sz="2200" dirty="0"/>
              <a:t>print('three')</a:t>
            </a:r>
            <a:r>
              <a:rPr lang="bg-BG" sz="2200" dirty="0"/>
              <a:t> </a:t>
            </a:r>
            <a:endParaRPr lang="en-US" sz="22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chemeClr val="accent2"/>
                </a:solidFill>
              </a:rPr>
              <a:t>#</a:t>
            </a:r>
            <a:r>
              <a:rPr lang="bg-BG" sz="2200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accent2"/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200" dirty="0"/>
              <a:t>else: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200" dirty="0"/>
              <a:t>    print('number too big')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94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=""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=""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 </a:t>
            </a:r>
            <a:r>
              <a:rPr lang="bg-BG" dirty="0">
                <a:latin typeface="Consolas" panose="020B0609020204030204" pitchFamily="49" charset="0"/>
              </a:rPr>
              <a:t>ще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b="1" dirty="0">
                <a:solidFill>
                  <a:schemeClr val="bg1"/>
                </a:solidFill>
              </a:rPr>
              <a:t>само</a:t>
            </a:r>
            <a:r>
              <a:rPr lang="bg-BG" dirty="0"/>
              <a:t>, ако е   </a:t>
            </a:r>
            <a:r>
              <a:rPr lang="en-US" dirty="0"/>
              <a:t>     </a:t>
            </a:r>
            <a:r>
              <a:rPr lang="bg-BG" dirty="0"/>
              <a:t> инициализирана някъде в програмата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0262" y="2618054"/>
            <a:ext cx="54483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current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_d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ay =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"Monday"</a:t>
            </a: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if 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current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_d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ay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 ==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"Monday":</a:t>
            </a:r>
            <a:endParaRPr lang="en-US" sz="2700" b="1" noProof="1">
              <a:solidFill>
                <a:srgbClr val="FFA000"/>
              </a:solidFill>
              <a:latin typeface="Consolas" pitchFamily="49" charset="0"/>
            </a:endParaRP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=</a:t>
            </a: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1000</a:t>
            </a:r>
            <a:endParaRPr lang="en-US" sz="2700" b="1" noProof="1">
              <a:solidFill>
                <a:srgbClr val="FFA000"/>
              </a:solidFill>
              <a:latin typeface="Consolas" pitchFamily="49" charset="0"/>
            </a:endParaRP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)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</p:spTree>
    <p:extLst>
      <p:ext uri="{BB962C8B-B14F-4D97-AF65-F5344CB8AC3E}">
        <p14:creationId xmlns:p14="http://schemas.microsoft.com/office/powerpoint/2010/main" val="2389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няма да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съществува, ако не    бъде инициализирана някъде в програмата  </a:t>
            </a:r>
            <a:br>
              <a:rPr lang="bg-BG" dirty="0"/>
            </a:b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r>
              <a:rPr lang="en-US" dirty="0"/>
              <a:t> (2)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2618054"/>
            <a:ext cx="54864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current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_d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ay =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"Tuesday" </a:t>
            </a: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if 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r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ent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_d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ay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 ==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"Monday"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:</a:t>
            </a:r>
            <a:endParaRPr lang="en-US" sz="2700" b="1" noProof="1">
              <a:solidFill>
                <a:srgbClr val="FFA000"/>
              </a:solidFill>
              <a:latin typeface="Consolas" pitchFamily="49" charset="0"/>
            </a:endParaRP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=</a:t>
            </a: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1000</a:t>
            </a:r>
            <a:endParaRPr lang="en-US" sz="2700" b="1" noProof="1">
              <a:solidFill>
                <a:srgbClr val="FFA000"/>
              </a:solidFill>
              <a:latin typeface="Consolas" pitchFamily="49" charset="0"/>
            </a:endParaRP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print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</p:spTree>
    <p:extLst>
      <p:ext uri="{BB962C8B-B14F-4D97-AF65-F5344CB8AC3E}">
        <p14:creationId xmlns:p14="http://schemas.microsoft.com/office/powerpoint/2010/main" val="41721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=""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=""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7612" y="1371600"/>
            <a:ext cx="5237018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shape = input()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area = 0.0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 shape == "square":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  side = float(input())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  area = side * side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elif</a:t>
            </a:r>
            <a:r>
              <a:rPr lang="en-US" sz="2400" dirty="0">
                <a:solidFill>
                  <a:schemeClr val="tx1"/>
                </a:solidFill>
              </a:rPr>
              <a:t> shape == "rectangle":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side_a</a:t>
            </a:r>
            <a:r>
              <a:rPr lang="en-US" sz="2400" dirty="0">
                <a:solidFill>
                  <a:schemeClr val="tx1"/>
                </a:solidFill>
              </a:rPr>
              <a:t> = float(input())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side_b</a:t>
            </a:r>
            <a:r>
              <a:rPr lang="en-US" sz="2400" dirty="0">
                <a:solidFill>
                  <a:schemeClr val="tx1"/>
                </a:solidFill>
              </a:rPr>
              <a:t> = input(input())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  area = </a:t>
            </a:r>
            <a:r>
              <a:rPr lang="en-US" sz="2400" dirty="0" err="1">
                <a:solidFill>
                  <a:schemeClr val="tx1"/>
                </a:solidFill>
              </a:rPr>
              <a:t>side_a</a:t>
            </a:r>
            <a:r>
              <a:rPr lang="en-US" sz="2400" dirty="0">
                <a:solidFill>
                  <a:schemeClr val="tx1"/>
                </a:solidFill>
              </a:rPr>
              <a:t> * </a:t>
            </a:r>
            <a:r>
              <a:rPr lang="en-US" sz="2400" dirty="0" err="1">
                <a:solidFill>
                  <a:schemeClr val="tx1"/>
                </a:solidFill>
              </a:rPr>
              <a:t>side_b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#TODO: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print(area)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https://judge.softuni.bg/Contests/Compete/Index/1012#6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034" name="Picture 10" descr="Ð ÐµÐ·ÑÐ»ÑÐ°Ñ Ñ Ð¸Ð·Ð¾Ð±ÑÐ°Ð¶ÐµÐ½Ð¸Ðµ Ð·Ð° rectangle png transparent">
            <a:extLst>
              <a:ext uri="{FF2B5EF4-FFF2-40B4-BE49-F238E27FC236}">
                <a16:creationId xmlns="" xmlns:a16="http://schemas.microsoft.com/office/drawing/2014/main" id="{8D881E9A-4918-49E4-B947-D89DD70B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6695">
            <a:off x="9482575" y="4566920"/>
            <a:ext cx="2209800" cy="12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 ÐµÐ·ÑÐ»ÑÐ°Ñ Ñ Ð¸Ð·Ð¾Ð±ÑÐ°Ð¶ÐµÐ½Ð¸Ðµ Ð·Ð° square png transparent">
            <a:extLst>
              <a:ext uri="{FF2B5EF4-FFF2-40B4-BE49-F238E27FC236}">
                <a16:creationId xmlns="" xmlns:a16="http://schemas.microsoft.com/office/drawing/2014/main" id="{22E4C952-5629-4A17-ABBF-3F67A1D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944">
            <a:off x="9306060" y="2119271"/>
            <a:ext cx="1330964" cy="13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 ÐµÐ·ÑÐ»ÑÐ°Ñ Ñ Ð¸Ð·Ð¾Ð±ÑÐ°Ð¶ÐµÐ½Ð¸Ðµ Ð·Ð° trapezoid png transparent">
            <a:extLst>
              <a:ext uri="{FF2B5EF4-FFF2-40B4-BE49-F238E27FC236}">
                <a16:creationId xmlns="" xmlns:a16="http://schemas.microsoft.com/office/drawing/2014/main" id="{6295C6A3-DF57-4949-84A6-BAE00822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719953"/>
            <a:ext cx="2686049" cy="2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4732166" y="5568858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3066775" cy="587121"/>
          </a:xfrm>
        </p:spPr>
        <p:txBody>
          <a:bodyPr/>
          <a:lstStyle/>
          <a:p>
            <a:r>
              <a:rPr lang="en-US" dirty="0"/>
              <a:t>print('a' + 'b')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=""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=""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=""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=""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5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r>
              <a:rPr lang="en-US" sz="3200"/>
              <a:t/>
            </a:r>
            <a:br>
              <a:rPr lang="en-US" sz="3200"/>
            </a:br>
            <a:r>
              <a:rPr lang="bg-BG" sz="3200"/>
              <a:t>следните </a:t>
            </a:r>
            <a:r>
              <a:rPr lang="bg-BG" sz="3200" dirty="0"/>
              <a:t>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</a:t>
            </a:r>
            <a:r>
              <a:rPr lang="bg-BG"/>
              <a:t>променливата</a:t>
            </a:r>
            <a:r>
              <a:rPr lang="bg-BG" smtClean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2895600" cy="587121"/>
          </a:xfrm>
        </p:spPr>
        <p:txBody>
          <a:bodyPr/>
          <a:lstStyle/>
          <a:p>
            <a:r>
              <a:rPr lang="en-US" dirty="0"/>
              <a:t>number = </a:t>
            </a:r>
            <a:r>
              <a:rPr lang="bg-BG" dirty="0"/>
              <a:t>"1000"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7623" y="3524867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=""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0827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=""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=""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2393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7658" y="4234609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18317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=""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=""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=""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=""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2514600" cy="587121"/>
          </a:xfrm>
        </p:spPr>
        <p:txBody>
          <a:bodyPr/>
          <a:lstStyle/>
          <a:p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=""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=""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=""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=""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a = 5</a:t>
            </a:r>
            <a:endParaRPr lang="en-US" dirty="0"/>
          </a:p>
          <a:p>
            <a:r>
              <a:rPr lang="bg-BG" dirty="0"/>
              <a:t>b = 2</a:t>
            </a:r>
            <a:endParaRPr lang="en-US" dirty="0"/>
          </a:p>
          <a:p>
            <a:r>
              <a:rPr lang="bg-BG" dirty="0"/>
              <a:t>result = a / b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=""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=""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=""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=""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=""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=""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=""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=""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1B7E8-8BF6-4E8A-A15F-CCBBA2B48EE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1308</Words>
  <Application>Microsoft Office PowerPoint</Application>
  <PresentationFormat>Custom</PresentationFormat>
  <Paragraphs>376</Paragraphs>
  <Slides>42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SoftUni3_1</vt:lpstr>
      <vt:lpstr>Условни конструкции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Живот на променлива (2)</vt:lpstr>
      <vt:lpstr>PowerPoint Presentation</vt:lpstr>
      <vt:lpstr>Лица на фигури</vt:lpstr>
      <vt:lpstr>Лица на фигури – решение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2020-04-16T08:26:56Z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