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9"/>
  </p:notesMasterIdLst>
  <p:handoutMasterIdLst>
    <p:handoutMasterId r:id="rId50"/>
  </p:handoutMasterIdLst>
  <p:sldIdLst>
    <p:sldId id="274" r:id="rId3"/>
    <p:sldId id="459" r:id="rId4"/>
    <p:sldId id="276" r:id="rId5"/>
    <p:sldId id="579" r:id="rId6"/>
    <p:sldId id="510" r:id="rId7"/>
    <p:sldId id="512" r:id="rId8"/>
    <p:sldId id="514" r:id="rId9"/>
    <p:sldId id="518" r:id="rId10"/>
    <p:sldId id="552" r:id="rId11"/>
    <p:sldId id="583" r:id="rId12"/>
    <p:sldId id="584" r:id="rId13"/>
    <p:sldId id="585" r:id="rId14"/>
    <p:sldId id="420" r:id="rId15"/>
    <p:sldId id="504" r:id="rId16"/>
    <p:sldId id="466" r:id="rId17"/>
    <p:sldId id="505" r:id="rId18"/>
    <p:sldId id="468" r:id="rId19"/>
    <p:sldId id="469" r:id="rId20"/>
    <p:sldId id="506" r:id="rId21"/>
    <p:sldId id="497" r:id="rId22"/>
    <p:sldId id="471" r:id="rId23"/>
    <p:sldId id="472" r:id="rId24"/>
    <p:sldId id="581" r:id="rId25"/>
    <p:sldId id="582" r:id="rId26"/>
    <p:sldId id="475" r:id="rId27"/>
    <p:sldId id="476" r:id="rId28"/>
    <p:sldId id="478" r:id="rId29"/>
    <p:sldId id="507" r:id="rId30"/>
    <p:sldId id="477" r:id="rId31"/>
    <p:sldId id="479" r:id="rId32"/>
    <p:sldId id="453" r:id="rId33"/>
    <p:sldId id="483" r:id="rId34"/>
    <p:sldId id="484" r:id="rId35"/>
    <p:sldId id="485" r:id="rId36"/>
    <p:sldId id="508" r:id="rId37"/>
    <p:sldId id="486" r:id="rId38"/>
    <p:sldId id="487" r:id="rId39"/>
    <p:sldId id="488" r:id="rId40"/>
    <p:sldId id="509" r:id="rId41"/>
    <p:sldId id="494" r:id="rId42"/>
    <p:sldId id="577" r:id="rId43"/>
    <p:sldId id="498" r:id="rId44"/>
    <p:sldId id="562" r:id="rId45"/>
    <p:sldId id="575" r:id="rId46"/>
    <p:sldId id="578" r:id="rId47"/>
    <p:sldId id="501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F0F5F502-407C-4FBF-812D-846FF493A8EC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Дебъгване" id="{2C4E5DCC-689B-4177-934B-6963CF7F1627}">
          <p14:sldIdLst>
            <p14:sldId id="583"/>
            <p14:sldId id="584"/>
            <p14:sldId id="585"/>
          </p14:sldIdLst>
        </p14:section>
        <p14:section name="Вложени условни конструкции" id="{F78EE2E4-3B07-487C-B673-16CB251E6BAC}">
          <p14:sldIdLst>
            <p14:sldId id="420"/>
            <p14:sldId id="504"/>
            <p14:sldId id="466"/>
            <p14:sldId id="505"/>
            <p14:sldId id="468"/>
            <p14:sldId id="469"/>
            <p14:sldId id="506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81"/>
            <p14:sldId id="582"/>
            <p14:sldId id="475"/>
            <p14:sldId id="476"/>
            <p14:sldId id="478"/>
            <p14:sldId id="507"/>
            <p14:sldId id="477"/>
            <p14:sldId id="479"/>
            <p14:sldId id="453"/>
            <p14:sldId id="483"/>
            <p14:sldId id="484"/>
            <p14:sldId id="485"/>
            <p14:sldId id="508"/>
            <p14:sldId id="486"/>
            <p14:sldId id="487"/>
            <p14:sldId id="488"/>
            <p14:sldId id="509"/>
          </p14:sldIdLst>
        </p14:section>
        <p14:section name="Summarize" id="{B4646D63-E83B-470A-A934-5AC260B1B0A5}">
          <p14:sldIdLst>
            <p14:sldId id="494"/>
            <p14:sldId id="577"/>
            <p14:sldId id="498"/>
            <p14:sldId id="562"/>
            <p14:sldId id="575"/>
            <p14:sldId id="578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7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4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0" y="1884823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89" y="3200400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</a:p>
          <a:p>
            <a:pPr marL="0" indent="0">
              <a:buNone/>
            </a:pPr>
            <a:r>
              <a:rPr lang="bg-BG" dirty="0"/>
              <a:t>    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76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262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900" dirty="0"/>
              <a:t>Натискане на </a:t>
            </a:r>
            <a:r>
              <a:rPr lang="en-US" sz="2900" dirty="0">
                <a:solidFill>
                  <a:schemeClr val="bg1"/>
                </a:solidFill>
              </a:rPr>
              <a:t>[Shift + F9]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ще стартира програмата в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2900" dirty="0"/>
              <a:t> </a:t>
            </a:r>
            <a:br>
              <a:rPr lang="en-US" sz="2900" dirty="0"/>
            </a:br>
            <a:r>
              <a:rPr lang="bg-BG" sz="29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преминем към следващата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900" dirty="0"/>
              <a:t> с </a:t>
            </a:r>
            <a:r>
              <a:rPr lang="en-US" sz="2900" dirty="0">
                <a:solidFill>
                  <a:schemeClr val="bg1"/>
                </a:solidFill>
              </a:rPr>
              <a:t>[</a:t>
            </a:r>
            <a:r>
              <a:rPr lang="bg-BG" sz="2900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създаваме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bg1"/>
                </a:solidFill>
              </a:rPr>
              <a:t>[Ctrl + F8]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стопери –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До тях можем директно да стигнем използвайки </a:t>
            </a:r>
            <a:r>
              <a:rPr lang="en-US" sz="2900" dirty="0">
                <a:solidFill>
                  <a:schemeClr val="bg1"/>
                </a:solidFill>
              </a:rPr>
              <a:t>[F</a:t>
            </a:r>
            <a:r>
              <a:rPr lang="bg-BG" sz="2900" dirty="0">
                <a:solidFill>
                  <a:schemeClr val="bg1"/>
                </a:solidFill>
              </a:rPr>
              <a:t>9</a:t>
            </a:r>
            <a:r>
              <a:rPr lang="en-US" sz="2900" dirty="0">
                <a:solidFill>
                  <a:schemeClr val="bg1"/>
                </a:solidFill>
              </a:rPr>
              <a:t>]</a:t>
            </a:r>
            <a:endParaRPr lang="bg-BG" sz="29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59" y="3768463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вложената проверка</a:t>
            </a:r>
            <a:r>
              <a:rPr lang="en-US" sz="32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4" y="2450068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874596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0740" y="3508428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67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453025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9947" y="2463061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9412" y="2458367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4554" y="2458367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3762" y="2995091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8042" y="2996326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april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elif</a:t>
            </a:r>
            <a:endParaRPr lang="en-US" sz="32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</a:t>
            </a:r>
            <a:r>
              <a:rPr lang="bg-BG" dirty="0">
                <a:solidFill>
                  <a:schemeClr val="bg1"/>
                </a:solidFill>
              </a:rPr>
              <a:t>няколко</a:t>
            </a:r>
            <a:r>
              <a:rPr lang="bg-BG" dirty="0"/>
              <a:t> условия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 от 5 и </a:t>
            </a:r>
            <a:r>
              <a:rPr lang="bg-BG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456612" y="2743200"/>
            <a:ext cx="37640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237" y="2228318"/>
            <a:ext cx="7094347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and number != 0: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33243" y="2286000"/>
            <a:ext cx="28506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endParaRPr lang="en-US" sz="15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9503571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"apple"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# Check other fruits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"cucumber"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# Check other vegetables</a:t>
            </a: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5C286-E3CC-4F21-AE74-7E31A7C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0" y="4834235"/>
            <a:ext cx="5622291" cy="14478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18AA0997-65DE-44CF-9F8B-A8A3B6BB7A1D}"/>
              </a:ext>
            </a:extLst>
          </p:cNvPr>
          <p:cNvSpPr/>
          <p:nvPr/>
        </p:nvSpPr>
        <p:spPr bwMode="auto">
          <a:xfrm rot="16200000" flipH="1" flipV="1">
            <a:off x="5463180" y="5431829"/>
            <a:ext cx="533401" cy="490143"/>
          </a:xfrm>
          <a:prstGeom prst="bentUpArrow">
            <a:avLst>
              <a:gd name="adj1" fmla="val 17185"/>
              <a:gd name="adj2" fmla="val 27878"/>
              <a:gd name="adj3" fmla="val 2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</a:t>
            </a:r>
            <a:r>
              <a:rPr lang="bg-BG" dirty="0" err="1"/>
              <a:t>приоритизираме</a:t>
            </a:r>
            <a:r>
              <a:rPr lang="bg-BG" dirty="0"/>
              <a:t>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2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38689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Дебъгване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изпитни задачи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(number &gt; 10) and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685212" y="4642130"/>
            <a:ext cx="38760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dirty="0"/>
              <a:t>Решаване на задачи в клас(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0214" y="4527550"/>
            <a:ext cx="4986924" cy="88265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2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C9545C9-E2A2-42FD-9B85-F5B890927846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97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/>
            </a:br>
            <a:r>
              <a:rPr lang="bg-BG" sz="3200"/>
              <a:t>следните </a:t>
            </a:r>
            <a:r>
              <a:rPr lang="bg-BG" sz="3200" dirty="0"/>
              <a:t>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err="1"/>
                <a:t>saved_money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 err="1">
                <a:latin typeface="Consolas" panose="020B0609020204030204" pitchFamily="49" charset="0"/>
              </a:rPr>
              <a:t>is_greater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5352823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is_greater</a:t>
            </a:r>
            <a:r>
              <a:rPr lang="en-US" dirty="0"/>
              <a:t> 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"caseSensitive" == "CaseSensitive":</a:t>
            </a:r>
          </a:p>
          <a:p>
            <a:r>
              <a:rPr lang="bg-BG" dirty="0"/>
              <a:t>  </a:t>
            </a:r>
            <a:r>
              <a:rPr lang="en-US" dirty="0"/>
              <a:t>  print("Svetlin")</a:t>
            </a:r>
          </a:p>
          <a:p>
            <a:r>
              <a:rPr lang="en-US" dirty="0"/>
              <a:t>else: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  print("Petar")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4466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bg-BG" dirty="0"/>
              <a:t>123456 % 100 == 56</a:t>
            </a:r>
            <a:r>
              <a:rPr lang="en-US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4454178" cy="25264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role = "Administrator"</a:t>
            </a:r>
          </a:p>
          <a:p>
            <a:r>
              <a:rPr lang="en-US" sz="2200" dirty="0"/>
              <a:t>if role != "Administrator":</a:t>
            </a:r>
          </a:p>
          <a:p>
            <a:r>
              <a:rPr lang="en-US" sz="2200" dirty="0"/>
              <a:t>    print("No permission")</a:t>
            </a:r>
          </a:p>
          <a:p>
            <a:r>
              <a:rPr lang="en-US" sz="2200" dirty="0"/>
              <a:t>else:</a:t>
            </a:r>
          </a:p>
          <a:p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1801</Words>
  <Application>Microsoft Office PowerPoint</Application>
  <PresentationFormat>Custom</PresentationFormat>
  <Paragraphs>506</Paragraphs>
  <Slides>46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Дебъгване</vt:lpstr>
      <vt:lpstr>Дебъгване във PyCharm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2020-05-02T11:44:33Z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