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2"/>
  </p:notesMasterIdLst>
  <p:handoutMasterIdLst>
    <p:handoutMasterId r:id="rId33"/>
  </p:handoutMasterIdLst>
  <p:sldIdLst>
    <p:sldId id="274" r:id="rId3"/>
    <p:sldId id="498" r:id="rId4"/>
    <p:sldId id="276" r:id="rId5"/>
    <p:sldId id="353" r:id="rId6"/>
    <p:sldId id="389" r:id="rId7"/>
    <p:sldId id="453" r:id="rId8"/>
    <p:sldId id="447" r:id="rId9"/>
    <p:sldId id="449" r:id="rId10"/>
    <p:sldId id="450" r:id="rId11"/>
    <p:sldId id="439" r:id="rId12"/>
    <p:sldId id="455" r:id="rId13"/>
    <p:sldId id="580" r:id="rId14"/>
    <p:sldId id="454" r:id="rId15"/>
    <p:sldId id="396" r:id="rId16"/>
    <p:sldId id="432" r:id="rId17"/>
    <p:sldId id="399" r:id="rId18"/>
    <p:sldId id="403" r:id="rId19"/>
    <p:sldId id="400" r:id="rId20"/>
    <p:sldId id="411" r:id="rId21"/>
    <p:sldId id="401" r:id="rId22"/>
    <p:sldId id="426" r:id="rId23"/>
    <p:sldId id="493" r:id="rId24"/>
    <p:sldId id="496" r:id="rId25"/>
    <p:sldId id="282" r:id="rId26"/>
    <p:sldId id="456" r:id="rId27"/>
    <p:sldId id="578" r:id="rId28"/>
    <p:sldId id="579" r:id="rId29"/>
    <p:sldId id="413" r:id="rId30"/>
    <p:sldId id="46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533" autoAdjust="0"/>
  </p:normalViewPr>
  <p:slideViewPr>
    <p:cSldViewPr>
      <p:cViewPr varScale="1">
        <p:scale>
          <a:sx n="61" d="100"/>
          <a:sy n="61" d="100"/>
        </p:scale>
        <p:origin x="174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judge.softuni.bg/Contests/Compete/Index/1010#2" TargetMode="Externa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Python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noProof="1"/>
              <a:t>PyCharm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3660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Python, Java, JavaScript</a:t>
            </a:r>
            <a:r>
              <a:rPr lang="bg-BG" sz="3800" dirty="0"/>
              <a:t>,</a:t>
            </a:r>
            <a:r>
              <a:rPr lang="en-US" sz="3800" dirty="0"/>
              <a:t> C#,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</a:t>
            </a:r>
            <a:r>
              <a:rPr lang="en-US" sz="4000" noProof="1"/>
              <a:t>PyCharm</a:t>
            </a:r>
            <a:r>
              <a:rPr lang="en-US" sz="3800" dirty="0"/>
              <a:t>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Съдържат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43000"/>
            <a:ext cx="1012385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В </a:t>
            </a:r>
            <a:r>
              <a:rPr lang="bg-BG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</a:t>
            </a:r>
            <a:r>
              <a:rPr lang="en-US" sz="33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Един от </a:t>
            </a:r>
            <a:r>
              <a:rPr lang="ru-RU" sz="3200" dirty="0">
                <a:solidFill>
                  <a:schemeClr val="bg1"/>
                </a:solidFill>
              </a:rPr>
              <a:t>най-подходящите</a:t>
            </a:r>
            <a:r>
              <a:rPr lang="ru-RU" sz="3200" dirty="0"/>
              <a:t> за начинаещи</a:t>
            </a: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Синтаксис най-близък до обикновения английски </a:t>
            </a:r>
            <a:br>
              <a:rPr lang="ru-RU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ru-RU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Създаден в началото 90-те години</a:t>
            </a: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Поддържа се от голяма общност </a:t>
            </a:r>
            <a:r>
              <a:rPr lang="bg-BG" sz="330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от хора</a:t>
            </a: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bg-BG" sz="3300" dirty="0">
              <a:solidFill>
                <a:schemeClr val="tx2">
                  <a:lumMod val="75000"/>
                </a:schemeClr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Community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662" y="1282910"/>
            <a:ext cx="5664199" cy="70309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Стартирайте </a:t>
            </a:r>
            <a:r>
              <a:rPr lang="en-US" sz="3000" noProof="1"/>
              <a:t>PyCharm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942BA-9FC4-41D8-BC21-E6A9E05D92B6}"/>
              </a:ext>
            </a:extLst>
          </p:cNvPr>
          <p:cNvSpPr txBox="1"/>
          <p:nvPr/>
        </p:nvSpPr>
        <p:spPr>
          <a:xfrm>
            <a:off x="190353" y="1867662"/>
            <a:ext cx="6638704" cy="1716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  <a:defRPr sz="3000"/>
            </a:lvl1pPr>
          </a:lstStyle>
          <a:p>
            <a:r>
              <a:rPr lang="bg-BG" dirty="0"/>
              <a:t>Нов проект – </a:t>
            </a:r>
            <a:r>
              <a:rPr lang="en-US" dirty="0"/>
              <a:t>[Create New Project]</a:t>
            </a:r>
            <a:r>
              <a:rPr lang="bg-BG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/>
            </a:r>
            <a:br>
              <a:rPr lang="bg-BG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bg-BG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dirty="0">
                <a:sym typeface="Wingdings" panose="05000000000000000000" pitchFamily="2" charset="2"/>
              </a:rPr>
              <a:t>] </a:t>
            </a: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  [Create]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7965B-1527-4E24-B6B1-DC8D190127AB}"/>
              </a:ext>
            </a:extLst>
          </p:cNvPr>
          <p:cNvSpPr txBox="1"/>
          <p:nvPr/>
        </p:nvSpPr>
        <p:spPr>
          <a:xfrm>
            <a:off x="190353" y="3461535"/>
            <a:ext cx="6644155" cy="21275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ym typeface="Wingdings" panose="05000000000000000000" pitchFamily="2" charset="2"/>
              </a:rPr>
              <a:t>[</a:t>
            </a:r>
            <a:r>
              <a:rPr lang="bg-BG" sz="30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bg-BG" sz="3000" dirty="0">
                <a:sym typeface="Wingdings" panose="05000000000000000000" pitchFamily="2" charset="2"/>
              </a:rPr>
              <a:t>на </a:t>
            </a:r>
            <a:r>
              <a:rPr lang="en-US" sz="3000" dirty="0">
                <a:sym typeface="Wingdings" panose="05000000000000000000" pitchFamily="2" charset="2"/>
              </a:rPr>
              <a:t/>
            </a:r>
            <a:br>
              <a:rPr lang="en-US" sz="3000" dirty="0">
                <a:sym typeface="Wingdings" panose="05000000000000000000" pitchFamily="2" charset="2"/>
              </a:rPr>
            </a:br>
            <a:r>
              <a:rPr lang="bg-BG" sz="3000" dirty="0">
                <a:sym typeface="Wingdings" panose="05000000000000000000" pitchFamily="2" charset="2"/>
              </a:rPr>
              <a:t>проекта</a:t>
            </a:r>
            <a:r>
              <a:rPr lang="en-US" sz="3000" dirty="0">
                <a:sym typeface="Wingdings" panose="05000000000000000000" pitchFamily="2" charset="2"/>
              </a:rPr>
              <a:t>]  [New]  [Python File]  </a:t>
            </a:r>
            <a:endParaRPr lang="bg-BG" sz="3000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SzPct val="100000"/>
            </a:pPr>
            <a:r>
              <a:rPr lang="bg-BG" sz="3000" dirty="0">
                <a:sym typeface="Wingdings" panose="05000000000000000000" pitchFamily="2" charset="2"/>
              </a:rPr>
              <a:t>    </a:t>
            </a:r>
            <a:r>
              <a:rPr lang="en-US" sz="3000" dirty="0"/>
              <a:t>[</a:t>
            </a:r>
            <a:r>
              <a:rPr lang="bg-BG" sz="3000" dirty="0"/>
              <a:t>Въведете името на файла</a:t>
            </a:r>
            <a:r>
              <a:rPr lang="sv-SE" sz="3000" dirty="0"/>
              <a:t>]</a:t>
            </a:r>
            <a:endParaRPr lang="en-US" sz="30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BACE2-1A5E-4C66-ABDE-4FD79B8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84" y="5372776"/>
            <a:ext cx="3429000" cy="1200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05345-11C6-4691-8C63-13DE847E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284" y="1229198"/>
            <a:ext cx="3681412" cy="2309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05D2A-1291-4EA7-9D9F-8FEB80D2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826" y="3938181"/>
            <a:ext cx="4732374" cy="103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Сорс кодът на програмата ще напишем в празния файл</a:t>
            </a:r>
            <a:endParaRPr lang="en-US" sz="3400" dirty="0"/>
          </a:p>
          <a:p>
            <a:pPr marL="0" indent="0">
              <a:buNone/>
            </a:pPr>
            <a:r>
              <a:rPr lang="bg-BG" sz="3400" dirty="0"/>
              <a:t> </a:t>
            </a:r>
            <a:r>
              <a:rPr lang="en-US" sz="3400" dirty="0"/>
              <a:t>        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Hello-SoftUni.py</a:t>
            </a:r>
            <a:r>
              <a:rPr lang="en-US" sz="3400" dirty="0"/>
              <a:t>"</a:t>
            </a:r>
            <a:r>
              <a:rPr lang="bg-BG" sz="3400" dirty="0"/>
              <a:t>, който вече създадохме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1680" y="2895600"/>
            <a:ext cx="5605463" cy="21383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4665" y="2057400"/>
            <a:ext cx="4079494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print('Hello SoftUni')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1E41A-0BF5-447E-A36B-6564C5E8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863420"/>
            <a:ext cx="7048500" cy="3533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pPr marL="571500" indent="-571500"/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или натиснете десен бутон в полето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за писане на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код –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&gt; [Run {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името на програмата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}]</a:t>
            </a:r>
          </a:p>
          <a:p>
            <a:pPr marL="571500" indent="-571500"/>
            <a:r>
              <a:rPr lang="bg-BG" sz="3600" dirty="0"/>
              <a:t>Резултатът ще се изпише на конзолата 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noProof="1"/>
              <a:t>подпрозорецът</a:t>
            </a:r>
            <a:r>
              <a:rPr lang="bg-BG" sz="3600" dirty="0"/>
              <a:t> отдолу):</a:t>
            </a:r>
            <a:endParaRPr lang="en-US" sz="3600" dirty="0"/>
          </a:p>
          <a:p>
            <a:pPr marL="571500" indent="-571500"/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3322637" y="4408617"/>
            <a:ext cx="5543550" cy="1981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533066" lvl="1" indent="0">
              <a:lnSpc>
                <a:spcPct val="100000"/>
              </a:lnSpc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7" y="2617168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1500" b="1" dirty="0"/>
              <a:t>#</a:t>
            </a:r>
            <a:r>
              <a:rPr lang="en-US" sz="11500" b="1" dirty="0" err="1"/>
              <a:t>pb</a:t>
            </a:r>
            <a:r>
              <a:rPr lang="bg-BG" sz="11500" b="1" dirty="0" smtClean="0"/>
              <a:t>-</a:t>
            </a:r>
            <a:r>
              <a:rPr lang="en-US" sz="11500" b="1" dirty="0" err="1" smtClean="0"/>
              <a:t>april</a:t>
            </a:r>
            <a:endParaRPr lang="bg-BG" sz="11500" b="1" dirty="0"/>
          </a:p>
          <a:p>
            <a:pPr marL="0" indent="0" algn="ctr">
              <a:buNone/>
            </a:pPr>
            <a:endParaRPr lang="en-US" sz="11500" dirty="0"/>
          </a:p>
          <a:p>
            <a:pPr marL="0" indent="0" algn="ctr">
              <a:buNone/>
            </a:pPr>
            <a:endParaRPr lang="bg-BG" sz="11500" b="1" dirty="0" smtClean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Грешки на синтаксиса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D3BE-6C76-4C61-8AD0-93891BEF31B0}"/>
              </a:ext>
            </a:extLst>
          </p:cNvPr>
          <p:cNvSpPr txBox="1"/>
          <p:nvPr/>
        </p:nvSpPr>
        <p:spPr>
          <a:xfrm>
            <a:off x="1700483" y="3378964"/>
            <a:ext cx="5470885" cy="7648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400" dirty="0"/>
              <a:t>Грешки при индентацията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1"/>
          <a:stretch/>
        </p:blipFill>
        <p:spPr>
          <a:xfrm>
            <a:off x="3188524" y="1813560"/>
            <a:ext cx="4648200" cy="8826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69"/>
          <a:stretch/>
        </p:blipFill>
        <p:spPr>
          <a:xfrm>
            <a:off x="3188524" y="4247212"/>
            <a:ext cx="5238449" cy="9343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ADF94F-3B29-46BE-990A-D0D9670305CF}"/>
              </a:ext>
            </a:extLst>
          </p:cNvPr>
          <p:cNvSpPr txBox="1"/>
          <p:nvPr/>
        </p:nvSpPr>
        <p:spPr>
          <a:xfrm>
            <a:off x="2436812" y="2760639"/>
            <a:ext cx="685729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Липсват затварящите кавички в скобите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815E4-D702-4B88-9A22-AB0843F9683C}"/>
              </a:ext>
            </a:extLst>
          </p:cNvPr>
          <p:cNvSpPr txBox="1"/>
          <p:nvPr/>
        </p:nvSpPr>
        <p:spPr>
          <a:xfrm>
            <a:off x="2436812" y="5395407"/>
            <a:ext cx="8272293" cy="6678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Има ненужна табулация пред командата </a:t>
            </a:r>
            <a:r>
              <a:rPr lang="en-US" sz="2800" b="1" dirty="0">
                <a:latin typeface="Consolas" panose="020B06090202040302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2577078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164700" y="3985689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5"/>
              </a:rPr>
              <a:t>https://judge.softuni.bg/Contests/Compete/Index/1010#2</a:t>
            </a:r>
            <a:endParaRPr lang="bg-BG" sz="2400" dirty="0"/>
          </a:p>
        </p:txBody>
      </p: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E65F5E6E-EAF6-4977-B234-215BC8504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42" y="3985689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dirty="0">
                <a:latin typeface="+mj-lt"/>
              </a:rPr>
              <a:t>изчислява лицето на 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bg-BG" dirty="0">
                <a:latin typeface="+mj-lt"/>
              </a:rPr>
              <a:t>правоъгълник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със страни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/>
              <a:t> 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2C9C3-96BB-477F-A194-1E2AD4D67544}"/>
              </a:ext>
            </a:extLst>
          </p:cNvPr>
          <p:cNvGrpSpPr/>
          <p:nvPr/>
        </p:nvGrpSpPr>
        <p:grpSpPr>
          <a:xfrm>
            <a:off x="912812" y="3180031"/>
            <a:ext cx="1822080" cy="956773"/>
            <a:chOff x="997193" y="2757215"/>
            <a:chExt cx="1822080" cy="95677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7E00ACA-75DE-4687-A7E1-DD5FA9B6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3141" y="2941880"/>
              <a:ext cx="66613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D4AE539-0A8D-4FF0-B814-4F14A5AF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93" y="2757215"/>
              <a:ext cx="457200" cy="95677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/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2</a:t>
              </a:r>
            </a:p>
            <a:p>
              <a:pPr defTabSz="1218438" latinLnBrk="1"/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6F5230A-D2EF-418D-A054-CDCA91D72428}"/>
                </a:ext>
              </a:extLst>
            </p:cNvPr>
            <p:cNvSpPr/>
            <p:nvPr/>
          </p:nvSpPr>
          <p:spPr bwMode="auto">
            <a:xfrm>
              <a:off x="1670553" y="3153719"/>
              <a:ext cx="304801" cy="233526"/>
            </a:xfrm>
            <a:prstGeom prst="rightArrow">
              <a:avLst/>
            </a:prstGeom>
            <a:solidFill>
              <a:schemeClr val="accent1">
                <a:alpha val="80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602144"/>
            <a:ext cx="2403096" cy="169543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= 2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= 7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print(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237412" y="2577785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84260" y="1905000"/>
            <a:ext cx="8580352" cy="449065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>
                <a:solidFill>
                  <a:schemeClr val="bg2"/>
                </a:solidFill>
              </a:rPr>
              <a:t>Програмиране означава да пишем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команди за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компютъра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Използва се език за програмиране </a:t>
            </a:r>
            <a:r>
              <a:rPr lang="en-US" sz="2600" dirty="0">
                <a:solidFill>
                  <a:schemeClr val="bg2"/>
                </a:solidFill>
              </a:rPr>
              <a:t/>
            </a:r>
            <a:br>
              <a:rPr lang="en-US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Python</a:t>
            </a:r>
            <a:r>
              <a:rPr lang="bg-BG" sz="2600" dirty="0">
                <a:solidFill>
                  <a:schemeClr val="bg2"/>
                </a:solidFill>
              </a:rPr>
              <a:t>)</a:t>
            </a:r>
            <a:r>
              <a:rPr lang="en-US" sz="2600" dirty="0">
                <a:solidFill>
                  <a:schemeClr val="bg2"/>
                </a:solidFill>
              </a:rPr>
              <a:t> +</a:t>
            </a:r>
            <a:r>
              <a:rPr lang="bg-BG" sz="2600" dirty="0">
                <a:solidFill>
                  <a:schemeClr val="bg2"/>
                </a:solidFill>
              </a:rPr>
              <a:t> среда за разработка </a:t>
            </a:r>
            <a:br>
              <a:rPr lang="bg-BG" sz="2600" dirty="0">
                <a:solidFill>
                  <a:schemeClr val="bg2"/>
                </a:solidFill>
              </a:rPr>
            </a:br>
            <a:r>
              <a:rPr lang="bg-BG" sz="2600" dirty="0">
                <a:solidFill>
                  <a:schemeClr val="bg2"/>
                </a:solidFill>
              </a:rPr>
              <a:t>(например </a:t>
            </a:r>
            <a:r>
              <a:rPr lang="en-US" sz="2600" dirty="0">
                <a:solidFill>
                  <a:schemeClr val="bg2"/>
                </a:solidFill>
              </a:rPr>
              <a:t>PyCharm)</a:t>
            </a:r>
            <a:endParaRPr lang="bg-BG" sz="2600" dirty="0">
              <a:solidFill>
                <a:schemeClr val="bg2"/>
              </a:solidFill>
            </a:endParaRPr>
          </a:p>
          <a:p>
            <a:pPr marL="456915" lvl="1" indent="-456915"/>
            <a:r>
              <a:rPr lang="en-US" sz="2600" dirty="0">
                <a:solidFill>
                  <a:schemeClr val="bg2"/>
                </a:solidFill>
              </a:rPr>
              <a:t>K</a:t>
            </a:r>
            <a:r>
              <a:rPr lang="bg-BG" sz="2600" dirty="0">
                <a:solidFill>
                  <a:schemeClr val="bg2"/>
                </a:solidFill>
              </a:rPr>
              <a:t>омандите се пишат във файловете с .</a:t>
            </a:r>
            <a:r>
              <a:rPr lang="en-US" sz="2600" dirty="0">
                <a:solidFill>
                  <a:schemeClr val="bg2"/>
                </a:solidFill>
              </a:rPr>
              <a:t>py </a:t>
            </a:r>
            <a:r>
              <a:rPr lang="bg-BG" sz="2600" dirty="0">
                <a:solidFill>
                  <a:schemeClr val="bg2"/>
                </a:solidFill>
              </a:rPr>
              <a:t>формат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</a:p>
          <a:p>
            <a:pPr marL="456915" lvl="1" indent="-456915"/>
            <a:r>
              <a:rPr lang="bg-BG" sz="2600" dirty="0">
                <a:solidFill>
                  <a:schemeClr val="bg2"/>
                </a:solidFill>
              </a:rPr>
              <a:t>Печатаме с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print(…)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dirty="0">
                <a:solidFill>
                  <a:schemeClr val="bg1"/>
                </a:solidFill>
              </a:rPr>
              <a:t>[Alt + Shift + F10]</a:t>
            </a:r>
          </a:p>
          <a:p>
            <a:pPr marL="0" lvl="1" indent="0">
              <a:buNone/>
            </a:pP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4732166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307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noProof="1">
                <a:solidFill>
                  <a:schemeClr val="bg1"/>
                </a:solidFill>
              </a:rPr>
              <a:t>PyCharm</a:t>
            </a:r>
            <a:endParaRPr lang="en-US" dirty="0">
              <a:solidFill>
                <a:schemeClr val="bg1"/>
              </a:solidFill>
            </a:endParaRP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0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5487473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7612" y="5465038"/>
            <a:ext cx="2454160" cy="12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915</Words>
  <Application>Microsoft Office PowerPoint</Application>
  <PresentationFormat>Custom</PresentationFormat>
  <Paragraphs>221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Python</vt:lpstr>
      <vt:lpstr>PowerPoint Presentation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Python програмите</vt:lpstr>
      <vt:lpstr>PowerPoint Presentation</vt:lpstr>
      <vt:lpstr>Числата от 1 до 10</vt:lpstr>
      <vt:lpstr>Лице на правоъгълник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</cp:revision>
  <dcterms:created xsi:type="dcterms:W3CDTF">2014-01-02T17:00:34Z</dcterms:created>
  <dcterms:modified xsi:type="dcterms:W3CDTF">2020-03-27T13:11:04Z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