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2"/>
  </p:sldMasterIdLst>
  <p:notesMasterIdLst>
    <p:notesMasterId r:id="rId33"/>
  </p:notesMasterIdLst>
  <p:handoutMasterIdLst>
    <p:handoutMasterId r:id="rId34"/>
  </p:handoutMasterIdLst>
  <p:sldIdLst>
    <p:sldId id="579" r:id="rId3"/>
    <p:sldId id="580" r:id="rId4"/>
    <p:sldId id="581" r:id="rId5"/>
    <p:sldId id="471" r:id="rId6"/>
    <p:sldId id="419" r:id="rId7"/>
    <p:sldId id="420" r:id="rId8"/>
    <p:sldId id="501" r:id="rId9"/>
    <p:sldId id="502" r:id="rId10"/>
    <p:sldId id="578" r:id="rId11"/>
    <p:sldId id="504" r:id="rId12"/>
    <p:sldId id="506" r:id="rId13"/>
    <p:sldId id="507" r:id="rId14"/>
    <p:sldId id="510" r:id="rId15"/>
    <p:sldId id="542" r:id="rId16"/>
    <p:sldId id="511" r:id="rId17"/>
    <p:sldId id="512" r:id="rId18"/>
    <p:sldId id="514" r:id="rId19"/>
    <p:sldId id="513" r:id="rId20"/>
    <p:sldId id="508" r:id="rId21"/>
    <p:sldId id="509" r:id="rId22"/>
    <p:sldId id="519" r:id="rId23"/>
    <p:sldId id="543" r:id="rId24"/>
    <p:sldId id="531" r:id="rId25"/>
    <p:sldId id="538" r:id="rId26"/>
    <p:sldId id="577" r:id="rId27"/>
    <p:sldId id="526" r:id="rId28"/>
    <p:sldId id="562" r:id="rId29"/>
    <p:sldId id="575" r:id="rId30"/>
    <p:sldId id="413" r:id="rId31"/>
    <p:sldId id="530" r:id="rId3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1AA141-4650-4A37-95FC-F8077557ADC6}">
          <p14:sldIdLst>
            <p14:sldId id="579"/>
            <p14:sldId id="580"/>
            <p14:sldId id="581"/>
          </p14:sldIdLst>
        </p14:section>
        <p14:section name="Променливи и типове данни" id="{6CA3F2B5-4C62-4673-AE11-C846427A12C2}">
          <p14:sldIdLst>
            <p14:sldId id="471"/>
            <p14:sldId id="419"/>
            <p14:sldId id="420"/>
            <p14:sldId id="501"/>
            <p14:sldId id="502"/>
            <p14:sldId id="578"/>
            <p14:sldId id="504"/>
            <p14:sldId id="506"/>
          </p14:sldIdLst>
        </p14:section>
        <p14:section name="Прости операции" id="{128769E9-F003-4D1B-AC82-1A19DEACC358}">
          <p14:sldIdLst>
            <p14:sldId id="507"/>
            <p14:sldId id="510"/>
            <p14:sldId id="542"/>
            <p14:sldId id="511"/>
            <p14:sldId id="512"/>
            <p14:sldId id="514"/>
            <p14:sldId id="513"/>
            <p14:sldId id="508"/>
            <p14:sldId id="509"/>
          </p14:sldIdLst>
        </p14:section>
        <p14:section name="Зареждане на библиотеки" id="{865198DB-3BD5-4586-8C74-A65FADCB01E9}">
          <p14:sldIdLst>
            <p14:sldId id="519"/>
          </p14:sldIdLst>
        </p14:section>
        <p14:section name="Преобразуване на типове" id="{4D813566-FC69-48E3-A4DA-97C7AFE00B97}">
          <p14:sldIdLst>
            <p14:sldId id="543"/>
            <p14:sldId id="531"/>
            <p14:sldId id="538"/>
          </p14:sldIdLst>
        </p14:section>
        <p14:section name="Обобщение" id="{E8E89E94-E30E-41AC-AE57-78FE94567DF2}">
          <p14:sldIdLst>
            <p14:sldId id="577"/>
            <p14:sldId id="526"/>
            <p14:sldId id="562"/>
            <p14:sldId id="575"/>
            <p14:sldId id="413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0097CC"/>
    <a:srgbClr val="FFF0D9"/>
    <a:srgbClr val="FFA72A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98" d="100"/>
          <a:sy n="98" d="100"/>
        </p:scale>
        <p:origin x="110" y="8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4/11/2020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8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81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1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22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7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6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4824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59330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835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59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Compete/Index/1011#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1#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python-book.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4412" y="6136259"/>
            <a:ext cx="1842040" cy="444793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2358106"/>
            <a:ext cx="2160896" cy="57158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2136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77" y="2027787"/>
            <a:ext cx="2622262" cy="2676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430590" y="3686743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3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575" y="978361"/>
            <a:ext cx="10033549" cy="5350141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sz="3200" dirty="0"/>
          </a:p>
          <a:p>
            <a:r>
              <a:rPr lang="ru-RU" sz="3200" dirty="0"/>
              <a:t>Пример: пресмятане на лице на квадрат със страна </a:t>
            </a:r>
            <a:r>
              <a:rPr lang="ru-RU" sz="3200" b="1" dirty="0"/>
              <a:t>а</a:t>
            </a:r>
            <a:r>
              <a:rPr lang="ru-RU" sz="3200" dirty="0"/>
              <a:t>: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30284" y="1744247"/>
            <a:ext cx="3178328" cy="1014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30284" y="4267200"/>
            <a:ext cx="3352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 =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FE561-7AE3-4AAD-AA41-D2D0BF44F753}"/>
              </a:ext>
            </a:extLst>
          </p:cNvPr>
          <p:cNvSpPr/>
          <p:nvPr/>
        </p:nvSpPr>
        <p:spPr>
          <a:xfrm>
            <a:off x="1277102" y="62443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https://judge.softuni.bg/Contests/Compete/Index/1011#2</a:t>
            </a:r>
            <a:r>
              <a:rPr lang="en-US" sz="2400" dirty="0"/>
              <a:t> 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06A05D04-5C1D-4F39-990D-220C1719B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934" y="4114800"/>
            <a:ext cx="3581400" cy="965716"/>
          </a:xfrm>
          <a:prstGeom prst="wedgeRoundRectCallout">
            <a:avLst>
              <a:gd name="adj1" fmla="val -57432"/>
              <a:gd name="adj2" fmla="val -6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6212" y="790976"/>
            <a:ext cx="10033549" cy="5276048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Пример: конвертиране от инчове в сантиметри: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5812" y="3429000"/>
            <a:ext cx="4953000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centimeters =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it-IT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b="1" noProof="1"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5812" y="1615105"/>
            <a:ext cx="3581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input()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7D5DC-FC02-473B-9326-AD0601663367}"/>
              </a:ext>
            </a:extLst>
          </p:cNvPr>
          <p:cNvSpPr/>
          <p:nvPr/>
        </p:nvSpPr>
        <p:spPr>
          <a:xfrm>
            <a:off x="1128986" y="622843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https://judge.softuni.bg/Contests/Compete/Index/1011#3</a:t>
            </a:r>
            <a:r>
              <a:rPr lang="en-US" sz="2400" dirty="0"/>
              <a:t> 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809BF8F-11AA-47D5-B130-B64AC954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405" y="3411071"/>
            <a:ext cx="3691075" cy="965716"/>
          </a:xfrm>
          <a:prstGeom prst="wedgeRoundRectCallout">
            <a:avLst>
              <a:gd name="adj1" fmla="val -75852"/>
              <a:gd name="adj2" fmla="val -232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7A6618-144A-4FA8-A6DC-F7FCC0EA6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47E11-AE8C-4756-AD25-638BE0AA5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62600"/>
            <a:ext cx="10958928" cy="499819"/>
          </a:xfrm>
        </p:spPr>
        <p:txBody>
          <a:bodyPr/>
          <a:lstStyle/>
          <a:p>
            <a:r>
              <a:rPr lang="bg-BG" dirty="0"/>
              <a:t>Работа с текст и числа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7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43" y="983404"/>
            <a:ext cx="9927138" cy="5276048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0612" y="1615287"/>
            <a:ext cx="89154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firstName = 'Maria’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lastName = 'Ivanova’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str = firstName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 ' @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0612" y="4827532"/>
            <a:ext cx="8915400" cy="15696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sum = 'The sum is: ' 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+ str(</a:t>
            </a:r>
            <a:r>
              <a:rPr lang="nn-NO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865812" y="3092614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865812" y="595797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 1.52.5</a:t>
            </a:r>
            <a:endParaRPr lang="en-US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1996527" y="3704038"/>
            <a:ext cx="4124872" cy="932403"/>
          </a:xfrm>
          <a:prstGeom prst="wedgeRoundRectCallout">
            <a:avLst>
              <a:gd name="adj1" fmla="val 56273"/>
              <a:gd name="adj2" fmla="val -52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51140" y="4615789"/>
            <a:ext cx="4124872" cy="932403"/>
          </a:xfrm>
          <a:prstGeom prst="wedgeRoundRectCallout">
            <a:avLst>
              <a:gd name="adj1" fmla="val -58261"/>
              <a:gd name="adj2" fmla="val 5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</a:t>
            </a:r>
            <a:r>
              <a:rPr lang="en-US" sz="3200" dirty="0"/>
              <a:t> </a:t>
            </a:r>
            <a:r>
              <a:rPr lang="bg-BG" sz="3200" dirty="0"/>
              <a:t>форматираме изхода чрез </a:t>
            </a:r>
            <a:r>
              <a:rPr lang="bg-BG" sz="3200" b="1" dirty="0"/>
              <a:t>интерполация</a:t>
            </a:r>
            <a:r>
              <a:rPr lang="en-US" sz="3200" b="1" dirty="0"/>
              <a:t>,</a:t>
            </a:r>
            <a:r>
              <a:rPr lang="bg-BG" sz="3200" b="1" dirty="0"/>
              <a:t> </a:t>
            </a:r>
            <a:r>
              <a:rPr lang="bg-BG" sz="3200" dirty="0"/>
              <a:t>която се </a:t>
            </a:r>
            <a:br>
              <a:rPr lang="bg-BG" sz="3200" dirty="0"/>
            </a:br>
            <a:r>
              <a:rPr lang="bg-BG" sz="3200" dirty="0"/>
              <a:t>означава със символа '</a:t>
            </a:r>
            <a:r>
              <a:rPr lang="en-US" sz="3200" b="1" dirty="0"/>
              <a:t>f</a:t>
            </a:r>
            <a:r>
              <a:rPr lang="bg-BG" sz="3200" dirty="0"/>
              <a:t>'</a:t>
            </a:r>
            <a:r>
              <a:rPr lang="en-US" sz="3200" dirty="0"/>
              <a:t>:</a:t>
            </a:r>
            <a:br>
              <a:rPr lang="bg-BG" sz="3200" dirty="0"/>
            </a:br>
            <a:endParaRPr lang="bg-BG" sz="3200" dirty="0"/>
          </a:p>
          <a:p>
            <a:pPr marL="0" indent="0">
              <a:buNone/>
            </a:pPr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3977" y="2453879"/>
            <a:ext cx="102108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lastName = </a:t>
            </a:r>
            <a:r>
              <a:rPr lang="it-IT" sz="2800" b="1" noProof="1">
                <a:latin typeface="Consolas" pitchFamily="49" charset="0"/>
              </a:rPr>
              <a:t>input() 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{lastName}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.")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B6FA879-BAE7-4850-B550-A5A488DE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540" y="2971800"/>
            <a:ext cx="3138488" cy="1219200"/>
          </a:xfrm>
          <a:prstGeom prst="wedgeRoundRectCallout">
            <a:avLst>
              <a:gd name="adj1" fmla="val -34446"/>
              <a:gd name="adj2" fmla="val 68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E5E6D-B987-41B7-8C21-1EE74A5EB4EC}"/>
              </a:ext>
            </a:extLst>
          </p:cNvPr>
          <p:cNvSpPr/>
          <p:nvPr/>
        </p:nvSpPr>
        <p:spPr>
          <a:xfrm>
            <a:off x="760412" y="62598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Тестване на решението: </a:t>
            </a:r>
            <a:r>
              <a:rPr lang="en-US" dirty="0">
                <a:hlinkClick r:id="rId3"/>
              </a:rPr>
              <a:t>https://judge.softuni.bg/Contests/Compete/Index/1011#1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76842"/>
            <a:ext cx="32765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458200"/>
            <a:ext cx="32765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result = a – b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4999497" y="2553951"/>
            <a:ext cx="11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623111" y="3019067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, /,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//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1613" y="185556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3" y="4317056"/>
            <a:ext cx="901858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/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5" y="2601432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030567"/>
            <a:ext cx="5926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0875" y="5420104"/>
            <a:ext cx="49355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0874" y="4624832"/>
            <a:ext cx="60293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8551" y="1995152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Резултата зависи от оператора </a:t>
            </a:r>
            <a:r>
              <a:rPr lang="bg-BG" dirty="0">
                <a:solidFill>
                  <a:schemeClr val="bg1"/>
                </a:solidFill>
              </a:rPr>
              <a:t>/, //: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Python 3.0: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7442" y="2571479"/>
            <a:ext cx="724297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b="1" noProof="1">
                <a:latin typeface="Consolas" pitchFamily="49" charset="0"/>
                <a:cs typeface="Consolas" pitchFamily="49" charset="0"/>
              </a:rPr>
              <a:t>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print(a / 0)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endParaRPr lang="nn-NO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4189412" y="2941530"/>
            <a:ext cx="563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Дробен резултат:6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.25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Целочислен резултат:6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#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Грешка: деление на 0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3" y="2729805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1223" y="4833923"/>
            <a:ext cx="8231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5612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8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5612" y="4863584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65612" y="5277796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5612" y="5687265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557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Да се </a:t>
            </a:r>
            <a:r>
              <a:rPr lang="bg-BG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</a:t>
            </a:r>
            <a:r>
              <a:rPr lang="bg-BG" dirty="0">
                <a:solidFill>
                  <a:schemeClr val="bg1"/>
                </a:solidFill>
              </a:rPr>
              <a:t>потребителя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>
                <a:solidFill>
                  <a:schemeClr val="bg1"/>
                </a:solidFill>
              </a:rPr>
              <a:t>въведеното </a:t>
            </a:r>
            <a:r>
              <a:rPr lang="bg-BG" dirty="0"/>
              <a:t>преди това </a:t>
            </a:r>
            <a:r>
              <a:rPr lang="bg-BG" b="1" dirty="0"/>
              <a:t>име</a:t>
            </a:r>
            <a:endParaRPr lang="en-US" b="1" dirty="0"/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3653" y="4572000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906818"/>
              <a:ext cx="380868" cy="3144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4459" y="5449596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740" y="3710589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40998D-845C-43A1-9A09-490949C0F047}"/>
              </a:ext>
            </a:extLst>
          </p:cNvPr>
          <p:cNvSpPr/>
          <p:nvPr/>
        </p:nvSpPr>
        <p:spPr>
          <a:xfrm>
            <a:off x="760412" y="627297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4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5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sli.do</a:t>
            </a:r>
            <a:br>
              <a:rPr lang="en-US" sz="6000" b="1" dirty="0">
                <a:solidFill>
                  <a:schemeClr val="bg1"/>
                </a:solidFill>
              </a:rPr>
            </a:br>
            <a:r>
              <a:rPr lang="en-US" sz="11500" b="1" dirty="0"/>
              <a:t>#pb</a:t>
            </a:r>
            <a:r>
              <a:rPr lang="bg-BG" sz="11500" b="1" dirty="0"/>
              <a:t>-</a:t>
            </a:r>
            <a:r>
              <a:rPr lang="en-US" sz="11500" b="1" dirty="0" err="1"/>
              <a:t>april</a:t>
            </a: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266" y="1435870"/>
            <a:ext cx="5229146" cy="1998597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', </a:t>
            </a:r>
            <a:r>
              <a:rPr lang="en-US" sz="2900" dirty="0">
                <a:solidFill>
                  <a:schemeClr val="bg1"/>
                </a:solidFill>
              </a:rPr>
              <a:t>end=''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(name)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875212" y="2681269"/>
            <a:ext cx="3657600" cy="1052531"/>
          </a:xfrm>
          <a:prstGeom prst="wedgeRoundRectCallout">
            <a:avLst>
              <a:gd name="adj1" fmla="val -57820"/>
              <a:gd name="adj2" fmla="val -45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3000" b="1" dirty="0">
                <a:solidFill>
                  <a:schemeClr val="bg2"/>
                </a:solidFill>
              </a:rPr>
              <a:t>същия ред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4468FC3-D78C-49B9-9889-3B470354683E}"/>
              </a:ext>
            </a:extLst>
          </p:cNvPr>
          <p:cNvSpPr txBox="1">
            <a:spLocks/>
          </p:cNvSpPr>
          <p:nvPr/>
        </p:nvSpPr>
        <p:spPr>
          <a:xfrm>
            <a:off x="484266" y="4184228"/>
            <a:ext cx="5229146" cy="1199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tx1"/>
                </a:solidFill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dirty="0">
                <a:solidFill>
                  <a:schemeClr val="bg1"/>
                </a:solidFill>
              </a:rPr>
              <a:t>print</a:t>
            </a:r>
            <a:r>
              <a:rPr lang="en-US" sz="2900" dirty="0">
                <a:solidFill>
                  <a:schemeClr val="tx1"/>
                </a:solidFill>
              </a:rPr>
              <a:t>('Hello, ' + name);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AF7B31-9894-4312-A4E7-6AB9A43FC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140" y="5257800"/>
            <a:ext cx="2156052" cy="754871"/>
          </a:xfrm>
          <a:prstGeom prst="wedgeRoundRectCallout">
            <a:avLst>
              <a:gd name="adj1" fmla="val -55861"/>
              <a:gd name="adj2" fmla="val -53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33AD-D52D-47D1-A44F-7813BEED2265}"/>
              </a:ext>
            </a:extLst>
          </p:cNvPr>
          <p:cNvSpPr/>
          <p:nvPr/>
        </p:nvSpPr>
        <p:spPr>
          <a:xfrm>
            <a:off x="760412" y="62687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https://judge.softuni.bg/Contests/Compete/Index/1011#0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41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използваме вече готови програми, зада ни е по-лесно да напишем нашата:</a:t>
            </a:r>
          </a:p>
          <a:p>
            <a:pPr lvl="1"/>
            <a:r>
              <a:rPr lang="ru-RU" dirty="0"/>
              <a:t>За целта трябва да ги "заредим":</a:t>
            </a:r>
            <a:endParaRPr lang="bg-BG" dirty="0"/>
          </a:p>
          <a:p>
            <a:pPr lvl="1"/>
            <a:endParaRPr lang="en-US" dirty="0"/>
          </a:p>
          <a:p>
            <a:pPr lvl="1"/>
            <a:r>
              <a:rPr lang="bg-BG" dirty="0"/>
              <a:t>Пример: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89012" y="3048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2" y="4413896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C6FEE-1445-4ACE-9B7E-7B31CCB22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типове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54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1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1" y="255856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886200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443395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1" y="5365505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на числа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57" y="3167390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print("123.456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2" y="3724333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32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1070632" y="5346217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7023789" y="179367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809602" y="3084516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95415" y="53058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95415" y="5788065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6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//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en-US" sz="3200" b="1" dirty="0">
                <a:solidFill>
                  <a:schemeClr val="bg1"/>
                </a:solidFill>
              </a:rPr>
              <a:t> %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7026502" y="6457451"/>
            <a:ext cx="5149849" cy="363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sz="8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4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128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715" y="1314991"/>
            <a:ext cx="11815018" cy="5201066"/>
          </a:xfrm>
        </p:spPr>
        <p:txBody>
          <a:bodyPr>
            <a:normAutofit fontScale="92500" lnSpcReduction="20000"/>
          </a:bodyPr>
          <a:lstStyle/>
          <a:p>
            <a:r>
              <a:rPr lang="bg-BG" sz="3200" dirty="0"/>
              <a:t>Настоящият курс </a:t>
            </a:r>
            <a:r>
              <a:rPr lang="en-US" sz="3200" dirty="0"/>
              <a:t>(</a:t>
            </a:r>
            <a:r>
              <a:rPr lang="bg-BG" sz="3200" dirty="0"/>
              <a:t>слайдове</a:t>
            </a:r>
            <a:r>
              <a:rPr lang="en-US" sz="3200" dirty="0"/>
              <a:t>, </a:t>
            </a:r>
            <a:r>
              <a:rPr lang="bg-BG" sz="3200" dirty="0"/>
              <a:t>примери</a:t>
            </a:r>
            <a:r>
              <a:rPr lang="en-US" sz="3200" dirty="0"/>
              <a:t>, </a:t>
            </a:r>
            <a:r>
              <a:rPr lang="bg-BG" sz="3200" dirty="0"/>
              <a:t>видео</a:t>
            </a:r>
            <a:r>
              <a:rPr lang="en-US" sz="3200" dirty="0"/>
              <a:t>, </a:t>
            </a:r>
            <a:r>
              <a:rPr lang="bg-BG" sz="3200" dirty="0"/>
              <a:t>задачи и др.</a:t>
            </a:r>
            <a:r>
              <a:rPr lang="en-US" sz="3200" dirty="0"/>
              <a:t>)</a:t>
            </a:r>
            <a:r>
              <a:rPr lang="bg-BG" sz="3200" dirty="0"/>
              <a:t> се </a:t>
            </a:r>
            <a:br>
              <a:rPr lang="en-US" sz="3200" dirty="0"/>
            </a:br>
            <a:r>
              <a:rPr lang="bg-BG" sz="3200" dirty="0"/>
              <a:t>разпространяват под свободен лиценз </a:t>
            </a:r>
            <a:br>
              <a:rPr lang="bg-BG" sz="3200" dirty="0"/>
            </a:br>
            <a:r>
              <a:rPr lang="en-US" sz="3200" dirty="0"/>
              <a:t>"</a:t>
            </a:r>
            <a:r>
              <a:rPr lang="en-US" sz="3200" dirty="0">
                <a:hlinkClick r:id="rId3"/>
              </a:rPr>
              <a:t>Creative Commons </a:t>
            </a:r>
            <a:r>
              <a:rPr lang="en-US" sz="3200" noProof="1">
                <a:hlinkClick r:id="rId3"/>
              </a:rPr>
              <a:t>Attribution-NonCommercial-ShareAlike</a:t>
            </a:r>
            <a:r>
              <a:rPr lang="en-US" sz="3200" dirty="0">
                <a:hlinkClick r:id="rId3"/>
              </a:rPr>
              <a:t> </a:t>
            </a:r>
            <a:r>
              <a:rPr lang="bg-BG" sz="3200" dirty="0">
                <a:hlinkClick r:id="rId3"/>
              </a:rPr>
              <a:t> </a:t>
            </a:r>
            <a:r>
              <a:rPr lang="en-US" sz="3200" dirty="0">
                <a:hlinkClick r:id="rId3"/>
              </a:rPr>
              <a:t>4.0 </a:t>
            </a:r>
            <a:br>
              <a:rPr lang="en-US" sz="3200" dirty="0">
                <a:hlinkClick r:id="rId3"/>
              </a:rPr>
            </a:br>
            <a:r>
              <a:rPr lang="en-US" sz="3200" dirty="0">
                <a:hlinkClick r:id="rId3"/>
              </a:rPr>
              <a:t>International</a:t>
            </a:r>
            <a:r>
              <a:rPr lang="en-US" sz="3200" dirty="0"/>
              <a:t>"</a:t>
            </a:r>
            <a:endParaRPr lang="bg-BG" sz="3200" dirty="0"/>
          </a:p>
          <a:p>
            <a:endParaRPr lang="bg-BG" sz="2800" dirty="0"/>
          </a:p>
          <a:p>
            <a:endParaRPr lang="bg-BG" sz="2800" dirty="0"/>
          </a:p>
          <a:p>
            <a:endParaRPr lang="bg-BG" sz="2800" dirty="0"/>
          </a:p>
          <a:p>
            <a:pPr>
              <a:spcBef>
                <a:spcPts val="1800"/>
              </a:spcBef>
            </a:pPr>
            <a:r>
              <a:rPr lang="bg-BG" sz="3200" dirty="0"/>
              <a:t>Благодарности</a:t>
            </a:r>
            <a:r>
              <a:rPr lang="en-US" sz="3200" dirty="0"/>
              <a:t>: </a:t>
            </a:r>
            <a:r>
              <a:rPr lang="bg-BG" sz="3200" dirty="0"/>
              <a:t>настоящият материал може да съдържа части от следните източници</a:t>
            </a:r>
            <a:endParaRPr lang="en-US" sz="3200" dirty="0"/>
          </a:p>
          <a:p>
            <a:pPr lvl="1"/>
            <a:r>
              <a:rPr lang="bg-BG" sz="3200" dirty="0"/>
              <a:t>Книга </a:t>
            </a:r>
            <a:r>
              <a:rPr lang="en-US" sz="3200" dirty="0"/>
              <a:t>"</a:t>
            </a:r>
            <a:r>
              <a:rPr lang="bg-BG" sz="3200" dirty="0">
                <a:hlinkClick r:id="rId4"/>
              </a:rPr>
              <a:t>Основи на програмирането с </a:t>
            </a:r>
            <a:r>
              <a:rPr lang="en-US" sz="3200" dirty="0">
                <a:hlinkClick r:id="rId4"/>
              </a:rPr>
              <a:t>Python</a:t>
            </a:r>
            <a:r>
              <a:rPr lang="en-US" sz="3200" dirty="0"/>
              <a:t>"</a:t>
            </a:r>
            <a:r>
              <a:rPr lang="bg-BG" sz="3200" dirty="0"/>
              <a:t> от Светлин Наков и </a:t>
            </a:r>
            <a:br>
              <a:rPr lang="bg-BG" sz="3200" dirty="0"/>
            </a:br>
            <a:r>
              <a:rPr lang="bg-BG" sz="3200" dirty="0"/>
              <a:t>колектив с лиценз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CC-BY-SA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024" y="3081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lvl="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6012" y="1763903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</a:t>
            </a:r>
            <a:br>
              <a:rPr lang="bg-BG" sz="3200" dirty="0"/>
            </a:br>
            <a:r>
              <a:rPr lang="en-US" sz="3200" dirty="0"/>
              <a:t>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</a:t>
            </a:r>
            <a:r>
              <a:rPr lang="bg-BG" dirty="0"/>
              <a:t> </a:t>
            </a:r>
            <a:r>
              <a:rPr lang="en-US" dirty="0"/>
              <a:t>@ Software University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299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A7C25-AF27-4C32-83E5-B7EFBFFCD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42" y="2141452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7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dirty="0">
                <a:solidFill>
                  <a:schemeClr val="bg1"/>
                </a:solidFill>
              </a:rPr>
              <a:t>данни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2058" y="4496669"/>
            <a:ext cx="2499954" cy="6363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175668" y="3966333"/>
            <a:ext cx="3721979" cy="578882"/>
          </a:xfrm>
          <a:prstGeom prst="wedgeRoundRectCallout">
            <a:avLst>
              <a:gd name="adj1" fmla="val -53402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789612" y="5029200"/>
            <a:ext cx="4114800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</p:spTree>
    <p:extLst>
      <p:ext uri="{BB962C8B-B14F-4D97-AF65-F5344CB8AC3E}">
        <p14:creationId xmlns:p14="http://schemas.microsoft.com/office/powerpoint/2010/main" val="3274242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4" grpId="0" animBg="1"/>
      <p:bldP spid="5601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4971" y="1121144"/>
            <a:ext cx="10123853" cy="5276048"/>
          </a:xfrm>
        </p:spPr>
        <p:txBody>
          <a:bodyPr>
            <a:normAutofit fontScale="92500"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</a:t>
            </a:r>
            <a:r>
              <a:rPr lang="bg-BG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 (низ),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str </a:t>
            </a:r>
            <a:r>
              <a:rPr lang="en-US" dirty="0"/>
              <a:t>–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 (низ)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символи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</a:rPr>
              <a:t>'a'</a:t>
            </a:r>
            <a:r>
              <a:rPr lang="en-US" dirty="0">
                <a:latin typeface="+mj-lt"/>
              </a:rPr>
              <a:t>,</a:t>
            </a:r>
            <a:r>
              <a:rPr lang="en-US" b="1" dirty="0">
                <a:latin typeface="Consolas" pitchFamily="49" charset="0"/>
              </a:rPr>
              <a:t> '</a:t>
            </a:r>
            <a:r>
              <a:rPr lang="bg-BG" b="1" dirty="0">
                <a:latin typeface="Consolas" pitchFamily="49" charset="0"/>
              </a:rPr>
              <a:t>Здрасти'</a:t>
            </a:r>
            <a:r>
              <a:rPr lang="bg-BG" dirty="0">
                <a:latin typeface="+mj-lt"/>
              </a:rPr>
              <a:t>,</a:t>
            </a:r>
            <a:r>
              <a:rPr lang="bg-BG" b="1" dirty="0">
                <a:latin typeface="Consolas" pitchFamily="49" charset="0"/>
              </a:rPr>
              <a:t>'</a:t>
            </a:r>
            <a:r>
              <a:rPr lang="en-US" b="1" dirty="0">
                <a:latin typeface="Consolas" pitchFamily="49" charset="0"/>
              </a:rPr>
              <a:t>Hi'…</a:t>
            </a:r>
            <a:endParaRPr lang="bg-BG" b="1" dirty="0">
              <a:latin typeface="Consolas" pitchFamily="49" charset="0"/>
            </a:endParaRPr>
          </a:p>
          <a:p>
            <a:r>
              <a:rPr lang="ru-RU" dirty="0">
                <a:latin typeface="+mj-lt"/>
                <a:cs typeface="Consolas" pitchFamily="49" charset="0"/>
              </a:rPr>
              <a:t>В езикът Python типът се определя от стойността, която се</a:t>
            </a:r>
            <a:r>
              <a:rPr lang="en-US" dirty="0">
                <a:latin typeface="+mj-lt"/>
                <a:cs typeface="Consolas" pitchFamily="49" charset="0"/>
              </a:rPr>
              <a:t> </a:t>
            </a:r>
            <a:r>
              <a:rPr lang="ru-RU" dirty="0">
                <a:latin typeface="+mj-lt"/>
                <a:cs typeface="Consolas" pitchFamily="49" charset="0"/>
              </a:rPr>
              <a:t>присвоява</a:t>
            </a:r>
            <a:endParaRPr lang="en-US" dirty="0">
              <a:latin typeface="+mj-lt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4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082576-52D4-4112-BB4D-6580ED6D9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9BA30-29BF-4014-B942-4A7611260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Работа с конзола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1219200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374" y="1347002"/>
            <a:ext cx="9927138" cy="5276048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br>
              <a:rPr lang="en-US" sz="3200" dirty="0"/>
            </a:br>
            <a:r>
              <a:rPr lang="bg-BG" sz="3200" dirty="0"/>
              <a:t>идва под формата на 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  <a:r>
              <a:rPr lang="en-US" sz="3200" dirty="0">
                <a:solidFill>
                  <a:schemeClr val="bg1"/>
                </a:solidFill>
              </a:rPr>
              <a:t>​</a:t>
            </a:r>
          </a:p>
          <a:p>
            <a:pPr lvl="1" fontAlgn="base"/>
            <a:r>
              <a:rPr lang="bg-BG" sz="3000" dirty="0"/>
              <a:t>Всичко, което 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 на конзолата, се </a:t>
            </a:r>
            <a:r>
              <a:rPr lang="bg-BG" sz="3000" dirty="0">
                <a:solidFill>
                  <a:schemeClr val="bg1"/>
                </a:solidFill>
              </a:rPr>
              <a:t>преобразува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в текст</a:t>
            </a:r>
            <a:r>
              <a:rPr lang="en-US" sz="3000" dirty="0">
                <a:solidFill>
                  <a:schemeClr val="bg1"/>
                </a:solidFill>
              </a:rPr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000" dirty="0"/>
              <a:t>Връща ни текстът, въведен от потребителя</a:t>
            </a:r>
            <a:r>
              <a:rPr lang="en-US" sz="3000" dirty="0"/>
              <a:t>​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98812" y="43434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4812" y="1117410"/>
            <a:ext cx="10033549" cy="5276048"/>
          </a:xfrm>
        </p:spPr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br>
              <a:rPr lang="bg-BG" sz="3600" dirty="0"/>
            </a:br>
            <a:r>
              <a:rPr lang="bg-BG" sz="3600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82131" y="1888752"/>
            <a:ext cx="2983881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input()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print(name)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600" y="4486633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999" y="3622079"/>
            <a:ext cx="2801675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2" y="3700379"/>
            <a:ext cx="4414203" cy="1448937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5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1627</Words>
  <Application>Microsoft Office PowerPoint</Application>
  <PresentationFormat>Custom</PresentationFormat>
  <Paragraphs>314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SoftUni3_1</vt:lpstr>
      <vt:lpstr>Прости операции и пресмятания</vt:lpstr>
      <vt:lpstr>Имате въпроси?</vt:lpstr>
      <vt:lpstr>Съдържание</vt:lpstr>
      <vt:lpstr>PowerPoint Presentation</vt:lpstr>
      <vt:lpstr>Променливи</vt:lpstr>
      <vt:lpstr>Типове данни</vt:lpstr>
      <vt:lpstr>PowerPoint Presentation</vt:lpstr>
      <vt:lpstr>Прочитане на текст</vt:lpstr>
      <vt:lpstr>Четене на текст</vt:lpstr>
      <vt:lpstr>Четене на числа</vt:lpstr>
      <vt:lpstr>Четене на дробно число</vt:lpstr>
      <vt:lpstr>PowerPoint Presentation</vt:lpstr>
      <vt:lpstr>Съединяване на текст и число</vt:lpstr>
      <vt:lpstr>Съединяване на текст и числа</vt:lpstr>
      <vt:lpstr>Аритметични операции: + и -</vt:lpstr>
      <vt:lpstr>Аритметични операции: * , /, //</vt:lpstr>
      <vt:lpstr>Особености при деление на числа</vt:lpstr>
      <vt:lpstr>Аритметични операции: %</vt:lpstr>
      <vt:lpstr>Поздрав по име - пример</vt:lpstr>
      <vt:lpstr>Поздрав по име - решение</vt:lpstr>
      <vt:lpstr>Зареждане на библиотеки (import)</vt:lpstr>
      <vt:lpstr>PowerPoint Presentation</vt:lpstr>
      <vt:lpstr>Работа с числа</vt:lpstr>
      <vt:lpstr>Закръгляне на числа (2)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Trainings @ Software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2020-04-11T14:44:09Z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