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B1B14E-A3D9-48CC-BD72-3AAB40D3AAF9}">
          <p14:sldIdLst>
            <p14:sldId id="256"/>
            <p14:sldId id="257"/>
            <p14:sldId id="258"/>
          </p14:sldIdLst>
        </p14:section>
        <p14:section name="Errors and Exceptions" id="{1559264E-75BB-463E-8CC9-AE6ED5B4BADF}">
          <p14:sldIdLst>
            <p14:sldId id="259"/>
            <p14:sldId id="260"/>
            <p14:sldId id="261"/>
            <p14:sldId id="262"/>
            <p14:sldId id="263"/>
          </p14:sldIdLst>
        </p14:section>
        <p14:section name="Common Error Types" id="{67D87636-C3D6-40BD-B90C-50614D4246E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ustom Exceptions" id="{9F38F294-89AE-4280-A6D1-C3C27A39AC9C}">
          <p14:sldIdLst>
            <p14:sldId id="273"/>
            <p14:sldId id="274"/>
            <p14:sldId id="275"/>
            <p14:sldId id="276"/>
            <p14:sldId id="277"/>
          </p14:sldIdLst>
        </p14:section>
        <p14:section name="Catching Exceptions" id="{B07E7C1D-128F-4BAE-AF28-EA8E6B2A172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C1080024-8115-41E1-9188-32865247B7AB}">
          <p14:sldIdLst>
            <p14:sldId id="287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the most common reason of an error in a Python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052640" y="3959974"/>
            <a:ext cx="10086817" cy="1478454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sz="3600" dirty="0"/>
              <a:t> is thrown when trying to access an item at an invalid index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Error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sz="3600" dirty="0"/>
              <a:t> is thrown when a key is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3600" dirty="0"/>
              <a:t> is thrown when an operation or function is applied to an object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25762" y="3249000"/>
            <a:ext cx="7540573" cy="2318684"/>
          </a:xfrm>
        </p:spPr>
        <p:txBody>
          <a:bodyPr/>
          <a:lstStyle/>
          <a:p>
            <a:r>
              <a:rPr lang="en-US" sz="2600" dirty="0" smtClean="0"/>
              <a:t>&gt;&gt;&gt; '2'+2</a:t>
            </a:r>
          </a:p>
          <a:p>
            <a:r>
              <a:rPr lang="en-US" sz="2600" dirty="0" err="1" smtClean="0"/>
              <a:t>Traceback</a:t>
            </a:r>
            <a:r>
              <a:rPr lang="en-US" sz="2600" dirty="0" smtClean="0"/>
              <a:t> (most recent call last):</a:t>
            </a:r>
          </a:p>
          <a:p>
            <a:r>
              <a:rPr lang="en-US" sz="2600" dirty="0" smtClean="0"/>
              <a:t>File "&lt;pyshell#23&gt;", line 1, in &lt;module&gt;</a:t>
            </a:r>
          </a:p>
          <a:p>
            <a:r>
              <a:rPr lang="en-US" sz="2600" dirty="0" smtClean="0"/>
              <a:t>'2'+2</a:t>
            </a:r>
          </a:p>
          <a:p>
            <a:r>
              <a:rPr lang="en-US" sz="2600" dirty="0" err="1" smtClean="0">
                <a:solidFill>
                  <a:schemeClr val="bg1"/>
                </a:solidFill>
              </a:rPr>
              <a:t>TypeError</a:t>
            </a:r>
            <a:r>
              <a:rPr lang="en-US" sz="2600" dirty="0" smtClean="0"/>
              <a:t>: must be </a:t>
            </a:r>
            <a:r>
              <a:rPr lang="en-US" sz="2600" dirty="0" err="1" smtClean="0"/>
              <a:t>str</a:t>
            </a:r>
            <a:r>
              <a:rPr lang="en-US" sz="2600" dirty="0" smtClean="0"/>
              <a:t>, not </a:t>
            </a:r>
            <a:r>
              <a:rPr lang="en-US" sz="2600" dirty="0" err="1" smtClean="0"/>
              <a:t>int</a:t>
            </a:r>
            <a:endParaRPr lang="en-US" sz="2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 is thrown when a function's argument is of an inappropriate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3600" dirty="0"/>
              <a:t> is thrown when an object could not be found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61049" y="2619000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Fix the code, so it works properly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293" y="3254403"/>
            <a:ext cx="5933193" cy="3401097"/>
          </a:xfrm>
        </p:spPr>
        <p:txBody>
          <a:bodyPr/>
          <a:lstStyle/>
          <a:p>
            <a:r>
              <a:rPr lang="en-US" sz="2200" dirty="0" err="1"/>
              <a:t>numbers_list</a:t>
            </a:r>
            <a:r>
              <a:rPr lang="en-US" sz="2200" dirty="0"/>
              <a:t> = input().split(", ")</a:t>
            </a:r>
          </a:p>
          <a:p>
            <a:r>
              <a:rPr lang="en-US" sz="2200" dirty="0"/>
              <a:t>result = 0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numbers_list</a:t>
            </a:r>
            <a:r>
              <a:rPr lang="en-US" sz="2200" dirty="0"/>
              <a:t>):</a:t>
            </a:r>
          </a:p>
          <a:p>
            <a:r>
              <a:rPr lang="en-US" sz="2200" dirty="0"/>
              <a:t>    number = </a:t>
            </a:r>
            <a:r>
              <a:rPr lang="en-US" sz="2200" dirty="0" err="1"/>
              <a:t>numbers_list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+ 1]</a:t>
            </a:r>
          </a:p>
          <a:p>
            <a:r>
              <a:rPr lang="en-US" sz="2200" dirty="0"/>
              <a:t>    if number &lt; 5:</a:t>
            </a:r>
          </a:p>
          <a:p>
            <a:r>
              <a:rPr lang="en-US" sz="2200" dirty="0"/>
              <a:t>        result *= number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number &gt; 5 and number &gt; 10:</a:t>
            </a:r>
          </a:p>
          <a:p>
            <a:r>
              <a:rPr lang="en-US" sz="2200" dirty="0"/>
              <a:t>        result /= number</a:t>
            </a:r>
          </a:p>
          <a:p>
            <a:r>
              <a:rPr lang="en-US" sz="22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65902" y="4357294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76559" y="4954951"/>
            <a:ext cx="4028686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0.003968253968253968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1*2*3*4*5/6/7/8/9/10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601619" y="3549926"/>
            <a:ext cx="5378568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1, 2, 3, 4, 5, 6, 7, 8, 9, 10, 11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C4D5-ABDB-456F-AECB-57D40DE2A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539000"/>
            <a:ext cx="9418312" cy="4466132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[int(x) for x in input().split(", ")]</a:t>
            </a:r>
          </a:p>
          <a:p>
            <a:r>
              <a:rPr lang="en-US" sz="2400" dirty="0"/>
              <a:t>result = 1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    if number &lt;= 5: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number &gt; 5 and number &lt;= 10:</a:t>
            </a:r>
          </a:p>
          <a:p>
            <a:r>
              <a:rPr lang="en-US" sz="2400" dirty="0"/>
              <a:t>        result /= number</a:t>
            </a:r>
          </a:p>
          <a:p>
            <a:endParaRPr lang="en-US" sz="2400" dirty="0"/>
          </a:p>
          <a:p>
            <a:r>
              <a:rPr lang="en-US" sz="24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 Many Exceptions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Serving Certain Purpose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98569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Python, users can define such exceptions by creating a new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Errors and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Common Error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Custom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Catching </a:t>
            </a:r>
            <a:r>
              <a:rPr lang="en-US" sz="3600" dirty="0" smtClean="0"/>
              <a:t>Exceptions</a:t>
            </a:r>
            <a:endParaRPr lang="en-US" sz="36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Here we illustrate how </a:t>
            </a:r>
            <a:r>
              <a:rPr lang="en-US" sz="3600" b="1" dirty="0">
                <a:solidFill>
                  <a:schemeClr val="bg1"/>
                </a:solidFill>
              </a:rPr>
              <a:t>user-defined</a:t>
            </a:r>
            <a:r>
              <a:rPr lang="en-US" sz="3600" dirty="0"/>
              <a:t> exceptions can be used in a program to raise errors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000" y="2481980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your own exception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reads </a:t>
            </a:r>
            <a:r>
              <a:rPr lang="en-US" sz="3600" b="1" dirty="0">
                <a:solidFill>
                  <a:schemeClr val="bg1"/>
                </a:solidFill>
              </a:rPr>
              <a:t>five numbers</a:t>
            </a:r>
            <a:r>
              <a:rPr lang="en-US" sz="3600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negative</a:t>
            </a:r>
            <a:r>
              <a:rPr lang="en-US" sz="3600" dirty="0"/>
              <a:t> number occurs, raise the exception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464000"/>
            <a:ext cx="1260000" cy="2155499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-5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10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Value Cannot Be Negative 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364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464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E02-C523-4A88-A121-CE3317C01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4657"/>
            <a:ext cx="8132030" cy="4269218"/>
          </a:xfrm>
        </p:spPr>
        <p:txBody>
          <a:bodyPr/>
          <a:lstStyle/>
          <a:p>
            <a:r>
              <a:rPr lang="en-US" sz="2800" dirty="0"/>
              <a:t>class </a:t>
            </a:r>
            <a:r>
              <a:rPr lang="en-US" sz="2800" dirty="0" err="1"/>
              <a:t>ValueCannotBeNegative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Exception</a:t>
            </a:r>
            <a:r>
              <a:rPr lang="en-US" sz="2800" dirty="0"/>
              <a:t>):</a:t>
            </a:r>
          </a:p>
          <a:p>
            <a:r>
              <a:rPr lang="en-US" sz="2800" dirty="0"/>
              <a:t>    """Number is below zero"""</a:t>
            </a:r>
          </a:p>
          <a:p>
            <a:r>
              <a:rPr lang="en-US" sz="2800" dirty="0"/>
              <a:t>    pass</a:t>
            </a:r>
          </a:p>
          <a:p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range(5):</a:t>
            </a:r>
          </a:p>
          <a:p>
            <a:r>
              <a:rPr lang="en-US" sz="2800" dirty="0"/>
              <a:t>    number = int(input())</a:t>
            </a:r>
          </a:p>
          <a:p>
            <a:r>
              <a:rPr lang="en-US" sz="2800" dirty="0"/>
              <a:t>    if number &lt; 0:</a:t>
            </a:r>
          </a:p>
          <a:p>
            <a:r>
              <a:rPr lang="en-US" sz="2800" dirty="0"/>
              <a:t>        </a:t>
            </a:r>
            <a:r>
              <a:rPr lang="en-US" sz="2800" dirty="0">
                <a:solidFill>
                  <a:schemeClr val="bg1"/>
                </a:solidFill>
              </a:rPr>
              <a:t>raise</a:t>
            </a:r>
            <a:r>
              <a:rPr lang="en-US" sz="2800" dirty="0"/>
              <a:t> </a:t>
            </a:r>
            <a:r>
              <a:rPr lang="en-US" sz="2800" dirty="0" err="1"/>
              <a:t>ValueCannotBeNegative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 Value Cannot Be Negative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is possible to write programs that </a:t>
            </a:r>
            <a:r>
              <a:rPr lang="en-US" sz="3600" b="1" dirty="0">
                <a:solidFill>
                  <a:schemeClr val="bg1"/>
                </a:solidFill>
              </a:rPr>
              <a:t>handle</a:t>
            </a:r>
            <a:r>
              <a:rPr lang="en-US" sz="3600" dirty="0"/>
              <a:t> selected exceptions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handle only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sz="3600" dirty="0"/>
              <a:t>, so if other error occurs, the error message will show up </a:t>
            </a:r>
            <a:r>
              <a:rPr lang="en-US" sz="3600" dirty="0" smtClean="0"/>
              <a:t>anyway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1096" y="2484000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The Try statement </a:t>
            </a:r>
            <a:r>
              <a:rPr lang="en-US" sz="3600" b="1" dirty="0">
                <a:solidFill>
                  <a:schemeClr val="bg1"/>
                </a:solidFill>
              </a:rPr>
              <a:t>works as follows</a:t>
            </a:r>
          </a:p>
          <a:p>
            <a:pPr lvl="1" indent="-360045"/>
            <a:r>
              <a:rPr lang="en-US" sz="3400" dirty="0"/>
              <a:t>The try </a:t>
            </a:r>
            <a:r>
              <a:rPr lang="en-US" sz="3400" b="1" dirty="0">
                <a:solidFill>
                  <a:schemeClr val="bg1"/>
                </a:solidFill>
              </a:rPr>
              <a:t>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no exception occurs, the </a:t>
            </a:r>
            <a:r>
              <a:rPr lang="en-US" sz="3400" b="1" dirty="0">
                <a:solidFill>
                  <a:schemeClr val="bg1"/>
                </a:solidFill>
              </a:rPr>
              <a:t>except clause is skipped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type of the exception matches, the </a:t>
            </a:r>
            <a:r>
              <a:rPr lang="en-US" sz="3400" b="1" dirty="0">
                <a:solidFill>
                  <a:schemeClr val="bg1"/>
                </a:solidFill>
              </a:rPr>
              <a:t>except clause is executed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/>
              <a:t>If the exception does not match, the </a:t>
            </a:r>
            <a:r>
              <a:rPr lang="en-US" sz="3400" b="1" dirty="0">
                <a:solidFill>
                  <a:schemeClr val="bg1"/>
                </a:solidFill>
              </a:rPr>
              <a:t>exception is unhandled</a:t>
            </a:r>
            <a:r>
              <a:rPr lang="en-US" sz="3400" dirty="0"/>
              <a:t>, and </a:t>
            </a:r>
            <a:r>
              <a:rPr lang="en-US" sz="3400" b="1" dirty="0">
                <a:solidFill>
                  <a:schemeClr val="bg1"/>
                </a:solidFill>
              </a:rPr>
              <a:t>execution stops </a:t>
            </a:r>
            <a:r>
              <a:rPr lang="en-US" sz="3400" dirty="0"/>
              <a:t>with a message</a:t>
            </a:r>
            <a:endParaRPr lang="en-US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58339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600" dirty="0"/>
              <a:t>An Except clause may name </a:t>
            </a:r>
            <a:r>
              <a:rPr lang="en-US" sz="3600" b="1" dirty="0">
                <a:solidFill>
                  <a:schemeClr val="bg1"/>
                </a:solidFill>
              </a:rPr>
              <a:t>multiple exceptions </a:t>
            </a:r>
            <a:r>
              <a:rPr lang="en-US" sz="3600" dirty="0"/>
              <a:t>as a parenthesized tuple, for example</a:t>
            </a:r>
          </a:p>
          <a:p>
            <a:endParaRPr lang="en-US" sz="3600" dirty="0"/>
          </a:p>
          <a:p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some of these exceptions occur, the body of the except statement will be executed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a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is present, the finally clause will execute as the last task before the </a:t>
            </a:r>
            <a:r>
              <a:rPr lang="en-US" sz="3600" b="1" dirty="0">
                <a:solidFill>
                  <a:schemeClr val="bg1"/>
                </a:solidFill>
              </a:rPr>
              <a:t>try</a:t>
            </a:r>
            <a:r>
              <a:rPr lang="en-US" sz="3600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finally</a:t>
            </a:r>
            <a:r>
              <a:rPr lang="en-US" sz="3600" dirty="0"/>
              <a:t> clause runs whether or not the try statement produces an </a:t>
            </a:r>
            <a:r>
              <a:rPr lang="en-US" sz="3600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27836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</a:t>
            </a:r>
            <a:r>
              <a:rPr lang="en-US" sz="3600" dirty="0" smtClean="0"/>
              <a:t>syntax</a:t>
            </a:r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most cases, you want to be as specific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 dirty="0"/>
              <a:t>Hello</a:t>
            </a:r>
          </a:p>
          <a:p>
            <a:r>
              <a:rPr lang="en-US" dirty="0"/>
              <a:t>Bye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program that receives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600" dirty="0"/>
              <a:t> on the first line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sz="3600" dirty="0"/>
              <a:t> (to repeat the text) that must be an </a:t>
            </a:r>
            <a:r>
              <a:rPr lang="en-US" sz="3600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Invalid times</a:t>
            </a:r>
            <a:r>
              <a:rPr lang="en-US" sz="3600" dirty="0"/>
              <a:t> should be handled with exception that prints a message "Variable times must be an integer"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738F-BADA-4CBA-926F-93B4C4121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29496"/>
            <a:ext cx="8551046" cy="2914938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try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text = input()</a:t>
            </a:r>
          </a:p>
          <a:p>
            <a:r>
              <a:rPr lang="en-US" sz="2400" dirty="0" smtClean="0"/>
              <a:t>    times = </a:t>
            </a:r>
            <a:r>
              <a:rPr lang="en-US" sz="2400" dirty="0" err="1" smtClean="0"/>
              <a:t>int</a:t>
            </a:r>
            <a:r>
              <a:rPr lang="en-US" sz="2400" dirty="0" smtClean="0"/>
              <a:t>(input())</a:t>
            </a:r>
          </a:p>
          <a:p>
            <a:r>
              <a:rPr lang="en-US" sz="2400" dirty="0" smtClean="0"/>
              <a:t>    print(text * times)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bg1"/>
                </a:solidFill>
              </a:rPr>
              <a:t>except </a:t>
            </a:r>
            <a:r>
              <a:rPr lang="en-US" sz="2400" dirty="0" err="1" smtClean="0">
                <a:solidFill>
                  <a:schemeClr val="bg1"/>
                </a:solidFill>
              </a:rPr>
              <a:t>ValueError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   print("Variable times must be an integer")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Definitions and Examples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Every programmer encounters </a:t>
            </a:r>
            <a:r>
              <a:rPr lang="en-US" sz="36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600" dirty="0"/>
              <a:t>Encountering errors and exceptions can be very frustrating at times</a:t>
            </a:r>
          </a:p>
          <a:p>
            <a:r>
              <a:rPr lang="en-US" sz="3600" dirty="0"/>
              <a:t>Once you know why you get certain types of errors, they become much easier to fix</a:t>
            </a:r>
          </a:p>
          <a:p>
            <a:r>
              <a:rPr lang="en-US" sz="3600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Syntax errors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Error?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Syntax errors</a:t>
            </a:r>
            <a:r>
              <a:rPr lang="en-US" sz="3600" dirty="0"/>
              <a:t>, also known as </a:t>
            </a:r>
            <a:r>
              <a:rPr lang="en-US" sz="3600" b="1" dirty="0">
                <a:solidFill>
                  <a:schemeClr val="bg1"/>
                </a:solidFill>
              </a:rPr>
              <a:t>parsing errors</a:t>
            </a:r>
            <a:r>
              <a:rPr lang="en-US" sz="3600" dirty="0"/>
              <a:t>, are perhaps the most common kind of complaint you get while you are still learning 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Even if a statement or expression is </a:t>
            </a:r>
            <a:r>
              <a:rPr lang="en-US" sz="3600" b="1" dirty="0">
                <a:solidFill>
                  <a:schemeClr val="bg1"/>
                </a:solidFill>
              </a:rPr>
              <a:t>syntactically correct</a:t>
            </a:r>
            <a:r>
              <a:rPr lang="en-US" sz="3600" dirty="0"/>
              <a:t>, it may cause an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 when an attempt is made to </a:t>
            </a:r>
            <a:r>
              <a:rPr lang="en-US" sz="3600" b="1" dirty="0">
                <a:solidFill>
                  <a:schemeClr val="bg1"/>
                </a:solidFill>
              </a:rPr>
              <a:t>execute</a:t>
            </a:r>
            <a:r>
              <a:rPr lang="en-US" sz="3600" dirty="0"/>
              <a:t> it</a:t>
            </a:r>
          </a:p>
          <a:p>
            <a:r>
              <a:rPr lang="en-US" sz="3600" dirty="0"/>
              <a:t>Errors detected during execution are called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sz="3600" dirty="0"/>
              <a:t>When an exception is not handled it results in </a:t>
            </a:r>
            <a:r>
              <a:rPr lang="en-US" sz="3600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Exception?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93C7-820B-485C-8646-E62A79FC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18" y="1431534"/>
            <a:ext cx="10949531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Exception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1734</Words>
  <Application>Microsoft Office PowerPoint</Application>
  <PresentationFormat>Widescreen</PresentationFormat>
  <Paragraphs>304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Error Handling</vt:lpstr>
      <vt:lpstr>Table of Contents</vt:lpstr>
      <vt:lpstr>Have a Question?</vt:lpstr>
      <vt:lpstr>Definitions and Examples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32</cp:revision>
  <dcterms:created xsi:type="dcterms:W3CDTF">2018-05-23T13:08:44Z</dcterms:created>
  <dcterms:modified xsi:type="dcterms:W3CDTF">2021-01-04T16:49:08Z</dcterms:modified>
  <cp:category>python; computer programming;programming;software development;software engineering</cp:category>
</cp:coreProperties>
</file>