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g"/>
  <Override PartName="/ppt/media/image12.jpg" ContentType="image/jpg"/>
  <Override PartName="/ppt/media/image13.jpg" ContentType="image/jpg"/>
  <Override PartName="/ppt/media/image14.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7.jpg" ContentType="image/jpg"/>
  <Override PartName="/ppt/media/image30.jpg" ContentType="image/jpg"/>
  <Override PartName="/ppt/media/image37.jpg" ContentType="image/jpg"/>
  <Override PartName="/ppt/media/image38.jpg" ContentType="image/jpg"/>
  <Override PartName="/ppt/media/image39.jpg" ContentType="image/jpg"/>
  <Override PartName="/ppt/media/image41.jpg" ContentType="image/jpg"/>
  <Override PartName="/ppt/media/image42.jpg" ContentType="image/jpg"/>
  <Override PartName="/ppt/media/image4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42"/>
  </p:notesMasterIdLst>
  <p:sldIdLst>
    <p:sldId id="350" r:id="rId2"/>
    <p:sldId id="259" r:id="rId3"/>
    <p:sldId id="354" r:id="rId4"/>
    <p:sldId id="355" r:id="rId5"/>
    <p:sldId id="260" r:id="rId6"/>
    <p:sldId id="351" r:id="rId7"/>
    <p:sldId id="352" r:id="rId8"/>
    <p:sldId id="353" r:id="rId9"/>
    <p:sldId id="344" r:id="rId10"/>
    <p:sldId id="345" r:id="rId11"/>
    <p:sldId id="347" r:id="rId12"/>
    <p:sldId id="348" r:id="rId13"/>
    <p:sldId id="349" r:id="rId14"/>
    <p:sldId id="270" r:id="rId15"/>
    <p:sldId id="271" r:id="rId16"/>
    <p:sldId id="280" r:id="rId17"/>
    <p:sldId id="281" r:id="rId18"/>
    <p:sldId id="294" r:id="rId19"/>
    <p:sldId id="295" r:id="rId20"/>
    <p:sldId id="296" r:id="rId21"/>
    <p:sldId id="297" r:id="rId22"/>
    <p:sldId id="298" r:id="rId23"/>
    <p:sldId id="299" r:id="rId24"/>
    <p:sldId id="300" r:id="rId25"/>
    <p:sldId id="310" r:id="rId26"/>
    <p:sldId id="311" r:id="rId27"/>
    <p:sldId id="312" r:id="rId28"/>
    <p:sldId id="316" r:id="rId29"/>
    <p:sldId id="356" r:id="rId30"/>
    <p:sldId id="338" r:id="rId31"/>
    <p:sldId id="339" r:id="rId32"/>
    <p:sldId id="340" r:id="rId33"/>
    <p:sldId id="341" r:id="rId34"/>
    <p:sldId id="342" r:id="rId35"/>
    <p:sldId id="320" r:id="rId36"/>
    <p:sldId id="323" r:id="rId37"/>
    <p:sldId id="324" r:id="rId38"/>
    <p:sldId id="325" r:id="rId39"/>
    <p:sldId id="328" r:id="rId40"/>
    <p:sldId id="329" r:id="rId41"/>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627EF-D5E9-4ABE-9459-AE71305DC4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13C518-64E5-4991-B907-7036BE0157D2}">
      <dgm:prSet/>
      <dgm:spPr/>
      <dgm:t>
        <a:bodyPr/>
        <a:lstStyle/>
        <a:p>
          <a:r>
            <a:rPr lang="en-US" dirty="0"/>
            <a:t>Introduction 	                                          </a:t>
          </a:r>
        </a:p>
      </dgm:t>
    </dgm:pt>
    <dgm:pt modelId="{9B00030F-C801-4E95-8C12-1C57507F89C2}" type="parTrans" cxnId="{C905866F-FB96-4872-899D-63061063AD86}">
      <dgm:prSet/>
      <dgm:spPr/>
      <dgm:t>
        <a:bodyPr/>
        <a:lstStyle/>
        <a:p>
          <a:endParaRPr lang="en-US"/>
        </a:p>
      </dgm:t>
    </dgm:pt>
    <dgm:pt modelId="{0808A7D3-77F9-4316-B94D-02D1C9582AF9}" type="sibTrans" cxnId="{C905866F-FB96-4872-899D-63061063AD86}">
      <dgm:prSet/>
      <dgm:spPr/>
      <dgm:t>
        <a:bodyPr/>
        <a:lstStyle/>
        <a:p>
          <a:endParaRPr lang="en-US"/>
        </a:p>
      </dgm:t>
    </dgm:pt>
    <dgm:pt modelId="{5088594A-6C4C-44D0-9080-9E7CCF064605}">
      <dgm:prSet/>
      <dgm:spPr/>
      <dgm:t>
        <a:bodyPr/>
        <a:lstStyle/>
        <a:p>
          <a:r>
            <a:rPr lang="en-US" dirty="0"/>
            <a:t>Problem description </a:t>
          </a:r>
        </a:p>
      </dgm:t>
    </dgm:pt>
    <dgm:pt modelId="{8505F8C1-360E-4824-B6E4-2AB99ABA4BDB}" type="parTrans" cxnId="{76013E7D-4EDB-42E0-BFCA-F8942C2059CD}">
      <dgm:prSet/>
      <dgm:spPr/>
      <dgm:t>
        <a:bodyPr/>
        <a:lstStyle/>
        <a:p>
          <a:endParaRPr lang="en-US"/>
        </a:p>
      </dgm:t>
    </dgm:pt>
    <dgm:pt modelId="{B30099E6-FD3D-4C8F-9490-7A3E26969423}" type="sibTrans" cxnId="{76013E7D-4EDB-42E0-BFCA-F8942C2059CD}">
      <dgm:prSet/>
      <dgm:spPr/>
      <dgm:t>
        <a:bodyPr/>
        <a:lstStyle/>
        <a:p>
          <a:endParaRPr lang="en-US"/>
        </a:p>
      </dgm:t>
    </dgm:pt>
    <dgm:pt modelId="{2A3490D5-C569-4AC2-B2E3-FD270CCE8511}">
      <dgm:prSet/>
      <dgm:spPr/>
      <dgm:t>
        <a:bodyPr/>
        <a:lstStyle/>
        <a:p>
          <a:pPr algn="l"/>
          <a:r>
            <a:rPr lang="en-US" dirty="0"/>
            <a:t>System Design</a:t>
          </a:r>
        </a:p>
      </dgm:t>
    </dgm:pt>
    <dgm:pt modelId="{90A05304-25CB-46B7-8494-2838BDD3A9AE}" type="parTrans" cxnId="{0141E7F2-90D5-4116-A196-F9D9E2EFD13E}">
      <dgm:prSet/>
      <dgm:spPr/>
      <dgm:t>
        <a:bodyPr/>
        <a:lstStyle/>
        <a:p>
          <a:endParaRPr lang="en-US"/>
        </a:p>
      </dgm:t>
    </dgm:pt>
    <dgm:pt modelId="{1918EAC9-AA4E-4084-8741-3CA14D70CA54}" type="sibTrans" cxnId="{0141E7F2-90D5-4116-A196-F9D9E2EFD13E}">
      <dgm:prSet/>
      <dgm:spPr/>
      <dgm:t>
        <a:bodyPr/>
        <a:lstStyle/>
        <a:p>
          <a:endParaRPr lang="en-US"/>
        </a:p>
      </dgm:t>
    </dgm:pt>
    <dgm:pt modelId="{600E74AA-0313-4CA8-98F7-678ED2738BC7}">
      <dgm:prSet/>
      <dgm:spPr/>
      <dgm:t>
        <a:bodyPr/>
        <a:lstStyle/>
        <a:p>
          <a:pPr algn="l" rtl="1"/>
          <a:r>
            <a:rPr lang="en-US" dirty="0"/>
            <a:t>Dataset description </a:t>
          </a:r>
        </a:p>
      </dgm:t>
    </dgm:pt>
    <dgm:pt modelId="{A7C6CAAE-7909-4502-805F-460C4FD8CD56}" type="parTrans" cxnId="{7A8E70FC-51B1-4F9B-806A-5A4250207BD6}">
      <dgm:prSet/>
      <dgm:spPr/>
      <dgm:t>
        <a:bodyPr/>
        <a:lstStyle/>
        <a:p>
          <a:endParaRPr lang="en-US"/>
        </a:p>
      </dgm:t>
    </dgm:pt>
    <dgm:pt modelId="{FB5B2655-9892-4E46-80E8-0AC0A591F250}" type="sibTrans" cxnId="{7A8E70FC-51B1-4F9B-806A-5A4250207BD6}">
      <dgm:prSet/>
      <dgm:spPr/>
      <dgm:t>
        <a:bodyPr/>
        <a:lstStyle/>
        <a:p>
          <a:endParaRPr lang="en-US"/>
        </a:p>
      </dgm:t>
    </dgm:pt>
    <dgm:pt modelId="{930813A4-B12E-420D-BA70-5B1F3AEAE346}">
      <dgm:prSet/>
      <dgm:spPr/>
      <dgm:t>
        <a:bodyPr/>
        <a:lstStyle/>
        <a:p>
          <a:r>
            <a:rPr lang="en-US"/>
            <a:t>Conclusion &amp; Future Work       </a:t>
          </a:r>
        </a:p>
      </dgm:t>
    </dgm:pt>
    <dgm:pt modelId="{26F86C5F-4537-43E0-9E19-35B4F1AE02D4}" type="parTrans" cxnId="{CBBEC804-8DE2-46C3-B351-6B2BE44B79BB}">
      <dgm:prSet/>
      <dgm:spPr/>
      <dgm:t>
        <a:bodyPr/>
        <a:lstStyle/>
        <a:p>
          <a:endParaRPr lang="en-US"/>
        </a:p>
      </dgm:t>
    </dgm:pt>
    <dgm:pt modelId="{C47E5DBC-F482-4322-BC71-635BFD26E32B}" type="sibTrans" cxnId="{CBBEC804-8DE2-46C3-B351-6B2BE44B79BB}">
      <dgm:prSet/>
      <dgm:spPr/>
      <dgm:t>
        <a:bodyPr/>
        <a:lstStyle/>
        <a:p>
          <a:endParaRPr lang="en-US"/>
        </a:p>
      </dgm:t>
    </dgm:pt>
    <dgm:pt modelId="{CE6828F8-C3F4-4048-92B4-D8376E767505}">
      <dgm:prSet/>
      <dgm:spPr/>
      <dgm:t>
        <a:bodyPr/>
        <a:lstStyle/>
        <a:p>
          <a:r>
            <a:rPr lang="en-US"/>
            <a:t>Lessons                                            </a:t>
          </a:r>
        </a:p>
      </dgm:t>
    </dgm:pt>
    <dgm:pt modelId="{2C9191F0-79E6-456F-8218-CCA7D8E0B24D}" type="parTrans" cxnId="{29956CAF-11A7-4332-8965-E67CAF63EB30}">
      <dgm:prSet/>
      <dgm:spPr/>
      <dgm:t>
        <a:bodyPr/>
        <a:lstStyle/>
        <a:p>
          <a:endParaRPr lang="en-US"/>
        </a:p>
      </dgm:t>
    </dgm:pt>
    <dgm:pt modelId="{E874973A-61AF-43CE-9D90-44538D33D4E5}" type="sibTrans" cxnId="{29956CAF-11A7-4332-8965-E67CAF63EB30}">
      <dgm:prSet/>
      <dgm:spPr/>
      <dgm:t>
        <a:bodyPr/>
        <a:lstStyle/>
        <a:p>
          <a:endParaRPr lang="en-US"/>
        </a:p>
      </dgm:t>
    </dgm:pt>
    <dgm:pt modelId="{04FD1223-7389-4A75-8164-017BD72DB185}">
      <dgm:prSet/>
      <dgm:spPr/>
      <dgm:t>
        <a:bodyPr/>
        <a:lstStyle/>
        <a:p>
          <a:r>
            <a:rPr lang="en-US" dirty="0"/>
            <a:t>Implementation &amp; Results       </a:t>
          </a:r>
        </a:p>
      </dgm:t>
    </dgm:pt>
    <dgm:pt modelId="{D1B629FD-CE38-4565-96B6-3FF23465A81B}" type="sibTrans" cxnId="{86F0B805-AB00-4F99-B13D-08A5A953A60C}">
      <dgm:prSet/>
      <dgm:spPr/>
      <dgm:t>
        <a:bodyPr/>
        <a:lstStyle/>
        <a:p>
          <a:endParaRPr lang="en-US"/>
        </a:p>
      </dgm:t>
    </dgm:pt>
    <dgm:pt modelId="{6113D27F-75C1-44BE-95D5-69292A44BF5D}" type="parTrans" cxnId="{86F0B805-AB00-4F99-B13D-08A5A953A60C}">
      <dgm:prSet/>
      <dgm:spPr/>
      <dgm:t>
        <a:bodyPr/>
        <a:lstStyle/>
        <a:p>
          <a:endParaRPr lang="en-US"/>
        </a:p>
      </dgm:t>
    </dgm:pt>
    <dgm:pt modelId="{D48A932C-E40A-418A-A871-DE88B9A9B597}" type="pres">
      <dgm:prSet presAssocID="{FA0627EF-D5E9-4ABE-9459-AE71305DC4A9}" presName="vert0" presStyleCnt="0">
        <dgm:presLayoutVars>
          <dgm:dir/>
          <dgm:animOne val="branch"/>
          <dgm:animLvl val="lvl"/>
        </dgm:presLayoutVars>
      </dgm:prSet>
      <dgm:spPr/>
    </dgm:pt>
    <dgm:pt modelId="{D6E4F2C5-0167-430E-A590-909D3CD14E89}" type="pres">
      <dgm:prSet presAssocID="{5313C518-64E5-4991-B907-7036BE0157D2}" presName="thickLine" presStyleLbl="alignNode1" presStyleIdx="0" presStyleCnt="7"/>
      <dgm:spPr/>
    </dgm:pt>
    <dgm:pt modelId="{FF963D9E-084A-45C4-8B44-AC5A9371E88E}" type="pres">
      <dgm:prSet presAssocID="{5313C518-64E5-4991-B907-7036BE0157D2}" presName="horz1" presStyleCnt="0"/>
      <dgm:spPr/>
    </dgm:pt>
    <dgm:pt modelId="{1DC8EC28-E59E-4058-9278-1898C41A7A5A}" type="pres">
      <dgm:prSet presAssocID="{5313C518-64E5-4991-B907-7036BE0157D2}" presName="tx1" presStyleLbl="revTx" presStyleIdx="0" presStyleCnt="7"/>
      <dgm:spPr/>
    </dgm:pt>
    <dgm:pt modelId="{7E854C53-BCDC-4ED4-A8D2-98362B6F8D23}" type="pres">
      <dgm:prSet presAssocID="{5313C518-64E5-4991-B907-7036BE0157D2}" presName="vert1" presStyleCnt="0"/>
      <dgm:spPr/>
    </dgm:pt>
    <dgm:pt modelId="{90BE20DB-02E7-4603-A5C4-327B0350F569}" type="pres">
      <dgm:prSet presAssocID="{5088594A-6C4C-44D0-9080-9E7CCF064605}" presName="thickLine" presStyleLbl="alignNode1" presStyleIdx="1" presStyleCnt="7"/>
      <dgm:spPr/>
    </dgm:pt>
    <dgm:pt modelId="{3A2FD0CE-F61D-4B40-81B9-784820EA4579}" type="pres">
      <dgm:prSet presAssocID="{5088594A-6C4C-44D0-9080-9E7CCF064605}" presName="horz1" presStyleCnt="0"/>
      <dgm:spPr/>
    </dgm:pt>
    <dgm:pt modelId="{8CDD1D62-EC83-44D3-9572-BBFD1AD2B74D}" type="pres">
      <dgm:prSet presAssocID="{5088594A-6C4C-44D0-9080-9E7CCF064605}" presName="tx1" presStyleLbl="revTx" presStyleIdx="1" presStyleCnt="7"/>
      <dgm:spPr/>
    </dgm:pt>
    <dgm:pt modelId="{A437CA5C-D4DD-4059-90CD-E4F1BF50F71A}" type="pres">
      <dgm:prSet presAssocID="{5088594A-6C4C-44D0-9080-9E7CCF064605}" presName="vert1" presStyleCnt="0"/>
      <dgm:spPr/>
    </dgm:pt>
    <dgm:pt modelId="{0A92B339-E64C-45D3-B04D-36F1AB7E3667}" type="pres">
      <dgm:prSet presAssocID="{2A3490D5-C569-4AC2-B2E3-FD270CCE8511}" presName="thickLine" presStyleLbl="alignNode1" presStyleIdx="2" presStyleCnt="7"/>
      <dgm:spPr/>
    </dgm:pt>
    <dgm:pt modelId="{37CBC398-BCA4-4C22-B404-6CBE5B5952FE}" type="pres">
      <dgm:prSet presAssocID="{2A3490D5-C569-4AC2-B2E3-FD270CCE8511}" presName="horz1" presStyleCnt="0"/>
      <dgm:spPr/>
    </dgm:pt>
    <dgm:pt modelId="{CDD73C75-29F4-42F3-BBE1-C6A99ADCB40E}" type="pres">
      <dgm:prSet presAssocID="{2A3490D5-C569-4AC2-B2E3-FD270CCE8511}" presName="tx1" presStyleLbl="revTx" presStyleIdx="2" presStyleCnt="7"/>
      <dgm:spPr/>
    </dgm:pt>
    <dgm:pt modelId="{72389AE2-04F4-4109-8557-BB5A0E08AA22}" type="pres">
      <dgm:prSet presAssocID="{2A3490D5-C569-4AC2-B2E3-FD270CCE8511}" presName="vert1" presStyleCnt="0"/>
      <dgm:spPr/>
    </dgm:pt>
    <dgm:pt modelId="{867E8D14-36CE-4D13-BFB4-67029A12EF47}" type="pres">
      <dgm:prSet presAssocID="{600E74AA-0313-4CA8-98F7-678ED2738BC7}" presName="thickLine" presStyleLbl="alignNode1" presStyleIdx="3" presStyleCnt="7"/>
      <dgm:spPr/>
    </dgm:pt>
    <dgm:pt modelId="{3B119587-9ADE-449E-9A80-0C8BA8C886D0}" type="pres">
      <dgm:prSet presAssocID="{600E74AA-0313-4CA8-98F7-678ED2738BC7}" presName="horz1" presStyleCnt="0"/>
      <dgm:spPr/>
    </dgm:pt>
    <dgm:pt modelId="{D687A066-F254-4CC0-836C-E258FCE774E8}" type="pres">
      <dgm:prSet presAssocID="{600E74AA-0313-4CA8-98F7-678ED2738BC7}" presName="tx1" presStyleLbl="revTx" presStyleIdx="3" presStyleCnt="7"/>
      <dgm:spPr/>
    </dgm:pt>
    <dgm:pt modelId="{D5855E98-6D55-4944-995F-00D751A9BC62}" type="pres">
      <dgm:prSet presAssocID="{600E74AA-0313-4CA8-98F7-678ED2738BC7}" presName="vert1" presStyleCnt="0"/>
      <dgm:spPr/>
    </dgm:pt>
    <dgm:pt modelId="{F1F7BD53-3BC8-4250-A4B1-0BDE3CA79F0F}" type="pres">
      <dgm:prSet presAssocID="{04FD1223-7389-4A75-8164-017BD72DB185}" presName="thickLine" presStyleLbl="alignNode1" presStyleIdx="4" presStyleCnt="7"/>
      <dgm:spPr/>
    </dgm:pt>
    <dgm:pt modelId="{F2CCE25A-940B-4314-8588-3577140E111C}" type="pres">
      <dgm:prSet presAssocID="{04FD1223-7389-4A75-8164-017BD72DB185}" presName="horz1" presStyleCnt="0"/>
      <dgm:spPr/>
    </dgm:pt>
    <dgm:pt modelId="{7CCF84EE-11BF-4259-8F11-97934E2D3FD7}" type="pres">
      <dgm:prSet presAssocID="{04FD1223-7389-4A75-8164-017BD72DB185}" presName="tx1" presStyleLbl="revTx" presStyleIdx="4" presStyleCnt="7"/>
      <dgm:spPr/>
    </dgm:pt>
    <dgm:pt modelId="{E2FCE030-2247-425E-B340-B1F2365F82BA}" type="pres">
      <dgm:prSet presAssocID="{04FD1223-7389-4A75-8164-017BD72DB185}" presName="vert1" presStyleCnt="0"/>
      <dgm:spPr/>
    </dgm:pt>
    <dgm:pt modelId="{8E1A4987-804D-449B-BEFD-8A1485D48842}" type="pres">
      <dgm:prSet presAssocID="{930813A4-B12E-420D-BA70-5B1F3AEAE346}" presName="thickLine" presStyleLbl="alignNode1" presStyleIdx="5" presStyleCnt="7"/>
      <dgm:spPr/>
    </dgm:pt>
    <dgm:pt modelId="{31042068-A277-4DB0-81EC-0DBAF0596E78}" type="pres">
      <dgm:prSet presAssocID="{930813A4-B12E-420D-BA70-5B1F3AEAE346}" presName="horz1" presStyleCnt="0"/>
      <dgm:spPr/>
    </dgm:pt>
    <dgm:pt modelId="{BA6F9D61-471A-442C-945D-879F5C4518D6}" type="pres">
      <dgm:prSet presAssocID="{930813A4-B12E-420D-BA70-5B1F3AEAE346}" presName="tx1" presStyleLbl="revTx" presStyleIdx="5" presStyleCnt="7"/>
      <dgm:spPr/>
    </dgm:pt>
    <dgm:pt modelId="{58FA72C2-83D0-418E-BDBB-8E6C0155A524}" type="pres">
      <dgm:prSet presAssocID="{930813A4-B12E-420D-BA70-5B1F3AEAE346}" presName="vert1" presStyleCnt="0"/>
      <dgm:spPr/>
    </dgm:pt>
    <dgm:pt modelId="{2F1AFA80-AD69-42F3-93B3-D24357FD4AA5}" type="pres">
      <dgm:prSet presAssocID="{CE6828F8-C3F4-4048-92B4-D8376E767505}" presName="thickLine" presStyleLbl="alignNode1" presStyleIdx="6" presStyleCnt="7"/>
      <dgm:spPr/>
    </dgm:pt>
    <dgm:pt modelId="{54CC0889-4228-4C71-A5B9-52F4B0ED6B20}" type="pres">
      <dgm:prSet presAssocID="{CE6828F8-C3F4-4048-92B4-D8376E767505}" presName="horz1" presStyleCnt="0"/>
      <dgm:spPr/>
    </dgm:pt>
    <dgm:pt modelId="{B4E52DF5-CAFF-4C1D-9CE8-2813DB000DD1}" type="pres">
      <dgm:prSet presAssocID="{CE6828F8-C3F4-4048-92B4-D8376E767505}" presName="tx1" presStyleLbl="revTx" presStyleIdx="6" presStyleCnt="7"/>
      <dgm:spPr/>
    </dgm:pt>
    <dgm:pt modelId="{8D23C50C-5AA8-435D-9241-E23A3EC60D37}" type="pres">
      <dgm:prSet presAssocID="{CE6828F8-C3F4-4048-92B4-D8376E767505}" presName="vert1" presStyleCnt="0"/>
      <dgm:spPr/>
    </dgm:pt>
  </dgm:ptLst>
  <dgm:cxnLst>
    <dgm:cxn modelId="{CBBEC804-8DE2-46C3-B351-6B2BE44B79BB}" srcId="{FA0627EF-D5E9-4ABE-9459-AE71305DC4A9}" destId="{930813A4-B12E-420D-BA70-5B1F3AEAE346}" srcOrd="5" destOrd="0" parTransId="{26F86C5F-4537-43E0-9E19-35B4F1AE02D4}" sibTransId="{C47E5DBC-F482-4322-BC71-635BFD26E32B}"/>
    <dgm:cxn modelId="{86F0B805-AB00-4F99-B13D-08A5A953A60C}" srcId="{FA0627EF-D5E9-4ABE-9459-AE71305DC4A9}" destId="{04FD1223-7389-4A75-8164-017BD72DB185}" srcOrd="4" destOrd="0" parTransId="{6113D27F-75C1-44BE-95D5-69292A44BF5D}" sibTransId="{D1B629FD-CE38-4565-96B6-3FF23465A81B}"/>
    <dgm:cxn modelId="{B5D7060F-F685-43C3-BA41-15C1D14F0AD4}" type="presOf" srcId="{2A3490D5-C569-4AC2-B2E3-FD270CCE8511}" destId="{CDD73C75-29F4-42F3-BBE1-C6A99ADCB40E}" srcOrd="0" destOrd="0" presId="urn:microsoft.com/office/officeart/2008/layout/LinedList"/>
    <dgm:cxn modelId="{23418133-74A1-43BC-8E10-619D170FF33C}" type="presOf" srcId="{5088594A-6C4C-44D0-9080-9E7CCF064605}" destId="{8CDD1D62-EC83-44D3-9572-BBFD1AD2B74D}" srcOrd="0" destOrd="0" presId="urn:microsoft.com/office/officeart/2008/layout/LinedList"/>
    <dgm:cxn modelId="{69654768-3E52-42CE-B291-845BD57FA17F}" type="presOf" srcId="{CE6828F8-C3F4-4048-92B4-D8376E767505}" destId="{B4E52DF5-CAFF-4C1D-9CE8-2813DB000DD1}" srcOrd="0" destOrd="0" presId="urn:microsoft.com/office/officeart/2008/layout/LinedList"/>
    <dgm:cxn modelId="{C905866F-FB96-4872-899D-63061063AD86}" srcId="{FA0627EF-D5E9-4ABE-9459-AE71305DC4A9}" destId="{5313C518-64E5-4991-B907-7036BE0157D2}" srcOrd="0" destOrd="0" parTransId="{9B00030F-C801-4E95-8C12-1C57507F89C2}" sibTransId="{0808A7D3-77F9-4316-B94D-02D1C9582AF9}"/>
    <dgm:cxn modelId="{76013E7D-4EDB-42E0-BFCA-F8942C2059CD}" srcId="{FA0627EF-D5E9-4ABE-9459-AE71305DC4A9}" destId="{5088594A-6C4C-44D0-9080-9E7CCF064605}" srcOrd="1" destOrd="0" parTransId="{8505F8C1-360E-4824-B6E4-2AB99ABA4BDB}" sibTransId="{B30099E6-FD3D-4C8F-9490-7A3E26969423}"/>
    <dgm:cxn modelId="{21759893-96EE-4841-A596-7E1F2911B1DE}" type="presOf" srcId="{930813A4-B12E-420D-BA70-5B1F3AEAE346}" destId="{BA6F9D61-471A-442C-945D-879F5C4518D6}" srcOrd="0" destOrd="0" presId="urn:microsoft.com/office/officeart/2008/layout/LinedList"/>
    <dgm:cxn modelId="{29956CAF-11A7-4332-8965-E67CAF63EB30}" srcId="{FA0627EF-D5E9-4ABE-9459-AE71305DC4A9}" destId="{CE6828F8-C3F4-4048-92B4-D8376E767505}" srcOrd="6" destOrd="0" parTransId="{2C9191F0-79E6-456F-8218-CCA7D8E0B24D}" sibTransId="{E874973A-61AF-43CE-9D90-44538D33D4E5}"/>
    <dgm:cxn modelId="{C45CD5C2-8444-434F-ACA2-C0BF9EEF9FB7}" type="presOf" srcId="{600E74AA-0313-4CA8-98F7-678ED2738BC7}" destId="{D687A066-F254-4CC0-836C-E258FCE774E8}" srcOrd="0" destOrd="0" presId="urn:microsoft.com/office/officeart/2008/layout/LinedList"/>
    <dgm:cxn modelId="{503C18CE-6F3D-4698-A2C7-6E69A9EC1E74}" type="presOf" srcId="{5313C518-64E5-4991-B907-7036BE0157D2}" destId="{1DC8EC28-E59E-4058-9278-1898C41A7A5A}" srcOrd="0" destOrd="0" presId="urn:microsoft.com/office/officeart/2008/layout/LinedList"/>
    <dgm:cxn modelId="{72B76CE9-64F2-490B-9E6C-D60EAA2342B6}" type="presOf" srcId="{04FD1223-7389-4A75-8164-017BD72DB185}" destId="{7CCF84EE-11BF-4259-8F11-97934E2D3FD7}" srcOrd="0" destOrd="0" presId="urn:microsoft.com/office/officeart/2008/layout/LinedList"/>
    <dgm:cxn modelId="{0141E7F2-90D5-4116-A196-F9D9E2EFD13E}" srcId="{FA0627EF-D5E9-4ABE-9459-AE71305DC4A9}" destId="{2A3490D5-C569-4AC2-B2E3-FD270CCE8511}" srcOrd="2" destOrd="0" parTransId="{90A05304-25CB-46B7-8494-2838BDD3A9AE}" sibTransId="{1918EAC9-AA4E-4084-8741-3CA14D70CA54}"/>
    <dgm:cxn modelId="{7A8E70FC-51B1-4F9B-806A-5A4250207BD6}" srcId="{FA0627EF-D5E9-4ABE-9459-AE71305DC4A9}" destId="{600E74AA-0313-4CA8-98F7-678ED2738BC7}" srcOrd="3" destOrd="0" parTransId="{A7C6CAAE-7909-4502-805F-460C4FD8CD56}" sibTransId="{FB5B2655-9892-4E46-80E8-0AC0A591F250}"/>
    <dgm:cxn modelId="{D9E4A3FE-748E-4B02-A88D-5313CD1D6819}" type="presOf" srcId="{FA0627EF-D5E9-4ABE-9459-AE71305DC4A9}" destId="{D48A932C-E40A-418A-A871-DE88B9A9B597}" srcOrd="0" destOrd="0" presId="urn:microsoft.com/office/officeart/2008/layout/LinedList"/>
    <dgm:cxn modelId="{D93D5886-DB07-409E-AE02-C1484F60F66F}" type="presParOf" srcId="{D48A932C-E40A-418A-A871-DE88B9A9B597}" destId="{D6E4F2C5-0167-430E-A590-909D3CD14E89}" srcOrd="0" destOrd="0" presId="urn:microsoft.com/office/officeart/2008/layout/LinedList"/>
    <dgm:cxn modelId="{E026649D-F6CA-4FC7-BB63-BB933D76EEE9}" type="presParOf" srcId="{D48A932C-E40A-418A-A871-DE88B9A9B597}" destId="{FF963D9E-084A-45C4-8B44-AC5A9371E88E}" srcOrd="1" destOrd="0" presId="urn:microsoft.com/office/officeart/2008/layout/LinedList"/>
    <dgm:cxn modelId="{8D3B1DD7-8774-402D-8AA5-3242CE2F1F62}" type="presParOf" srcId="{FF963D9E-084A-45C4-8B44-AC5A9371E88E}" destId="{1DC8EC28-E59E-4058-9278-1898C41A7A5A}" srcOrd="0" destOrd="0" presId="urn:microsoft.com/office/officeart/2008/layout/LinedList"/>
    <dgm:cxn modelId="{5750864A-FAFE-4CBF-B6C9-D9761B5676D5}" type="presParOf" srcId="{FF963D9E-084A-45C4-8B44-AC5A9371E88E}" destId="{7E854C53-BCDC-4ED4-A8D2-98362B6F8D23}" srcOrd="1" destOrd="0" presId="urn:microsoft.com/office/officeart/2008/layout/LinedList"/>
    <dgm:cxn modelId="{143FA02B-7861-4030-8FE0-99BCE680058D}" type="presParOf" srcId="{D48A932C-E40A-418A-A871-DE88B9A9B597}" destId="{90BE20DB-02E7-4603-A5C4-327B0350F569}" srcOrd="2" destOrd="0" presId="urn:microsoft.com/office/officeart/2008/layout/LinedList"/>
    <dgm:cxn modelId="{57E5CAFC-D4DA-451D-8562-EC138EE324B1}" type="presParOf" srcId="{D48A932C-E40A-418A-A871-DE88B9A9B597}" destId="{3A2FD0CE-F61D-4B40-81B9-784820EA4579}" srcOrd="3" destOrd="0" presId="urn:microsoft.com/office/officeart/2008/layout/LinedList"/>
    <dgm:cxn modelId="{0F7B6E87-CC8B-4307-95C1-6EA3638877B4}" type="presParOf" srcId="{3A2FD0CE-F61D-4B40-81B9-784820EA4579}" destId="{8CDD1D62-EC83-44D3-9572-BBFD1AD2B74D}" srcOrd="0" destOrd="0" presId="urn:microsoft.com/office/officeart/2008/layout/LinedList"/>
    <dgm:cxn modelId="{65DAB770-6F08-4A68-8EEE-8E031F0A00C4}" type="presParOf" srcId="{3A2FD0CE-F61D-4B40-81B9-784820EA4579}" destId="{A437CA5C-D4DD-4059-90CD-E4F1BF50F71A}" srcOrd="1" destOrd="0" presId="urn:microsoft.com/office/officeart/2008/layout/LinedList"/>
    <dgm:cxn modelId="{298DA91B-F3D4-42FF-9003-100C6DC248CA}" type="presParOf" srcId="{D48A932C-E40A-418A-A871-DE88B9A9B597}" destId="{0A92B339-E64C-45D3-B04D-36F1AB7E3667}" srcOrd="4" destOrd="0" presId="urn:microsoft.com/office/officeart/2008/layout/LinedList"/>
    <dgm:cxn modelId="{703A2E20-AF71-488F-B29F-74B0180517CC}" type="presParOf" srcId="{D48A932C-E40A-418A-A871-DE88B9A9B597}" destId="{37CBC398-BCA4-4C22-B404-6CBE5B5952FE}" srcOrd="5" destOrd="0" presId="urn:microsoft.com/office/officeart/2008/layout/LinedList"/>
    <dgm:cxn modelId="{E02F2FD7-1599-4EE0-B1ED-EF015E556811}" type="presParOf" srcId="{37CBC398-BCA4-4C22-B404-6CBE5B5952FE}" destId="{CDD73C75-29F4-42F3-BBE1-C6A99ADCB40E}" srcOrd="0" destOrd="0" presId="urn:microsoft.com/office/officeart/2008/layout/LinedList"/>
    <dgm:cxn modelId="{241E3B6B-CA0A-4E5E-8453-7F17526CB0FB}" type="presParOf" srcId="{37CBC398-BCA4-4C22-B404-6CBE5B5952FE}" destId="{72389AE2-04F4-4109-8557-BB5A0E08AA22}" srcOrd="1" destOrd="0" presId="urn:microsoft.com/office/officeart/2008/layout/LinedList"/>
    <dgm:cxn modelId="{C4398B13-8AD4-4C3B-BB70-D36250342EC2}" type="presParOf" srcId="{D48A932C-E40A-418A-A871-DE88B9A9B597}" destId="{867E8D14-36CE-4D13-BFB4-67029A12EF47}" srcOrd="6" destOrd="0" presId="urn:microsoft.com/office/officeart/2008/layout/LinedList"/>
    <dgm:cxn modelId="{74B39D75-8E12-44C1-9281-D4CBA8066D4F}" type="presParOf" srcId="{D48A932C-E40A-418A-A871-DE88B9A9B597}" destId="{3B119587-9ADE-449E-9A80-0C8BA8C886D0}" srcOrd="7" destOrd="0" presId="urn:microsoft.com/office/officeart/2008/layout/LinedList"/>
    <dgm:cxn modelId="{A5E13D19-9CD2-474E-A9D9-61E681CD4924}" type="presParOf" srcId="{3B119587-9ADE-449E-9A80-0C8BA8C886D0}" destId="{D687A066-F254-4CC0-836C-E258FCE774E8}" srcOrd="0" destOrd="0" presId="urn:microsoft.com/office/officeart/2008/layout/LinedList"/>
    <dgm:cxn modelId="{330DBF82-231F-4A01-B4C3-C9353F9ECEAF}" type="presParOf" srcId="{3B119587-9ADE-449E-9A80-0C8BA8C886D0}" destId="{D5855E98-6D55-4944-995F-00D751A9BC62}" srcOrd="1" destOrd="0" presId="urn:microsoft.com/office/officeart/2008/layout/LinedList"/>
    <dgm:cxn modelId="{C5749AC1-9DB2-45DF-8D80-2FCFEEE32581}" type="presParOf" srcId="{D48A932C-E40A-418A-A871-DE88B9A9B597}" destId="{F1F7BD53-3BC8-4250-A4B1-0BDE3CA79F0F}" srcOrd="8" destOrd="0" presId="urn:microsoft.com/office/officeart/2008/layout/LinedList"/>
    <dgm:cxn modelId="{299D48C5-0A78-4B4E-AF77-5E850833D309}" type="presParOf" srcId="{D48A932C-E40A-418A-A871-DE88B9A9B597}" destId="{F2CCE25A-940B-4314-8588-3577140E111C}" srcOrd="9" destOrd="0" presId="urn:microsoft.com/office/officeart/2008/layout/LinedList"/>
    <dgm:cxn modelId="{C730754C-878A-46E9-96FB-D852AD594F2D}" type="presParOf" srcId="{F2CCE25A-940B-4314-8588-3577140E111C}" destId="{7CCF84EE-11BF-4259-8F11-97934E2D3FD7}" srcOrd="0" destOrd="0" presId="urn:microsoft.com/office/officeart/2008/layout/LinedList"/>
    <dgm:cxn modelId="{99121744-3634-49CF-A5AC-CDC3F1681E6D}" type="presParOf" srcId="{F2CCE25A-940B-4314-8588-3577140E111C}" destId="{E2FCE030-2247-425E-B340-B1F2365F82BA}" srcOrd="1" destOrd="0" presId="urn:microsoft.com/office/officeart/2008/layout/LinedList"/>
    <dgm:cxn modelId="{BFB8FC27-5544-4E7C-BCCD-8ECEF5122FDB}" type="presParOf" srcId="{D48A932C-E40A-418A-A871-DE88B9A9B597}" destId="{8E1A4987-804D-449B-BEFD-8A1485D48842}" srcOrd="10" destOrd="0" presId="urn:microsoft.com/office/officeart/2008/layout/LinedList"/>
    <dgm:cxn modelId="{4FF88066-F479-4357-8175-ABA52A54308C}" type="presParOf" srcId="{D48A932C-E40A-418A-A871-DE88B9A9B597}" destId="{31042068-A277-4DB0-81EC-0DBAF0596E78}" srcOrd="11" destOrd="0" presId="urn:microsoft.com/office/officeart/2008/layout/LinedList"/>
    <dgm:cxn modelId="{0A7E0746-63AE-4168-B98F-B89163AEBAA1}" type="presParOf" srcId="{31042068-A277-4DB0-81EC-0DBAF0596E78}" destId="{BA6F9D61-471A-442C-945D-879F5C4518D6}" srcOrd="0" destOrd="0" presId="urn:microsoft.com/office/officeart/2008/layout/LinedList"/>
    <dgm:cxn modelId="{3BD4ED3F-0AF2-4D39-8D50-0CA074E76753}" type="presParOf" srcId="{31042068-A277-4DB0-81EC-0DBAF0596E78}" destId="{58FA72C2-83D0-418E-BDBB-8E6C0155A524}" srcOrd="1" destOrd="0" presId="urn:microsoft.com/office/officeart/2008/layout/LinedList"/>
    <dgm:cxn modelId="{8B5FD5C2-707B-4135-9D8F-0426338FA191}" type="presParOf" srcId="{D48A932C-E40A-418A-A871-DE88B9A9B597}" destId="{2F1AFA80-AD69-42F3-93B3-D24357FD4AA5}" srcOrd="12" destOrd="0" presId="urn:microsoft.com/office/officeart/2008/layout/LinedList"/>
    <dgm:cxn modelId="{E87548FB-E2C9-4C1A-9409-2E585BA5F099}" type="presParOf" srcId="{D48A932C-E40A-418A-A871-DE88B9A9B597}" destId="{54CC0889-4228-4C71-A5B9-52F4B0ED6B20}" srcOrd="13" destOrd="0" presId="urn:microsoft.com/office/officeart/2008/layout/LinedList"/>
    <dgm:cxn modelId="{3C3EE582-D8E3-45D2-9E77-2600BC062435}" type="presParOf" srcId="{54CC0889-4228-4C71-A5B9-52F4B0ED6B20}" destId="{B4E52DF5-CAFF-4C1D-9CE8-2813DB000DD1}" srcOrd="0" destOrd="0" presId="urn:microsoft.com/office/officeart/2008/layout/LinedList"/>
    <dgm:cxn modelId="{62B4A817-27CA-4AC0-9071-65EAB173CD32}" type="presParOf" srcId="{54CC0889-4228-4C71-A5B9-52F4B0ED6B20}" destId="{8D23C50C-5AA8-435D-9241-E23A3EC60D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F2C5-0167-430E-A590-909D3CD14E89}">
      <dsp:nvSpPr>
        <dsp:cNvPr id="0" name=""/>
        <dsp:cNvSpPr/>
      </dsp:nvSpPr>
      <dsp:spPr>
        <a:xfrm>
          <a:off x="0" y="937"/>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8EC28-E59E-4058-9278-1898C41A7A5A}">
      <dsp:nvSpPr>
        <dsp:cNvPr id="0" name=""/>
        <dsp:cNvSpPr/>
      </dsp:nvSpPr>
      <dsp:spPr>
        <a:xfrm>
          <a:off x="0" y="937"/>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Introduction 	                                          </a:t>
          </a:r>
        </a:p>
      </dsp:txBody>
      <dsp:txXfrm>
        <a:off x="0" y="937"/>
        <a:ext cx="13896271" cy="1097242"/>
      </dsp:txXfrm>
    </dsp:sp>
    <dsp:sp modelId="{90BE20DB-02E7-4603-A5C4-327B0350F569}">
      <dsp:nvSpPr>
        <dsp:cNvPr id="0" name=""/>
        <dsp:cNvSpPr/>
      </dsp:nvSpPr>
      <dsp:spPr>
        <a:xfrm>
          <a:off x="0" y="1098179"/>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D1D62-EC83-44D3-9572-BBFD1AD2B74D}">
      <dsp:nvSpPr>
        <dsp:cNvPr id="0" name=""/>
        <dsp:cNvSpPr/>
      </dsp:nvSpPr>
      <dsp:spPr>
        <a:xfrm>
          <a:off x="0" y="1098179"/>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Problem description </a:t>
          </a:r>
        </a:p>
      </dsp:txBody>
      <dsp:txXfrm>
        <a:off x="0" y="1098179"/>
        <a:ext cx="13896271" cy="1097242"/>
      </dsp:txXfrm>
    </dsp:sp>
    <dsp:sp modelId="{0A92B339-E64C-45D3-B04D-36F1AB7E3667}">
      <dsp:nvSpPr>
        <dsp:cNvPr id="0" name=""/>
        <dsp:cNvSpPr/>
      </dsp:nvSpPr>
      <dsp:spPr>
        <a:xfrm>
          <a:off x="0" y="2195421"/>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73C75-29F4-42F3-BBE1-C6A99ADCB40E}">
      <dsp:nvSpPr>
        <dsp:cNvPr id="0" name=""/>
        <dsp:cNvSpPr/>
      </dsp:nvSpPr>
      <dsp:spPr>
        <a:xfrm>
          <a:off x="0" y="2195421"/>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System Design</a:t>
          </a:r>
        </a:p>
      </dsp:txBody>
      <dsp:txXfrm>
        <a:off x="0" y="2195421"/>
        <a:ext cx="13896271" cy="1097242"/>
      </dsp:txXfrm>
    </dsp:sp>
    <dsp:sp modelId="{867E8D14-36CE-4D13-BFB4-67029A12EF47}">
      <dsp:nvSpPr>
        <dsp:cNvPr id="0" name=""/>
        <dsp:cNvSpPr/>
      </dsp:nvSpPr>
      <dsp:spPr>
        <a:xfrm>
          <a:off x="0" y="3292663"/>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87A066-F254-4CC0-836C-E258FCE774E8}">
      <dsp:nvSpPr>
        <dsp:cNvPr id="0" name=""/>
        <dsp:cNvSpPr/>
      </dsp:nvSpPr>
      <dsp:spPr>
        <a:xfrm>
          <a:off x="0" y="3292663"/>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rtl="1">
            <a:lnSpc>
              <a:spcPct val="90000"/>
            </a:lnSpc>
            <a:spcBef>
              <a:spcPct val="0"/>
            </a:spcBef>
            <a:spcAft>
              <a:spcPct val="35000"/>
            </a:spcAft>
            <a:buNone/>
          </a:pPr>
          <a:r>
            <a:rPr lang="en-US" sz="5000" kern="1200" dirty="0"/>
            <a:t>Dataset description </a:t>
          </a:r>
        </a:p>
      </dsp:txBody>
      <dsp:txXfrm>
        <a:off x="0" y="3292663"/>
        <a:ext cx="13896271" cy="1097242"/>
      </dsp:txXfrm>
    </dsp:sp>
    <dsp:sp modelId="{F1F7BD53-3BC8-4250-A4B1-0BDE3CA79F0F}">
      <dsp:nvSpPr>
        <dsp:cNvPr id="0" name=""/>
        <dsp:cNvSpPr/>
      </dsp:nvSpPr>
      <dsp:spPr>
        <a:xfrm>
          <a:off x="0" y="4389906"/>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F84EE-11BF-4259-8F11-97934E2D3FD7}">
      <dsp:nvSpPr>
        <dsp:cNvPr id="0" name=""/>
        <dsp:cNvSpPr/>
      </dsp:nvSpPr>
      <dsp:spPr>
        <a:xfrm>
          <a:off x="0" y="4389906"/>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Implementation &amp; Results       </a:t>
          </a:r>
        </a:p>
      </dsp:txBody>
      <dsp:txXfrm>
        <a:off x="0" y="4389906"/>
        <a:ext cx="13896271" cy="1097242"/>
      </dsp:txXfrm>
    </dsp:sp>
    <dsp:sp modelId="{8E1A4987-804D-449B-BEFD-8A1485D48842}">
      <dsp:nvSpPr>
        <dsp:cNvPr id="0" name=""/>
        <dsp:cNvSpPr/>
      </dsp:nvSpPr>
      <dsp:spPr>
        <a:xfrm>
          <a:off x="0" y="5487148"/>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F9D61-471A-442C-945D-879F5C4518D6}">
      <dsp:nvSpPr>
        <dsp:cNvPr id="0" name=""/>
        <dsp:cNvSpPr/>
      </dsp:nvSpPr>
      <dsp:spPr>
        <a:xfrm>
          <a:off x="0" y="5487148"/>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Conclusion &amp; Future Work       </a:t>
          </a:r>
        </a:p>
      </dsp:txBody>
      <dsp:txXfrm>
        <a:off x="0" y="5487148"/>
        <a:ext cx="13896271" cy="1097242"/>
      </dsp:txXfrm>
    </dsp:sp>
    <dsp:sp modelId="{2F1AFA80-AD69-42F3-93B3-D24357FD4AA5}">
      <dsp:nvSpPr>
        <dsp:cNvPr id="0" name=""/>
        <dsp:cNvSpPr/>
      </dsp:nvSpPr>
      <dsp:spPr>
        <a:xfrm>
          <a:off x="0" y="6584390"/>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52DF5-CAFF-4C1D-9CE8-2813DB000DD1}">
      <dsp:nvSpPr>
        <dsp:cNvPr id="0" name=""/>
        <dsp:cNvSpPr/>
      </dsp:nvSpPr>
      <dsp:spPr>
        <a:xfrm>
          <a:off x="0" y="6584390"/>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Lessons                                            </a:t>
          </a:r>
        </a:p>
      </dsp:txBody>
      <dsp:txXfrm>
        <a:off x="0" y="6584390"/>
        <a:ext cx="13896271" cy="10972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20DD30F-9274-48E3-A5BA-D4BD415C7C2A}" type="datetimeFigureOut">
              <a:rPr lang="en-US" smtClean="0"/>
              <a:t>6/26/2024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F7E0787-249A-4223-AF34-B6F9AC933FDC}" type="slidenum">
              <a:rPr lang="en-US" smtClean="0"/>
              <a:t>‹#›</a:t>
            </a:fld>
            <a:endParaRPr lang="en-US"/>
          </a:p>
        </p:txBody>
      </p:sp>
    </p:spTree>
    <p:extLst>
      <p:ext uri="{BB962C8B-B14F-4D97-AF65-F5344CB8AC3E}">
        <p14:creationId xmlns:p14="http://schemas.microsoft.com/office/powerpoint/2010/main" val="12061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a:xfrm>
            <a:off x="7998618" y="8824913"/>
            <a:ext cx="6486066" cy="547688"/>
          </a:xfrm>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7030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6968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403349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85175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79677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87522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2215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984578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1426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17358" y="634725"/>
            <a:ext cx="3253282" cy="1397000"/>
          </a:xfrm>
          <a:prstGeom prst="rect">
            <a:avLst/>
          </a:prstGeom>
        </p:spPr>
        <p:txBody>
          <a:bodyPr wrap="square" lIns="0" tIns="0" rIns="0" bIns="0">
            <a:spAutoFit/>
          </a:bodyPr>
          <a:lstStyle>
            <a:lvl1pPr>
              <a:defRPr sz="9000" b="1" i="0">
                <a:solidFill>
                  <a:schemeClr val="bg1"/>
                </a:solidFill>
                <a:latin typeface="Arial"/>
                <a:cs typeface="Arial"/>
              </a:defRPr>
            </a:lvl1pPr>
          </a:lstStyle>
          <a:p>
            <a:endParaRPr/>
          </a:p>
        </p:txBody>
      </p:sp>
      <p:sp>
        <p:nvSpPr>
          <p:cNvPr id="3" name="Holder 3"/>
          <p:cNvSpPr>
            <a:spLocks noGrp="1"/>
          </p:cNvSpPr>
          <p:nvPr>
            <p:ph type="subTitle" idx="4"/>
          </p:nvPr>
        </p:nvSpPr>
        <p:spPr>
          <a:xfrm>
            <a:off x="2069304" y="6510777"/>
            <a:ext cx="14149390" cy="1806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927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15745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29367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98342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25285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01332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49522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55885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9050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ar-EG"/>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ar-EG" smtClean="0"/>
              <a:t>‹#›</a:t>
            </a:fld>
            <a:endParaRPr lang="ar-EG"/>
          </a:p>
        </p:txBody>
      </p:sp>
    </p:spTree>
    <p:extLst>
      <p:ext uri="{BB962C8B-B14F-4D97-AF65-F5344CB8AC3E}">
        <p14:creationId xmlns:p14="http://schemas.microsoft.com/office/powerpoint/2010/main" val="27957023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p:txStyles>
    <p:titleStyle>
      <a:lvl1pPr algn="ctr" defTabSz="685800" rtl="1" eaLnBrk="1" latinLnBrk="0" hangingPunct="1">
        <a:spcBef>
          <a:spcPct val="0"/>
        </a:spcBef>
        <a:buNone/>
        <a:defRPr sz="6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428625" indent="-428625" algn="r" defTabSz="685800" rtl="1"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r" defTabSz="685800" rtl="1"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r" defTabSz="685800" rtl="1"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r" defTabSz="685800" rtl="1"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r" defTabSz="685800" rtl="1" eaLnBrk="1" latinLnBrk="0" hangingPunct="1">
        <a:defRPr sz="2700" kern="1200">
          <a:solidFill>
            <a:schemeClr val="tx1"/>
          </a:solidFill>
          <a:latin typeface="+mn-lt"/>
          <a:ea typeface="+mn-ea"/>
          <a:cs typeface="+mn-cs"/>
        </a:defRPr>
      </a:lvl1pPr>
      <a:lvl2pPr marL="685800" algn="r" defTabSz="685800" rtl="1" eaLnBrk="1" latinLnBrk="0" hangingPunct="1">
        <a:defRPr sz="2700" kern="1200">
          <a:solidFill>
            <a:schemeClr val="tx1"/>
          </a:solidFill>
          <a:latin typeface="+mn-lt"/>
          <a:ea typeface="+mn-ea"/>
          <a:cs typeface="+mn-cs"/>
        </a:defRPr>
      </a:lvl2pPr>
      <a:lvl3pPr marL="1371600" algn="r" defTabSz="685800" rtl="1" eaLnBrk="1" latinLnBrk="0" hangingPunct="1">
        <a:defRPr sz="2700" kern="1200">
          <a:solidFill>
            <a:schemeClr val="tx1"/>
          </a:solidFill>
          <a:latin typeface="+mn-lt"/>
          <a:ea typeface="+mn-ea"/>
          <a:cs typeface="+mn-cs"/>
        </a:defRPr>
      </a:lvl3pPr>
      <a:lvl4pPr marL="2057400" algn="r" defTabSz="685800" rtl="1" eaLnBrk="1" latinLnBrk="0" hangingPunct="1">
        <a:defRPr sz="2700" kern="1200">
          <a:solidFill>
            <a:schemeClr val="tx1"/>
          </a:solidFill>
          <a:latin typeface="+mn-lt"/>
          <a:ea typeface="+mn-ea"/>
          <a:cs typeface="+mn-cs"/>
        </a:defRPr>
      </a:lvl4pPr>
      <a:lvl5pPr marL="2743200" algn="r" defTabSz="685800" rtl="1" eaLnBrk="1" latinLnBrk="0" hangingPunct="1">
        <a:defRPr sz="2700" kern="1200">
          <a:solidFill>
            <a:schemeClr val="tx1"/>
          </a:solidFill>
          <a:latin typeface="+mn-lt"/>
          <a:ea typeface="+mn-ea"/>
          <a:cs typeface="+mn-cs"/>
        </a:defRPr>
      </a:lvl5pPr>
      <a:lvl6pPr marL="3429000" algn="r" defTabSz="685800" rtl="1" eaLnBrk="1" latinLnBrk="0" hangingPunct="1">
        <a:defRPr sz="2700" kern="1200">
          <a:solidFill>
            <a:schemeClr val="tx1"/>
          </a:solidFill>
          <a:latin typeface="+mn-lt"/>
          <a:ea typeface="+mn-ea"/>
          <a:cs typeface="+mn-cs"/>
        </a:defRPr>
      </a:lvl6pPr>
      <a:lvl7pPr marL="4114800" algn="r" defTabSz="685800" rtl="1" eaLnBrk="1" latinLnBrk="0" hangingPunct="1">
        <a:defRPr sz="2700" kern="1200">
          <a:solidFill>
            <a:schemeClr val="tx1"/>
          </a:solidFill>
          <a:latin typeface="+mn-lt"/>
          <a:ea typeface="+mn-ea"/>
          <a:cs typeface="+mn-cs"/>
        </a:defRPr>
      </a:lvl7pPr>
      <a:lvl8pPr marL="4800600" algn="r" defTabSz="685800" rtl="1" eaLnBrk="1" latinLnBrk="0" hangingPunct="1">
        <a:defRPr sz="2700" kern="1200">
          <a:solidFill>
            <a:schemeClr val="tx1"/>
          </a:solidFill>
          <a:latin typeface="+mn-lt"/>
          <a:ea typeface="+mn-ea"/>
          <a:cs typeface="+mn-cs"/>
        </a:defRPr>
      </a:lvl8pPr>
      <a:lvl9pPr marL="5486400" algn="r" defTabSz="685800" rtl="1"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369;p38"/>
          <p:cNvSpPr/>
          <p:nvPr/>
        </p:nvSpPr>
        <p:spPr>
          <a:xfrm>
            <a:off x="10676295" y="-1652381"/>
            <a:ext cx="3014400" cy="3014400"/>
          </a:xfrm>
          <a:prstGeom prst="ellipse">
            <a:avLst/>
          </a:prstGeom>
          <a:solidFill>
            <a:srgbClr val="CBBAF5"/>
          </a:solidFill>
          <a:ln>
            <a:noFill/>
          </a:ln>
        </p:spPr>
        <p:txBody>
          <a:bodyPr spcFirstLastPara="1" wrap="square" lIns="182850" tIns="182850" rIns="182850" bIns="182850" anchor="ctr" anchorCtr="0">
            <a:noAutofit/>
          </a:bodyPr>
          <a:lstStyle/>
          <a:p>
            <a:endParaRPr sz="3600"/>
          </a:p>
        </p:txBody>
      </p:sp>
      <p:sp>
        <p:nvSpPr>
          <p:cNvPr id="231" name="Google Shape;370;p38"/>
          <p:cNvSpPr/>
          <p:nvPr/>
        </p:nvSpPr>
        <p:spPr>
          <a:xfrm>
            <a:off x="15569654" y="7988454"/>
            <a:ext cx="4084800" cy="4084800"/>
          </a:xfrm>
          <a:prstGeom prst="ellipse">
            <a:avLst/>
          </a:prstGeom>
          <a:noFill/>
          <a:ln w="19050" cap="flat" cmpd="sng">
            <a:solidFill>
              <a:srgbClr val="CBBAF5"/>
            </a:solidFill>
            <a:prstDash val="solid"/>
            <a:round/>
            <a:headEnd type="none" w="sm" len="sm"/>
            <a:tailEnd type="none" w="sm" len="sm"/>
          </a:ln>
        </p:spPr>
        <p:txBody>
          <a:bodyPr spcFirstLastPara="1" wrap="square" lIns="182850" tIns="182850" rIns="182850" bIns="182850" anchor="ctr" anchorCtr="0">
            <a:noAutofit/>
          </a:bodyPr>
          <a:lstStyle/>
          <a:p>
            <a:endParaRPr sz="3600"/>
          </a:p>
        </p:txBody>
      </p:sp>
      <p:sp>
        <p:nvSpPr>
          <p:cNvPr id="232" name="Google Shape;370;p38"/>
          <p:cNvSpPr/>
          <p:nvPr/>
        </p:nvSpPr>
        <p:spPr>
          <a:xfrm>
            <a:off x="1002671" y="5828822"/>
            <a:ext cx="4084800" cy="4084800"/>
          </a:xfrm>
          <a:prstGeom prst="ellipse">
            <a:avLst/>
          </a:prstGeom>
          <a:noFill/>
          <a:ln w="19050" cap="flat" cmpd="sng">
            <a:solidFill>
              <a:srgbClr val="CBBAF5"/>
            </a:solidFill>
            <a:prstDash val="solid"/>
            <a:round/>
            <a:headEnd type="none" w="sm" len="sm"/>
            <a:tailEnd type="none" w="sm" len="sm"/>
          </a:ln>
        </p:spPr>
        <p:txBody>
          <a:bodyPr spcFirstLastPara="1" wrap="square" lIns="182850" tIns="182850" rIns="182850" bIns="182850" anchor="ctr" anchorCtr="0">
            <a:noAutofit/>
          </a:bodyPr>
          <a:lstStyle/>
          <a:p>
            <a:endParaRPr sz="3600"/>
          </a:p>
        </p:txBody>
      </p:sp>
      <p:sp>
        <p:nvSpPr>
          <p:cNvPr id="11" name="TextBox 10">
            <a:extLst>
              <a:ext uri="{FF2B5EF4-FFF2-40B4-BE49-F238E27FC236}">
                <a16:creationId xmlns:a16="http://schemas.microsoft.com/office/drawing/2014/main" id="{84E23FAA-8A0F-41D6-9DB1-13B0C88850C9}"/>
              </a:ext>
            </a:extLst>
          </p:cNvPr>
          <p:cNvSpPr txBox="1"/>
          <p:nvPr/>
        </p:nvSpPr>
        <p:spPr>
          <a:xfrm>
            <a:off x="3045071" y="1707344"/>
            <a:ext cx="14177864" cy="2862322"/>
          </a:xfrm>
          <a:prstGeom prst="rect">
            <a:avLst/>
          </a:prstGeom>
          <a:noFill/>
        </p:spPr>
        <p:txBody>
          <a:bodyPr wrap="square" rtlCol="1">
            <a:spAutoFit/>
          </a:bodyPr>
          <a:lstStyle/>
          <a:p>
            <a:r>
              <a:rPr lang="en-US" sz="6000" dirty="0">
                <a:solidFill>
                  <a:schemeClr val="tx2">
                    <a:lumMod val="75000"/>
                  </a:schemeClr>
                </a:solidFill>
                <a:latin typeface="Algerian" panose="04020705040A02060702" pitchFamily="82" charset="0"/>
              </a:rPr>
              <a:t>Recommendation system for diabetic patient to recommend life style</a:t>
            </a:r>
            <a:endParaRPr lang="ar-EG" sz="6000" dirty="0">
              <a:solidFill>
                <a:schemeClr val="tx2">
                  <a:lumMod val="75000"/>
                </a:schemeClr>
              </a:solidFill>
              <a:latin typeface="Algerian" panose="04020705040A02060702" pitchFamily="82" charset="0"/>
            </a:endParaRPr>
          </a:p>
        </p:txBody>
      </p:sp>
      <p:pic>
        <p:nvPicPr>
          <p:cNvPr id="13" name="Picture 12" descr="A hand holding a device with blood drops&#10;&#10;Description automatically generated">
            <a:extLst>
              <a:ext uri="{FF2B5EF4-FFF2-40B4-BE49-F238E27FC236}">
                <a16:creationId xmlns:a16="http://schemas.microsoft.com/office/drawing/2014/main" id="{2A6DC262-E4D8-14E2-64A5-4B667E78F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295" y="5470142"/>
            <a:ext cx="6772275" cy="3800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67D69-6988-6490-FB8D-FDAEA04C1AA4}"/>
              </a:ext>
            </a:extLst>
          </p:cNvPr>
          <p:cNvSpPr txBox="1"/>
          <p:nvPr/>
        </p:nvSpPr>
        <p:spPr>
          <a:xfrm>
            <a:off x="834798" y="965200"/>
            <a:ext cx="16816387" cy="11172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bg2">
                    <a:lumMod val="10000"/>
                  </a:schemeClr>
                </a:solidFill>
                <a:effectLst/>
                <a:latin typeface="+mj-lt"/>
                <a:ea typeface="+mj-ea"/>
                <a:cs typeface="+mj-cs"/>
              </a:rPr>
              <a:t>Entity Relationship Diagram (ERD</a:t>
            </a:r>
            <a:r>
              <a:rPr lang="en-US" sz="4800" kern="1200" dirty="0">
                <a:solidFill>
                  <a:schemeClr val="bg2">
                    <a:lumMod val="10000"/>
                  </a:schemeClr>
                </a:solidFill>
                <a:effectLst/>
                <a:latin typeface="+mj-lt"/>
                <a:ea typeface="+mj-ea"/>
                <a:cs typeface="+mj-cs"/>
              </a:rPr>
              <a:t>)</a:t>
            </a:r>
            <a:endParaRPr lang="en-US" sz="4800" kern="1200" dirty="0">
              <a:solidFill>
                <a:schemeClr val="bg2">
                  <a:lumMod val="10000"/>
                </a:schemeClr>
              </a:solidFill>
              <a:latin typeface="+mj-lt"/>
              <a:ea typeface="+mj-ea"/>
              <a:cs typeface="+mj-cs"/>
            </a:endParaRPr>
          </a:p>
        </p:txBody>
      </p:sp>
      <p:pic>
        <p:nvPicPr>
          <p:cNvPr id="4" name="Picture 3">
            <a:extLst>
              <a:ext uri="{FF2B5EF4-FFF2-40B4-BE49-F238E27FC236}">
                <a16:creationId xmlns:a16="http://schemas.microsoft.com/office/drawing/2014/main" id="{C0BC12D1-3237-F6B9-2F23-8488E8A5052D}"/>
              </a:ext>
            </a:extLst>
          </p:cNvPr>
          <p:cNvPicPr/>
          <p:nvPr/>
        </p:nvPicPr>
        <p:blipFill>
          <a:blip r:embed="rId2"/>
          <a:stretch>
            <a:fillRect/>
          </a:stretch>
        </p:blipFill>
        <p:spPr>
          <a:xfrm>
            <a:off x="2348846" y="2512840"/>
            <a:ext cx="13590307" cy="6591299"/>
          </a:xfrm>
          <a:prstGeom prst="rect">
            <a:avLst/>
          </a:prstGeom>
        </p:spPr>
      </p:pic>
    </p:spTree>
    <p:extLst>
      <p:ext uri="{BB962C8B-B14F-4D97-AF65-F5344CB8AC3E}">
        <p14:creationId xmlns:p14="http://schemas.microsoft.com/office/powerpoint/2010/main" val="368009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EF2E0-A1D4-9EDA-2886-DEC0C0FE0E36}"/>
              </a:ext>
            </a:extLst>
          </p:cNvPr>
          <p:cNvSpPr txBox="1"/>
          <p:nvPr/>
        </p:nvSpPr>
        <p:spPr>
          <a:xfrm>
            <a:off x="1670715" y="4441074"/>
            <a:ext cx="6054501" cy="358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1"/>
                </a:solidFill>
                <a:effectLst/>
                <a:latin typeface="+mj-lt"/>
                <a:ea typeface="+mj-ea"/>
                <a:cs typeface="+mj-cs"/>
              </a:rPr>
              <a:t>UML Activity Diagram</a:t>
            </a:r>
            <a:endParaRPr lang="en-US" sz="48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5D98D67-B472-6D23-813F-9900702805AA}"/>
              </a:ext>
            </a:extLst>
          </p:cNvPr>
          <p:cNvPicPr/>
          <p:nvPr/>
        </p:nvPicPr>
        <p:blipFill>
          <a:blip r:embed="rId2"/>
          <a:stretch>
            <a:fillRect/>
          </a:stretch>
        </p:blipFill>
        <p:spPr>
          <a:xfrm>
            <a:off x="10586381" y="1000092"/>
            <a:ext cx="4898715" cy="8198686"/>
          </a:xfrm>
          <a:prstGeom prst="rect">
            <a:avLst/>
          </a:prstGeom>
        </p:spPr>
      </p:pic>
    </p:spTree>
    <p:extLst>
      <p:ext uri="{BB962C8B-B14F-4D97-AF65-F5344CB8AC3E}">
        <p14:creationId xmlns:p14="http://schemas.microsoft.com/office/powerpoint/2010/main" val="72518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E3B9F-D445-1F0D-6760-9906DABC3E3F}"/>
              </a:ext>
            </a:extLst>
          </p:cNvPr>
          <p:cNvSpPr txBox="1"/>
          <p:nvPr/>
        </p:nvSpPr>
        <p:spPr>
          <a:xfrm>
            <a:off x="2133600" y="574696"/>
            <a:ext cx="10636950" cy="13478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bg2">
                    <a:lumMod val="10000"/>
                  </a:schemeClr>
                </a:solidFill>
                <a:effectLst/>
                <a:latin typeface="+mj-lt"/>
                <a:ea typeface="+mj-ea"/>
                <a:cs typeface="+mj-cs"/>
              </a:rPr>
              <a:t>UML Sequence Diagram</a:t>
            </a:r>
            <a:endParaRPr lang="en-US" sz="4800" b="1" dirty="0">
              <a:solidFill>
                <a:schemeClr val="bg2">
                  <a:lumMod val="10000"/>
                </a:schemeClr>
              </a:solidFill>
              <a:latin typeface="+mj-lt"/>
              <a:ea typeface="+mj-ea"/>
              <a:cs typeface="+mj-cs"/>
            </a:endParaRPr>
          </a:p>
        </p:txBody>
      </p:sp>
      <p:pic>
        <p:nvPicPr>
          <p:cNvPr id="4" name="Picture 3">
            <a:extLst>
              <a:ext uri="{FF2B5EF4-FFF2-40B4-BE49-F238E27FC236}">
                <a16:creationId xmlns:a16="http://schemas.microsoft.com/office/drawing/2014/main" id="{64FB4C32-1619-C50E-4C7C-2A6C3437CD42}"/>
              </a:ext>
            </a:extLst>
          </p:cNvPr>
          <p:cNvPicPr/>
          <p:nvPr/>
        </p:nvPicPr>
        <p:blipFill>
          <a:blip r:embed="rId2"/>
          <a:stretch>
            <a:fillRect/>
          </a:stretch>
        </p:blipFill>
        <p:spPr>
          <a:xfrm>
            <a:off x="1073622" y="4192276"/>
            <a:ext cx="7696632" cy="4156180"/>
          </a:xfrm>
          <a:prstGeom prst="rect">
            <a:avLst/>
          </a:prstGeom>
        </p:spPr>
      </p:pic>
      <p:pic>
        <p:nvPicPr>
          <p:cNvPr id="5" name="Picture 4">
            <a:extLst>
              <a:ext uri="{FF2B5EF4-FFF2-40B4-BE49-F238E27FC236}">
                <a16:creationId xmlns:a16="http://schemas.microsoft.com/office/drawing/2014/main" id="{F600512C-BAF4-052E-9530-2972C757D03D}"/>
              </a:ext>
            </a:extLst>
          </p:cNvPr>
          <p:cNvPicPr/>
          <p:nvPr/>
        </p:nvPicPr>
        <p:blipFill>
          <a:blip r:embed="rId3"/>
          <a:stretch>
            <a:fillRect/>
          </a:stretch>
        </p:blipFill>
        <p:spPr>
          <a:xfrm>
            <a:off x="9517747" y="3326722"/>
            <a:ext cx="6119130" cy="5996747"/>
          </a:xfrm>
          <a:prstGeom prst="rect">
            <a:avLst/>
          </a:prstGeom>
        </p:spPr>
      </p:pic>
    </p:spTree>
    <p:extLst>
      <p:ext uri="{BB962C8B-B14F-4D97-AF65-F5344CB8AC3E}">
        <p14:creationId xmlns:p14="http://schemas.microsoft.com/office/powerpoint/2010/main" val="134939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460D1-0E51-DA53-0C0C-45BC2CFB687F}"/>
              </a:ext>
            </a:extLst>
          </p:cNvPr>
          <p:cNvSpPr txBox="1"/>
          <p:nvPr/>
        </p:nvSpPr>
        <p:spPr>
          <a:xfrm>
            <a:off x="1670715" y="4441074"/>
            <a:ext cx="6054501" cy="358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1"/>
                </a:solidFill>
                <a:effectLst/>
                <a:latin typeface="+mj-lt"/>
                <a:ea typeface="+mj-ea"/>
                <a:cs typeface="+mj-cs"/>
              </a:rPr>
              <a:t>UML Class Diagram</a:t>
            </a:r>
            <a:endParaRPr lang="en-US" sz="48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10EF92B1-83FB-5E51-0D50-FBF63C75493A}"/>
              </a:ext>
            </a:extLst>
          </p:cNvPr>
          <p:cNvPicPr/>
          <p:nvPr/>
        </p:nvPicPr>
        <p:blipFill>
          <a:blip r:embed="rId2"/>
          <a:stretch>
            <a:fillRect/>
          </a:stretch>
        </p:blipFill>
        <p:spPr>
          <a:xfrm>
            <a:off x="8883738" y="1528715"/>
            <a:ext cx="8304001" cy="7141439"/>
          </a:xfrm>
          <a:prstGeom prst="rect">
            <a:avLst/>
          </a:prstGeom>
        </p:spPr>
      </p:pic>
    </p:spTree>
    <p:extLst>
      <p:ext uri="{BB962C8B-B14F-4D97-AF65-F5344CB8AC3E}">
        <p14:creationId xmlns:p14="http://schemas.microsoft.com/office/powerpoint/2010/main" val="221335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92"/>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72"/>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4709" y="4937180"/>
            <a:ext cx="13134959" cy="40385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338614" y="888976"/>
            <a:ext cx="6572250" cy="751488"/>
          </a:xfrm>
          <a:prstGeom prst="rect">
            <a:avLst/>
          </a:prstGeom>
        </p:spPr>
        <p:txBody>
          <a:bodyPr vert="horz" wrap="square" lIns="0" tIns="12700" rIns="0" bIns="0" rtlCol="0">
            <a:spAutoFit/>
          </a:bodyPr>
          <a:lstStyle/>
          <a:p>
            <a:pPr marL="12700">
              <a:lnSpc>
                <a:spcPct val="100000"/>
              </a:lnSpc>
              <a:spcBef>
                <a:spcPts val="100"/>
              </a:spcBef>
            </a:pPr>
            <a:r>
              <a:rPr sz="4800" b="1" spc="210" dirty="0">
                <a:solidFill>
                  <a:srgbClr val="FFFFFF"/>
                </a:solidFill>
                <a:latin typeface="Arial"/>
                <a:cs typeface="Arial"/>
              </a:rPr>
              <a:t>Dataset</a:t>
            </a:r>
            <a:r>
              <a:rPr sz="4800" b="1" spc="-130" dirty="0">
                <a:solidFill>
                  <a:srgbClr val="FFFFFF"/>
                </a:solidFill>
                <a:latin typeface="Arial"/>
                <a:cs typeface="Arial"/>
              </a:rPr>
              <a:t> </a:t>
            </a:r>
            <a:r>
              <a:rPr sz="4800" b="1" spc="110" dirty="0">
                <a:solidFill>
                  <a:srgbClr val="FFFFFF"/>
                </a:solidFill>
                <a:latin typeface="Arial"/>
                <a:cs typeface="Arial"/>
              </a:rPr>
              <a:t>Description</a:t>
            </a:r>
            <a:endParaRPr sz="4800" dirty="0">
              <a:latin typeface="Arial"/>
              <a:cs typeface="Arial"/>
            </a:endParaRPr>
          </a:p>
        </p:txBody>
      </p:sp>
      <p:sp>
        <p:nvSpPr>
          <p:cNvPr id="6" name="object 6"/>
          <p:cNvSpPr txBox="1"/>
          <p:nvPr/>
        </p:nvSpPr>
        <p:spPr>
          <a:xfrm>
            <a:off x="1143116" y="2456171"/>
            <a:ext cx="14944725" cy="2025650"/>
          </a:xfrm>
          <a:prstGeom prst="rect">
            <a:avLst/>
          </a:prstGeom>
        </p:spPr>
        <p:txBody>
          <a:bodyPr vert="horz" wrap="square" lIns="0" tIns="12700" rIns="0" bIns="0" rtlCol="0">
            <a:spAutoFit/>
          </a:bodyPr>
          <a:lstStyle/>
          <a:p>
            <a:pPr marL="12700" marR="5080" algn="just">
              <a:lnSpc>
                <a:spcPct val="115100"/>
              </a:lnSpc>
              <a:spcBef>
                <a:spcPts val="100"/>
              </a:spcBef>
            </a:pPr>
            <a:r>
              <a:rPr sz="3800" spc="-505" dirty="0">
                <a:latin typeface="Arial Black"/>
                <a:cs typeface="Arial Black"/>
              </a:rPr>
              <a:t>The </a:t>
            </a:r>
            <a:r>
              <a:rPr sz="3800" spc="-440" dirty="0">
                <a:latin typeface="Arial Black"/>
                <a:cs typeface="Arial Black"/>
              </a:rPr>
              <a:t>data </a:t>
            </a:r>
            <a:r>
              <a:rPr sz="3800" spc="-484" dirty="0">
                <a:latin typeface="Arial Black"/>
                <a:cs typeface="Arial Black"/>
              </a:rPr>
              <a:t>is </a:t>
            </a:r>
            <a:r>
              <a:rPr sz="3800" spc="-400" dirty="0">
                <a:latin typeface="Arial Black"/>
                <a:cs typeface="Arial Black"/>
              </a:rPr>
              <a:t>gathered </a:t>
            </a:r>
            <a:r>
              <a:rPr sz="3800" spc="-330" dirty="0">
                <a:latin typeface="Arial Black"/>
                <a:cs typeface="Arial Black"/>
              </a:rPr>
              <a:t>from </a:t>
            </a:r>
            <a:r>
              <a:rPr sz="3800" spc="-520" dirty="0">
                <a:latin typeface="Arial Black"/>
                <a:cs typeface="Arial Black"/>
              </a:rPr>
              <a:t>UCI </a:t>
            </a:r>
            <a:r>
              <a:rPr sz="3800" spc="-375" dirty="0">
                <a:latin typeface="Arial Black"/>
                <a:cs typeface="Arial Black"/>
              </a:rPr>
              <a:t>repository </a:t>
            </a:r>
            <a:r>
              <a:rPr sz="3800" spc="-520" dirty="0">
                <a:latin typeface="Arial Black"/>
                <a:cs typeface="Arial Black"/>
              </a:rPr>
              <a:t>which </a:t>
            </a:r>
            <a:r>
              <a:rPr sz="3800" spc="-484" dirty="0">
                <a:latin typeface="Arial Black"/>
                <a:cs typeface="Arial Black"/>
              </a:rPr>
              <a:t>is </a:t>
            </a:r>
            <a:r>
              <a:rPr sz="3800" spc="-405" dirty="0">
                <a:latin typeface="Arial Black"/>
                <a:cs typeface="Arial Black"/>
              </a:rPr>
              <a:t>named </a:t>
            </a:r>
            <a:r>
              <a:rPr sz="3800" spc="-540" dirty="0">
                <a:latin typeface="Arial Black"/>
                <a:cs typeface="Arial Black"/>
              </a:rPr>
              <a:t>as </a:t>
            </a:r>
            <a:r>
              <a:rPr sz="3800" spc="-480" dirty="0">
                <a:latin typeface="Arial Black"/>
                <a:cs typeface="Arial Black"/>
              </a:rPr>
              <a:t>Pima  </a:t>
            </a:r>
            <a:r>
              <a:rPr sz="3800" spc="-390" dirty="0">
                <a:latin typeface="Arial Black"/>
                <a:cs typeface="Arial Black"/>
              </a:rPr>
              <a:t>Indian </a:t>
            </a:r>
            <a:r>
              <a:rPr sz="3800" spc="-425" dirty="0">
                <a:latin typeface="Arial Black"/>
                <a:cs typeface="Arial Black"/>
              </a:rPr>
              <a:t>Diabetes </a:t>
            </a:r>
            <a:r>
              <a:rPr sz="3800" spc="-445" dirty="0">
                <a:latin typeface="Arial Black"/>
                <a:cs typeface="Arial Black"/>
              </a:rPr>
              <a:t>Dataset. </a:t>
            </a:r>
            <a:r>
              <a:rPr sz="3800" spc="-505" dirty="0">
                <a:latin typeface="Arial Black"/>
                <a:cs typeface="Arial Black"/>
              </a:rPr>
              <a:t>The </a:t>
            </a:r>
            <a:r>
              <a:rPr sz="3800" spc="-455" dirty="0">
                <a:latin typeface="Arial Black"/>
                <a:cs typeface="Arial Black"/>
              </a:rPr>
              <a:t>dataset </a:t>
            </a:r>
            <a:r>
              <a:rPr sz="3800" spc="-465" dirty="0">
                <a:latin typeface="Arial Black"/>
                <a:cs typeface="Arial Black"/>
              </a:rPr>
              <a:t>have many </a:t>
            </a:r>
            <a:r>
              <a:rPr sz="3800" spc="-400" dirty="0">
                <a:latin typeface="Arial Black"/>
                <a:cs typeface="Arial Black"/>
              </a:rPr>
              <a:t>attributes </a:t>
            </a:r>
            <a:r>
              <a:rPr sz="3800" spc="-330" dirty="0">
                <a:latin typeface="Arial Black"/>
                <a:cs typeface="Arial Black"/>
              </a:rPr>
              <a:t>of </a:t>
            </a:r>
            <a:r>
              <a:rPr sz="3800" spc="-370" dirty="0">
                <a:latin typeface="Arial Black"/>
                <a:cs typeface="Arial Black"/>
              </a:rPr>
              <a:t>2768  </a:t>
            </a:r>
            <a:r>
              <a:rPr sz="3800" spc="-415" dirty="0">
                <a:latin typeface="Arial Black"/>
                <a:cs typeface="Arial Black"/>
              </a:rPr>
              <a:t>patients.</a:t>
            </a:r>
            <a:endParaRPr sz="3800" dirty="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0207" y="3482917"/>
            <a:ext cx="12144375" cy="3187700"/>
          </a:xfrm>
          <a:prstGeom prst="rect">
            <a:avLst/>
          </a:prstGeom>
        </p:spPr>
        <p:txBody>
          <a:bodyPr vert="horz" wrap="square" lIns="0" tIns="12700" rIns="0" bIns="0" rtlCol="0">
            <a:spAutoFit/>
          </a:bodyPr>
          <a:lstStyle/>
          <a:p>
            <a:pPr marL="12700" marR="5080" algn="just">
              <a:lnSpc>
                <a:spcPct val="115300"/>
              </a:lnSpc>
              <a:spcBef>
                <a:spcPts val="100"/>
              </a:spcBef>
            </a:pPr>
            <a:r>
              <a:rPr sz="4500" b="1" spc="160" dirty="0">
                <a:latin typeface="Arial"/>
                <a:cs typeface="Arial"/>
              </a:rPr>
              <a:t>When </a:t>
            </a:r>
            <a:r>
              <a:rPr sz="4500" b="1" spc="240" dirty="0">
                <a:latin typeface="Arial"/>
                <a:cs typeface="Arial"/>
              </a:rPr>
              <a:t>data </a:t>
            </a:r>
            <a:r>
              <a:rPr sz="4500" b="1" spc="45" dirty="0">
                <a:latin typeface="Arial"/>
                <a:cs typeface="Arial"/>
              </a:rPr>
              <a:t>has</a:t>
            </a:r>
            <a:r>
              <a:rPr sz="4500" b="1" spc="1340" dirty="0">
                <a:latin typeface="Arial"/>
                <a:cs typeface="Arial"/>
              </a:rPr>
              <a:t> </a:t>
            </a:r>
            <a:r>
              <a:rPr sz="4500" b="1" spc="145" dirty="0">
                <a:latin typeface="Arial"/>
                <a:cs typeface="Arial"/>
              </a:rPr>
              <a:t>been  </a:t>
            </a:r>
            <a:r>
              <a:rPr sz="4500" b="1" spc="155" dirty="0">
                <a:latin typeface="Arial"/>
                <a:cs typeface="Arial"/>
              </a:rPr>
              <a:t>ready </a:t>
            </a:r>
            <a:r>
              <a:rPr sz="4500" b="1" spc="245" dirty="0">
                <a:latin typeface="Arial"/>
                <a:cs typeface="Arial"/>
              </a:rPr>
              <a:t>we </a:t>
            </a:r>
            <a:r>
              <a:rPr sz="4500" b="1" spc="110" dirty="0">
                <a:latin typeface="Arial"/>
                <a:cs typeface="Arial"/>
              </a:rPr>
              <a:t>apply  </a:t>
            </a:r>
            <a:r>
              <a:rPr sz="4500" b="1" spc="165" dirty="0">
                <a:latin typeface="Arial"/>
                <a:cs typeface="Arial"/>
              </a:rPr>
              <a:t>Machine </a:t>
            </a:r>
            <a:r>
              <a:rPr sz="4500" b="1" spc="90" dirty="0">
                <a:latin typeface="Arial"/>
                <a:cs typeface="Arial"/>
              </a:rPr>
              <a:t>Learning </a:t>
            </a:r>
            <a:r>
              <a:rPr sz="4500" b="1" spc="80" dirty="0">
                <a:latin typeface="Arial"/>
                <a:cs typeface="Arial"/>
              </a:rPr>
              <a:t>Technique. </a:t>
            </a:r>
            <a:r>
              <a:rPr sz="4500" b="1" spc="125" dirty="0">
                <a:latin typeface="Arial"/>
                <a:cs typeface="Arial"/>
              </a:rPr>
              <a:t>We </a:t>
            </a:r>
            <a:r>
              <a:rPr sz="4500" b="1" spc="30" dirty="0">
                <a:latin typeface="Arial"/>
                <a:cs typeface="Arial"/>
              </a:rPr>
              <a:t>use  </a:t>
            </a:r>
            <a:r>
              <a:rPr sz="4500" b="1" spc="215" dirty="0">
                <a:latin typeface="Arial"/>
                <a:cs typeface="Arial"/>
              </a:rPr>
              <a:t>different </a:t>
            </a:r>
            <a:r>
              <a:rPr sz="4500" b="1" spc="65" dirty="0">
                <a:latin typeface="Arial"/>
                <a:cs typeface="Arial"/>
              </a:rPr>
              <a:t>classification </a:t>
            </a:r>
            <a:r>
              <a:rPr sz="4500" b="1" spc="165" dirty="0">
                <a:latin typeface="Arial"/>
                <a:cs typeface="Arial"/>
              </a:rPr>
              <a:t>and </a:t>
            </a:r>
            <a:r>
              <a:rPr sz="4500" b="1" spc="125" dirty="0">
                <a:latin typeface="Arial"/>
                <a:cs typeface="Arial"/>
              </a:rPr>
              <a:t>ensemble  </a:t>
            </a:r>
            <a:r>
              <a:rPr sz="4500" b="1" spc="105" dirty="0">
                <a:latin typeface="Arial"/>
                <a:cs typeface="Arial"/>
              </a:rPr>
              <a:t>techniques, </a:t>
            </a:r>
            <a:r>
              <a:rPr sz="4500" b="1" spc="240" dirty="0">
                <a:latin typeface="Arial"/>
                <a:cs typeface="Arial"/>
              </a:rPr>
              <a:t>to </a:t>
            </a:r>
            <a:r>
              <a:rPr sz="4500" b="1" spc="140" dirty="0">
                <a:latin typeface="Arial"/>
                <a:cs typeface="Arial"/>
              </a:rPr>
              <a:t>predict</a:t>
            </a:r>
            <a:r>
              <a:rPr sz="4500" b="1" spc="-610" dirty="0">
                <a:latin typeface="Arial"/>
                <a:cs typeface="Arial"/>
              </a:rPr>
              <a:t> </a:t>
            </a:r>
            <a:r>
              <a:rPr sz="4500" b="1" spc="125" dirty="0">
                <a:latin typeface="Arial"/>
                <a:cs typeface="Arial"/>
              </a:rPr>
              <a:t>diabetes</a:t>
            </a:r>
            <a:endParaRPr sz="4500">
              <a:latin typeface="Arial"/>
              <a:cs typeface="Arial"/>
            </a:endParaRPr>
          </a:p>
        </p:txBody>
      </p:sp>
      <p:sp>
        <p:nvSpPr>
          <p:cNvPr id="3" name="object 3"/>
          <p:cNvSpPr/>
          <p:nvPr/>
        </p:nvSpPr>
        <p:spPr>
          <a:xfrm>
            <a:off x="1876717" y="1028699"/>
            <a:ext cx="14724380" cy="1362075"/>
          </a:xfrm>
          <a:custGeom>
            <a:avLst/>
            <a:gdLst/>
            <a:ahLst/>
            <a:cxnLst/>
            <a:rect l="l" t="t" r="r" b="b"/>
            <a:pathLst>
              <a:path w="14724380" h="1362075">
                <a:moveTo>
                  <a:pt x="13952875" y="1362070"/>
                </a:moveTo>
                <a:lnTo>
                  <a:pt x="771265" y="1362070"/>
                </a:lnTo>
                <a:lnTo>
                  <a:pt x="720554" y="1360622"/>
                </a:lnTo>
                <a:lnTo>
                  <a:pt x="670719" y="1356336"/>
                </a:lnTo>
                <a:lnTo>
                  <a:pt x="621862" y="1349302"/>
                </a:lnTo>
                <a:lnTo>
                  <a:pt x="574083" y="1339610"/>
                </a:lnTo>
                <a:lnTo>
                  <a:pt x="527486" y="1327351"/>
                </a:lnTo>
                <a:lnTo>
                  <a:pt x="482170" y="1312612"/>
                </a:lnTo>
                <a:lnTo>
                  <a:pt x="438239" y="1295485"/>
                </a:lnTo>
                <a:lnTo>
                  <a:pt x="395793" y="1276060"/>
                </a:lnTo>
                <a:lnTo>
                  <a:pt x="354935" y="1254424"/>
                </a:lnTo>
                <a:lnTo>
                  <a:pt x="315766" y="1230670"/>
                </a:lnTo>
                <a:lnTo>
                  <a:pt x="278387" y="1204886"/>
                </a:lnTo>
                <a:lnTo>
                  <a:pt x="242900" y="1177161"/>
                </a:lnTo>
                <a:lnTo>
                  <a:pt x="209407" y="1147587"/>
                </a:lnTo>
                <a:lnTo>
                  <a:pt x="178010" y="1116252"/>
                </a:lnTo>
                <a:lnTo>
                  <a:pt x="148809" y="1083246"/>
                </a:lnTo>
                <a:lnTo>
                  <a:pt x="121907" y="1048659"/>
                </a:lnTo>
                <a:lnTo>
                  <a:pt x="97406" y="1012581"/>
                </a:lnTo>
                <a:lnTo>
                  <a:pt x="75406" y="975101"/>
                </a:lnTo>
                <a:lnTo>
                  <a:pt x="56010" y="936309"/>
                </a:lnTo>
                <a:lnTo>
                  <a:pt x="39319" y="896296"/>
                </a:lnTo>
                <a:lnTo>
                  <a:pt x="25435" y="855150"/>
                </a:lnTo>
                <a:lnTo>
                  <a:pt x="14459" y="812961"/>
                </a:lnTo>
                <a:lnTo>
                  <a:pt x="6494" y="769820"/>
                </a:lnTo>
                <a:lnTo>
                  <a:pt x="1640" y="725815"/>
                </a:lnTo>
                <a:lnTo>
                  <a:pt x="0" y="681037"/>
                </a:lnTo>
                <a:lnTo>
                  <a:pt x="1640" y="636259"/>
                </a:lnTo>
                <a:lnTo>
                  <a:pt x="6494" y="592254"/>
                </a:lnTo>
                <a:lnTo>
                  <a:pt x="14459" y="549112"/>
                </a:lnTo>
                <a:lnTo>
                  <a:pt x="25435" y="506923"/>
                </a:lnTo>
                <a:lnTo>
                  <a:pt x="39319" y="465776"/>
                </a:lnTo>
                <a:lnTo>
                  <a:pt x="56010" y="425762"/>
                </a:lnTo>
                <a:lnTo>
                  <a:pt x="75406" y="386971"/>
                </a:lnTo>
                <a:lnTo>
                  <a:pt x="97406" y="349491"/>
                </a:lnTo>
                <a:lnTo>
                  <a:pt x="121907" y="313412"/>
                </a:lnTo>
                <a:lnTo>
                  <a:pt x="148809" y="278825"/>
                </a:lnTo>
                <a:lnTo>
                  <a:pt x="178010" y="245819"/>
                </a:lnTo>
                <a:lnTo>
                  <a:pt x="209407" y="214484"/>
                </a:lnTo>
                <a:lnTo>
                  <a:pt x="242900" y="184909"/>
                </a:lnTo>
                <a:lnTo>
                  <a:pt x="278387" y="157185"/>
                </a:lnTo>
                <a:lnTo>
                  <a:pt x="315766" y="131400"/>
                </a:lnTo>
                <a:lnTo>
                  <a:pt x="354935" y="107645"/>
                </a:lnTo>
                <a:lnTo>
                  <a:pt x="395793" y="86010"/>
                </a:lnTo>
                <a:lnTo>
                  <a:pt x="438239" y="66584"/>
                </a:lnTo>
                <a:lnTo>
                  <a:pt x="482170" y="49457"/>
                </a:lnTo>
                <a:lnTo>
                  <a:pt x="527486" y="34719"/>
                </a:lnTo>
                <a:lnTo>
                  <a:pt x="574083" y="22459"/>
                </a:lnTo>
                <a:lnTo>
                  <a:pt x="621862" y="12768"/>
                </a:lnTo>
                <a:lnTo>
                  <a:pt x="670719" y="5734"/>
                </a:lnTo>
                <a:lnTo>
                  <a:pt x="720554" y="1448"/>
                </a:lnTo>
                <a:lnTo>
                  <a:pt x="771265" y="0"/>
                </a:lnTo>
                <a:lnTo>
                  <a:pt x="13952875" y="0"/>
                </a:lnTo>
                <a:lnTo>
                  <a:pt x="14003588" y="1448"/>
                </a:lnTo>
                <a:lnTo>
                  <a:pt x="14053425" y="5734"/>
                </a:lnTo>
                <a:lnTo>
                  <a:pt x="14102284" y="12768"/>
                </a:lnTo>
                <a:lnTo>
                  <a:pt x="14150064" y="22459"/>
                </a:lnTo>
                <a:lnTo>
                  <a:pt x="14196663" y="34719"/>
                </a:lnTo>
                <a:lnTo>
                  <a:pt x="14241978" y="49457"/>
                </a:lnTo>
                <a:lnTo>
                  <a:pt x="14285910" y="66584"/>
                </a:lnTo>
                <a:lnTo>
                  <a:pt x="14328356" y="86010"/>
                </a:lnTo>
                <a:lnTo>
                  <a:pt x="14369214" y="107645"/>
                </a:lnTo>
                <a:lnTo>
                  <a:pt x="14408383" y="131400"/>
                </a:lnTo>
                <a:lnTo>
                  <a:pt x="14445762" y="157185"/>
                </a:lnTo>
                <a:lnTo>
                  <a:pt x="14481248" y="184909"/>
                </a:lnTo>
                <a:lnTo>
                  <a:pt x="14514741" y="214484"/>
                </a:lnTo>
                <a:lnTo>
                  <a:pt x="14546137" y="245819"/>
                </a:lnTo>
                <a:lnTo>
                  <a:pt x="14575337" y="278825"/>
                </a:lnTo>
                <a:lnTo>
                  <a:pt x="14602238" y="313412"/>
                </a:lnTo>
                <a:lnTo>
                  <a:pt x="14626739" y="349491"/>
                </a:lnTo>
                <a:lnTo>
                  <a:pt x="14648738" y="386971"/>
                </a:lnTo>
                <a:lnTo>
                  <a:pt x="14668133" y="425762"/>
                </a:lnTo>
                <a:lnTo>
                  <a:pt x="14684823" y="465776"/>
                </a:lnTo>
                <a:lnTo>
                  <a:pt x="14698706" y="506923"/>
                </a:lnTo>
                <a:lnTo>
                  <a:pt x="14709681" y="549112"/>
                </a:lnTo>
                <a:lnTo>
                  <a:pt x="14717647" y="592254"/>
                </a:lnTo>
                <a:lnTo>
                  <a:pt x="14722500" y="636259"/>
                </a:lnTo>
                <a:lnTo>
                  <a:pt x="14724141" y="681037"/>
                </a:lnTo>
                <a:lnTo>
                  <a:pt x="14722500" y="725815"/>
                </a:lnTo>
                <a:lnTo>
                  <a:pt x="14717647" y="769820"/>
                </a:lnTo>
                <a:lnTo>
                  <a:pt x="14709681" y="812961"/>
                </a:lnTo>
                <a:lnTo>
                  <a:pt x="14698706" y="855150"/>
                </a:lnTo>
                <a:lnTo>
                  <a:pt x="14684823" y="896296"/>
                </a:lnTo>
                <a:lnTo>
                  <a:pt x="14668133" y="936309"/>
                </a:lnTo>
                <a:lnTo>
                  <a:pt x="14648738" y="975101"/>
                </a:lnTo>
                <a:lnTo>
                  <a:pt x="14626739" y="1012581"/>
                </a:lnTo>
                <a:lnTo>
                  <a:pt x="14602238" y="1048659"/>
                </a:lnTo>
                <a:lnTo>
                  <a:pt x="14575337" y="1083246"/>
                </a:lnTo>
                <a:lnTo>
                  <a:pt x="14546137" y="1116252"/>
                </a:lnTo>
                <a:lnTo>
                  <a:pt x="14514741" y="1147587"/>
                </a:lnTo>
                <a:lnTo>
                  <a:pt x="14481248" y="1177161"/>
                </a:lnTo>
                <a:lnTo>
                  <a:pt x="14445762" y="1204886"/>
                </a:lnTo>
                <a:lnTo>
                  <a:pt x="14408383" y="1230670"/>
                </a:lnTo>
                <a:lnTo>
                  <a:pt x="14369214" y="1254424"/>
                </a:lnTo>
                <a:lnTo>
                  <a:pt x="14328356" y="1276060"/>
                </a:lnTo>
                <a:lnTo>
                  <a:pt x="14285910" y="1295485"/>
                </a:lnTo>
                <a:lnTo>
                  <a:pt x="14241978" y="1312612"/>
                </a:lnTo>
                <a:lnTo>
                  <a:pt x="14196663" y="1327351"/>
                </a:lnTo>
                <a:lnTo>
                  <a:pt x="14150064" y="1339610"/>
                </a:lnTo>
                <a:lnTo>
                  <a:pt x="14102284" y="1349302"/>
                </a:lnTo>
                <a:lnTo>
                  <a:pt x="14053425" y="1356336"/>
                </a:lnTo>
                <a:lnTo>
                  <a:pt x="14003588" y="1360622"/>
                </a:lnTo>
                <a:lnTo>
                  <a:pt x="13952875" y="1362070"/>
                </a:lnTo>
                <a:close/>
              </a:path>
            </a:pathLst>
          </a:custGeom>
          <a:solidFill>
            <a:srgbClr val="5EBF00"/>
          </a:solidFill>
        </p:spPr>
        <p:txBody>
          <a:bodyPr wrap="square" lIns="0" tIns="0" rIns="0" bIns="0" rtlCol="0"/>
          <a:lstStyle/>
          <a:p>
            <a:endParaRPr/>
          </a:p>
        </p:txBody>
      </p:sp>
      <p:sp>
        <p:nvSpPr>
          <p:cNvPr id="4" name="object 4"/>
          <p:cNvSpPr txBox="1">
            <a:spLocks noGrp="1"/>
          </p:cNvSpPr>
          <p:nvPr>
            <p:ph type="title"/>
          </p:nvPr>
        </p:nvSpPr>
        <p:spPr>
          <a:xfrm>
            <a:off x="5066317" y="1287886"/>
            <a:ext cx="7962265" cy="751488"/>
          </a:xfrm>
          <a:prstGeom prst="rect">
            <a:avLst/>
          </a:prstGeom>
        </p:spPr>
        <p:txBody>
          <a:bodyPr vert="horz" wrap="square" lIns="0" tIns="12700" rIns="0" bIns="0" rtlCol="0">
            <a:spAutoFit/>
          </a:bodyPr>
          <a:lstStyle/>
          <a:p>
            <a:pPr marL="12700">
              <a:lnSpc>
                <a:spcPct val="100000"/>
              </a:lnSpc>
              <a:spcBef>
                <a:spcPts val="100"/>
              </a:spcBef>
            </a:pPr>
            <a:r>
              <a:rPr sz="4800" spc="50" dirty="0"/>
              <a:t>Apply </a:t>
            </a:r>
            <a:r>
              <a:rPr sz="4800" spc="195" dirty="0"/>
              <a:t>Machine</a:t>
            </a:r>
            <a:r>
              <a:rPr sz="4800" spc="-315" dirty="0"/>
              <a:t> </a:t>
            </a:r>
            <a:r>
              <a:rPr sz="4800" spc="110" dirty="0"/>
              <a:t>Learning</a:t>
            </a:r>
          </a:p>
        </p:txBody>
      </p:sp>
      <p:sp>
        <p:nvSpPr>
          <p:cNvPr id="5" name="object 5"/>
          <p:cNvSpPr/>
          <p:nvPr/>
        </p:nvSpPr>
        <p:spPr>
          <a:xfrm>
            <a:off x="803" y="9496958"/>
            <a:ext cx="18286730" cy="790575"/>
          </a:xfrm>
          <a:custGeom>
            <a:avLst/>
            <a:gdLst/>
            <a:ahLst/>
            <a:cxnLst/>
            <a:rect l="l" t="t" r="r" b="b"/>
            <a:pathLst>
              <a:path w="18286730" h="790575">
                <a:moveTo>
                  <a:pt x="18286354" y="790574"/>
                </a:moveTo>
                <a:lnTo>
                  <a:pt x="0" y="790574"/>
                </a:lnTo>
                <a:lnTo>
                  <a:pt x="0" y="0"/>
                </a:lnTo>
                <a:lnTo>
                  <a:pt x="18286354" y="0"/>
                </a:lnTo>
                <a:lnTo>
                  <a:pt x="18286354" y="790574"/>
                </a:lnTo>
                <a:close/>
              </a:path>
            </a:pathLst>
          </a:custGeom>
          <a:solidFill>
            <a:srgbClr val="5EBF00"/>
          </a:solidFill>
        </p:spPr>
        <p:txBody>
          <a:bodyPr wrap="square" lIns="0" tIns="0" rIns="0" bIns="0" rtlCol="0"/>
          <a:lstStyle/>
          <a:p>
            <a:endParaRPr/>
          </a:p>
        </p:txBody>
      </p:sp>
      <p:sp>
        <p:nvSpPr>
          <p:cNvPr id="6" name="object 6"/>
          <p:cNvSpPr/>
          <p:nvPr/>
        </p:nvSpPr>
        <p:spPr>
          <a:xfrm>
            <a:off x="14841573" y="4042156"/>
            <a:ext cx="2311410" cy="22514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7890" y="749261"/>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72"/>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45411" y="2814618"/>
            <a:ext cx="6153268" cy="679898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892062" y="985269"/>
            <a:ext cx="8054975" cy="751488"/>
          </a:xfrm>
          <a:prstGeom prst="rect">
            <a:avLst/>
          </a:prstGeom>
        </p:spPr>
        <p:txBody>
          <a:bodyPr vert="horz" wrap="square" lIns="0" tIns="12700" rIns="0" bIns="0" rtlCol="0">
            <a:spAutoFit/>
          </a:bodyPr>
          <a:lstStyle/>
          <a:p>
            <a:pPr marL="12700">
              <a:lnSpc>
                <a:spcPct val="100000"/>
              </a:lnSpc>
              <a:spcBef>
                <a:spcPts val="100"/>
              </a:spcBef>
              <a:tabLst>
                <a:tab pos="4882515" algn="l"/>
              </a:tabLst>
            </a:pPr>
            <a:r>
              <a:rPr sz="4800" dirty="0"/>
              <a:t>Accuracy</a:t>
            </a:r>
            <a:r>
              <a:rPr sz="4800" spc="-90" dirty="0"/>
              <a:t> </a:t>
            </a:r>
            <a:r>
              <a:rPr sz="4800" spc="160" dirty="0"/>
              <a:t>of</a:t>
            </a:r>
            <a:r>
              <a:rPr sz="4800" spc="-85" dirty="0"/>
              <a:t> </a:t>
            </a:r>
            <a:r>
              <a:rPr sz="4800" spc="-60" dirty="0"/>
              <a:t> </a:t>
            </a:r>
            <a:r>
              <a:rPr sz="4800" spc="185" dirty="0"/>
              <a:t>mod</a:t>
            </a:r>
            <a:r>
              <a:rPr lang="en-US" sz="4800" spc="185" dirty="0"/>
              <a:t>el</a:t>
            </a:r>
            <a:endParaRPr sz="4800" spc="18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89"/>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637478" y="888976"/>
            <a:ext cx="7974965" cy="751488"/>
          </a:xfrm>
          <a:prstGeom prst="rect">
            <a:avLst/>
          </a:prstGeom>
        </p:spPr>
        <p:txBody>
          <a:bodyPr vert="horz" wrap="square" lIns="0" tIns="12700" rIns="0" bIns="0" rtlCol="0">
            <a:spAutoFit/>
          </a:bodyPr>
          <a:lstStyle/>
          <a:p>
            <a:pPr marL="12700">
              <a:lnSpc>
                <a:spcPct val="100000"/>
              </a:lnSpc>
              <a:spcBef>
                <a:spcPts val="100"/>
              </a:spcBef>
            </a:pPr>
            <a:r>
              <a:rPr sz="4800" spc="-125" dirty="0"/>
              <a:t>EXPERIMENTAL</a:t>
            </a:r>
            <a:r>
              <a:rPr sz="4800" spc="-150" dirty="0"/>
              <a:t> </a:t>
            </a:r>
            <a:r>
              <a:rPr sz="4800" spc="-340" dirty="0"/>
              <a:t>RESULTS</a:t>
            </a:r>
          </a:p>
        </p:txBody>
      </p:sp>
      <p:sp>
        <p:nvSpPr>
          <p:cNvPr id="5" name="object 5"/>
          <p:cNvSpPr/>
          <p:nvPr/>
        </p:nvSpPr>
        <p:spPr>
          <a:xfrm>
            <a:off x="2590522" y="2792988"/>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972068" y="2551212"/>
            <a:ext cx="13063219" cy="6415405"/>
          </a:xfrm>
          <a:prstGeom prst="rect">
            <a:avLst/>
          </a:prstGeom>
        </p:spPr>
        <p:txBody>
          <a:bodyPr vert="horz" wrap="square" lIns="0" tIns="15875" rIns="0" bIns="0" rtlCol="0">
            <a:spAutoFit/>
          </a:bodyPr>
          <a:lstStyle/>
          <a:p>
            <a:pPr marL="12700">
              <a:lnSpc>
                <a:spcPct val="100000"/>
              </a:lnSpc>
              <a:spcBef>
                <a:spcPts val="125"/>
              </a:spcBef>
            </a:pPr>
            <a:r>
              <a:rPr sz="3650" b="1" spc="185" dirty="0">
                <a:latin typeface="Arial"/>
                <a:cs typeface="Arial"/>
              </a:rPr>
              <a:t>Different </a:t>
            </a:r>
            <a:r>
              <a:rPr sz="3650" b="1" spc="40" dirty="0">
                <a:latin typeface="Arial"/>
                <a:cs typeface="Arial"/>
              </a:rPr>
              <a:t>steps </a:t>
            </a:r>
            <a:r>
              <a:rPr sz="3650" b="1" spc="204" dirty="0">
                <a:latin typeface="Arial"/>
                <a:cs typeface="Arial"/>
              </a:rPr>
              <a:t>were</a:t>
            </a:r>
            <a:r>
              <a:rPr sz="3650" b="1" spc="-409" dirty="0">
                <a:latin typeface="Arial"/>
                <a:cs typeface="Arial"/>
              </a:rPr>
              <a:t> </a:t>
            </a:r>
            <a:r>
              <a:rPr sz="3650" b="1" spc="190" dirty="0">
                <a:latin typeface="Arial"/>
                <a:cs typeface="Arial"/>
              </a:rPr>
              <a:t>taken.</a:t>
            </a:r>
            <a:endParaRPr sz="3650" dirty="0">
              <a:latin typeface="Arial"/>
              <a:cs typeface="Arial"/>
            </a:endParaRPr>
          </a:p>
          <a:p>
            <a:pPr>
              <a:lnSpc>
                <a:spcPct val="100000"/>
              </a:lnSpc>
              <a:spcBef>
                <a:spcPts val="45"/>
              </a:spcBef>
            </a:pPr>
            <a:endParaRPr sz="4400" dirty="0">
              <a:latin typeface="Arial"/>
              <a:cs typeface="Arial"/>
            </a:endParaRPr>
          </a:p>
          <a:p>
            <a:pPr marL="12700" marR="5080">
              <a:lnSpc>
                <a:spcPct val="116399"/>
              </a:lnSpc>
            </a:pPr>
            <a:r>
              <a:rPr sz="3650" b="1" spc="70" dirty="0">
                <a:latin typeface="Arial"/>
                <a:cs typeface="Arial"/>
              </a:rPr>
              <a:t>The </a:t>
            </a:r>
            <a:r>
              <a:rPr sz="3650" b="1" spc="65" dirty="0">
                <a:latin typeface="Arial"/>
                <a:cs typeface="Arial"/>
              </a:rPr>
              <a:t>proposed </a:t>
            </a:r>
            <a:r>
              <a:rPr sz="3650" b="1" spc="110" dirty="0">
                <a:latin typeface="Arial"/>
                <a:cs typeface="Arial"/>
              </a:rPr>
              <a:t>approach </a:t>
            </a:r>
            <a:r>
              <a:rPr sz="3650" b="1" spc="-25" dirty="0">
                <a:latin typeface="Arial"/>
                <a:cs typeface="Arial"/>
              </a:rPr>
              <a:t>uses </a:t>
            </a:r>
            <a:r>
              <a:rPr sz="3650" b="1" spc="185" dirty="0">
                <a:latin typeface="Arial"/>
                <a:cs typeface="Arial"/>
              </a:rPr>
              <a:t>different </a:t>
            </a:r>
            <a:r>
              <a:rPr sz="3650" b="1" spc="60" dirty="0">
                <a:latin typeface="Arial"/>
                <a:cs typeface="Arial"/>
              </a:rPr>
              <a:t>classification</a:t>
            </a:r>
            <a:r>
              <a:rPr sz="3650" b="1" spc="-710" dirty="0">
                <a:latin typeface="Arial"/>
                <a:cs typeface="Arial"/>
              </a:rPr>
              <a:t> </a:t>
            </a:r>
            <a:r>
              <a:rPr sz="3650" b="1" spc="155" dirty="0">
                <a:latin typeface="Arial"/>
                <a:cs typeface="Arial"/>
              </a:rPr>
              <a:t>and  </a:t>
            </a:r>
            <a:r>
              <a:rPr sz="3650" b="1" spc="114" dirty="0">
                <a:latin typeface="Arial"/>
                <a:cs typeface="Arial"/>
              </a:rPr>
              <a:t>ensemble</a:t>
            </a:r>
            <a:r>
              <a:rPr sz="3650" b="1" spc="-60" dirty="0">
                <a:latin typeface="Arial"/>
                <a:cs typeface="Arial"/>
              </a:rPr>
              <a:t> </a:t>
            </a:r>
            <a:r>
              <a:rPr sz="3650" b="1" spc="140" dirty="0">
                <a:latin typeface="Arial"/>
                <a:cs typeface="Arial"/>
              </a:rPr>
              <a:t>methods</a:t>
            </a:r>
            <a:r>
              <a:rPr sz="3650" b="1" spc="-60" dirty="0">
                <a:latin typeface="Arial"/>
                <a:cs typeface="Arial"/>
              </a:rPr>
              <a:t> </a:t>
            </a:r>
            <a:r>
              <a:rPr sz="3650" b="1" spc="155" dirty="0">
                <a:latin typeface="Arial"/>
                <a:cs typeface="Arial"/>
              </a:rPr>
              <a:t>and</a:t>
            </a:r>
            <a:r>
              <a:rPr sz="3650" b="1" spc="-60" dirty="0">
                <a:latin typeface="Arial"/>
                <a:cs typeface="Arial"/>
              </a:rPr>
              <a:t> </a:t>
            </a:r>
            <a:r>
              <a:rPr sz="3650" b="1" spc="190" dirty="0">
                <a:latin typeface="Arial"/>
                <a:cs typeface="Arial"/>
              </a:rPr>
              <a:t>implemented</a:t>
            </a:r>
            <a:r>
              <a:rPr sz="3650" b="1" spc="-60" dirty="0">
                <a:latin typeface="Arial"/>
                <a:cs typeface="Arial"/>
              </a:rPr>
              <a:t> </a:t>
            </a:r>
            <a:r>
              <a:rPr sz="3650" b="1" spc="20" dirty="0">
                <a:latin typeface="Arial"/>
                <a:cs typeface="Arial"/>
              </a:rPr>
              <a:t>using</a:t>
            </a:r>
            <a:r>
              <a:rPr sz="3650" b="1" spc="-60" dirty="0">
                <a:latin typeface="Arial"/>
                <a:cs typeface="Arial"/>
              </a:rPr>
              <a:t> </a:t>
            </a:r>
            <a:r>
              <a:rPr sz="3650" b="1" spc="135" dirty="0">
                <a:latin typeface="Arial"/>
                <a:cs typeface="Arial"/>
              </a:rPr>
              <a:t>python.</a:t>
            </a:r>
            <a:endParaRPr sz="3650" dirty="0">
              <a:latin typeface="Arial"/>
              <a:cs typeface="Arial"/>
            </a:endParaRPr>
          </a:p>
          <a:p>
            <a:pPr>
              <a:lnSpc>
                <a:spcPct val="100000"/>
              </a:lnSpc>
              <a:spcBef>
                <a:spcPts val="40"/>
              </a:spcBef>
            </a:pPr>
            <a:endParaRPr sz="4400" dirty="0">
              <a:latin typeface="Arial"/>
              <a:cs typeface="Arial"/>
            </a:endParaRPr>
          </a:p>
          <a:p>
            <a:pPr marL="12700" marR="687705">
              <a:lnSpc>
                <a:spcPct val="116399"/>
              </a:lnSpc>
            </a:pPr>
            <a:r>
              <a:rPr sz="3650" b="1" spc="30" dirty="0">
                <a:latin typeface="Arial"/>
                <a:cs typeface="Arial"/>
              </a:rPr>
              <a:t>These </a:t>
            </a:r>
            <a:r>
              <a:rPr sz="3650" b="1" spc="140" dirty="0">
                <a:latin typeface="Arial"/>
                <a:cs typeface="Arial"/>
              </a:rPr>
              <a:t>methods </a:t>
            </a:r>
            <a:r>
              <a:rPr sz="3650" b="1" spc="190" dirty="0">
                <a:latin typeface="Arial"/>
                <a:cs typeface="Arial"/>
              </a:rPr>
              <a:t>are </a:t>
            </a:r>
            <a:r>
              <a:rPr sz="3650" b="1" spc="145" dirty="0">
                <a:latin typeface="Arial"/>
                <a:cs typeface="Arial"/>
              </a:rPr>
              <a:t>standard </a:t>
            </a:r>
            <a:r>
              <a:rPr sz="3650" b="1" spc="150" dirty="0">
                <a:latin typeface="Arial"/>
                <a:cs typeface="Arial"/>
              </a:rPr>
              <a:t>Machine </a:t>
            </a:r>
            <a:r>
              <a:rPr sz="3650" b="1" spc="90" dirty="0">
                <a:latin typeface="Arial"/>
                <a:cs typeface="Arial"/>
              </a:rPr>
              <a:t>Learning  </a:t>
            </a:r>
            <a:r>
              <a:rPr sz="3650" b="1" spc="140" dirty="0">
                <a:latin typeface="Arial"/>
                <a:cs typeface="Arial"/>
              </a:rPr>
              <a:t>methods</a:t>
            </a:r>
            <a:r>
              <a:rPr sz="3650" b="1" spc="-60" dirty="0">
                <a:latin typeface="Arial"/>
                <a:cs typeface="Arial"/>
              </a:rPr>
              <a:t> </a:t>
            </a:r>
            <a:r>
              <a:rPr sz="3650" b="1" spc="50" dirty="0">
                <a:latin typeface="Arial"/>
                <a:cs typeface="Arial"/>
              </a:rPr>
              <a:t>used</a:t>
            </a:r>
            <a:r>
              <a:rPr sz="3650" b="1" spc="-60" dirty="0">
                <a:latin typeface="Arial"/>
                <a:cs typeface="Arial"/>
              </a:rPr>
              <a:t> </a:t>
            </a:r>
            <a:r>
              <a:rPr sz="3650" b="1" spc="210" dirty="0">
                <a:latin typeface="Arial"/>
                <a:cs typeface="Arial"/>
              </a:rPr>
              <a:t>to</a:t>
            </a:r>
            <a:r>
              <a:rPr sz="3650" b="1" spc="-60" dirty="0">
                <a:latin typeface="Arial"/>
                <a:cs typeface="Arial"/>
              </a:rPr>
              <a:t> </a:t>
            </a:r>
            <a:r>
              <a:rPr sz="3650" b="1" spc="165" dirty="0">
                <a:latin typeface="Arial"/>
                <a:cs typeface="Arial"/>
              </a:rPr>
              <a:t>obtain</a:t>
            </a:r>
            <a:r>
              <a:rPr sz="3650" b="1" spc="-55" dirty="0">
                <a:latin typeface="Arial"/>
                <a:cs typeface="Arial"/>
              </a:rPr>
              <a:t> </a:t>
            </a:r>
            <a:r>
              <a:rPr sz="3650" b="1" spc="229" dirty="0">
                <a:latin typeface="Arial"/>
                <a:cs typeface="Arial"/>
              </a:rPr>
              <a:t>the</a:t>
            </a:r>
            <a:r>
              <a:rPr sz="3650" b="1" spc="-60" dirty="0">
                <a:latin typeface="Arial"/>
                <a:cs typeface="Arial"/>
              </a:rPr>
              <a:t> </a:t>
            </a:r>
            <a:r>
              <a:rPr sz="3650" b="1" spc="100" dirty="0">
                <a:latin typeface="Arial"/>
                <a:cs typeface="Arial"/>
              </a:rPr>
              <a:t>best</a:t>
            </a:r>
            <a:r>
              <a:rPr sz="3650" b="1" spc="-60" dirty="0">
                <a:latin typeface="Arial"/>
                <a:cs typeface="Arial"/>
              </a:rPr>
              <a:t> </a:t>
            </a:r>
            <a:r>
              <a:rPr sz="3650" b="1" spc="50" dirty="0">
                <a:latin typeface="Arial"/>
                <a:cs typeface="Arial"/>
              </a:rPr>
              <a:t>accuracy</a:t>
            </a:r>
            <a:r>
              <a:rPr sz="3650" b="1" spc="-55" dirty="0">
                <a:latin typeface="Arial"/>
                <a:cs typeface="Arial"/>
              </a:rPr>
              <a:t> </a:t>
            </a:r>
            <a:r>
              <a:rPr sz="3650" b="1" spc="210" dirty="0">
                <a:latin typeface="Arial"/>
                <a:cs typeface="Arial"/>
              </a:rPr>
              <a:t>from</a:t>
            </a:r>
            <a:r>
              <a:rPr sz="3650" b="1" spc="-60" dirty="0">
                <a:latin typeface="Arial"/>
                <a:cs typeface="Arial"/>
              </a:rPr>
              <a:t> </a:t>
            </a:r>
            <a:r>
              <a:rPr sz="3650" b="1" spc="175" dirty="0">
                <a:latin typeface="Arial"/>
                <a:cs typeface="Arial"/>
              </a:rPr>
              <a:t>data.</a:t>
            </a:r>
            <a:endParaRPr sz="3650" dirty="0">
              <a:latin typeface="Arial"/>
              <a:cs typeface="Arial"/>
            </a:endParaRPr>
          </a:p>
          <a:p>
            <a:pPr>
              <a:lnSpc>
                <a:spcPct val="100000"/>
              </a:lnSpc>
              <a:spcBef>
                <a:spcPts val="45"/>
              </a:spcBef>
            </a:pPr>
            <a:endParaRPr sz="4400" dirty="0">
              <a:latin typeface="Arial"/>
              <a:cs typeface="Arial"/>
            </a:endParaRPr>
          </a:p>
          <a:p>
            <a:pPr marL="12700" marR="719455">
              <a:lnSpc>
                <a:spcPct val="116399"/>
              </a:lnSpc>
            </a:pPr>
            <a:r>
              <a:rPr sz="3650" b="1" spc="70" dirty="0">
                <a:latin typeface="Arial"/>
                <a:cs typeface="Arial"/>
              </a:rPr>
              <a:t>Finally,</a:t>
            </a:r>
            <a:r>
              <a:rPr sz="3650" b="1" spc="-60" dirty="0">
                <a:latin typeface="Arial"/>
                <a:cs typeface="Arial"/>
              </a:rPr>
              <a:t> </a:t>
            </a:r>
            <a:r>
              <a:rPr sz="3650" b="1" spc="220" dirty="0">
                <a:latin typeface="Arial"/>
                <a:cs typeface="Arial"/>
              </a:rPr>
              <a:t>we</a:t>
            </a:r>
            <a:r>
              <a:rPr sz="3650" b="1" spc="-55" dirty="0">
                <a:latin typeface="Arial"/>
                <a:cs typeface="Arial"/>
              </a:rPr>
              <a:t> </a:t>
            </a:r>
            <a:r>
              <a:rPr sz="3650" b="1" spc="25" dirty="0">
                <a:latin typeface="Arial"/>
                <a:cs typeface="Arial"/>
              </a:rPr>
              <a:t>see</a:t>
            </a:r>
            <a:r>
              <a:rPr sz="3650" b="1" spc="-55" dirty="0">
                <a:latin typeface="Arial"/>
                <a:cs typeface="Arial"/>
              </a:rPr>
              <a:t> </a:t>
            </a:r>
            <a:r>
              <a:rPr sz="3650" b="1" spc="280" dirty="0">
                <a:latin typeface="Arial"/>
                <a:cs typeface="Arial"/>
              </a:rPr>
              <a:t>that</a:t>
            </a:r>
            <a:r>
              <a:rPr sz="3650" b="1" spc="-60" dirty="0">
                <a:latin typeface="Arial"/>
                <a:cs typeface="Arial"/>
              </a:rPr>
              <a:t> </a:t>
            </a:r>
            <a:r>
              <a:rPr sz="3650" b="1" spc="185" dirty="0">
                <a:latin typeface="Arial"/>
                <a:cs typeface="Arial"/>
              </a:rPr>
              <a:t>random</a:t>
            </a:r>
            <a:r>
              <a:rPr sz="3650" b="1" spc="-55" dirty="0">
                <a:latin typeface="Arial"/>
                <a:cs typeface="Arial"/>
              </a:rPr>
              <a:t> </a:t>
            </a:r>
            <a:r>
              <a:rPr sz="3650" b="1" spc="130" dirty="0">
                <a:latin typeface="Arial"/>
                <a:cs typeface="Arial"/>
              </a:rPr>
              <a:t>forest</a:t>
            </a:r>
            <a:r>
              <a:rPr sz="3650" b="1" spc="-55" dirty="0">
                <a:latin typeface="Arial"/>
                <a:cs typeface="Arial"/>
              </a:rPr>
              <a:t> </a:t>
            </a:r>
            <a:r>
              <a:rPr sz="3650" b="1" spc="50" dirty="0">
                <a:latin typeface="Arial"/>
                <a:cs typeface="Arial"/>
              </a:rPr>
              <a:t>classifier</a:t>
            </a:r>
            <a:r>
              <a:rPr sz="3650" b="1" spc="-60" dirty="0">
                <a:latin typeface="Arial"/>
                <a:cs typeface="Arial"/>
              </a:rPr>
              <a:t> </a:t>
            </a:r>
            <a:r>
              <a:rPr sz="3650" b="1" spc="55" dirty="0">
                <a:latin typeface="Arial"/>
                <a:cs typeface="Arial"/>
              </a:rPr>
              <a:t>achieves  </a:t>
            </a:r>
            <a:r>
              <a:rPr sz="3650" b="1" spc="229" dirty="0">
                <a:latin typeface="Arial"/>
                <a:cs typeface="Arial"/>
              </a:rPr>
              <a:t>the</a:t>
            </a:r>
            <a:r>
              <a:rPr sz="3650" b="1" spc="-65" dirty="0">
                <a:latin typeface="Arial"/>
                <a:cs typeface="Arial"/>
              </a:rPr>
              <a:t> </a:t>
            </a:r>
            <a:r>
              <a:rPr sz="3650" b="1" spc="100" dirty="0">
                <a:latin typeface="Arial"/>
                <a:cs typeface="Arial"/>
              </a:rPr>
              <a:t>best</a:t>
            </a:r>
            <a:r>
              <a:rPr sz="3650" b="1" spc="-60" dirty="0">
                <a:latin typeface="Arial"/>
                <a:cs typeface="Arial"/>
              </a:rPr>
              <a:t> </a:t>
            </a:r>
            <a:r>
              <a:rPr sz="3650" b="1" spc="140" dirty="0">
                <a:latin typeface="Arial"/>
                <a:cs typeface="Arial"/>
              </a:rPr>
              <a:t>result</a:t>
            </a:r>
            <a:r>
              <a:rPr sz="3650" b="1" spc="-60" dirty="0">
                <a:latin typeface="Arial"/>
                <a:cs typeface="Arial"/>
              </a:rPr>
              <a:t> </a:t>
            </a:r>
            <a:r>
              <a:rPr sz="3650" b="1" spc="125" dirty="0">
                <a:latin typeface="Arial"/>
                <a:cs typeface="Arial"/>
              </a:rPr>
              <a:t>compared</a:t>
            </a:r>
            <a:r>
              <a:rPr sz="3650" b="1" spc="-60" dirty="0">
                <a:latin typeface="Arial"/>
                <a:cs typeface="Arial"/>
              </a:rPr>
              <a:t> </a:t>
            </a:r>
            <a:r>
              <a:rPr sz="3650" b="1" spc="210" dirty="0">
                <a:latin typeface="Arial"/>
                <a:cs typeface="Arial"/>
              </a:rPr>
              <a:t>to</a:t>
            </a:r>
            <a:r>
              <a:rPr sz="3650" b="1" spc="-60" dirty="0">
                <a:latin typeface="Arial"/>
                <a:cs typeface="Arial"/>
              </a:rPr>
              <a:t> </a:t>
            </a:r>
            <a:r>
              <a:rPr sz="3650" b="1" spc="114" dirty="0">
                <a:latin typeface="Arial"/>
                <a:cs typeface="Arial"/>
              </a:rPr>
              <a:t>others.</a:t>
            </a:r>
            <a:endParaRPr sz="3650" dirty="0">
              <a:latin typeface="Arial"/>
              <a:cs typeface="Arial"/>
            </a:endParaRPr>
          </a:p>
        </p:txBody>
      </p:sp>
      <p:sp>
        <p:nvSpPr>
          <p:cNvPr id="7" name="object 7"/>
          <p:cNvSpPr/>
          <p:nvPr/>
        </p:nvSpPr>
        <p:spPr>
          <a:xfrm>
            <a:off x="2590522" y="4088388"/>
            <a:ext cx="161925" cy="1619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590522" y="6031488"/>
            <a:ext cx="161925" cy="16192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90522" y="7974589"/>
            <a:ext cx="161925" cy="16192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0784" y="3971581"/>
            <a:ext cx="5029200" cy="2505710"/>
          </a:xfrm>
          <a:custGeom>
            <a:avLst/>
            <a:gdLst/>
            <a:ahLst/>
            <a:cxnLst/>
            <a:rect l="l" t="t" r="r" b="b"/>
            <a:pathLst>
              <a:path w="5029200" h="2505710">
                <a:moveTo>
                  <a:pt x="5029200" y="0"/>
                </a:moveTo>
                <a:lnTo>
                  <a:pt x="0" y="0"/>
                </a:lnTo>
                <a:lnTo>
                  <a:pt x="0" y="128257"/>
                </a:lnTo>
                <a:lnTo>
                  <a:pt x="0" y="2373414"/>
                </a:lnTo>
                <a:lnTo>
                  <a:pt x="0" y="2505481"/>
                </a:lnTo>
                <a:lnTo>
                  <a:pt x="5029200" y="2505481"/>
                </a:lnTo>
                <a:lnTo>
                  <a:pt x="5029200" y="2373655"/>
                </a:lnTo>
                <a:lnTo>
                  <a:pt x="5029200" y="2373414"/>
                </a:lnTo>
                <a:lnTo>
                  <a:pt x="5029200" y="128689"/>
                </a:lnTo>
                <a:lnTo>
                  <a:pt x="4897742" y="128689"/>
                </a:lnTo>
                <a:lnTo>
                  <a:pt x="4897742" y="2373414"/>
                </a:lnTo>
                <a:lnTo>
                  <a:pt x="128701" y="2373414"/>
                </a:lnTo>
                <a:lnTo>
                  <a:pt x="128701" y="128257"/>
                </a:lnTo>
                <a:lnTo>
                  <a:pt x="5029200" y="128257"/>
                </a:lnTo>
                <a:lnTo>
                  <a:pt x="5029200" y="0"/>
                </a:lnTo>
                <a:close/>
              </a:path>
            </a:pathLst>
          </a:custGeom>
          <a:solidFill>
            <a:srgbClr val="5EBF00"/>
          </a:solidFill>
        </p:spPr>
        <p:txBody>
          <a:bodyPr wrap="square" lIns="0" tIns="0" rIns="0" bIns="0" rtlCol="0"/>
          <a:lstStyle/>
          <a:p>
            <a:endParaRPr/>
          </a:p>
        </p:txBody>
      </p:sp>
      <p:sp>
        <p:nvSpPr>
          <p:cNvPr id="3" name="object 3"/>
          <p:cNvSpPr/>
          <p:nvPr/>
        </p:nvSpPr>
        <p:spPr>
          <a:xfrm>
            <a:off x="11124311" y="3971581"/>
            <a:ext cx="5029200" cy="2505710"/>
          </a:xfrm>
          <a:custGeom>
            <a:avLst/>
            <a:gdLst/>
            <a:ahLst/>
            <a:cxnLst/>
            <a:rect l="l" t="t" r="r" b="b"/>
            <a:pathLst>
              <a:path w="5029200" h="2505710">
                <a:moveTo>
                  <a:pt x="5029200" y="0"/>
                </a:moveTo>
                <a:lnTo>
                  <a:pt x="0" y="0"/>
                </a:lnTo>
                <a:lnTo>
                  <a:pt x="0" y="128257"/>
                </a:lnTo>
                <a:lnTo>
                  <a:pt x="0" y="2373414"/>
                </a:lnTo>
                <a:lnTo>
                  <a:pt x="0" y="2505481"/>
                </a:lnTo>
                <a:lnTo>
                  <a:pt x="5029200" y="2505481"/>
                </a:lnTo>
                <a:lnTo>
                  <a:pt x="5029200" y="2373655"/>
                </a:lnTo>
                <a:lnTo>
                  <a:pt x="5029200" y="2373414"/>
                </a:lnTo>
                <a:lnTo>
                  <a:pt x="5029200" y="128689"/>
                </a:lnTo>
                <a:lnTo>
                  <a:pt x="4897755" y="128689"/>
                </a:lnTo>
                <a:lnTo>
                  <a:pt x="4897755" y="2373414"/>
                </a:lnTo>
                <a:lnTo>
                  <a:pt x="128714" y="2373414"/>
                </a:lnTo>
                <a:lnTo>
                  <a:pt x="128714" y="128257"/>
                </a:lnTo>
                <a:lnTo>
                  <a:pt x="5029200" y="128257"/>
                </a:lnTo>
                <a:lnTo>
                  <a:pt x="5029200" y="0"/>
                </a:lnTo>
                <a:close/>
              </a:path>
            </a:pathLst>
          </a:custGeom>
          <a:solidFill>
            <a:srgbClr val="5EBF00"/>
          </a:solidFill>
        </p:spPr>
        <p:txBody>
          <a:bodyPr wrap="square" lIns="0" tIns="0" rIns="0" bIns="0" rtlCol="0"/>
          <a:lstStyle/>
          <a:p>
            <a:endParaRPr/>
          </a:p>
        </p:txBody>
      </p:sp>
      <p:sp>
        <p:nvSpPr>
          <p:cNvPr id="4" name="object 4"/>
          <p:cNvSpPr/>
          <p:nvPr/>
        </p:nvSpPr>
        <p:spPr>
          <a:xfrm>
            <a:off x="5900128" y="7195324"/>
            <a:ext cx="6638925" cy="2067560"/>
          </a:xfrm>
          <a:custGeom>
            <a:avLst/>
            <a:gdLst/>
            <a:ahLst/>
            <a:cxnLst/>
            <a:rect l="l" t="t" r="r" b="b"/>
            <a:pathLst>
              <a:path w="6638925" h="2067559">
                <a:moveTo>
                  <a:pt x="6638887" y="128943"/>
                </a:moveTo>
                <a:lnTo>
                  <a:pt x="6507366" y="128943"/>
                </a:lnTo>
                <a:lnTo>
                  <a:pt x="6507366" y="1935251"/>
                </a:lnTo>
                <a:lnTo>
                  <a:pt x="6638887" y="1935251"/>
                </a:lnTo>
                <a:lnTo>
                  <a:pt x="6638887" y="128943"/>
                </a:lnTo>
                <a:close/>
              </a:path>
              <a:path w="6638925" h="2067559">
                <a:moveTo>
                  <a:pt x="6638887" y="0"/>
                </a:moveTo>
                <a:lnTo>
                  <a:pt x="0" y="0"/>
                </a:lnTo>
                <a:lnTo>
                  <a:pt x="0" y="128358"/>
                </a:lnTo>
                <a:lnTo>
                  <a:pt x="0" y="1935403"/>
                </a:lnTo>
                <a:lnTo>
                  <a:pt x="0" y="2067560"/>
                </a:lnTo>
                <a:lnTo>
                  <a:pt x="6638887" y="2067560"/>
                </a:lnTo>
                <a:lnTo>
                  <a:pt x="6638887" y="1935403"/>
                </a:lnTo>
                <a:lnTo>
                  <a:pt x="128778" y="1935403"/>
                </a:lnTo>
                <a:lnTo>
                  <a:pt x="128778" y="128358"/>
                </a:lnTo>
                <a:lnTo>
                  <a:pt x="6638887" y="128358"/>
                </a:lnTo>
                <a:lnTo>
                  <a:pt x="6638887" y="0"/>
                </a:lnTo>
                <a:close/>
              </a:path>
            </a:pathLst>
          </a:custGeom>
          <a:solidFill>
            <a:srgbClr val="5EBF00"/>
          </a:solidFill>
        </p:spPr>
        <p:txBody>
          <a:bodyPr wrap="square" lIns="0" tIns="0" rIns="0" bIns="0" rtlCol="0"/>
          <a:lstStyle/>
          <a:p>
            <a:endParaRPr/>
          </a:p>
        </p:txBody>
      </p:sp>
      <p:sp>
        <p:nvSpPr>
          <p:cNvPr id="5" name="object 5"/>
          <p:cNvSpPr/>
          <p:nvPr/>
        </p:nvSpPr>
        <p:spPr>
          <a:xfrm>
            <a:off x="4508449" y="1028702"/>
            <a:ext cx="8687435" cy="1543050"/>
          </a:xfrm>
          <a:custGeom>
            <a:avLst/>
            <a:gdLst/>
            <a:ahLst/>
            <a:cxnLst/>
            <a:rect l="l" t="t" r="r" b="b"/>
            <a:pathLst>
              <a:path w="8687435" h="1543050">
                <a:moveTo>
                  <a:pt x="7915270" y="1543048"/>
                </a:moveTo>
                <a:lnTo>
                  <a:pt x="771548" y="1543048"/>
                </a:lnTo>
                <a:lnTo>
                  <a:pt x="722754" y="1541530"/>
                </a:lnTo>
                <a:lnTo>
                  <a:pt x="674767" y="1537037"/>
                </a:lnTo>
                <a:lnTo>
                  <a:pt x="627676" y="1529659"/>
                </a:lnTo>
                <a:lnTo>
                  <a:pt x="581573" y="1519485"/>
                </a:lnTo>
                <a:lnTo>
                  <a:pt x="536547" y="1506608"/>
                </a:lnTo>
                <a:lnTo>
                  <a:pt x="492689" y="1491116"/>
                </a:lnTo>
                <a:lnTo>
                  <a:pt x="450090" y="1473101"/>
                </a:lnTo>
                <a:lnTo>
                  <a:pt x="408839" y="1452652"/>
                </a:lnTo>
                <a:lnTo>
                  <a:pt x="369028" y="1429861"/>
                </a:lnTo>
                <a:lnTo>
                  <a:pt x="330746" y="1404817"/>
                </a:lnTo>
                <a:lnTo>
                  <a:pt x="294084" y="1377611"/>
                </a:lnTo>
                <a:lnTo>
                  <a:pt x="259132" y="1348334"/>
                </a:lnTo>
                <a:lnTo>
                  <a:pt x="225981" y="1317075"/>
                </a:lnTo>
                <a:lnTo>
                  <a:pt x="194721" y="1283925"/>
                </a:lnTo>
                <a:lnTo>
                  <a:pt x="165442" y="1248974"/>
                </a:lnTo>
                <a:lnTo>
                  <a:pt x="138235" y="1212313"/>
                </a:lnTo>
                <a:lnTo>
                  <a:pt x="113191" y="1174033"/>
                </a:lnTo>
                <a:lnTo>
                  <a:pt x="90398" y="1134222"/>
                </a:lnTo>
                <a:lnTo>
                  <a:pt x="69949" y="1092973"/>
                </a:lnTo>
                <a:lnTo>
                  <a:pt x="51933" y="1050375"/>
                </a:lnTo>
                <a:lnTo>
                  <a:pt x="36441" y="1006518"/>
                </a:lnTo>
                <a:lnTo>
                  <a:pt x="23563" y="961494"/>
                </a:lnTo>
                <a:lnTo>
                  <a:pt x="13390" y="915392"/>
                </a:lnTo>
                <a:lnTo>
                  <a:pt x="6011" y="868303"/>
                </a:lnTo>
                <a:lnTo>
                  <a:pt x="1517" y="820317"/>
                </a:lnTo>
                <a:lnTo>
                  <a:pt x="0" y="771524"/>
                </a:lnTo>
                <a:lnTo>
                  <a:pt x="1517" y="722731"/>
                </a:lnTo>
                <a:lnTo>
                  <a:pt x="6011" y="674745"/>
                </a:lnTo>
                <a:lnTo>
                  <a:pt x="13390" y="627656"/>
                </a:lnTo>
                <a:lnTo>
                  <a:pt x="23563" y="581554"/>
                </a:lnTo>
                <a:lnTo>
                  <a:pt x="36441" y="536530"/>
                </a:lnTo>
                <a:lnTo>
                  <a:pt x="51933" y="492674"/>
                </a:lnTo>
                <a:lnTo>
                  <a:pt x="69949" y="450076"/>
                </a:lnTo>
                <a:lnTo>
                  <a:pt x="90398" y="408826"/>
                </a:lnTo>
                <a:lnTo>
                  <a:pt x="113191" y="369016"/>
                </a:lnTo>
                <a:lnTo>
                  <a:pt x="138235" y="330735"/>
                </a:lnTo>
                <a:lnTo>
                  <a:pt x="165442" y="294074"/>
                </a:lnTo>
                <a:lnTo>
                  <a:pt x="194721" y="259124"/>
                </a:lnTo>
                <a:lnTo>
                  <a:pt x="225981" y="225974"/>
                </a:lnTo>
                <a:lnTo>
                  <a:pt x="259132" y="194715"/>
                </a:lnTo>
                <a:lnTo>
                  <a:pt x="294084" y="165437"/>
                </a:lnTo>
                <a:lnTo>
                  <a:pt x="330746" y="138231"/>
                </a:lnTo>
                <a:lnTo>
                  <a:pt x="369028" y="113187"/>
                </a:lnTo>
                <a:lnTo>
                  <a:pt x="408839" y="90396"/>
                </a:lnTo>
                <a:lnTo>
                  <a:pt x="450090" y="69947"/>
                </a:lnTo>
                <a:lnTo>
                  <a:pt x="492689" y="51932"/>
                </a:lnTo>
                <a:lnTo>
                  <a:pt x="536547" y="36440"/>
                </a:lnTo>
                <a:lnTo>
                  <a:pt x="581573" y="23563"/>
                </a:lnTo>
                <a:lnTo>
                  <a:pt x="627676" y="13389"/>
                </a:lnTo>
                <a:lnTo>
                  <a:pt x="674767" y="6011"/>
                </a:lnTo>
                <a:lnTo>
                  <a:pt x="722754" y="1517"/>
                </a:lnTo>
                <a:lnTo>
                  <a:pt x="771548" y="0"/>
                </a:lnTo>
                <a:lnTo>
                  <a:pt x="7915270" y="0"/>
                </a:lnTo>
                <a:lnTo>
                  <a:pt x="7964061" y="1517"/>
                </a:lnTo>
                <a:lnTo>
                  <a:pt x="8012046" y="6011"/>
                </a:lnTo>
                <a:lnTo>
                  <a:pt x="8059135" y="13389"/>
                </a:lnTo>
                <a:lnTo>
                  <a:pt x="8105237" y="23563"/>
                </a:lnTo>
                <a:lnTo>
                  <a:pt x="8150261" y="36440"/>
                </a:lnTo>
                <a:lnTo>
                  <a:pt x="8194118" y="51932"/>
                </a:lnTo>
                <a:lnTo>
                  <a:pt x="8236717" y="69947"/>
                </a:lnTo>
                <a:lnTo>
                  <a:pt x="8277967" y="90396"/>
                </a:lnTo>
                <a:lnTo>
                  <a:pt x="8317779" y="113187"/>
                </a:lnTo>
                <a:lnTo>
                  <a:pt x="8356061" y="138231"/>
                </a:lnTo>
                <a:lnTo>
                  <a:pt x="8392723" y="165437"/>
                </a:lnTo>
                <a:lnTo>
                  <a:pt x="8427676" y="194715"/>
                </a:lnTo>
                <a:lnTo>
                  <a:pt x="8460828" y="225974"/>
                </a:lnTo>
                <a:lnTo>
                  <a:pt x="8492089" y="259124"/>
                </a:lnTo>
                <a:lnTo>
                  <a:pt x="8521368" y="294074"/>
                </a:lnTo>
                <a:lnTo>
                  <a:pt x="8548576" y="330735"/>
                </a:lnTo>
                <a:lnTo>
                  <a:pt x="8573622" y="369016"/>
                </a:lnTo>
                <a:lnTo>
                  <a:pt x="8596415" y="408826"/>
                </a:lnTo>
                <a:lnTo>
                  <a:pt x="8616865" y="450076"/>
                </a:lnTo>
                <a:lnTo>
                  <a:pt x="8634882" y="492674"/>
                </a:lnTo>
                <a:lnTo>
                  <a:pt x="8650375" y="536530"/>
                </a:lnTo>
                <a:lnTo>
                  <a:pt x="8663254" y="581554"/>
                </a:lnTo>
                <a:lnTo>
                  <a:pt x="8673428" y="627656"/>
                </a:lnTo>
                <a:lnTo>
                  <a:pt x="8680807" y="674745"/>
                </a:lnTo>
                <a:lnTo>
                  <a:pt x="8685301" y="722731"/>
                </a:lnTo>
                <a:lnTo>
                  <a:pt x="8686819" y="771524"/>
                </a:lnTo>
                <a:lnTo>
                  <a:pt x="8685301" y="820317"/>
                </a:lnTo>
                <a:lnTo>
                  <a:pt x="8680807" y="868303"/>
                </a:lnTo>
                <a:lnTo>
                  <a:pt x="8673428" y="915392"/>
                </a:lnTo>
                <a:lnTo>
                  <a:pt x="8663254" y="961494"/>
                </a:lnTo>
                <a:lnTo>
                  <a:pt x="8650375" y="1006518"/>
                </a:lnTo>
                <a:lnTo>
                  <a:pt x="8634882" y="1050375"/>
                </a:lnTo>
                <a:lnTo>
                  <a:pt x="8616865" y="1092973"/>
                </a:lnTo>
                <a:lnTo>
                  <a:pt x="8596415" y="1134222"/>
                </a:lnTo>
                <a:lnTo>
                  <a:pt x="8573622" y="1174033"/>
                </a:lnTo>
                <a:lnTo>
                  <a:pt x="8548576" y="1212313"/>
                </a:lnTo>
                <a:lnTo>
                  <a:pt x="8521368" y="1248974"/>
                </a:lnTo>
                <a:lnTo>
                  <a:pt x="8492089" y="1283925"/>
                </a:lnTo>
                <a:lnTo>
                  <a:pt x="8460828" y="1317075"/>
                </a:lnTo>
                <a:lnTo>
                  <a:pt x="8427676" y="1348334"/>
                </a:lnTo>
                <a:lnTo>
                  <a:pt x="8392723" y="1377611"/>
                </a:lnTo>
                <a:lnTo>
                  <a:pt x="8356061" y="1404817"/>
                </a:lnTo>
                <a:lnTo>
                  <a:pt x="8317779" y="1429861"/>
                </a:lnTo>
                <a:lnTo>
                  <a:pt x="8277967" y="1452652"/>
                </a:lnTo>
                <a:lnTo>
                  <a:pt x="8236717" y="1473101"/>
                </a:lnTo>
                <a:lnTo>
                  <a:pt x="8194118" y="1491116"/>
                </a:lnTo>
                <a:lnTo>
                  <a:pt x="8150261" y="1506608"/>
                </a:lnTo>
                <a:lnTo>
                  <a:pt x="8105237" y="1519485"/>
                </a:lnTo>
                <a:lnTo>
                  <a:pt x="8059135" y="1529659"/>
                </a:lnTo>
                <a:lnTo>
                  <a:pt x="8012046" y="1537037"/>
                </a:lnTo>
                <a:lnTo>
                  <a:pt x="7964061" y="1541530"/>
                </a:lnTo>
                <a:lnTo>
                  <a:pt x="7915270" y="1543048"/>
                </a:lnTo>
                <a:close/>
              </a:path>
            </a:pathLst>
          </a:custGeom>
          <a:solidFill>
            <a:srgbClr val="5EBF00"/>
          </a:solidFill>
        </p:spPr>
        <p:txBody>
          <a:bodyPr wrap="square" lIns="0" tIns="0" rIns="0" bIns="0" rtlCol="0"/>
          <a:lstStyle/>
          <a:p>
            <a:endParaRPr/>
          </a:p>
        </p:txBody>
      </p:sp>
      <p:sp>
        <p:nvSpPr>
          <p:cNvPr id="6" name="object 6"/>
          <p:cNvSpPr/>
          <p:nvPr/>
        </p:nvSpPr>
        <p:spPr>
          <a:xfrm>
            <a:off x="7357323" y="3047987"/>
            <a:ext cx="3208019" cy="184403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679496" y="4100262"/>
            <a:ext cx="4769485" cy="2245360"/>
          </a:xfrm>
          <a:prstGeom prst="rect">
            <a:avLst/>
          </a:prstGeom>
        </p:spPr>
        <p:txBody>
          <a:bodyPr vert="horz" wrap="square" lIns="0" tIns="434340" rIns="0" bIns="0" rtlCol="0">
            <a:spAutoFit/>
          </a:bodyPr>
          <a:lstStyle/>
          <a:p>
            <a:pPr marL="566420" marR="313690" indent="935990">
              <a:lnSpc>
                <a:spcPct val="116300"/>
              </a:lnSpc>
              <a:spcBef>
                <a:spcPts val="3420"/>
              </a:spcBef>
            </a:pPr>
            <a:r>
              <a:rPr sz="3600" b="1" spc="95" dirty="0">
                <a:latin typeface="Arial"/>
                <a:cs typeface="Arial"/>
              </a:rPr>
              <a:t>Diabetes  </a:t>
            </a:r>
            <a:r>
              <a:rPr sz="3600" b="1" spc="85" dirty="0">
                <a:latin typeface="Arial"/>
                <a:cs typeface="Arial"/>
              </a:rPr>
              <a:t>Prediction</a:t>
            </a:r>
            <a:r>
              <a:rPr sz="3600" b="1" spc="-150" dirty="0">
                <a:latin typeface="Arial"/>
                <a:cs typeface="Arial"/>
              </a:rPr>
              <a:t> </a:t>
            </a:r>
            <a:r>
              <a:rPr sz="3600" b="1" spc="140" dirty="0">
                <a:latin typeface="Arial"/>
                <a:cs typeface="Arial"/>
              </a:rPr>
              <a:t>Model</a:t>
            </a:r>
            <a:endParaRPr sz="3600">
              <a:latin typeface="Arial"/>
              <a:cs typeface="Arial"/>
            </a:endParaRPr>
          </a:p>
        </p:txBody>
      </p:sp>
      <p:sp>
        <p:nvSpPr>
          <p:cNvPr id="8" name="object 8"/>
          <p:cNvSpPr txBox="1"/>
          <p:nvPr/>
        </p:nvSpPr>
        <p:spPr>
          <a:xfrm>
            <a:off x="11253027" y="4100262"/>
            <a:ext cx="4769485" cy="2245360"/>
          </a:xfrm>
          <a:prstGeom prst="rect">
            <a:avLst/>
          </a:prstGeom>
        </p:spPr>
        <p:txBody>
          <a:bodyPr vert="horz" wrap="square" lIns="0" tIns="434340" rIns="0" bIns="0" rtlCol="0">
            <a:spAutoFit/>
          </a:bodyPr>
          <a:lstStyle/>
          <a:p>
            <a:pPr marL="1678939" marR="353695" indent="-1316355">
              <a:lnSpc>
                <a:spcPct val="116300"/>
              </a:lnSpc>
              <a:spcBef>
                <a:spcPts val="3420"/>
              </a:spcBef>
            </a:pPr>
            <a:r>
              <a:rPr sz="3600" b="1" spc="-229" dirty="0">
                <a:latin typeface="Arial"/>
                <a:cs typeface="Arial"/>
              </a:rPr>
              <a:t>R</a:t>
            </a:r>
            <a:r>
              <a:rPr sz="3600" b="1" spc="114" dirty="0">
                <a:latin typeface="Arial"/>
                <a:cs typeface="Arial"/>
              </a:rPr>
              <a:t>e</a:t>
            </a:r>
            <a:r>
              <a:rPr sz="3600" b="1" spc="-160" dirty="0">
                <a:latin typeface="Arial"/>
                <a:cs typeface="Arial"/>
              </a:rPr>
              <a:t>c</a:t>
            </a:r>
            <a:r>
              <a:rPr sz="3600" b="1" spc="20" dirty="0">
                <a:latin typeface="Arial"/>
                <a:cs typeface="Arial"/>
              </a:rPr>
              <a:t>o</a:t>
            </a:r>
            <a:r>
              <a:rPr sz="3600" b="1" spc="325" dirty="0">
                <a:latin typeface="Arial"/>
                <a:cs typeface="Arial"/>
              </a:rPr>
              <a:t>mm</a:t>
            </a:r>
            <a:r>
              <a:rPr sz="3600" b="1" spc="114" dirty="0">
                <a:latin typeface="Arial"/>
                <a:cs typeface="Arial"/>
              </a:rPr>
              <a:t>e</a:t>
            </a:r>
            <a:r>
              <a:rPr sz="3600" b="1" spc="160" dirty="0">
                <a:latin typeface="Arial"/>
                <a:cs typeface="Arial"/>
              </a:rPr>
              <a:t>n</a:t>
            </a:r>
            <a:r>
              <a:rPr sz="3600" b="1" spc="70" dirty="0">
                <a:latin typeface="Arial"/>
                <a:cs typeface="Arial"/>
              </a:rPr>
              <a:t>d</a:t>
            </a:r>
            <a:r>
              <a:rPr sz="3600" b="1" spc="165" dirty="0">
                <a:latin typeface="Arial"/>
                <a:cs typeface="Arial"/>
              </a:rPr>
              <a:t>a</a:t>
            </a:r>
            <a:r>
              <a:rPr sz="3600" b="1" spc="355" dirty="0">
                <a:latin typeface="Arial"/>
                <a:cs typeface="Arial"/>
              </a:rPr>
              <a:t>t</a:t>
            </a:r>
            <a:r>
              <a:rPr sz="3600" b="1" spc="90" dirty="0">
                <a:latin typeface="Arial"/>
                <a:cs typeface="Arial"/>
              </a:rPr>
              <a:t>i</a:t>
            </a:r>
            <a:r>
              <a:rPr sz="3600" b="1" spc="20" dirty="0">
                <a:latin typeface="Arial"/>
                <a:cs typeface="Arial"/>
              </a:rPr>
              <a:t>o</a:t>
            </a:r>
            <a:r>
              <a:rPr sz="3600" b="1" spc="105" dirty="0">
                <a:latin typeface="Arial"/>
                <a:cs typeface="Arial"/>
              </a:rPr>
              <a:t>n  </a:t>
            </a:r>
            <a:r>
              <a:rPr sz="3600" b="1" spc="140" dirty="0">
                <a:latin typeface="Arial"/>
                <a:cs typeface="Arial"/>
              </a:rPr>
              <a:t>Model</a:t>
            </a:r>
            <a:endParaRPr sz="3600">
              <a:latin typeface="Arial"/>
              <a:cs typeface="Arial"/>
            </a:endParaRPr>
          </a:p>
        </p:txBody>
      </p:sp>
      <p:sp>
        <p:nvSpPr>
          <p:cNvPr id="9" name="object 9"/>
          <p:cNvSpPr txBox="1"/>
          <p:nvPr/>
        </p:nvSpPr>
        <p:spPr>
          <a:xfrm>
            <a:off x="6028913" y="7324258"/>
            <a:ext cx="6379210" cy="1806575"/>
          </a:xfrm>
          <a:prstGeom prst="rect">
            <a:avLst/>
          </a:prstGeom>
        </p:spPr>
        <p:txBody>
          <a:bodyPr vert="horz" wrap="square" lIns="0" tIns="635" rIns="0" bIns="0" rtlCol="0">
            <a:spAutoFit/>
          </a:bodyPr>
          <a:lstStyle/>
          <a:p>
            <a:pPr>
              <a:lnSpc>
                <a:spcPct val="100000"/>
              </a:lnSpc>
              <a:spcBef>
                <a:spcPts val="5"/>
              </a:spcBef>
            </a:pPr>
            <a:endParaRPr sz="4250">
              <a:latin typeface="Times New Roman"/>
              <a:cs typeface="Times New Roman"/>
            </a:endParaRPr>
          </a:p>
          <a:p>
            <a:pPr algn="ctr">
              <a:lnSpc>
                <a:spcPct val="100000"/>
              </a:lnSpc>
            </a:pPr>
            <a:r>
              <a:rPr sz="3600" b="1" spc="60" dirty="0">
                <a:latin typeface="Arial"/>
                <a:cs typeface="Arial"/>
              </a:rPr>
              <a:t>User</a:t>
            </a:r>
            <a:r>
              <a:rPr sz="3600" b="1" spc="-75" dirty="0">
                <a:latin typeface="Arial"/>
                <a:cs typeface="Arial"/>
              </a:rPr>
              <a:t> </a:t>
            </a:r>
            <a:r>
              <a:rPr sz="3600" b="1" spc="150" dirty="0">
                <a:latin typeface="Arial"/>
                <a:cs typeface="Arial"/>
              </a:rPr>
              <a:t>Interface</a:t>
            </a:r>
            <a:endParaRPr sz="3600">
              <a:latin typeface="Arial"/>
              <a:cs typeface="Arial"/>
            </a:endParaRPr>
          </a:p>
        </p:txBody>
      </p:sp>
      <p:sp>
        <p:nvSpPr>
          <p:cNvPr id="10" name="object 10"/>
          <p:cNvSpPr txBox="1">
            <a:spLocks noGrp="1"/>
          </p:cNvSpPr>
          <p:nvPr>
            <p:ph type="title"/>
          </p:nvPr>
        </p:nvSpPr>
        <p:spPr>
          <a:xfrm>
            <a:off x="6156223" y="1379567"/>
            <a:ext cx="5391150" cy="751488"/>
          </a:xfrm>
          <a:prstGeom prst="rect">
            <a:avLst/>
          </a:prstGeom>
        </p:spPr>
        <p:txBody>
          <a:bodyPr vert="horz" wrap="square" lIns="0" tIns="12700" rIns="0" bIns="0" rtlCol="0">
            <a:spAutoFit/>
          </a:bodyPr>
          <a:lstStyle/>
          <a:p>
            <a:pPr marL="12700">
              <a:lnSpc>
                <a:spcPct val="100000"/>
              </a:lnSpc>
              <a:spcBef>
                <a:spcPts val="100"/>
              </a:spcBef>
            </a:pPr>
            <a:r>
              <a:rPr sz="4800" spc="265" dirty="0"/>
              <a:t>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8"/>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5493" y="1165162"/>
            <a:ext cx="2207766" cy="1270129"/>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800785" y="2868200"/>
            <a:ext cx="15093315" cy="6688455"/>
            <a:chOff x="2800785" y="2868200"/>
            <a:chExt cx="15093315" cy="6688455"/>
          </a:xfrm>
        </p:grpSpPr>
        <p:sp>
          <p:nvSpPr>
            <p:cNvPr id="5" name="object 5"/>
            <p:cNvSpPr/>
            <p:nvPr/>
          </p:nvSpPr>
          <p:spPr>
            <a:xfrm>
              <a:off x="2800785" y="2924791"/>
              <a:ext cx="12687299" cy="663184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964881" y="2868200"/>
              <a:ext cx="4928870" cy="3458845"/>
            </a:xfrm>
            <a:custGeom>
              <a:avLst/>
              <a:gdLst/>
              <a:ahLst/>
              <a:cxnLst/>
              <a:rect l="l" t="t" r="r" b="b"/>
              <a:pathLst>
                <a:path w="4928869" h="3458845">
                  <a:moveTo>
                    <a:pt x="4928614" y="2088065"/>
                  </a:moveTo>
                  <a:lnTo>
                    <a:pt x="386185" y="2928183"/>
                  </a:lnTo>
                  <a:lnTo>
                    <a:pt x="0" y="840118"/>
                  </a:lnTo>
                  <a:lnTo>
                    <a:pt x="4542428" y="0"/>
                  </a:lnTo>
                  <a:lnTo>
                    <a:pt x="4928614" y="2088065"/>
                  </a:lnTo>
                  <a:close/>
                </a:path>
                <a:path w="4928869" h="3458845">
                  <a:moveTo>
                    <a:pt x="1029402" y="3458820"/>
                  </a:moveTo>
                  <a:lnTo>
                    <a:pt x="913228" y="2830707"/>
                  </a:lnTo>
                  <a:lnTo>
                    <a:pt x="1937561" y="2641257"/>
                  </a:lnTo>
                  <a:lnTo>
                    <a:pt x="1029402" y="3458820"/>
                  </a:lnTo>
                  <a:close/>
                </a:path>
              </a:pathLst>
            </a:custGeom>
            <a:solidFill>
              <a:srgbClr val="48A600"/>
            </a:solidFill>
          </p:spPr>
          <p:txBody>
            <a:bodyPr wrap="square" lIns="0" tIns="0" rIns="0" bIns="0" rtlCol="0"/>
            <a:lstStyle/>
            <a:p>
              <a:endParaRPr/>
            </a:p>
          </p:txBody>
        </p:sp>
      </p:grpSp>
      <p:sp>
        <p:nvSpPr>
          <p:cNvPr id="7" name="object 7"/>
          <p:cNvSpPr txBox="1"/>
          <p:nvPr/>
        </p:nvSpPr>
        <p:spPr>
          <a:xfrm>
            <a:off x="13472143" y="3758464"/>
            <a:ext cx="3618865" cy="1301750"/>
          </a:xfrm>
          <a:prstGeom prst="rect">
            <a:avLst/>
          </a:prstGeom>
        </p:spPr>
        <p:txBody>
          <a:bodyPr vert="horz" wrap="square" lIns="0" tIns="12700" rIns="0" bIns="0" rtlCol="0">
            <a:spAutoFit/>
          </a:bodyPr>
          <a:lstStyle/>
          <a:p>
            <a:pPr marL="186690" marR="5080" indent="-174625">
              <a:lnSpc>
                <a:spcPct val="116300"/>
              </a:lnSpc>
              <a:spcBef>
                <a:spcPts val="100"/>
              </a:spcBef>
            </a:pPr>
            <a:r>
              <a:rPr sz="3600" b="1" spc="200" dirty="0">
                <a:solidFill>
                  <a:srgbClr val="FFFFFF"/>
                </a:solidFill>
                <a:latin typeface="Arial"/>
                <a:cs typeface="Arial"/>
              </a:rPr>
              <a:t>Import</a:t>
            </a:r>
            <a:r>
              <a:rPr sz="3600" b="1" spc="-130" dirty="0">
                <a:solidFill>
                  <a:srgbClr val="FFFFFF"/>
                </a:solidFill>
                <a:latin typeface="Arial"/>
                <a:cs typeface="Arial"/>
              </a:rPr>
              <a:t> </a:t>
            </a:r>
            <a:r>
              <a:rPr sz="3600" b="1" spc="95" dirty="0">
                <a:solidFill>
                  <a:srgbClr val="FFFFFF"/>
                </a:solidFill>
                <a:latin typeface="Arial"/>
                <a:cs typeface="Arial"/>
              </a:rPr>
              <a:t>libraries  </a:t>
            </a:r>
            <a:r>
              <a:rPr sz="3600" b="1" spc="145" dirty="0">
                <a:solidFill>
                  <a:srgbClr val="FFFFFF"/>
                </a:solidFill>
                <a:latin typeface="Arial"/>
                <a:cs typeface="Arial"/>
              </a:rPr>
              <a:t>for </a:t>
            </a:r>
            <a:r>
              <a:rPr sz="3600" b="1" spc="140" dirty="0">
                <a:solidFill>
                  <a:srgbClr val="FFFFFF"/>
                </a:solidFill>
                <a:latin typeface="Arial"/>
                <a:cs typeface="Arial"/>
              </a:rPr>
              <a:t>our</a:t>
            </a:r>
            <a:r>
              <a:rPr sz="3600" b="1" spc="-315" dirty="0">
                <a:solidFill>
                  <a:srgbClr val="FFFFFF"/>
                </a:solidFill>
                <a:latin typeface="Arial"/>
                <a:cs typeface="Arial"/>
              </a:rPr>
              <a:t> </a:t>
            </a:r>
            <a:r>
              <a:rPr sz="3600" b="1" spc="125" dirty="0">
                <a:solidFill>
                  <a:srgbClr val="FFFFFF"/>
                </a:solidFill>
                <a:latin typeface="Arial"/>
                <a:cs typeface="Arial"/>
              </a:rPr>
              <a:t>model</a:t>
            </a:r>
            <a:endParaRPr sz="3600">
              <a:latin typeface="Arial"/>
              <a:cs typeface="Arial"/>
            </a:endParaRPr>
          </a:p>
        </p:txBody>
      </p:sp>
      <p:sp>
        <p:nvSpPr>
          <p:cNvPr id="8" name="object 8"/>
          <p:cNvSpPr txBox="1"/>
          <p:nvPr/>
        </p:nvSpPr>
        <p:spPr>
          <a:xfrm>
            <a:off x="2060377" y="1379570"/>
            <a:ext cx="11840845" cy="817880"/>
          </a:xfrm>
          <a:prstGeom prst="rect">
            <a:avLst/>
          </a:prstGeom>
        </p:spPr>
        <p:txBody>
          <a:bodyPr vert="horz" wrap="square" lIns="0" tIns="12700" rIns="0" bIns="0" rtlCol="0">
            <a:spAutoFit/>
          </a:bodyPr>
          <a:lstStyle/>
          <a:p>
            <a:pPr marL="12700">
              <a:lnSpc>
                <a:spcPct val="100000"/>
              </a:lnSpc>
              <a:spcBef>
                <a:spcPts val="100"/>
              </a:spcBef>
            </a:pPr>
            <a:r>
              <a:rPr sz="5200" b="1" spc="-135" dirty="0">
                <a:solidFill>
                  <a:srgbClr val="FFFFFF"/>
                </a:solidFill>
                <a:latin typeface="Arial"/>
                <a:cs typeface="Arial"/>
              </a:rPr>
              <a:t>Code_1 </a:t>
            </a:r>
            <a:r>
              <a:rPr sz="5200" b="1" spc="80" dirty="0">
                <a:solidFill>
                  <a:srgbClr val="FFFFFF"/>
                </a:solidFill>
                <a:latin typeface="Arial"/>
                <a:cs typeface="Arial"/>
              </a:rPr>
              <a:t>(Diabetes_prediction_model)</a:t>
            </a:r>
            <a:endParaRPr sz="5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8088" y="1842570"/>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3" name="object 3"/>
          <p:cNvSpPr/>
          <p:nvPr/>
        </p:nvSpPr>
        <p:spPr>
          <a:xfrm>
            <a:off x="1238088" y="2931575"/>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4" name="object 4"/>
          <p:cNvSpPr/>
          <p:nvPr/>
        </p:nvSpPr>
        <p:spPr>
          <a:xfrm>
            <a:off x="1238088" y="418060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5" name="object 5"/>
          <p:cNvSpPr/>
          <p:nvPr/>
        </p:nvSpPr>
        <p:spPr>
          <a:xfrm>
            <a:off x="1238088" y="542967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6" name="object 6"/>
          <p:cNvSpPr/>
          <p:nvPr/>
        </p:nvSpPr>
        <p:spPr>
          <a:xfrm>
            <a:off x="1238088" y="792775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7" name="object 7"/>
          <p:cNvSpPr/>
          <p:nvPr/>
        </p:nvSpPr>
        <p:spPr>
          <a:xfrm>
            <a:off x="1238088" y="901488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8" name="object 8"/>
          <p:cNvSpPr/>
          <p:nvPr/>
        </p:nvSpPr>
        <p:spPr>
          <a:xfrm>
            <a:off x="17235464" y="2791666"/>
            <a:ext cx="0" cy="6496685"/>
          </a:xfrm>
          <a:custGeom>
            <a:avLst/>
            <a:gdLst/>
            <a:ahLst/>
            <a:cxnLst/>
            <a:rect l="l" t="t" r="r" b="b"/>
            <a:pathLst>
              <a:path h="6496684">
                <a:moveTo>
                  <a:pt x="0" y="0"/>
                </a:moveTo>
                <a:lnTo>
                  <a:pt x="0" y="6496104"/>
                </a:lnTo>
              </a:path>
            </a:pathLst>
          </a:custGeom>
          <a:ln w="47653">
            <a:solidFill>
              <a:srgbClr val="5EBF00"/>
            </a:solidFill>
          </a:ln>
        </p:spPr>
        <p:txBody>
          <a:bodyPr wrap="square" lIns="0" tIns="0" rIns="0" bIns="0" rtlCol="0"/>
          <a:lstStyle/>
          <a:p>
            <a:endParaRPr/>
          </a:p>
        </p:txBody>
      </p:sp>
      <p:sp>
        <p:nvSpPr>
          <p:cNvPr id="9" name="object 9"/>
          <p:cNvSpPr/>
          <p:nvPr/>
        </p:nvSpPr>
        <p:spPr>
          <a:xfrm>
            <a:off x="16755983" y="1532543"/>
            <a:ext cx="0" cy="6496685"/>
          </a:xfrm>
          <a:custGeom>
            <a:avLst/>
            <a:gdLst/>
            <a:ahLst/>
            <a:cxnLst/>
            <a:rect l="l" t="t" r="r" b="b"/>
            <a:pathLst>
              <a:path h="6496684">
                <a:moveTo>
                  <a:pt x="0" y="0"/>
                </a:moveTo>
                <a:lnTo>
                  <a:pt x="0" y="6496104"/>
                </a:lnTo>
              </a:path>
            </a:pathLst>
          </a:custGeom>
          <a:ln w="47653">
            <a:solidFill>
              <a:srgbClr val="5EBF00"/>
            </a:solidFill>
          </a:ln>
        </p:spPr>
        <p:txBody>
          <a:bodyPr wrap="square" lIns="0" tIns="0" rIns="0" bIns="0" rtlCol="0"/>
          <a:lstStyle/>
          <a:p>
            <a:endParaRPr/>
          </a:p>
        </p:txBody>
      </p:sp>
      <p:sp>
        <p:nvSpPr>
          <p:cNvPr id="10" name="object 10"/>
          <p:cNvSpPr/>
          <p:nvPr/>
        </p:nvSpPr>
        <p:spPr>
          <a:xfrm>
            <a:off x="1238088" y="667871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11" name="object 11"/>
          <p:cNvSpPr/>
          <p:nvPr/>
        </p:nvSpPr>
        <p:spPr>
          <a:xfrm>
            <a:off x="303877" y="0"/>
            <a:ext cx="47625" cy="8072120"/>
          </a:xfrm>
          <a:custGeom>
            <a:avLst/>
            <a:gdLst/>
            <a:ahLst/>
            <a:cxnLst/>
            <a:rect l="l" t="t" r="r" b="b"/>
            <a:pathLst>
              <a:path w="47625" h="8072120">
                <a:moveTo>
                  <a:pt x="0" y="0"/>
                </a:moveTo>
                <a:lnTo>
                  <a:pt x="47625" y="0"/>
                </a:lnTo>
                <a:lnTo>
                  <a:pt x="47625" y="8071579"/>
                </a:lnTo>
                <a:lnTo>
                  <a:pt x="0" y="8071579"/>
                </a:lnTo>
                <a:lnTo>
                  <a:pt x="0" y="0"/>
                </a:lnTo>
                <a:close/>
              </a:path>
            </a:pathLst>
          </a:custGeom>
          <a:solidFill>
            <a:srgbClr val="5EBF00"/>
          </a:solidFill>
        </p:spPr>
        <p:txBody>
          <a:bodyPr wrap="square" lIns="0" tIns="0" rIns="0" bIns="0" rtlCol="0"/>
          <a:lstStyle/>
          <a:p>
            <a:endParaRPr/>
          </a:p>
        </p:txBody>
      </p:sp>
      <p:sp>
        <p:nvSpPr>
          <p:cNvPr id="12" name="object 12"/>
          <p:cNvSpPr/>
          <p:nvPr/>
        </p:nvSpPr>
        <p:spPr>
          <a:xfrm>
            <a:off x="6438320" y="226522"/>
            <a:ext cx="838200" cy="1162050"/>
          </a:xfrm>
          <a:custGeom>
            <a:avLst/>
            <a:gdLst/>
            <a:ahLst/>
            <a:cxnLst/>
            <a:rect l="l" t="t" r="r" b="b"/>
            <a:pathLst>
              <a:path w="838200" h="1162050">
                <a:moveTo>
                  <a:pt x="838161" y="1162050"/>
                </a:moveTo>
                <a:lnTo>
                  <a:pt x="0" y="1162050"/>
                </a:lnTo>
                <a:lnTo>
                  <a:pt x="0" y="0"/>
                </a:lnTo>
                <a:lnTo>
                  <a:pt x="838161" y="0"/>
                </a:lnTo>
                <a:lnTo>
                  <a:pt x="838161" y="1162050"/>
                </a:lnTo>
                <a:close/>
              </a:path>
            </a:pathLst>
          </a:custGeom>
          <a:solidFill>
            <a:srgbClr val="5EBF00"/>
          </a:solidFill>
        </p:spPr>
        <p:txBody>
          <a:bodyPr wrap="square" lIns="0" tIns="0" rIns="0" bIns="0" rtlCol="0"/>
          <a:lstStyle/>
          <a:p>
            <a:endParaRPr/>
          </a:p>
        </p:txBody>
      </p:sp>
      <p:sp>
        <p:nvSpPr>
          <p:cNvPr id="13" name="object 13"/>
          <p:cNvSpPr txBox="1">
            <a:spLocks noGrp="1"/>
          </p:cNvSpPr>
          <p:nvPr>
            <p:ph type="title"/>
          </p:nvPr>
        </p:nvSpPr>
        <p:spPr>
          <a:xfrm>
            <a:off x="6493595" y="141030"/>
            <a:ext cx="4138929" cy="1348105"/>
          </a:xfrm>
          <a:prstGeom prst="rect">
            <a:avLst/>
          </a:prstGeom>
        </p:spPr>
        <p:txBody>
          <a:bodyPr vert="horz" wrap="square" lIns="0" tIns="15875" rIns="0" bIns="0" rtlCol="0">
            <a:spAutoFit/>
          </a:bodyPr>
          <a:lstStyle/>
          <a:p>
            <a:pPr marL="12700">
              <a:lnSpc>
                <a:spcPct val="100000"/>
              </a:lnSpc>
              <a:spcBef>
                <a:spcPts val="125"/>
              </a:spcBef>
            </a:pPr>
            <a:r>
              <a:rPr sz="8650" spc="5" dirty="0">
                <a:latin typeface="Roboto"/>
                <a:cs typeface="Roboto"/>
              </a:rPr>
              <a:t>O</a:t>
            </a:r>
            <a:r>
              <a:rPr sz="8650" spc="5" dirty="0">
                <a:solidFill>
                  <a:srgbClr val="000000"/>
                </a:solidFill>
                <a:latin typeface="Roboto"/>
                <a:cs typeface="Roboto"/>
              </a:rPr>
              <a:t>utlines</a:t>
            </a:r>
            <a:endParaRPr sz="8650" dirty="0">
              <a:latin typeface="Roboto"/>
              <a:cs typeface="Roboto"/>
            </a:endParaRPr>
          </a:p>
        </p:txBody>
      </p:sp>
      <p:graphicFrame>
        <p:nvGraphicFramePr>
          <p:cNvPr id="16" name="object 14">
            <a:extLst>
              <a:ext uri="{FF2B5EF4-FFF2-40B4-BE49-F238E27FC236}">
                <a16:creationId xmlns:a16="http://schemas.microsoft.com/office/drawing/2014/main" id="{9A703690-8ECD-DBB2-891D-FA904CF5E3AE}"/>
              </a:ext>
            </a:extLst>
          </p:cNvPr>
          <p:cNvGraphicFramePr/>
          <p:nvPr>
            <p:extLst>
              <p:ext uri="{D42A27DB-BD31-4B8C-83A1-F6EECF244321}">
                <p14:modId xmlns:p14="http://schemas.microsoft.com/office/powerpoint/2010/main" val="748623223"/>
              </p:ext>
            </p:extLst>
          </p:nvPr>
        </p:nvGraphicFramePr>
        <p:xfrm>
          <a:off x="1905000" y="1605782"/>
          <a:ext cx="13896271" cy="7682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34930" y="2748606"/>
            <a:ext cx="13698789" cy="689052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254971" y="1379567"/>
            <a:ext cx="5451475" cy="751488"/>
          </a:xfrm>
          <a:prstGeom prst="rect">
            <a:avLst/>
          </a:prstGeom>
        </p:spPr>
        <p:txBody>
          <a:bodyPr vert="horz" wrap="square" lIns="0" tIns="12700" rIns="0" bIns="0" rtlCol="0">
            <a:spAutoFit/>
          </a:bodyPr>
          <a:lstStyle/>
          <a:p>
            <a:pPr marL="12700">
              <a:lnSpc>
                <a:spcPct val="100000"/>
              </a:lnSpc>
              <a:spcBef>
                <a:spcPts val="100"/>
              </a:spcBef>
            </a:pPr>
            <a:r>
              <a:rPr sz="4800" spc="50" dirty="0"/>
              <a:t>Explore </a:t>
            </a:r>
            <a:r>
              <a:rPr sz="4800" spc="310" dirty="0"/>
              <a:t>the</a:t>
            </a:r>
            <a:r>
              <a:rPr sz="4800" spc="-325" dirty="0"/>
              <a:t> </a:t>
            </a:r>
            <a:r>
              <a:rPr sz="4800" spc="280" dirty="0"/>
              <a:t>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4991" y="3059387"/>
            <a:ext cx="17270491" cy="658840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58177" y="1379570"/>
            <a:ext cx="13273405" cy="751488"/>
          </a:xfrm>
          <a:prstGeom prst="rect">
            <a:avLst/>
          </a:prstGeom>
        </p:spPr>
        <p:txBody>
          <a:bodyPr vert="horz" wrap="square" lIns="0" tIns="12700" rIns="0" bIns="0" rtlCol="0">
            <a:spAutoFit/>
          </a:bodyPr>
          <a:lstStyle/>
          <a:p>
            <a:pPr marL="12700">
              <a:lnSpc>
                <a:spcPct val="100000"/>
              </a:lnSpc>
              <a:spcBef>
                <a:spcPts val="100"/>
              </a:spcBef>
            </a:pPr>
            <a:r>
              <a:rPr sz="4800" spc="120" dirty="0"/>
              <a:t>split</a:t>
            </a:r>
            <a:r>
              <a:rPr sz="4800" spc="-100" dirty="0"/>
              <a:t> </a:t>
            </a:r>
            <a:r>
              <a:rPr sz="4800" spc="310" dirty="0"/>
              <a:t>the</a:t>
            </a:r>
            <a:r>
              <a:rPr sz="4800" spc="-100" dirty="0"/>
              <a:t> </a:t>
            </a:r>
            <a:r>
              <a:rPr sz="4800" spc="280" dirty="0"/>
              <a:t>data</a:t>
            </a:r>
            <a:r>
              <a:rPr sz="4800" spc="-95" dirty="0"/>
              <a:t> </a:t>
            </a:r>
            <a:r>
              <a:rPr sz="4800" spc="215" dirty="0"/>
              <a:t>for</a:t>
            </a:r>
            <a:r>
              <a:rPr sz="4800" spc="-100" dirty="0"/>
              <a:t> </a:t>
            </a:r>
            <a:r>
              <a:rPr sz="4800" spc="200" dirty="0"/>
              <a:t>training</a:t>
            </a:r>
            <a:r>
              <a:rPr sz="4800" spc="-95" dirty="0"/>
              <a:t> </a:t>
            </a:r>
            <a:r>
              <a:rPr sz="4800" spc="195" dirty="0"/>
              <a:t>and</a:t>
            </a:r>
            <a:r>
              <a:rPr sz="4800" spc="-100" dirty="0"/>
              <a:t> </a:t>
            </a:r>
            <a:r>
              <a:rPr sz="4800" spc="185" dirty="0"/>
              <a:t>validation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8"/>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489484" y="2838025"/>
            <a:ext cx="17285335" cy="6912609"/>
            <a:chOff x="489484" y="2838025"/>
            <a:chExt cx="17285335" cy="6912609"/>
          </a:xfrm>
        </p:grpSpPr>
        <p:sp>
          <p:nvSpPr>
            <p:cNvPr id="5" name="object 5"/>
            <p:cNvSpPr/>
            <p:nvPr/>
          </p:nvSpPr>
          <p:spPr>
            <a:xfrm>
              <a:off x="489484" y="2838025"/>
              <a:ext cx="17285306" cy="69124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83939" y="2838102"/>
              <a:ext cx="3740150" cy="2624455"/>
            </a:xfrm>
            <a:custGeom>
              <a:avLst/>
              <a:gdLst/>
              <a:ahLst/>
              <a:cxnLst/>
              <a:rect l="l" t="t" r="r" b="b"/>
              <a:pathLst>
                <a:path w="3740150" h="2624454">
                  <a:moveTo>
                    <a:pt x="781001" y="2624013"/>
                  </a:moveTo>
                  <a:lnTo>
                    <a:pt x="692875" y="2147521"/>
                  </a:lnTo>
                  <a:lnTo>
                    <a:pt x="292960" y="2221485"/>
                  </a:lnTo>
                  <a:lnTo>
                    <a:pt x="0" y="637470"/>
                  </a:lnTo>
                  <a:lnTo>
                    <a:pt x="3446745" y="0"/>
                  </a:lnTo>
                  <a:lnTo>
                    <a:pt x="3739701" y="1584015"/>
                  </a:lnTo>
                  <a:lnTo>
                    <a:pt x="1470129" y="2003769"/>
                  </a:lnTo>
                  <a:lnTo>
                    <a:pt x="781001" y="2624013"/>
                  </a:lnTo>
                  <a:close/>
                </a:path>
              </a:pathLst>
            </a:custGeom>
            <a:solidFill>
              <a:srgbClr val="48A600"/>
            </a:solidFill>
          </p:spPr>
          <p:txBody>
            <a:bodyPr wrap="square" lIns="0" tIns="0" rIns="0" bIns="0" rtlCol="0"/>
            <a:lstStyle/>
            <a:p>
              <a:endParaRPr/>
            </a:p>
          </p:txBody>
        </p:sp>
      </p:grpSp>
      <p:sp>
        <p:nvSpPr>
          <p:cNvPr id="7" name="object 7"/>
          <p:cNvSpPr txBox="1"/>
          <p:nvPr/>
        </p:nvSpPr>
        <p:spPr>
          <a:xfrm>
            <a:off x="3541214" y="1379570"/>
            <a:ext cx="8707755" cy="817880"/>
          </a:xfrm>
          <a:prstGeom prst="rect">
            <a:avLst/>
          </a:prstGeom>
        </p:spPr>
        <p:txBody>
          <a:bodyPr vert="horz" wrap="square" lIns="0" tIns="12700" rIns="0" bIns="0" rtlCol="0">
            <a:spAutoFit/>
          </a:bodyPr>
          <a:lstStyle/>
          <a:p>
            <a:pPr marL="12700">
              <a:lnSpc>
                <a:spcPct val="100000"/>
              </a:lnSpc>
              <a:spcBef>
                <a:spcPts val="100"/>
              </a:spcBef>
            </a:pPr>
            <a:r>
              <a:rPr sz="5200" b="1" spc="135" dirty="0">
                <a:solidFill>
                  <a:srgbClr val="FFFFFF"/>
                </a:solidFill>
                <a:latin typeface="Arial"/>
                <a:cs typeface="Arial"/>
              </a:rPr>
              <a:t>Handling </a:t>
            </a:r>
            <a:r>
              <a:rPr sz="5200" b="1" spc="30" dirty="0">
                <a:solidFill>
                  <a:srgbClr val="FFFFFF"/>
                </a:solidFill>
                <a:latin typeface="Arial"/>
                <a:cs typeface="Arial"/>
              </a:rPr>
              <a:t>zeros </a:t>
            </a:r>
            <a:r>
              <a:rPr sz="5200" b="1" spc="190" dirty="0">
                <a:solidFill>
                  <a:srgbClr val="FFFFFF"/>
                </a:solidFill>
                <a:latin typeface="Arial"/>
                <a:cs typeface="Arial"/>
              </a:rPr>
              <a:t>in </a:t>
            </a:r>
            <a:r>
              <a:rPr sz="5200" b="1" spc="200" dirty="0">
                <a:solidFill>
                  <a:srgbClr val="FFFFFF"/>
                </a:solidFill>
                <a:latin typeface="Arial"/>
                <a:cs typeface="Arial"/>
              </a:rPr>
              <a:t>our</a:t>
            </a:r>
            <a:r>
              <a:rPr sz="5200" b="1" spc="-790" dirty="0">
                <a:solidFill>
                  <a:srgbClr val="FFFFFF"/>
                </a:solidFill>
                <a:latin typeface="Arial"/>
                <a:cs typeface="Arial"/>
              </a:rPr>
              <a:t> </a:t>
            </a:r>
            <a:r>
              <a:rPr sz="5200" b="1" spc="280" dirty="0">
                <a:solidFill>
                  <a:srgbClr val="FFFFFF"/>
                </a:solidFill>
                <a:latin typeface="Arial"/>
                <a:cs typeface="Arial"/>
              </a:rPr>
              <a:t>data</a:t>
            </a:r>
            <a:endParaRPr sz="5200">
              <a:latin typeface="Arial"/>
              <a:cs typeface="Arial"/>
            </a:endParaRPr>
          </a:p>
        </p:txBody>
      </p:sp>
      <p:sp>
        <p:nvSpPr>
          <p:cNvPr id="8" name="object 8"/>
          <p:cNvSpPr txBox="1"/>
          <p:nvPr/>
        </p:nvSpPr>
        <p:spPr>
          <a:xfrm>
            <a:off x="14631196" y="3408403"/>
            <a:ext cx="2134870" cy="1102995"/>
          </a:xfrm>
          <a:prstGeom prst="rect">
            <a:avLst/>
          </a:prstGeom>
        </p:spPr>
        <p:txBody>
          <a:bodyPr vert="horz" wrap="square" lIns="0" tIns="11430" rIns="0" bIns="0" rtlCol="0">
            <a:spAutoFit/>
          </a:bodyPr>
          <a:lstStyle/>
          <a:p>
            <a:pPr marL="212090" marR="5080" indent="-200025">
              <a:lnSpc>
                <a:spcPct val="117800"/>
              </a:lnSpc>
              <a:spcBef>
                <a:spcPts val="90"/>
              </a:spcBef>
            </a:pPr>
            <a:r>
              <a:rPr sz="3000" b="1" spc="180" dirty="0">
                <a:solidFill>
                  <a:srgbClr val="FFFFFF"/>
                </a:solidFill>
                <a:latin typeface="Arial"/>
                <a:cs typeface="Arial"/>
              </a:rPr>
              <a:t>to</a:t>
            </a:r>
            <a:r>
              <a:rPr sz="3000" b="1" spc="-130" dirty="0">
                <a:solidFill>
                  <a:srgbClr val="FFFFFF"/>
                </a:solidFill>
                <a:latin typeface="Arial"/>
                <a:cs typeface="Arial"/>
              </a:rPr>
              <a:t> </a:t>
            </a:r>
            <a:r>
              <a:rPr sz="3000" b="1" spc="130" dirty="0">
                <a:solidFill>
                  <a:srgbClr val="FFFFFF"/>
                </a:solidFill>
                <a:latin typeface="Arial"/>
                <a:cs typeface="Arial"/>
              </a:rPr>
              <a:t>improve  </a:t>
            </a:r>
            <a:r>
              <a:rPr sz="3000" b="1" spc="50" dirty="0">
                <a:solidFill>
                  <a:srgbClr val="FFFFFF"/>
                </a:solidFill>
                <a:latin typeface="Arial"/>
                <a:cs typeface="Arial"/>
              </a:rPr>
              <a:t>accuracy</a:t>
            </a:r>
            <a:endParaRPr sz="3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49263" y="3503127"/>
            <a:ext cx="14444995" cy="511328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92180" y="1379567"/>
            <a:ext cx="13605510" cy="751488"/>
          </a:xfrm>
          <a:prstGeom prst="rect">
            <a:avLst/>
          </a:prstGeom>
        </p:spPr>
        <p:txBody>
          <a:bodyPr vert="horz" wrap="square" lIns="0" tIns="12700" rIns="0" bIns="0" rtlCol="0">
            <a:spAutoFit/>
          </a:bodyPr>
          <a:lstStyle/>
          <a:p>
            <a:pPr marL="12700">
              <a:lnSpc>
                <a:spcPct val="100000"/>
              </a:lnSpc>
              <a:spcBef>
                <a:spcPts val="100"/>
              </a:spcBef>
            </a:pPr>
            <a:r>
              <a:rPr sz="4800" spc="310" dirty="0"/>
              <a:t>fit</a:t>
            </a:r>
            <a:r>
              <a:rPr sz="4800" spc="-100" dirty="0"/>
              <a:t> </a:t>
            </a:r>
            <a:r>
              <a:rPr sz="4800" spc="310" dirty="0"/>
              <a:t>the</a:t>
            </a:r>
            <a:r>
              <a:rPr sz="4800" spc="-100" dirty="0"/>
              <a:t> </a:t>
            </a:r>
            <a:r>
              <a:rPr sz="4800" spc="185" dirty="0"/>
              <a:t>model</a:t>
            </a:r>
            <a:r>
              <a:rPr sz="4800" spc="-95" dirty="0"/>
              <a:t> </a:t>
            </a:r>
            <a:r>
              <a:rPr sz="4800" spc="325" dirty="0"/>
              <a:t>with</a:t>
            </a:r>
            <a:r>
              <a:rPr sz="4800" spc="-100" dirty="0"/>
              <a:t> </a:t>
            </a:r>
            <a:r>
              <a:rPr sz="4800" spc="280" dirty="0"/>
              <a:t>data</a:t>
            </a:r>
            <a:r>
              <a:rPr sz="4800" spc="-100" dirty="0"/>
              <a:t> </a:t>
            </a:r>
            <a:r>
              <a:rPr sz="4800" spc="195" dirty="0"/>
              <a:t>and</a:t>
            </a:r>
            <a:r>
              <a:rPr sz="4800" spc="-95" dirty="0"/>
              <a:t> </a:t>
            </a:r>
            <a:r>
              <a:rPr sz="4800" spc="225" dirty="0"/>
              <a:t>test</a:t>
            </a:r>
            <a:r>
              <a:rPr sz="4800" spc="-100" dirty="0"/>
              <a:t> </a:t>
            </a:r>
            <a:r>
              <a:rPr sz="4800" spc="55" dirty="0"/>
              <a:t>accuracy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2800" y="1131084"/>
            <a:ext cx="9448800" cy="1650215"/>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5"/>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02743" y="4215932"/>
            <a:ext cx="16704992" cy="271460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191000" y="1663112"/>
            <a:ext cx="7304330" cy="751488"/>
          </a:xfrm>
          <a:prstGeom prst="rect">
            <a:avLst/>
          </a:prstGeom>
        </p:spPr>
        <p:txBody>
          <a:bodyPr vert="horz" wrap="square" lIns="0" tIns="12700" rIns="0" bIns="0" rtlCol="0">
            <a:spAutoFit/>
          </a:bodyPr>
          <a:lstStyle/>
          <a:p>
            <a:pPr marL="12700">
              <a:lnSpc>
                <a:spcPct val="100000"/>
              </a:lnSpc>
              <a:spcBef>
                <a:spcPts val="100"/>
              </a:spcBef>
            </a:pPr>
            <a:r>
              <a:rPr sz="4800" spc="-35" dirty="0"/>
              <a:t>Save </a:t>
            </a:r>
            <a:r>
              <a:rPr sz="4800" spc="310" dirty="0"/>
              <a:t>the</a:t>
            </a:r>
            <a:r>
              <a:rPr sz="4800" spc="-215" dirty="0"/>
              <a:t> </a:t>
            </a:r>
            <a:r>
              <a:rPr sz="4800" spc="185" dirty="0"/>
              <a:t>model</a:t>
            </a:r>
          </a:p>
        </p:txBody>
      </p:sp>
      <p:sp>
        <p:nvSpPr>
          <p:cNvPr id="6" name="object 6"/>
          <p:cNvSpPr/>
          <p:nvPr/>
        </p:nvSpPr>
        <p:spPr>
          <a:xfrm>
            <a:off x="656" y="9800940"/>
            <a:ext cx="18286730" cy="234315"/>
          </a:xfrm>
          <a:custGeom>
            <a:avLst/>
            <a:gdLst/>
            <a:ahLst/>
            <a:cxnLst/>
            <a:rect l="l" t="t" r="r" b="b"/>
            <a:pathLst>
              <a:path w="18286730" h="234315">
                <a:moveTo>
                  <a:pt x="18286624" y="233996"/>
                </a:moveTo>
                <a:lnTo>
                  <a:pt x="0" y="233996"/>
                </a:lnTo>
                <a:lnTo>
                  <a:pt x="0" y="0"/>
                </a:lnTo>
                <a:lnTo>
                  <a:pt x="18286624" y="0"/>
                </a:lnTo>
                <a:close/>
              </a:path>
            </a:pathLst>
          </a:custGeom>
          <a:solidFill>
            <a:srgbClr val="48A600"/>
          </a:solid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40623" y="6381851"/>
            <a:ext cx="13820775" cy="2067560"/>
          </a:xfrm>
          <a:custGeom>
            <a:avLst/>
            <a:gdLst/>
            <a:ahLst/>
            <a:cxnLst/>
            <a:rect l="l" t="t" r="r" b="b"/>
            <a:pathLst>
              <a:path w="13820775" h="2067559">
                <a:moveTo>
                  <a:pt x="13820483" y="0"/>
                </a:moveTo>
                <a:lnTo>
                  <a:pt x="0" y="0"/>
                </a:lnTo>
                <a:lnTo>
                  <a:pt x="0" y="128397"/>
                </a:lnTo>
                <a:lnTo>
                  <a:pt x="0" y="1934933"/>
                </a:lnTo>
                <a:lnTo>
                  <a:pt x="0" y="2067153"/>
                </a:lnTo>
                <a:lnTo>
                  <a:pt x="13820483" y="2067153"/>
                </a:lnTo>
                <a:lnTo>
                  <a:pt x="13820483" y="1935238"/>
                </a:lnTo>
                <a:lnTo>
                  <a:pt x="13820483" y="1934933"/>
                </a:lnTo>
                <a:lnTo>
                  <a:pt x="13820483" y="128930"/>
                </a:lnTo>
                <a:lnTo>
                  <a:pt x="13689076" y="128930"/>
                </a:lnTo>
                <a:lnTo>
                  <a:pt x="13689076" y="1934933"/>
                </a:lnTo>
                <a:lnTo>
                  <a:pt x="128676" y="1934933"/>
                </a:lnTo>
                <a:lnTo>
                  <a:pt x="128676" y="128397"/>
                </a:lnTo>
                <a:lnTo>
                  <a:pt x="13820483" y="128397"/>
                </a:lnTo>
                <a:lnTo>
                  <a:pt x="13820483" y="0"/>
                </a:lnTo>
                <a:close/>
              </a:path>
            </a:pathLst>
          </a:custGeom>
          <a:solidFill>
            <a:srgbClr val="5EBF00"/>
          </a:solidFill>
        </p:spPr>
        <p:txBody>
          <a:bodyPr wrap="square" lIns="0" tIns="0" rIns="0" bIns="0" rtlCol="0"/>
          <a:lstStyle/>
          <a:p>
            <a:endParaRPr/>
          </a:p>
        </p:txBody>
      </p:sp>
      <p:sp>
        <p:nvSpPr>
          <p:cNvPr id="3" name="object 3"/>
          <p:cNvSpPr/>
          <p:nvPr/>
        </p:nvSpPr>
        <p:spPr>
          <a:xfrm>
            <a:off x="4508449" y="1028705"/>
            <a:ext cx="8687435" cy="1543050"/>
          </a:xfrm>
          <a:custGeom>
            <a:avLst/>
            <a:gdLst/>
            <a:ahLst/>
            <a:cxnLst/>
            <a:rect l="l" t="t" r="r" b="b"/>
            <a:pathLst>
              <a:path w="8687435" h="1543050">
                <a:moveTo>
                  <a:pt x="7915270" y="1543048"/>
                </a:moveTo>
                <a:lnTo>
                  <a:pt x="771548" y="1543048"/>
                </a:lnTo>
                <a:lnTo>
                  <a:pt x="722754" y="1541530"/>
                </a:lnTo>
                <a:lnTo>
                  <a:pt x="674767" y="1537037"/>
                </a:lnTo>
                <a:lnTo>
                  <a:pt x="627676" y="1529659"/>
                </a:lnTo>
                <a:lnTo>
                  <a:pt x="581573" y="1519485"/>
                </a:lnTo>
                <a:lnTo>
                  <a:pt x="536547" y="1506608"/>
                </a:lnTo>
                <a:lnTo>
                  <a:pt x="492689" y="1491116"/>
                </a:lnTo>
                <a:lnTo>
                  <a:pt x="450090" y="1473101"/>
                </a:lnTo>
                <a:lnTo>
                  <a:pt x="408839" y="1452652"/>
                </a:lnTo>
                <a:lnTo>
                  <a:pt x="369028" y="1429861"/>
                </a:lnTo>
                <a:lnTo>
                  <a:pt x="330746" y="1404817"/>
                </a:lnTo>
                <a:lnTo>
                  <a:pt x="294084" y="1377611"/>
                </a:lnTo>
                <a:lnTo>
                  <a:pt x="259132" y="1348334"/>
                </a:lnTo>
                <a:lnTo>
                  <a:pt x="225981" y="1317075"/>
                </a:lnTo>
                <a:lnTo>
                  <a:pt x="194721" y="1283925"/>
                </a:lnTo>
                <a:lnTo>
                  <a:pt x="165442" y="1248974"/>
                </a:lnTo>
                <a:lnTo>
                  <a:pt x="138235" y="1212313"/>
                </a:lnTo>
                <a:lnTo>
                  <a:pt x="113191" y="1174033"/>
                </a:lnTo>
                <a:lnTo>
                  <a:pt x="90398" y="1134222"/>
                </a:lnTo>
                <a:lnTo>
                  <a:pt x="69949" y="1092973"/>
                </a:lnTo>
                <a:lnTo>
                  <a:pt x="51933" y="1050375"/>
                </a:lnTo>
                <a:lnTo>
                  <a:pt x="36441" y="1006518"/>
                </a:lnTo>
                <a:lnTo>
                  <a:pt x="23563" y="961494"/>
                </a:lnTo>
                <a:lnTo>
                  <a:pt x="13390" y="915392"/>
                </a:lnTo>
                <a:lnTo>
                  <a:pt x="6011" y="868303"/>
                </a:lnTo>
                <a:lnTo>
                  <a:pt x="1517" y="820317"/>
                </a:lnTo>
                <a:lnTo>
                  <a:pt x="0" y="771524"/>
                </a:lnTo>
                <a:lnTo>
                  <a:pt x="1517" y="722731"/>
                </a:lnTo>
                <a:lnTo>
                  <a:pt x="6011" y="674745"/>
                </a:lnTo>
                <a:lnTo>
                  <a:pt x="13390" y="627656"/>
                </a:lnTo>
                <a:lnTo>
                  <a:pt x="23563" y="581554"/>
                </a:lnTo>
                <a:lnTo>
                  <a:pt x="36441" y="536530"/>
                </a:lnTo>
                <a:lnTo>
                  <a:pt x="51933" y="492674"/>
                </a:lnTo>
                <a:lnTo>
                  <a:pt x="69949" y="450076"/>
                </a:lnTo>
                <a:lnTo>
                  <a:pt x="90398" y="408826"/>
                </a:lnTo>
                <a:lnTo>
                  <a:pt x="113191" y="369016"/>
                </a:lnTo>
                <a:lnTo>
                  <a:pt x="138235" y="330735"/>
                </a:lnTo>
                <a:lnTo>
                  <a:pt x="165442" y="294074"/>
                </a:lnTo>
                <a:lnTo>
                  <a:pt x="194721" y="259124"/>
                </a:lnTo>
                <a:lnTo>
                  <a:pt x="225981" y="225974"/>
                </a:lnTo>
                <a:lnTo>
                  <a:pt x="259132" y="194715"/>
                </a:lnTo>
                <a:lnTo>
                  <a:pt x="294084" y="165437"/>
                </a:lnTo>
                <a:lnTo>
                  <a:pt x="330746" y="138231"/>
                </a:lnTo>
                <a:lnTo>
                  <a:pt x="369028" y="113187"/>
                </a:lnTo>
                <a:lnTo>
                  <a:pt x="408839" y="90396"/>
                </a:lnTo>
                <a:lnTo>
                  <a:pt x="450090" y="69947"/>
                </a:lnTo>
                <a:lnTo>
                  <a:pt x="492689" y="51932"/>
                </a:lnTo>
                <a:lnTo>
                  <a:pt x="536547" y="36440"/>
                </a:lnTo>
                <a:lnTo>
                  <a:pt x="581573" y="23563"/>
                </a:lnTo>
                <a:lnTo>
                  <a:pt x="627676" y="13389"/>
                </a:lnTo>
                <a:lnTo>
                  <a:pt x="674767" y="6011"/>
                </a:lnTo>
                <a:lnTo>
                  <a:pt x="722754" y="1517"/>
                </a:lnTo>
                <a:lnTo>
                  <a:pt x="771548" y="0"/>
                </a:lnTo>
                <a:lnTo>
                  <a:pt x="7915270" y="0"/>
                </a:lnTo>
                <a:lnTo>
                  <a:pt x="7964061" y="1517"/>
                </a:lnTo>
                <a:lnTo>
                  <a:pt x="8012046" y="6011"/>
                </a:lnTo>
                <a:lnTo>
                  <a:pt x="8059135" y="13389"/>
                </a:lnTo>
                <a:lnTo>
                  <a:pt x="8105237" y="23563"/>
                </a:lnTo>
                <a:lnTo>
                  <a:pt x="8150261" y="36440"/>
                </a:lnTo>
                <a:lnTo>
                  <a:pt x="8194118" y="51932"/>
                </a:lnTo>
                <a:lnTo>
                  <a:pt x="8236717" y="69947"/>
                </a:lnTo>
                <a:lnTo>
                  <a:pt x="8277967" y="90396"/>
                </a:lnTo>
                <a:lnTo>
                  <a:pt x="8317779" y="113187"/>
                </a:lnTo>
                <a:lnTo>
                  <a:pt x="8356061" y="138231"/>
                </a:lnTo>
                <a:lnTo>
                  <a:pt x="8392723" y="165437"/>
                </a:lnTo>
                <a:lnTo>
                  <a:pt x="8427676" y="194715"/>
                </a:lnTo>
                <a:lnTo>
                  <a:pt x="8460828" y="225974"/>
                </a:lnTo>
                <a:lnTo>
                  <a:pt x="8492089" y="259124"/>
                </a:lnTo>
                <a:lnTo>
                  <a:pt x="8521368" y="294074"/>
                </a:lnTo>
                <a:lnTo>
                  <a:pt x="8548576" y="330735"/>
                </a:lnTo>
                <a:lnTo>
                  <a:pt x="8573622" y="369016"/>
                </a:lnTo>
                <a:lnTo>
                  <a:pt x="8596415" y="408826"/>
                </a:lnTo>
                <a:lnTo>
                  <a:pt x="8616865" y="450076"/>
                </a:lnTo>
                <a:lnTo>
                  <a:pt x="8634882" y="492674"/>
                </a:lnTo>
                <a:lnTo>
                  <a:pt x="8650375" y="536530"/>
                </a:lnTo>
                <a:lnTo>
                  <a:pt x="8663254" y="581554"/>
                </a:lnTo>
                <a:lnTo>
                  <a:pt x="8673428" y="627656"/>
                </a:lnTo>
                <a:lnTo>
                  <a:pt x="8680807" y="674745"/>
                </a:lnTo>
                <a:lnTo>
                  <a:pt x="8685301" y="722731"/>
                </a:lnTo>
                <a:lnTo>
                  <a:pt x="8686819" y="771524"/>
                </a:lnTo>
                <a:lnTo>
                  <a:pt x="8685301" y="820317"/>
                </a:lnTo>
                <a:lnTo>
                  <a:pt x="8680807" y="868303"/>
                </a:lnTo>
                <a:lnTo>
                  <a:pt x="8673428" y="915392"/>
                </a:lnTo>
                <a:lnTo>
                  <a:pt x="8663254" y="961494"/>
                </a:lnTo>
                <a:lnTo>
                  <a:pt x="8650375" y="1006518"/>
                </a:lnTo>
                <a:lnTo>
                  <a:pt x="8634882" y="1050375"/>
                </a:lnTo>
                <a:lnTo>
                  <a:pt x="8616865" y="1092973"/>
                </a:lnTo>
                <a:lnTo>
                  <a:pt x="8596415" y="1134222"/>
                </a:lnTo>
                <a:lnTo>
                  <a:pt x="8573622" y="1174033"/>
                </a:lnTo>
                <a:lnTo>
                  <a:pt x="8548576" y="1212313"/>
                </a:lnTo>
                <a:lnTo>
                  <a:pt x="8521368" y="1248974"/>
                </a:lnTo>
                <a:lnTo>
                  <a:pt x="8492089" y="1283925"/>
                </a:lnTo>
                <a:lnTo>
                  <a:pt x="8460828" y="1317075"/>
                </a:lnTo>
                <a:lnTo>
                  <a:pt x="8427676" y="1348334"/>
                </a:lnTo>
                <a:lnTo>
                  <a:pt x="8392723" y="1377611"/>
                </a:lnTo>
                <a:lnTo>
                  <a:pt x="8356061" y="1404817"/>
                </a:lnTo>
                <a:lnTo>
                  <a:pt x="8317779" y="1429861"/>
                </a:lnTo>
                <a:lnTo>
                  <a:pt x="8277967" y="1452652"/>
                </a:lnTo>
                <a:lnTo>
                  <a:pt x="8236717" y="1473101"/>
                </a:lnTo>
                <a:lnTo>
                  <a:pt x="8194118" y="1491116"/>
                </a:lnTo>
                <a:lnTo>
                  <a:pt x="8150261" y="1506608"/>
                </a:lnTo>
                <a:lnTo>
                  <a:pt x="8105237" y="1519485"/>
                </a:lnTo>
                <a:lnTo>
                  <a:pt x="8059135" y="1529659"/>
                </a:lnTo>
                <a:lnTo>
                  <a:pt x="8012046" y="1537037"/>
                </a:lnTo>
                <a:lnTo>
                  <a:pt x="7964061" y="1541530"/>
                </a:lnTo>
                <a:lnTo>
                  <a:pt x="7915270" y="1543048"/>
                </a:lnTo>
                <a:close/>
              </a:path>
            </a:pathLst>
          </a:custGeom>
          <a:solidFill>
            <a:srgbClr val="5EBF00"/>
          </a:solidFill>
        </p:spPr>
        <p:txBody>
          <a:bodyPr wrap="square" lIns="0" tIns="0" rIns="0" bIns="0" rtlCol="0"/>
          <a:lstStyle/>
          <a:p>
            <a:endParaRPr/>
          </a:p>
        </p:txBody>
      </p:sp>
      <p:sp>
        <p:nvSpPr>
          <p:cNvPr id="4" name="object 4"/>
          <p:cNvSpPr/>
          <p:nvPr/>
        </p:nvSpPr>
        <p:spPr>
          <a:xfrm>
            <a:off x="6816718" y="3461362"/>
            <a:ext cx="3969418" cy="233362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069304" y="6510777"/>
            <a:ext cx="13560425" cy="1806575"/>
          </a:xfrm>
          <a:prstGeom prst="rect">
            <a:avLst/>
          </a:prstGeom>
        </p:spPr>
        <p:txBody>
          <a:bodyPr vert="horz" wrap="square" lIns="0" tIns="623569" rIns="0" bIns="0" rtlCol="0">
            <a:spAutoFit/>
          </a:bodyPr>
          <a:lstStyle/>
          <a:p>
            <a:pPr marL="3810" algn="ctr">
              <a:lnSpc>
                <a:spcPct val="100000"/>
              </a:lnSpc>
              <a:spcBef>
                <a:spcPts val="4909"/>
              </a:spcBef>
            </a:pPr>
            <a:r>
              <a:rPr sz="4200" b="1" spc="70" dirty="0">
                <a:latin typeface="Arial"/>
                <a:cs typeface="Arial"/>
              </a:rPr>
              <a:t>User</a:t>
            </a:r>
            <a:r>
              <a:rPr sz="4200" b="1" spc="-85" dirty="0">
                <a:latin typeface="Arial"/>
                <a:cs typeface="Arial"/>
              </a:rPr>
              <a:t> </a:t>
            </a:r>
            <a:r>
              <a:rPr sz="4200" b="1" spc="175" dirty="0">
                <a:latin typeface="Arial"/>
                <a:cs typeface="Arial"/>
              </a:rPr>
              <a:t>Interface</a:t>
            </a:r>
            <a:endParaRPr sz="4200">
              <a:latin typeface="Arial"/>
              <a:cs typeface="Arial"/>
            </a:endParaRPr>
          </a:p>
        </p:txBody>
      </p:sp>
      <p:sp>
        <p:nvSpPr>
          <p:cNvPr id="6" name="object 6"/>
          <p:cNvSpPr txBox="1"/>
          <p:nvPr/>
        </p:nvSpPr>
        <p:spPr>
          <a:xfrm>
            <a:off x="7030142" y="1375757"/>
            <a:ext cx="3643629" cy="863600"/>
          </a:xfrm>
          <a:prstGeom prst="rect">
            <a:avLst/>
          </a:prstGeom>
        </p:spPr>
        <p:txBody>
          <a:bodyPr vert="horz" wrap="square" lIns="0" tIns="12700" rIns="0" bIns="0" rtlCol="0">
            <a:spAutoFit/>
          </a:bodyPr>
          <a:lstStyle/>
          <a:p>
            <a:pPr marL="12700">
              <a:lnSpc>
                <a:spcPct val="100000"/>
              </a:lnSpc>
              <a:spcBef>
                <a:spcPts val="100"/>
              </a:spcBef>
            </a:pPr>
            <a:r>
              <a:rPr sz="5500" b="1" spc="200" dirty="0">
                <a:solidFill>
                  <a:srgbClr val="FFFFFF"/>
                </a:solidFill>
                <a:latin typeface="Arial"/>
                <a:cs typeface="Arial"/>
              </a:rPr>
              <a:t>Stream</a:t>
            </a:r>
            <a:r>
              <a:rPr sz="5500" b="1" spc="-170" dirty="0">
                <a:solidFill>
                  <a:srgbClr val="FFFFFF"/>
                </a:solidFill>
                <a:latin typeface="Arial"/>
                <a:cs typeface="Arial"/>
              </a:rPr>
              <a:t> </a:t>
            </a:r>
            <a:r>
              <a:rPr sz="5500" b="1" spc="145" dirty="0">
                <a:solidFill>
                  <a:srgbClr val="FFFFFF"/>
                </a:solidFill>
                <a:latin typeface="Arial"/>
                <a:cs typeface="Arial"/>
              </a:rPr>
              <a:t>Lit</a:t>
            </a:r>
            <a:endParaRPr sz="55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2595" y="616037"/>
            <a:ext cx="14525625" cy="2371725"/>
          </a:xfrm>
          <a:custGeom>
            <a:avLst/>
            <a:gdLst/>
            <a:ahLst/>
            <a:cxnLst/>
            <a:rect l="l" t="t" r="r" b="b"/>
            <a:pathLst>
              <a:path w="14525625" h="2371725">
                <a:moveTo>
                  <a:pt x="13753698" y="2371730"/>
                </a:moveTo>
                <a:lnTo>
                  <a:pt x="771660" y="2371730"/>
                </a:lnTo>
                <a:lnTo>
                  <a:pt x="734273" y="2370363"/>
                </a:lnTo>
                <a:lnTo>
                  <a:pt x="660916" y="2359609"/>
                </a:lnTo>
                <a:lnTo>
                  <a:pt x="589719" y="2338578"/>
                </a:lnTo>
                <a:lnTo>
                  <a:pt x="521005" y="2307767"/>
                </a:lnTo>
                <a:lnTo>
                  <a:pt x="487681" y="2288849"/>
                </a:lnTo>
                <a:lnTo>
                  <a:pt x="455099" y="2267672"/>
                </a:lnTo>
                <a:lnTo>
                  <a:pt x="423300" y="2244298"/>
                </a:lnTo>
                <a:lnTo>
                  <a:pt x="392324" y="2218791"/>
                </a:lnTo>
                <a:lnTo>
                  <a:pt x="362211" y="2191210"/>
                </a:lnTo>
                <a:lnTo>
                  <a:pt x="333002" y="2161620"/>
                </a:lnTo>
                <a:lnTo>
                  <a:pt x="304737" y="2130081"/>
                </a:lnTo>
                <a:lnTo>
                  <a:pt x="277458" y="2096656"/>
                </a:lnTo>
                <a:lnTo>
                  <a:pt x="251203" y="2061408"/>
                </a:lnTo>
                <a:lnTo>
                  <a:pt x="226014" y="2024397"/>
                </a:lnTo>
                <a:lnTo>
                  <a:pt x="201931" y="1985687"/>
                </a:lnTo>
                <a:lnTo>
                  <a:pt x="178994" y="1945340"/>
                </a:lnTo>
                <a:lnTo>
                  <a:pt x="157244" y="1903417"/>
                </a:lnTo>
                <a:lnTo>
                  <a:pt x="136721" y="1859981"/>
                </a:lnTo>
                <a:lnTo>
                  <a:pt x="117466" y="1815093"/>
                </a:lnTo>
                <a:lnTo>
                  <a:pt x="99519" y="1768817"/>
                </a:lnTo>
                <a:lnTo>
                  <a:pt x="82921" y="1721213"/>
                </a:lnTo>
                <a:lnTo>
                  <a:pt x="67712" y="1672345"/>
                </a:lnTo>
                <a:lnTo>
                  <a:pt x="53932" y="1622274"/>
                </a:lnTo>
                <a:lnTo>
                  <a:pt x="41621" y="1571063"/>
                </a:lnTo>
                <a:lnTo>
                  <a:pt x="30821" y="1518773"/>
                </a:lnTo>
                <a:lnTo>
                  <a:pt x="21572" y="1465467"/>
                </a:lnTo>
                <a:lnTo>
                  <a:pt x="13914" y="1411206"/>
                </a:lnTo>
                <a:lnTo>
                  <a:pt x="7887" y="1356054"/>
                </a:lnTo>
                <a:lnTo>
                  <a:pt x="3532" y="1300071"/>
                </a:lnTo>
                <a:lnTo>
                  <a:pt x="889" y="1243321"/>
                </a:lnTo>
                <a:lnTo>
                  <a:pt x="0" y="1185865"/>
                </a:lnTo>
                <a:lnTo>
                  <a:pt x="889" y="1128408"/>
                </a:lnTo>
                <a:lnTo>
                  <a:pt x="3532" y="1071658"/>
                </a:lnTo>
                <a:lnTo>
                  <a:pt x="7887" y="1015675"/>
                </a:lnTo>
                <a:lnTo>
                  <a:pt x="13914" y="960522"/>
                </a:lnTo>
                <a:lnTo>
                  <a:pt x="21572" y="906262"/>
                </a:lnTo>
                <a:lnTo>
                  <a:pt x="30821" y="852955"/>
                </a:lnTo>
                <a:lnTo>
                  <a:pt x="41621" y="800665"/>
                </a:lnTo>
                <a:lnTo>
                  <a:pt x="53932" y="749454"/>
                </a:lnTo>
                <a:lnTo>
                  <a:pt x="67712" y="699383"/>
                </a:lnTo>
                <a:lnTo>
                  <a:pt x="82921" y="650514"/>
                </a:lnTo>
                <a:lnTo>
                  <a:pt x="99519" y="602911"/>
                </a:lnTo>
                <a:lnTo>
                  <a:pt x="117466" y="556634"/>
                </a:lnTo>
                <a:lnTo>
                  <a:pt x="136721" y="511747"/>
                </a:lnTo>
                <a:lnTo>
                  <a:pt x="157244" y="468311"/>
                </a:lnTo>
                <a:lnTo>
                  <a:pt x="178994" y="426388"/>
                </a:lnTo>
                <a:lnTo>
                  <a:pt x="201931" y="386041"/>
                </a:lnTo>
                <a:lnTo>
                  <a:pt x="226014" y="347331"/>
                </a:lnTo>
                <a:lnTo>
                  <a:pt x="251203" y="310320"/>
                </a:lnTo>
                <a:lnTo>
                  <a:pt x="277458" y="275072"/>
                </a:lnTo>
                <a:lnTo>
                  <a:pt x="304737" y="241647"/>
                </a:lnTo>
                <a:lnTo>
                  <a:pt x="333002" y="210109"/>
                </a:lnTo>
                <a:lnTo>
                  <a:pt x="362211" y="180518"/>
                </a:lnTo>
                <a:lnTo>
                  <a:pt x="392324" y="152938"/>
                </a:lnTo>
                <a:lnTo>
                  <a:pt x="423300" y="127430"/>
                </a:lnTo>
                <a:lnTo>
                  <a:pt x="455099" y="104057"/>
                </a:lnTo>
                <a:lnTo>
                  <a:pt x="487681" y="82880"/>
                </a:lnTo>
                <a:lnTo>
                  <a:pt x="521005" y="63963"/>
                </a:lnTo>
                <a:lnTo>
                  <a:pt x="589719" y="33151"/>
                </a:lnTo>
                <a:lnTo>
                  <a:pt x="660916" y="12121"/>
                </a:lnTo>
                <a:lnTo>
                  <a:pt x="734273" y="1367"/>
                </a:lnTo>
                <a:lnTo>
                  <a:pt x="771660" y="0"/>
                </a:lnTo>
                <a:lnTo>
                  <a:pt x="13753698" y="0"/>
                </a:lnTo>
                <a:lnTo>
                  <a:pt x="13828010" y="5428"/>
                </a:lnTo>
                <a:lnTo>
                  <a:pt x="13900324" y="21382"/>
                </a:lnTo>
                <a:lnTo>
                  <a:pt x="13970318" y="47365"/>
                </a:lnTo>
                <a:lnTo>
                  <a:pt x="14037666" y="82880"/>
                </a:lnTo>
                <a:lnTo>
                  <a:pt x="14070248" y="104057"/>
                </a:lnTo>
                <a:lnTo>
                  <a:pt x="14102047" y="127430"/>
                </a:lnTo>
                <a:lnTo>
                  <a:pt x="14133023" y="152938"/>
                </a:lnTo>
                <a:lnTo>
                  <a:pt x="14163136" y="180518"/>
                </a:lnTo>
                <a:lnTo>
                  <a:pt x="14192345" y="210109"/>
                </a:lnTo>
                <a:lnTo>
                  <a:pt x="14220610" y="241647"/>
                </a:lnTo>
                <a:lnTo>
                  <a:pt x="14247890" y="275072"/>
                </a:lnTo>
                <a:lnTo>
                  <a:pt x="14274145" y="310320"/>
                </a:lnTo>
                <a:lnTo>
                  <a:pt x="14299335" y="347331"/>
                </a:lnTo>
                <a:lnTo>
                  <a:pt x="14323419" y="386041"/>
                </a:lnTo>
                <a:lnTo>
                  <a:pt x="14346356" y="426388"/>
                </a:lnTo>
                <a:lnTo>
                  <a:pt x="14368107" y="468311"/>
                </a:lnTo>
                <a:lnTo>
                  <a:pt x="14388630" y="511747"/>
                </a:lnTo>
                <a:lnTo>
                  <a:pt x="14407886" y="556634"/>
                </a:lnTo>
                <a:lnTo>
                  <a:pt x="14425834" y="602911"/>
                </a:lnTo>
                <a:lnTo>
                  <a:pt x="14442433" y="650514"/>
                </a:lnTo>
                <a:lnTo>
                  <a:pt x="14457643" y="699383"/>
                </a:lnTo>
                <a:lnTo>
                  <a:pt x="14471424" y="749454"/>
                </a:lnTo>
                <a:lnTo>
                  <a:pt x="14483735" y="800665"/>
                </a:lnTo>
                <a:lnTo>
                  <a:pt x="14494535" y="852955"/>
                </a:lnTo>
                <a:lnTo>
                  <a:pt x="14503785" y="906262"/>
                </a:lnTo>
                <a:lnTo>
                  <a:pt x="14511444" y="960522"/>
                </a:lnTo>
                <a:lnTo>
                  <a:pt x="14517471" y="1015675"/>
                </a:lnTo>
                <a:lnTo>
                  <a:pt x="14521827" y="1071658"/>
                </a:lnTo>
                <a:lnTo>
                  <a:pt x="14524469" y="1128408"/>
                </a:lnTo>
                <a:lnTo>
                  <a:pt x="14525359" y="1185865"/>
                </a:lnTo>
                <a:lnTo>
                  <a:pt x="14524469" y="1243321"/>
                </a:lnTo>
                <a:lnTo>
                  <a:pt x="14521827" y="1300071"/>
                </a:lnTo>
                <a:lnTo>
                  <a:pt x="14517471" y="1356054"/>
                </a:lnTo>
                <a:lnTo>
                  <a:pt x="14511444" y="1411206"/>
                </a:lnTo>
                <a:lnTo>
                  <a:pt x="14503785" y="1465467"/>
                </a:lnTo>
                <a:lnTo>
                  <a:pt x="14494535" y="1518773"/>
                </a:lnTo>
                <a:lnTo>
                  <a:pt x="14483735" y="1571063"/>
                </a:lnTo>
                <a:lnTo>
                  <a:pt x="14471424" y="1622274"/>
                </a:lnTo>
                <a:lnTo>
                  <a:pt x="14457643" y="1672345"/>
                </a:lnTo>
                <a:lnTo>
                  <a:pt x="14442433" y="1721213"/>
                </a:lnTo>
                <a:lnTo>
                  <a:pt x="14425834" y="1768817"/>
                </a:lnTo>
                <a:lnTo>
                  <a:pt x="14407886" y="1815093"/>
                </a:lnTo>
                <a:lnTo>
                  <a:pt x="14388630" y="1859981"/>
                </a:lnTo>
                <a:lnTo>
                  <a:pt x="14368107" y="1903417"/>
                </a:lnTo>
                <a:lnTo>
                  <a:pt x="14346356" y="1945340"/>
                </a:lnTo>
                <a:lnTo>
                  <a:pt x="14323419" y="1985687"/>
                </a:lnTo>
                <a:lnTo>
                  <a:pt x="14299335" y="2024397"/>
                </a:lnTo>
                <a:lnTo>
                  <a:pt x="14274145" y="2061408"/>
                </a:lnTo>
                <a:lnTo>
                  <a:pt x="14247890" y="2096656"/>
                </a:lnTo>
                <a:lnTo>
                  <a:pt x="14220610" y="2130081"/>
                </a:lnTo>
                <a:lnTo>
                  <a:pt x="14192345" y="2161620"/>
                </a:lnTo>
                <a:lnTo>
                  <a:pt x="14163136" y="2191210"/>
                </a:lnTo>
                <a:lnTo>
                  <a:pt x="14133023" y="2218791"/>
                </a:lnTo>
                <a:lnTo>
                  <a:pt x="14102047" y="2244298"/>
                </a:lnTo>
                <a:lnTo>
                  <a:pt x="14070248" y="2267672"/>
                </a:lnTo>
                <a:lnTo>
                  <a:pt x="14037666" y="2288849"/>
                </a:lnTo>
                <a:lnTo>
                  <a:pt x="14004343" y="2307767"/>
                </a:lnTo>
                <a:lnTo>
                  <a:pt x="13935631" y="2338578"/>
                </a:lnTo>
                <a:lnTo>
                  <a:pt x="13864437" y="2359609"/>
                </a:lnTo>
                <a:lnTo>
                  <a:pt x="13791084" y="2370363"/>
                </a:lnTo>
                <a:lnTo>
                  <a:pt x="13753698" y="2371730"/>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69167" y="1098198"/>
            <a:ext cx="14107085" cy="823495"/>
          </a:xfrm>
          <a:prstGeom prst="rect">
            <a:avLst/>
          </a:prstGeom>
        </p:spPr>
        <p:txBody>
          <a:bodyPr vert="horz" wrap="square" lIns="0" tIns="12700" rIns="0" bIns="0" rtlCol="0">
            <a:spAutoFit/>
          </a:bodyPr>
          <a:lstStyle/>
          <a:p>
            <a:pPr marL="575310" marR="5080" indent="-563245">
              <a:lnSpc>
                <a:spcPct val="116599"/>
              </a:lnSpc>
              <a:spcBef>
                <a:spcPts val="100"/>
              </a:spcBef>
            </a:pPr>
            <a:r>
              <a:rPr lang="en-US" sz="4800" dirty="0">
                <a:solidFill>
                  <a:srgbClr val="FFFFFF"/>
                </a:solidFill>
              </a:rPr>
              <a:t>Connection to Database</a:t>
            </a:r>
            <a:endParaRPr sz="4800" spc="105" dirty="0"/>
          </a:p>
        </p:txBody>
      </p:sp>
      <p:pic>
        <p:nvPicPr>
          <p:cNvPr id="9" name="Picture 8">
            <a:extLst>
              <a:ext uri="{FF2B5EF4-FFF2-40B4-BE49-F238E27FC236}">
                <a16:creationId xmlns:a16="http://schemas.microsoft.com/office/drawing/2014/main" id="{37610CD7-5B06-2FA1-6111-5C23984E6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278152"/>
            <a:ext cx="12012706" cy="6381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62200" y="616037"/>
            <a:ext cx="11734800" cy="2012863"/>
          </a:xfrm>
          <a:custGeom>
            <a:avLst/>
            <a:gdLst/>
            <a:ahLst/>
            <a:cxnLst/>
            <a:rect l="l" t="t" r="r" b="b"/>
            <a:pathLst>
              <a:path w="14525625" h="2371725">
                <a:moveTo>
                  <a:pt x="13753698" y="2371730"/>
                </a:moveTo>
                <a:lnTo>
                  <a:pt x="771660" y="2371730"/>
                </a:lnTo>
                <a:lnTo>
                  <a:pt x="734273" y="2370363"/>
                </a:lnTo>
                <a:lnTo>
                  <a:pt x="660916" y="2359609"/>
                </a:lnTo>
                <a:lnTo>
                  <a:pt x="589719" y="2338578"/>
                </a:lnTo>
                <a:lnTo>
                  <a:pt x="521005" y="2307767"/>
                </a:lnTo>
                <a:lnTo>
                  <a:pt x="487681" y="2288849"/>
                </a:lnTo>
                <a:lnTo>
                  <a:pt x="455099" y="2267672"/>
                </a:lnTo>
                <a:lnTo>
                  <a:pt x="423300" y="2244298"/>
                </a:lnTo>
                <a:lnTo>
                  <a:pt x="392324" y="2218791"/>
                </a:lnTo>
                <a:lnTo>
                  <a:pt x="362211" y="2191210"/>
                </a:lnTo>
                <a:lnTo>
                  <a:pt x="333002" y="2161620"/>
                </a:lnTo>
                <a:lnTo>
                  <a:pt x="304737" y="2130081"/>
                </a:lnTo>
                <a:lnTo>
                  <a:pt x="277458" y="2096656"/>
                </a:lnTo>
                <a:lnTo>
                  <a:pt x="251203" y="2061408"/>
                </a:lnTo>
                <a:lnTo>
                  <a:pt x="226014" y="2024397"/>
                </a:lnTo>
                <a:lnTo>
                  <a:pt x="201931" y="1985687"/>
                </a:lnTo>
                <a:lnTo>
                  <a:pt x="178994" y="1945340"/>
                </a:lnTo>
                <a:lnTo>
                  <a:pt x="157244" y="1903417"/>
                </a:lnTo>
                <a:lnTo>
                  <a:pt x="136721" y="1859981"/>
                </a:lnTo>
                <a:lnTo>
                  <a:pt x="117466" y="1815093"/>
                </a:lnTo>
                <a:lnTo>
                  <a:pt x="99519" y="1768817"/>
                </a:lnTo>
                <a:lnTo>
                  <a:pt x="82921" y="1721213"/>
                </a:lnTo>
                <a:lnTo>
                  <a:pt x="67712" y="1672345"/>
                </a:lnTo>
                <a:lnTo>
                  <a:pt x="53932" y="1622274"/>
                </a:lnTo>
                <a:lnTo>
                  <a:pt x="41621" y="1571063"/>
                </a:lnTo>
                <a:lnTo>
                  <a:pt x="30821" y="1518773"/>
                </a:lnTo>
                <a:lnTo>
                  <a:pt x="21572" y="1465467"/>
                </a:lnTo>
                <a:lnTo>
                  <a:pt x="13914" y="1411206"/>
                </a:lnTo>
                <a:lnTo>
                  <a:pt x="7887" y="1356054"/>
                </a:lnTo>
                <a:lnTo>
                  <a:pt x="3532" y="1300071"/>
                </a:lnTo>
                <a:lnTo>
                  <a:pt x="889" y="1243321"/>
                </a:lnTo>
                <a:lnTo>
                  <a:pt x="0" y="1185865"/>
                </a:lnTo>
                <a:lnTo>
                  <a:pt x="889" y="1128408"/>
                </a:lnTo>
                <a:lnTo>
                  <a:pt x="3532" y="1071658"/>
                </a:lnTo>
                <a:lnTo>
                  <a:pt x="7887" y="1015675"/>
                </a:lnTo>
                <a:lnTo>
                  <a:pt x="13914" y="960522"/>
                </a:lnTo>
                <a:lnTo>
                  <a:pt x="21572" y="906262"/>
                </a:lnTo>
                <a:lnTo>
                  <a:pt x="30821" y="852955"/>
                </a:lnTo>
                <a:lnTo>
                  <a:pt x="41621" y="800665"/>
                </a:lnTo>
                <a:lnTo>
                  <a:pt x="53932" y="749454"/>
                </a:lnTo>
                <a:lnTo>
                  <a:pt x="67712" y="699383"/>
                </a:lnTo>
                <a:lnTo>
                  <a:pt x="82921" y="650514"/>
                </a:lnTo>
                <a:lnTo>
                  <a:pt x="99519" y="602911"/>
                </a:lnTo>
                <a:lnTo>
                  <a:pt x="117466" y="556634"/>
                </a:lnTo>
                <a:lnTo>
                  <a:pt x="136721" y="511747"/>
                </a:lnTo>
                <a:lnTo>
                  <a:pt x="157244" y="468311"/>
                </a:lnTo>
                <a:lnTo>
                  <a:pt x="178994" y="426388"/>
                </a:lnTo>
                <a:lnTo>
                  <a:pt x="201931" y="386041"/>
                </a:lnTo>
                <a:lnTo>
                  <a:pt x="226014" y="347331"/>
                </a:lnTo>
                <a:lnTo>
                  <a:pt x="251203" y="310320"/>
                </a:lnTo>
                <a:lnTo>
                  <a:pt x="277458" y="275072"/>
                </a:lnTo>
                <a:lnTo>
                  <a:pt x="304737" y="241647"/>
                </a:lnTo>
                <a:lnTo>
                  <a:pt x="333002" y="210109"/>
                </a:lnTo>
                <a:lnTo>
                  <a:pt x="362211" y="180518"/>
                </a:lnTo>
                <a:lnTo>
                  <a:pt x="392324" y="152938"/>
                </a:lnTo>
                <a:lnTo>
                  <a:pt x="423300" y="127430"/>
                </a:lnTo>
                <a:lnTo>
                  <a:pt x="455099" y="104057"/>
                </a:lnTo>
                <a:lnTo>
                  <a:pt x="487681" y="82880"/>
                </a:lnTo>
                <a:lnTo>
                  <a:pt x="521005" y="63963"/>
                </a:lnTo>
                <a:lnTo>
                  <a:pt x="589719" y="33151"/>
                </a:lnTo>
                <a:lnTo>
                  <a:pt x="660916" y="12121"/>
                </a:lnTo>
                <a:lnTo>
                  <a:pt x="734273" y="1367"/>
                </a:lnTo>
                <a:lnTo>
                  <a:pt x="771660" y="0"/>
                </a:lnTo>
                <a:lnTo>
                  <a:pt x="13753698" y="0"/>
                </a:lnTo>
                <a:lnTo>
                  <a:pt x="13828010" y="5428"/>
                </a:lnTo>
                <a:lnTo>
                  <a:pt x="13900324" y="21382"/>
                </a:lnTo>
                <a:lnTo>
                  <a:pt x="13970318" y="47365"/>
                </a:lnTo>
                <a:lnTo>
                  <a:pt x="14037666" y="82880"/>
                </a:lnTo>
                <a:lnTo>
                  <a:pt x="14070248" y="104057"/>
                </a:lnTo>
                <a:lnTo>
                  <a:pt x="14102047" y="127430"/>
                </a:lnTo>
                <a:lnTo>
                  <a:pt x="14133023" y="152938"/>
                </a:lnTo>
                <a:lnTo>
                  <a:pt x="14163136" y="180518"/>
                </a:lnTo>
                <a:lnTo>
                  <a:pt x="14192345" y="210109"/>
                </a:lnTo>
                <a:lnTo>
                  <a:pt x="14220610" y="241647"/>
                </a:lnTo>
                <a:lnTo>
                  <a:pt x="14247890" y="275072"/>
                </a:lnTo>
                <a:lnTo>
                  <a:pt x="14274145" y="310320"/>
                </a:lnTo>
                <a:lnTo>
                  <a:pt x="14299335" y="347331"/>
                </a:lnTo>
                <a:lnTo>
                  <a:pt x="14323419" y="386041"/>
                </a:lnTo>
                <a:lnTo>
                  <a:pt x="14346356" y="426388"/>
                </a:lnTo>
                <a:lnTo>
                  <a:pt x="14368107" y="468311"/>
                </a:lnTo>
                <a:lnTo>
                  <a:pt x="14388630" y="511747"/>
                </a:lnTo>
                <a:lnTo>
                  <a:pt x="14407886" y="556634"/>
                </a:lnTo>
                <a:lnTo>
                  <a:pt x="14425834" y="602911"/>
                </a:lnTo>
                <a:lnTo>
                  <a:pt x="14442433" y="650514"/>
                </a:lnTo>
                <a:lnTo>
                  <a:pt x="14457643" y="699383"/>
                </a:lnTo>
                <a:lnTo>
                  <a:pt x="14471424" y="749454"/>
                </a:lnTo>
                <a:lnTo>
                  <a:pt x="14483735" y="800665"/>
                </a:lnTo>
                <a:lnTo>
                  <a:pt x="14494535" y="852955"/>
                </a:lnTo>
                <a:lnTo>
                  <a:pt x="14503785" y="906262"/>
                </a:lnTo>
                <a:lnTo>
                  <a:pt x="14511444" y="960522"/>
                </a:lnTo>
                <a:lnTo>
                  <a:pt x="14517471" y="1015675"/>
                </a:lnTo>
                <a:lnTo>
                  <a:pt x="14521827" y="1071658"/>
                </a:lnTo>
                <a:lnTo>
                  <a:pt x="14524469" y="1128408"/>
                </a:lnTo>
                <a:lnTo>
                  <a:pt x="14525359" y="1185865"/>
                </a:lnTo>
                <a:lnTo>
                  <a:pt x="14524469" y="1243321"/>
                </a:lnTo>
                <a:lnTo>
                  <a:pt x="14521827" y="1300071"/>
                </a:lnTo>
                <a:lnTo>
                  <a:pt x="14517471" y="1356054"/>
                </a:lnTo>
                <a:lnTo>
                  <a:pt x="14511444" y="1411206"/>
                </a:lnTo>
                <a:lnTo>
                  <a:pt x="14503785" y="1465467"/>
                </a:lnTo>
                <a:lnTo>
                  <a:pt x="14494535" y="1518773"/>
                </a:lnTo>
                <a:lnTo>
                  <a:pt x="14483735" y="1571063"/>
                </a:lnTo>
                <a:lnTo>
                  <a:pt x="14471424" y="1622274"/>
                </a:lnTo>
                <a:lnTo>
                  <a:pt x="14457643" y="1672345"/>
                </a:lnTo>
                <a:lnTo>
                  <a:pt x="14442433" y="1721213"/>
                </a:lnTo>
                <a:lnTo>
                  <a:pt x="14425834" y="1768817"/>
                </a:lnTo>
                <a:lnTo>
                  <a:pt x="14407886" y="1815093"/>
                </a:lnTo>
                <a:lnTo>
                  <a:pt x="14388630" y="1859981"/>
                </a:lnTo>
                <a:lnTo>
                  <a:pt x="14368107" y="1903417"/>
                </a:lnTo>
                <a:lnTo>
                  <a:pt x="14346356" y="1945340"/>
                </a:lnTo>
                <a:lnTo>
                  <a:pt x="14323419" y="1985687"/>
                </a:lnTo>
                <a:lnTo>
                  <a:pt x="14299335" y="2024397"/>
                </a:lnTo>
                <a:lnTo>
                  <a:pt x="14274145" y="2061408"/>
                </a:lnTo>
                <a:lnTo>
                  <a:pt x="14247890" y="2096656"/>
                </a:lnTo>
                <a:lnTo>
                  <a:pt x="14220610" y="2130081"/>
                </a:lnTo>
                <a:lnTo>
                  <a:pt x="14192345" y="2161620"/>
                </a:lnTo>
                <a:lnTo>
                  <a:pt x="14163136" y="2191210"/>
                </a:lnTo>
                <a:lnTo>
                  <a:pt x="14133023" y="2218791"/>
                </a:lnTo>
                <a:lnTo>
                  <a:pt x="14102047" y="2244298"/>
                </a:lnTo>
                <a:lnTo>
                  <a:pt x="14070248" y="2267672"/>
                </a:lnTo>
                <a:lnTo>
                  <a:pt x="14037666" y="2288849"/>
                </a:lnTo>
                <a:lnTo>
                  <a:pt x="14004343" y="2307767"/>
                </a:lnTo>
                <a:lnTo>
                  <a:pt x="13935631" y="2338578"/>
                </a:lnTo>
                <a:lnTo>
                  <a:pt x="13864437" y="2359609"/>
                </a:lnTo>
                <a:lnTo>
                  <a:pt x="13791084" y="2370363"/>
                </a:lnTo>
                <a:lnTo>
                  <a:pt x="13753698" y="2371730"/>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69167" y="1098198"/>
            <a:ext cx="14107085" cy="823495"/>
          </a:xfrm>
          <a:prstGeom prst="rect">
            <a:avLst/>
          </a:prstGeom>
        </p:spPr>
        <p:txBody>
          <a:bodyPr vert="horz" wrap="square" lIns="0" tIns="12700" rIns="0" bIns="0" rtlCol="0">
            <a:spAutoFit/>
          </a:bodyPr>
          <a:lstStyle/>
          <a:p>
            <a:pPr marL="575310" marR="5080" indent="-563245">
              <a:lnSpc>
                <a:spcPct val="116599"/>
              </a:lnSpc>
              <a:spcBef>
                <a:spcPts val="100"/>
              </a:spcBef>
            </a:pPr>
            <a:r>
              <a:rPr lang="en-US" sz="4800" spc="225" dirty="0">
                <a:solidFill>
                  <a:schemeClr val="bg1"/>
                </a:solidFill>
              </a:rPr>
              <a:t>Summarization for backend</a:t>
            </a:r>
          </a:p>
        </p:txBody>
      </p:sp>
      <p:pic>
        <p:nvPicPr>
          <p:cNvPr id="7" name="Picture 6">
            <a:extLst>
              <a:ext uri="{FF2B5EF4-FFF2-40B4-BE49-F238E27FC236}">
                <a16:creationId xmlns:a16="http://schemas.microsoft.com/office/drawing/2014/main" id="{0FD3BC07-230A-3665-4818-D28B333E9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41" y="2789281"/>
            <a:ext cx="7554379" cy="7299238"/>
          </a:xfrm>
          <a:prstGeom prst="rect">
            <a:avLst/>
          </a:prstGeom>
        </p:spPr>
      </p:pic>
      <p:sp>
        <p:nvSpPr>
          <p:cNvPr id="8" name="TextBox 7">
            <a:extLst>
              <a:ext uri="{FF2B5EF4-FFF2-40B4-BE49-F238E27FC236}">
                <a16:creationId xmlns:a16="http://schemas.microsoft.com/office/drawing/2014/main" id="{313D9D44-13EF-728D-E039-E20E6DA2745E}"/>
              </a:ext>
            </a:extLst>
          </p:cNvPr>
          <p:cNvSpPr txBox="1"/>
          <p:nvPr/>
        </p:nvSpPr>
        <p:spPr>
          <a:xfrm>
            <a:off x="762000" y="4305300"/>
            <a:ext cx="7772400" cy="1569660"/>
          </a:xfrm>
          <a:prstGeom prst="rect">
            <a:avLst/>
          </a:prstGeom>
          <a:noFill/>
        </p:spPr>
        <p:txBody>
          <a:bodyPr wrap="square" rtlCol="1">
            <a:spAutoFit/>
          </a:bodyPr>
          <a:lstStyle/>
          <a:p>
            <a:pPr marL="220028" indent="-220028" defTabSz="704088">
              <a:spcAft>
                <a:spcPts val="600"/>
              </a:spcAft>
              <a:buFont typeface="Arial" panose="020B0604020202020204" pitchFamily="34" charset="0"/>
              <a:buChar char="•"/>
            </a:pPr>
            <a:r>
              <a:rPr lang="en-US" sz="3200" kern="1200" dirty="0">
                <a:solidFill>
                  <a:schemeClr val="tx1"/>
                </a:solidFill>
                <a:latin typeface="+mn-lt"/>
                <a:ea typeface="+mn-ea"/>
                <a:cs typeface="+mn-cs"/>
              </a:rPr>
              <a:t>Node.js and Express.js: Utilized for strong and fast backend development environment.</a:t>
            </a:r>
            <a:endParaRPr lang="en-US" sz="3200" dirty="0"/>
          </a:p>
        </p:txBody>
      </p:sp>
      <p:sp>
        <p:nvSpPr>
          <p:cNvPr id="9" name="TextBox 8">
            <a:extLst>
              <a:ext uri="{FF2B5EF4-FFF2-40B4-BE49-F238E27FC236}">
                <a16:creationId xmlns:a16="http://schemas.microsoft.com/office/drawing/2014/main" id="{BB5E65C0-3528-E749-6186-B369B5C32D7F}"/>
              </a:ext>
            </a:extLst>
          </p:cNvPr>
          <p:cNvSpPr txBox="1"/>
          <p:nvPr/>
        </p:nvSpPr>
        <p:spPr>
          <a:xfrm>
            <a:off x="871010" y="6438900"/>
            <a:ext cx="7554379" cy="2062103"/>
          </a:xfrm>
          <a:prstGeom prst="rect">
            <a:avLst/>
          </a:prstGeom>
          <a:noFill/>
        </p:spPr>
        <p:txBody>
          <a:bodyPr wrap="square" rtlCol="1">
            <a:spAutoFit/>
          </a:bodyPr>
          <a:lstStyle/>
          <a:p>
            <a:pPr marL="220028" indent="-220028" defTabSz="704088">
              <a:spcAft>
                <a:spcPts val="600"/>
              </a:spcAft>
              <a:buFont typeface="Arial" panose="020B0604020202020204" pitchFamily="34" charset="0"/>
              <a:buChar char="•"/>
            </a:pPr>
            <a:r>
              <a:rPr lang="en-US" sz="3200" kern="1200" dirty="0">
                <a:solidFill>
                  <a:schemeClr val="tx1"/>
                </a:solidFill>
                <a:latin typeface="+mn-lt"/>
                <a:ea typeface="+mn-ea"/>
                <a:cs typeface="+mn-cs"/>
              </a:rPr>
              <a:t>Project Organization: Multiple modules (Controllers, Models, Routes, and Middleware) used for organized application management</a:t>
            </a:r>
            <a:r>
              <a:rPr lang="en-US" sz="2000" kern="1200" dirty="0">
                <a:solidFill>
                  <a:schemeClr val="tx1"/>
                </a:solidFill>
                <a:latin typeface="+mn-lt"/>
                <a:ea typeface="+mn-ea"/>
                <a:cs typeface="+mn-cs"/>
              </a:rPr>
              <a:t>.</a:t>
            </a: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3052" y="795466"/>
            <a:ext cx="14524990" cy="1181100"/>
          </a:xfrm>
          <a:custGeom>
            <a:avLst/>
            <a:gdLst/>
            <a:ahLst/>
            <a:cxnLst/>
            <a:rect l="l" t="t" r="r" b="b"/>
            <a:pathLst>
              <a:path w="14524990" h="1181100">
                <a:moveTo>
                  <a:pt x="13752829" y="1181097"/>
                </a:moveTo>
                <a:lnTo>
                  <a:pt x="771612" y="1181097"/>
                </a:lnTo>
                <a:lnTo>
                  <a:pt x="716506" y="1179614"/>
                </a:lnTo>
                <a:lnTo>
                  <a:pt x="662447" y="1175232"/>
                </a:lnTo>
                <a:lnTo>
                  <a:pt x="609563" y="1168052"/>
                </a:lnTo>
                <a:lnTo>
                  <a:pt x="557987" y="1158172"/>
                </a:lnTo>
                <a:lnTo>
                  <a:pt x="507848" y="1145693"/>
                </a:lnTo>
                <a:lnTo>
                  <a:pt x="459277" y="1130715"/>
                </a:lnTo>
                <a:lnTo>
                  <a:pt x="412404" y="1113338"/>
                </a:lnTo>
                <a:lnTo>
                  <a:pt x="367361" y="1093661"/>
                </a:lnTo>
                <a:lnTo>
                  <a:pt x="324278" y="1071785"/>
                </a:lnTo>
                <a:lnTo>
                  <a:pt x="283284" y="1047809"/>
                </a:lnTo>
                <a:lnTo>
                  <a:pt x="244512" y="1021834"/>
                </a:lnTo>
                <a:lnTo>
                  <a:pt x="208091" y="993960"/>
                </a:lnTo>
                <a:lnTo>
                  <a:pt x="174152" y="964285"/>
                </a:lnTo>
                <a:lnTo>
                  <a:pt x="142826" y="932911"/>
                </a:lnTo>
                <a:lnTo>
                  <a:pt x="114243" y="899938"/>
                </a:lnTo>
                <a:lnTo>
                  <a:pt x="88533" y="865464"/>
                </a:lnTo>
                <a:lnTo>
                  <a:pt x="65828" y="829590"/>
                </a:lnTo>
                <a:lnTo>
                  <a:pt x="46258" y="792417"/>
                </a:lnTo>
                <a:lnTo>
                  <a:pt x="29953" y="754043"/>
                </a:lnTo>
                <a:lnTo>
                  <a:pt x="17044" y="714569"/>
                </a:lnTo>
                <a:lnTo>
                  <a:pt x="7662" y="674095"/>
                </a:lnTo>
                <a:lnTo>
                  <a:pt x="1937" y="632720"/>
                </a:lnTo>
                <a:lnTo>
                  <a:pt x="0" y="590546"/>
                </a:lnTo>
                <a:lnTo>
                  <a:pt x="1937" y="548371"/>
                </a:lnTo>
                <a:lnTo>
                  <a:pt x="7662" y="506997"/>
                </a:lnTo>
                <a:lnTo>
                  <a:pt x="17044" y="466524"/>
                </a:lnTo>
                <a:lnTo>
                  <a:pt x="29953" y="427050"/>
                </a:lnTo>
                <a:lnTo>
                  <a:pt x="46258" y="388677"/>
                </a:lnTo>
                <a:lnTo>
                  <a:pt x="65828" y="351504"/>
                </a:lnTo>
                <a:lnTo>
                  <a:pt x="88533" y="315630"/>
                </a:lnTo>
                <a:lnTo>
                  <a:pt x="114243" y="281157"/>
                </a:lnTo>
                <a:lnTo>
                  <a:pt x="142826" y="248183"/>
                </a:lnTo>
                <a:lnTo>
                  <a:pt x="174152" y="216809"/>
                </a:lnTo>
                <a:lnTo>
                  <a:pt x="208091" y="187135"/>
                </a:lnTo>
                <a:lnTo>
                  <a:pt x="244512" y="159261"/>
                </a:lnTo>
                <a:lnTo>
                  <a:pt x="283284" y="133286"/>
                </a:lnTo>
                <a:lnTo>
                  <a:pt x="324278" y="109311"/>
                </a:lnTo>
                <a:lnTo>
                  <a:pt x="367361" y="87435"/>
                </a:lnTo>
                <a:lnTo>
                  <a:pt x="412404" y="67758"/>
                </a:lnTo>
                <a:lnTo>
                  <a:pt x="459277" y="50381"/>
                </a:lnTo>
                <a:lnTo>
                  <a:pt x="507848" y="35403"/>
                </a:lnTo>
                <a:lnTo>
                  <a:pt x="557987" y="22924"/>
                </a:lnTo>
                <a:lnTo>
                  <a:pt x="609563" y="13045"/>
                </a:lnTo>
                <a:lnTo>
                  <a:pt x="662447" y="5864"/>
                </a:lnTo>
                <a:lnTo>
                  <a:pt x="716506" y="1482"/>
                </a:lnTo>
                <a:lnTo>
                  <a:pt x="771612" y="0"/>
                </a:lnTo>
                <a:lnTo>
                  <a:pt x="13752829" y="0"/>
                </a:lnTo>
                <a:lnTo>
                  <a:pt x="13807931" y="1482"/>
                </a:lnTo>
                <a:lnTo>
                  <a:pt x="13861988" y="5864"/>
                </a:lnTo>
                <a:lnTo>
                  <a:pt x="13914869" y="13045"/>
                </a:lnTo>
                <a:lnTo>
                  <a:pt x="13966444" y="22924"/>
                </a:lnTo>
                <a:lnTo>
                  <a:pt x="14016582" y="35403"/>
                </a:lnTo>
                <a:lnTo>
                  <a:pt x="14065152" y="50381"/>
                </a:lnTo>
                <a:lnTo>
                  <a:pt x="14112024" y="67758"/>
                </a:lnTo>
                <a:lnTo>
                  <a:pt x="14157067" y="87435"/>
                </a:lnTo>
                <a:lnTo>
                  <a:pt x="14200151" y="109311"/>
                </a:lnTo>
                <a:lnTo>
                  <a:pt x="14241145" y="133286"/>
                </a:lnTo>
                <a:lnTo>
                  <a:pt x="14279918" y="159261"/>
                </a:lnTo>
                <a:lnTo>
                  <a:pt x="14316340" y="187135"/>
                </a:lnTo>
                <a:lnTo>
                  <a:pt x="14350280" y="216809"/>
                </a:lnTo>
                <a:lnTo>
                  <a:pt x="14381607" y="248183"/>
                </a:lnTo>
                <a:lnTo>
                  <a:pt x="14410191" y="281157"/>
                </a:lnTo>
                <a:lnTo>
                  <a:pt x="14435902" y="315630"/>
                </a:lnTo>
                <a:lnTo>
                  <a:pt x="14458608" y="351504"/>
                </a:lnTo>
                <a:lnTo>
                  <a:pt x="14478180" y="388677"/>
                </a:lnTo>
                <a:lnTo>
                  <a:pt x="14494485" y="427050"/>
                </a:lnTo>
                <a:lnTo>
                  <a:pt x="14507395" y="466524"/>
                </a:lnTo>
                <a:lnTo>
                  <a:pt x="14516778" y="506997"/>
                </a:lnTo>
                <a:lnTo>
                  <a:pt x="14522503" y="548371"/>
                </a:lnTo>
                <a:lnTo>
                  <a:pt x="14524441" y="590546"/>
                </a:lnTo>
                <a:lnTo>
                  <a:pt x="14522503" y="632720"/>
                </a:lnTo>
                <a:lnTo>
                  <a:pt x="14516778" y="674095"/>
                </a:lnTo>
                <a:lnTo>
                  <a:pt x="14507395" y="714569"/>
                </a:lnTo>
                <a:lnTo>
                  <a:pt x="14494485" y="754043"/>
                </a:lnTo>
                <a:lnTo>
                  <a:pt x="14478180" y="792417"/>
                </a:lnTo>
                <a:lnTo>
                  <a:pt x="14458608" y="829590"/>
                </a:lnTo>
                <a:lnTo>
                  <a:pt x="14435902" y="865464"/>
                </a:lnTo>
                <a:lnTo>
                  <a:pt x="14410191" y="899938"/>
                </a:lnTo>
                <a:lnTo>
                  <a:pt x="14381607" y="932911"/>
                </a:lnTo>
                <a:lnTo>
                  <a:pt x="14350280" y="964285"/>
                </a:lnTo>
                <a:lnTo>
                  <a:pt x="14316340" y="993960"/>
                </a:lnTo>
                <a:lnTo>
                  <a:pt x="14279918" y="1021834"/>
                </a:lnTo>
                <a:lnTo>
                  <a:pt x="14241145" y="1047809"/>
                </a:lnTo>
                <a:lnTo>
                  <a:pt x="14200151" y="1071785"/>
                </a:lnTo>
                <a:lnTo>
                  <a:pt x="14157067" y="1093661"/>
                </a:lnTo>
                <a:lnTo>
                  <a:pt x="14112024" y="1113338"/>
                </a:lnTo>
                <a:lnTo>
                  <a:pt x="14065152" y="1130715"/>
                </a:lnTo>
                <a:lnTo>
                  <a:pt x="14016582" y="1145693"/>
                </a:lnTo>
                <a:lnTo>
                  <a:pt x="13966444" y="1158172"/>
                </a:lnTo>
                <a:lnTo>
                  <a:pt x="13914869" y="1168052"/>
                </a:lnTo>
                <a:lnTo>
                  <a:pt x="13861988" y="1175232"/>
                </a:lnTo>
                <a:lnTo>
                  <a:pt x="13807931" y="1179614"/>
                </a:lnTo>
                <a:lnTo>
                  <a:pt x="13752829" y="1181097"/>
                </a:lnTo>
                <a:close/>
              </a:path>
            </a:pathLst>
          </a:custGeom>
          <a:solidFill>
            <a:srgbClr val="5EBF00"/>
          </a:solidFill>
        </p:spPr>
        <p:txBody>
          <a:bodyPr wrap="square" lIns="0" tIns="0" rIns="0" bIns="0" rtlCol="0"/>
          <a:lstStyle/>
          <a:p>
            <a:endParaRPr/>
          </a:p>
        </p:txBody>
      </p:sp>
      <p:sp>
        <p:nvSpPr>
          <p:cNvPr id="3" name="object 3"/>
          <p:cNvSpPr/>
          <p:nvPr/>
        </p:nvSpPr>
        <p:spPr>
          <a:xfrm>
            <a:off x="15741059" y="1156779"/>
            <a:ext cx="2180900" cy="126859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365550" y="966904"/>
            <a:ext cx="8705215" cy="751488"/>
          </a:xfrm>
          <a:prstGeom prst="rect">
            <a:avLst/>
          </a:prstGeom>
        </p:spPr>
        <p:txBody>
          <a:bodyPr vert="horz" wrap="square" lIns="0" tIns="12700" rIns="0" bIns="0" rtlCol="0">
            <a:spAutoFit/>
          </a:bodyPr>
          <a:lstStyle/>
          <a:p>
            <a:pPr marL="12700">
              <a:lnSpc>
                <a:spcPct val="100000"/>
              </a:lnSpc>
              <a:spcBef>
                <a:spcPts val="100"/>
              </a:spcBef>
            </a:pPr>
            <a:r>
              <a:rPr sz="4800" spc="125" dirty="0"/>
              <a:t>Prediction </a:t>
            </a:r>
            <a:r>
              <a:rPr sz="4800" spc="204" dirty="0"/>
              <a:t>Model</a:t>
            </a:r>
            <a:r>
              <a:rPr sz="4800" spc="-365" dirty="0"/>
              <a:t> </a:t>
            </a:r>
            <a:r>
              <a:rPr sz="4800" spc="105" dirty="0"/>
              <a:t>Function</a:t>
            </a:r>
          </a:p>
        </p:txBody>
      </p:sp>
      <p:sp>
        <p:nvSpPr>
          <p:cNvPr id="8" name="object 8"/>
          <p:cNvSpPr txBox="1"/>
          <p:nvPr/>
        </p:nvSpPr>
        <p:spPr>
          <a:xfrm rot="1140000">
            <a:off x="14150082" y="4344391"/>
            <a:ext cx="2829840" cy="330200"/>
          </a:xfrm>
          <a:prstGeom prst="rect">
            <a:avLst/>
          </a:prstGeom>
        </p:spPr>
        <p:txBody>
          <a:bodyPr vert="horz" wrap="square" lIns="0" tIns="0" rIns="0" bIns="0" rtlCol="0">
            <a:spAutoFit/>
          </a:bodyPr>
          <a:lstStyle/>
          <a:p>
            <a:pPr>
              <a:lnSpc>
                <a:spcPts val="2600"/>
              </a:lnSpc>
            </a:pPr>
            <a:r>
              <a:rPr sz="3900" b="1" spc="104" baseline="3205" dirty="0">
                <a:solidFill>
                  <a:srgbClr val="FFFFFF"/>
                </a:solidFill>
                <a:latin typeface="Arial"/>
                <a:cs typeface="Arial"/>
              </a:rPr>
              <a:t>tak</a:t>
            </a:r>
            <a:r>
              <a:rPr sz="3900" b="1" spc="104" baseline="2136" dirty="0">
                <a:solidFill>
                  <a:srgbClr val="FFFFFF"/>
                </a:solidFill>
                <a:latin typeface="Arial"/>
                <a:cs typeface="Arial"/>
              </a:rPr>
              <a:t>es </a:t>
            </a:r>
            <a:r>
              <a:rPr sz="3900" b="1" spc="-7" baseline="2136" dirty="0">
                <a:solidFill>
                  <a:srgbClr val="FFFFFF"/>
                </a:solidFill>
                <a:latin typeface="Arial"/>
                <a:cs typeface="Arial"/>
              </a:rPr>
              <a:t>us</a:t>
            </a:r>
            <a:r>
              <a:rPr sz="3900" b="1" spc="-7" baseline="1068" dirty="0">
                <a:solidFill>
                  <a:srgbClr val="FFFFFF"/>
                </a:solidFill>
                <a:latin typeface="Arial"/>
                <a:cs typeface="Arial"/>
              </a:rPr>
              <a:t>er's</a:t>
            </a:r>
            <a:r>
              <a:rPr sz="3900" b="1" spc="-375" baseline="1068" dirty="0">
                <a:solidFill>
                  <a:srgbClr val="FFFFFF"/>
                </a:solidFill>
                <a:latin typeface="Arial"/>
                <a:cs typeface="Arial"/>
              </a:rPr>
              <a:t> </a:t>
            </a:r>
            <a:r>
              <a:rPr sz="3900" b="1" spc="172" baseline="1068" dirty="0">
                <a:solidFill>
                  <a:srgbClr val="FFFFFF"/>
                </a:solidFill>
                <a:latin typeface="Arial"/>
                <a:cs typeface="Arial"/>
              </a:rPr>
              <a:t>d</a:t>
            </a:r>
            <a:r>
              <a:rPr sz="2600" b="1" spc="114" dirty="0">
                <a:solidFill>
                  <a:srgbClr val="FFFFFF"/>
                </a:solidFill>
                <a:latin typeface="Arial"/>
                <a:cs typeface="Arial"/>
              </a:rPr>
              <a:t>ata</a:t>
            </a:r>
            <a:endParaRPr sz="2600">
              <a:latin typeface="Arial"/>
              <a:cs typeface="Arial"/>
            </a:endParaRPr>
          </a:p>
        </p:txBody>
      </p:sp>
      <p:sp>
        <p:nvSpPr>
          <p:cNvPr id="9" name="object 9"/>
          <p:cNvSpPr txBox="1"/>
          <p:nvPr/>
        </p:nvSpPr>
        <p:spPr>
          <a:xfrm rot="1140000">
            <a:off x="14480883" y="4775609"/>
            <a:ext cx="1863994" cy="330200"/>
          </a:xfrm>
          <a:prstGeom prst="rect">
            <a:avLst/>
          </a:prstGeom>
        </p:spPr>
        <p:txBody>
          <a:bodyPr vert="horz" wrap="square" lIns="0" tIns="0" rIns="0" bIns="0" rtlCol="0">
            <a:spAutoFit/>
          </a:bodyPr>
          <a:lstStyle/>
          <a:p>
            <a:pPr>
              <a:lnSpc>
                <a:spcPts val="2600"/>
              </a:lnSpc>
            </a:pPr>
            <a:r>
              <a:rPr sz="3900" b="1" spc="120" baseline="2136" dirty="0">
                <a:solidFill>
                  <a:srgbClr val="FFFFFF"/>
                </a:solidFill>
                <a:latin typeface="Arial"/>
                <a:cs typeface="Arial"/>
              </a:rPr>
              <a:t>an</a:t>
            </a:r>
            <a:r>
              <a:rPr sz="3900" b="1" spc="120" baseline="1068" dirty="0">
                <a:solidFill>
                  <a:srgbClr val="FFFFFF"/>
                </a:solidFill>
                <a:latin typeface="Arial"/>
                <a:cs typeface="Arial"/>
              </a:rPr>
              <a:t>d</a:t>
            </a:r>
            <a:r>
              <a:rPr sz="3900" b="1" spc="-217" baseline="1068" dirty="0">
                <a:solidFill>
                  <a:srgbClr val="FFFFFF"/>
                </a:solidFill>
                <a:latin typeface="Arial"/>
                <a:cs typeface="Arial"/>
              </a:rPr>
              <a:t> </a:t>
            </a:r>
            <a:r>
              <a:rPr sz="3900" b="1" spc="-37" baseline="1068" dirty="0">
                <a:solidFill>
                  <a:srgbClr val="FFFFFF"/>
                </a:solidFill>
                <a:latin typeface="Arial"/>
                <a:cs typeface="Arial"/>
              </a:rPr>
              <a:t>che</a:t>
            </a:r>
            <a:r>
              <a:rPr sz="2600" b="1" spc="-25" dirty="0">
                <a:solidFill>
                  <a:srgbClr val="FFFFFF"/>
                </a:solidFill>
                <a:latin typeface="Arial"/>
                <a:cs typeface="Arial"/>
              </a:rPr>
              <a:t>cks</a:t>
            </a:r>
            <a:endParaRPr sz="2600">
              <a:latin typeface="Arial"/>
              <a:cs typeface="Arial"/>
            </a:endParaRPr>
          </a:p>
        </p:txBody>
      </p:sp>
      <p:sp>
        <p:nvSpPr>
          <p:cNvPr id="10" name="object 10"/>
          <p:cNvSpPr txBox="1"/>
          <p:nvPr/>
        </p:nvSpPr>
        <p:spPr>
          <a:xfrm rot="1140000">
            <a:off x="14492174" y="5192562"/>
            <a:ext cx="1456512" cy="330200"/>
          </a:xfrm>
          <a:prstGeom prst="rect">
            <a:avLst/>
          </a:prstGeom>
        </p:spPr>
        <p:txBody>
          <a:bodyPr vert="horz" wrap="square" lIns="0" tIns="0" rIns="0" bIns="0" rtlCol="0">
            <a:spAutoFit/>
          </a:bodyPr>
          <a:lstStyle/>
          <a:p>
            <a:pPr>
              <a:lnSpc>
                <a:spcPts val="2600"/>
              </a:lnSpc>
            </a:pPr>
            <a:r>
              <a:rPr sz="3900" b="1" spc="67" baseline="1068" dirty="0">
                <a:solidFill>
                  <a:srgbClr val="FFFFFF"/>
                </a:solidFill>
                <a:latin typeface="Arial"/>
                <a:cs typeface="Arial"/>
              </a:rPr>
              <a:t>diabe</a:t>
            </a:r>
            <a:r>
              <a:rPr sz="2600" b="1" spc="45" dirty="0">
                <a:solidFill>
                  <a:srgbClr val="FFFFFF"/>
                </a:solidFill>
                <a:latin typeface="Arial"/>
                <a:cs typeface="Arial"/>
              </a:rPr>
              <a:t>tes</a:t>
            </a:r>
            <a:endParaRPr sz="2600">
              <a:latin typeface="Arial"/>
              <a:cs typeface="Arial"/>
            </a:endParaRPr>
          </a:p>
        </p:txBody>
      </p:sp>
      <p:pic>
        <p:nvPicPr>
          <p:cNvPr id="12" name="Picture 11">
            <a:extLst>
              <a:ext uri="{FF2B5EF4-FFF2-40B4-BE49-F238E27FC236}">
                <a16:creationId xmlns:a16="http://schemas.microsoft.com/office/drawing/2014/main" id="{6FFCFF37-D28F-FFD4-52FB-AB7DA6BDC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07" y="2448725"/>
            <a:ext cx="13590494" cy="7219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EAC82-76EE-EC11-4C3C-1D7FF9D54145}"/>
              </a:ext>
            </a:extLst>
          </p:cNvPr>
          <p:cNvSpPr txBox="1"/>
          <p:nvPr/>
        </p:nvSpPr>
        <p:spPr>
          <a:xfrm>
            <a:off x="3124200" y="1714500"/>
            <a:ext cx="9296400" cy="2667000"/>
          </a:xfrm>
          <a:prstGeom prst="rect">
            <a:avLst/>
          </a:prstGeom>
          <a:noFill/>
        </p:spPr>
        <p:txBody>
          <a:bodyPr wrap="square" rtlCol="1">
            <a:spAutoFit/>
          </a:bodyPr>
          <a:lstStyle/>
          <a:p>
            <a:endParaRPr lang="ar-EG" dirty="0"/>
          </a:p>
        </p:txBody>
      </p:sp>
      <p:sp>
        <p:nvSpPr>
          <p:cNvPr id="4" name="TextBox 3">
            <a:extLst>
              <a:ext uri="{FF2B5EF4-FFF2-40B4-BE49-F238E27FC236}">
                <a16:creationId xmlns:a16="http://schemas.microsoft.com/office/drawing/2014/main" id="{E11B2C24-6177-0CEE-3F3D-E0FD74EE4000}"/>
              </a:ext>
            </a:extLst>
          </p:cNvPr>
          <p:cNvSpPr txBox="1"/>
          <p:nvPr/>
        </p:nvSpPr>
        <p:spPr>
          <a:xfrm>
            <a:off x="3276600" y="1866900"/>
            <a:ext cx="9296400" cy="3924664"/>
          </a:xfrm>
          <a:prstGeom prst="rect">
            <a:avLst/>
          </a:prstGeom>
          <a:noFill/>
        </p:spPr>
        <p:txBody>
          <a:bodyPr wrap="square" rtlCol="1">
            <a:spAutoFit/>
          </a:bodyPr>
          <a:lstStyle/>
          <a:p>
            <a:pPr>
              <a:lnSpc>
                <a:spcPct val="200000"/>
              </a:lnSpc>
            </a:pPr>
            <a:r>
              <a:rPr lang="en-US" sz="3200" b="1" dirty="0" err="1">
                <a:highlight>
                  <a:srgbClr val="00FF00"/>
                </a:highlight>
              </a:rPr>
              <a:t>Technolgy</a:t>
            </a:r>
            <a:r>
              <a:rPr lang="en-US" sz="3200" b="1" dirty="0">
                <a:highlight>
                  <a:srgbClr val="00FF00"/>
                </a:highlight>
              </a:rPr>
              <a:t> used :</a:t>
            </a:r>
          </a:p>
          <a:p>
            <a:pPr>
              <a:lnSpc>
                <a:spcPct val="200000"/>
              </a:lnSpc>
            </a:pPr>
            <a:r>
              <a:rPr lang="en-US" sz="2400" dirty="0"/>
              <a:t>:1 </a:t>
            </a:r>
            <a:r>
              <a:rPr lang="en-US" sz="2400" dirty="0" err="1"/>
              <a:t>Front-end:React.js</a:t>
            </a:r>
            <a:r>
              <a:rPr lang="en-US" sz="2400" dirty="0"/>
              <a:t>, CSS, Bootstrap </a:t>
            </a:r>
          </a:p>
          <a:p>
            <a:pPr>
              <a:lnSpc>
                <a:spcPct val="200000"/>
              </a:lnSpc>
            </a:pPr>
            <a:r>
              <a:rPr lang="en-US" sz="2400" dirty="0"/>
              <a:t>2Back-end:node.js, </a:t>
            </a:r>
            <a:r>
              <a:rPr lang="en-US" sz="2400" dirty="0" err="1"/>
              <a:t>TypeScriptDatabase</a:t>
            </a:r>
            <a:r>
              <a:rPr lang="en-US" sz="2400" dirty="0"/>
              <a:t>: PostgreSQL, Users: </a:t>
            </a:r>
            <a:r>
              <a:rPr lang="en-US" sz="2400" dirty="0" err="1"/>
              <a:t>JWTServer</a:t>
            </a:r>
            <a:r>
              <a:rPr lang="en-US" sz="2400" dirty="0"/>
              <a:t> :node.js, EXpress.js, Api: Socket.IO</a:t>
            </a:r>
          </a:p>
          <a:p>
            <a:pPr>
              <a:lnSpc>
                <a:spcPct val="200000"/>
              </a:lnSpc>
            </a:pPr>
            <a:r>
              <a:rPr lang="en-US" sz="2400" dirty="0"/>
              <a:t>3 </a:t>
            </a:r>
            <a:r>
              <a:rPr lang="en-US" sz="2400" dirty="0" err="1"/>
              <a:t>Ai:PythonSklenarServer</a:t>
            </a:r>
            <a:r>
              <a:rPr lang="en-US" sz="2400" dirty="0"/>
              <a:t> Api: Flask</a:t>
            </a:r>
            <a:endParaRPr lang="ar-EG" sz="2400" dirty="0"/>
          </a:p>
        </p:txBody>
      </p:sp>
    </p:spTree>
    <p:extLst>
      <p:ext uri="{BB962C8B-B14F-4D97-AF65-F5344CB8AC3E}">
        <p14:creationId xmlns:p14="http://schemas.microsoft.com/office/powerpoint/2010/main" val="180065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F117-8F9F-E10A-E89E-5CB968B32396}"/>
              </a:ext>
            </a:extLst>
          </p:cNvPr>
          <p:cNvSpPr>
            <a:spLocks noGrp="1"/>
          </p:cNvSpPr>
          <p:nvPr>
            <p:ph type="title"/>
          </p:nvPr>
        </p:nvSpPr>
        <p:spPr>
          <a:xfrm>
            <a:off x="2226467" y="1333500"/>
            <a:ext cx="15028070" cy="1447800"/>
          </a:xfrm>
        </p:spPr>
        <p:txBody>
          <a:bodyPr>
            <a:normAutofit fontScale="90000"/>
          </a:bodyPr>
          <a:lstStyle/>
          <a:p>
            <a:pPr algn="just"/>
            <a:r>
              <a:rPr lang="en-US" dirty="0"/>
              <a:t>Introduction </a:t>
            </a:r>
            <a:br>
              <a:rPr lang="ar-EG" dirty="0"/>
            </a:br>
            <a:r>
              <a:rPr lang="en-US" dirty="0"/>
              <a:t>[\-</a:t>
            </a:r>
            <a:endParaRPr lang="ar-EG" dirty="0"/>
          </a:p>
        </p:txBody>
      </p:sp>
      <p:sp>
        <p:nvSpPr>
          <p:cNvPr id="3" name="Content Placeholder 2">
            <a:extLst>
              <a:ext uri="{FF2B5EF4-FFF2-40B4-BE49-F238E27FC236}">
                <a16:creationId xmlns:a16="http://schemas.microsoft.com/office/drawing/2014/main" id="{DF97DFD7-D66D-3A50-F790-6761847A874F}"/>
              </a:ext>
            </a:extLst>
          </p:cNvPr>
          <p:cNvSpPr>
            <a:spLocks noGrp="1"/>
          </p:cNvSpPr>
          <p:nvPr>
            <p:ph idx="1"/>
          </p:nvPr>
        </p:nvSpPr>
        <p:spPr>
          <a:xfrm>
            <a:off x="2438400" y="1790700"/>
            <a:ext cx="15028070" cy="8153400"/>
          </a:xfrm>
        </p:spPr>
        <p:txBody>
          <a:bodyPr>
            <a:normAutofit fontScale="92500" lnSpcReduction="20000"/>
          </a:bodyPr>
          <a:lstStyle/>
          <a:p>
            <a:pPr algn="l">
              <a:lnSpc>
                <a:spcPct val="150000"/>
              </a:lnSpc>
            </a:pPr>
            <a:endParaRPr lang="en-US" sz="5400" dirty="0"/>
          </a:p>
          <a:p>
            <a:pPr algn="l">
              <a:lnSpc>
                <a:spcPct val="150000"/>
              </a:lnSpc>
            </a:pPr>
            <a:r>
              <a:rPr lang="en-US" sz="3200" dirty="0"/>
              <a:t>Diabetes is a chronic disease with the potential to cause a worldwide health care crisis. According to International Diabetes Federation 537million people are living with diabetes across the whole world in 2021. By 2035, this will be increased to 784 million. Diabetes mellitus or simply diabetes is a disease caused due to the increase level of blood glucose. Various traditional methods, based on physical and chemical tests, are available for diagnosing diabetes. However, early prediction of diabetes is quite challenging task for medical practitioners due to complex interdependence on various factors as diabetes affects human organs such as kidney, eye, heart, nerves, foot etc. Data science methods have the potential to benefit other scientific fields by shedding new light on common questions. One such task is to help make predictions on medical data and another one is to make personalized recommendations for the patients. </a:t>
            </a:r>
            <a:endParaRPr lang="ar-EG" sz="5400" dirty="0"/>
          </a:p>
        </p:txBody>
      </p:sp>
    </p:spTree>
    <p:extLst>
      <p:ext uri="{BB962C8B-B14F-4D97-AF65-F5344CB8AC3E}">
        <p14:creationId xmlns:p14="http://schemas.microsoft.com/office/powerpoint/2010/main" val="148445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pic>
        <p:nvPicPr>
          <p:cNvPr id="9" name="Picture 8">
            <a:extLst>
              <a:ext uri="{FF2B5EF4-FFF2-40B4-BE49-F238E27FC236}">
                <a16:creationId xmlns:a16="http://schemas.microsoft.com/office/drawing/2014/main" id="{DF407724-2EA1-4651-8E39-284C338C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779" y="4076700"/>
            <a:ext cx="5044440" cy="5044440"/>
          </a:xfrm>
          <a:prstGeom prst="rect">
            <a:avLst/>
          </a:prstGeom>
        </p:spPr>
      </p:pic>
    </p:spTree>
    <p:extLst>
      <p:ext uri="{BB962C8B-B14F-4D97-AF65-F5344CB8AC3E}">
        <p14:creationId xmlns:p14="http://schemas.microsoft.com/office/powerpoint/2010/main" val="395659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pic>
        <p:nvPicPr>
          <p:cNvPr id="6" name="Content Placeholder 4" descr="Icon&#10;&#10;Description automatically generated">
            <a:extLst>
              <a:ext uri="{FF2B5EF4-FFF2-40B4-BE49-F238E27FC236}">
                <a16:creationId xmlns:a16="http://schemas.microsoft.com/office/drawing/2014/main" id="{B3AF8F0F-019E-8BBF-2DC6-F15FB76C927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918040" y="4014535"/>
            <a:ext cx="6451920" cy="4246087"/>
          </a:xfrm>
          <a:prstGeom prst="rect">
            <a:avLst/>
          </a:prstGeom>
        </p:spPr>
      </p:pic>
    </p:spTree>
    <p:extLst>
      <p:ext uri="{BB962C8B-B14F-4D97-AF65-F5344CB8AC3E}">
        <p14:creationId xmlns:p14="http://schemas.microsoft.com/office/powerpoint/2010/main" val="4231026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585307"/>
            <a:ext cx="9144000" cy="646331"/>
          </a:xfrm>
          <a:prstGeom prst="rect">
            <a:avLst/>
          </a:prstGeom>
          <a:noFill/>
        </p:spPr>
        <p:txBody>
          <a:bodyPr wrap="square">
            <a:spAutoFit/>
          </a:bodyPr>
          <a:lstStyle/>
          <a:p>
            <a:pPr algn="ctr"/>
            <a:r>
              <a:rPr lang="en-US" sz="3600" dirty="0"/>
              <a:t>Constructing Early detection machine model</a:t>
            </a:r>
          </a:p>
        </p:txBody>
      </p:sp>
      <p:pic>
        <p:nvPicPr>
          <p:cNvPr id="9" name="Content Placeholder 4" descr="Icon&#10;&#10;Description automatically generated">
            <a:extLst>
              <a:ext uri="{FF2B5EF4-FFF2-40B4-BE49-F238E27FC236}">
                <a16:creationId xmlns:a16="http://schemas.microsoft.com/office/drawing/2014/main" id="{9CAF4024-6D81-29AE-5E3C-6FD5A6C4859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358358" y="3890364"/>
            <a:ext cx="5571282" cy="4526621"/>
          </a:xfrm>
          <a:prstGeom prst="rect">
            <a:avLst/>
          </a:prstGeom>
        </p:spPr>
      </p:pic>
    </p:spTree>
    <p:extLst>
      <p:ext uri="{BB962C8B-B14F-4D97-AF65-F5344CB8AC3E}">
        <p14:creationId xmlns:p14="http://schemas.microsoft.com/office/powerpoint/2010/main" val="77720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166376"/>
            <a:ext cx="9144000" cy="1477328"/>
          </a:xfrm>
          <a:prstGeom prst="rect">
            <a:avLst/>
          </a:prstGeom>
          <a:noFill/>
        </p:spPr>
        <p:txBody>
          <a:bodyPr wrap="square">
            <a:spAutoFit/>
          </a:bodyPr>
          <a:lstStyle/>
          <a:p>
            <a:pPr algn="ctr"/>
            <a:r>
              <a:rPr lang="en-US" sz="3600" dirty="0"/>
              <a:t>Collecting data about Disease-specific nutrition instructions</a:t>
            </a:r>
            <a:br>
              <a:rPr lang="en-US" sz="3600" dirty="0"/>
            </a:br>
            <a:endParaRPr lang="en-US" dirty="0"/>
          </a:p>
        </p:txBody>
      </p:sp>
      <p:pic>
        <p:nvPicPr>
          <p:cNvPr id="10" name="Content Placeholder 6" descr="A picture containing food, container, plastic, meal&#10;&#10;Description automatically generated">
            <a:extLst>
              <a:ext uri="{FF2B5EF4-FFF2-40B4-BE49-F238E27FC236}">
                <a16:creationId xmlns:a16="http://schemas.microsoft.com/office/drawing/2014/main" id="{07B59AB6-97A4-72CB-678F-F78BB4D4557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858609" y="3788173"/>
            <a:ext cx="6570780" cy="4015461"/>
          </a:xfrm>
          <a:prstGeom prst="rect">
            <a:avLst/>
          </a:prstGeom>
        </p:spPr>
      </p:pic>
    </p:spTree>
    <p:extLst>
      <p:ext uri="{BB962C8B-B14F-4D97-AF65-F5344CB8AC3E}">
        <p14:creationId xmlns:p14="http://schemas.microsoft.com/office/powerpoint/2010/main" val="1332733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166376"/>
            <a:ext cx="9144000" cy="1200329"/>
          </a:xfrm>
          <a:prstGeom prst="rect">
            <a:avLst/>
          </a:prstGeom>
          <a:noFill/>
        </p:spPr>
        <p:txBody>
          <a:bodyPr wrap="square">
            <a:spAutoFit/>
          </a:bodyPr>
          <a:lstStyle/>
          <a:p>
            <a:pPr algn="ctr"/>
            <a:r>
              <a:rPr lang="en-US" sz="3600" dirty="0"/>
              <a:t>constructing healthy food Recommendation System</a:t>
            </a:r>
            <a:endParaRPr lang="en-US" sz="1050" dirty="0"/>
          </a:p>
        </p:txBody>
      </p:sp>
      <p:pic>
        <p:nvPicPr>
          <p:cNvPr id="9" name="Content Placeholder 4" descr="A screenshot of a video game&#10;&#10;Description automatically generated with medium confidence">
            <a:extLst>
              <a:ext uri="{FF2B5EF4-FFF2-40B4-BE49-F238E27FC236}">
                <a16:creationId xmlns:a16="http://schemas.microsoft.com/office/drawing/2014/main" id="{A6C16D88-10A7-2FB6-AEB6-540B9A60EA1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359149" y="4152900"/>
            <a:ext cx="11569700" cy="3470910"/>
          </a:xfrm>
          <a:prstGeom prst="rect">
            <a:avLst/>
          </a:prstGeom>
        </p:spPr>
      </p:pic>
    </p:spTree>
    <p:extLst>
      <p:ext uri="{BB962C8B-B14F-4D97-AF65-F5344CB8AC3E}">
        <p14:creationId xmlns:p14="http://schemas.microsoft.com/office/powerpoint/2010/main" val="4275962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877" y="1257300"/>
            <a:ext cx="14525625" cy="1828800"/>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sz="4800" spc="195" dirty="0"/>
              <a:t>Future</a:t>
            </a:r>
            <a:r>
              <a:rPr sz="4800" spc="-165" dirty="0"/>
              <a:t> </a:t>
            </a:r>
            <a:r>
              <a:rPr sz="4800" spc="200" dirty="0"/>
              <a:t>Work</a:t>
            </a:r>
          </a:p>
        </p:txBody>
      </p:sp>
      <p:sp>
        <p:nvSpPr>
          <p:cNvPr id="6" name="object 6"/>
          <p:cNvSpPr txBox="1"/>
          <p:nvPr/>
        </p:nvSpPr>
        <p:spPr>
          <a:xfrm>
            <a:off x="1272540" y="4152900"/>
            <a:ext cx="15742919" cy="5384231"/>
          </a:xfrm>
          <a:prstGeom prst="rect">
            <a:avLst/>
          </a:prstGeom>
        </p:spPr>
        <p:txBody>
          <a:bodyPr vert="horz" wrap="square" lIns="0" tIns="12700" rIns="0" bIns="0" rtlCol="0">
            <a:spAutoFit/>
          </a:bodyPr>
          <a:lstStyle/>
          <a:p>
            <a:pPr algn="l"/>
            <a:r>
              <a:rPr lang="en-US" sz="3600" b="1" dirty="0"/>
              <a:t>Make the app more practical and available for public users this can be done by :</a:t>
            </a:r>
          </a:p>
          <a:p>
            <a:pPr algn="l"/>
            <a:endParaRPr lang="en-US" sz="3600" b="1" dirty="0"/>
          </a:p>
          <a:p>
            <a:pPr marL="457200" indent="-457200" algn="l">
              <a:buFont typeface="Arial" panose="020B0604020202020204" pitchFamily="34" charset="0"/>
              <a:buChar char="•"/>
            </a:pPr>
            <a:r>
              <a:rPr lang="en-US" sz="3350" b="1" dirty="0">
                <a:ea typeface="SimSun" panose="02010600030101010101" pitchFamily="2" charset="-122"/>
                <a:cs typeface="Arial" panose="020B0604020202020204" pitchFamily="34" charset="0"/>
              </a:rPr>
              <a:t>The designed system with the used machine learning algorithms can be used to predict or diagnose </a:t>
            </a:r>
            <a:endParaRPr sz="3350" b="1" dirty="0">
              <a:ea typeface="SimSun" panose="02010600030101010101" pitchFamily="2" charset="-122"/>
              <a:cs typeface="Arial" panose="020B0604020202020204" pitchFamily="34" charset="0"/>
            </a:endParaRPr>
          </a:p>
          <a:p>
            <a:pPr marL="151130" algn="ctr">
              <a:lnSpc>
                <a:spcPct val="100000"/>
              </a:lnSpc>
              <a:spcBef>
                <a:spcPts val="695"/>
              </a:spcBef>
            </a:pPr>
            <a:r>
              <a:rPr sz="4100" b="1" spc="204" dirty="0">
                <a:latin typeface="Arial"/>
                <a:cs typeface="Arial"/>
              </a:rPr>
              <a:t>other </a:t>
            </a:r>
            <a:r>
              <a:rPr sz="4100" b="1" spc="30" dirty="0">
                <a:latin typeface="Arial"/>
                <a:cs typeface="Arial"/>
              </a:rPr>
              <a:t>Chronic</a:t>
            </a:r>
            <a:r>
              <a:rPr sz="4100" b="1" spc="-360" dirty="0">
                <a:latin typeface="Arial"/>
                <a:cs typeface="Arial"/>
              </a:rPr>
              <a:t> </a:t>
            </a:r>
            <a:r>
              <a:rPr sz="4100" b="1" spc="-15" dirty="0">
                <a:latin typeface="Arial"/>
                <a:cs typeface="Arial"/>
              </a:rPr>
              <a:t>Diseases</a:t>
            </a:r>
            <a:endParaRPr lang="en-US" sz="4100" b="1" spc="-15" dirty="0">
              <a:latin typeface="Arial"/>
              <a:cs typeface="Arial"/>
            </a:endParaRPr>
          </a:p>
          <a:p>
            <a:pPr marL="151130" algn="ctr">
              <a:lnSpc>
                <a:spcPct val="100000"/>
              </a:lnSpc>
              <a:spcBef>
                <a:spcPts val="695"/>
              </a:spcBef>
            </a:pPr>
            <a:endParaRPr lang="en-US" sz="4100" b="1" spc="-15" dirty="0">
              <a:latin typeface="Arial"/>
              <a:cs typeface="Arial"/>
            </a:endParaRPr>
          </a:p>
          <a:p>
            <a:pPr marL="608330" indent="-457200">
              <a:lnSpc>
                <a:spcPct val="100000"/>
              </a:lnSpc>
              <a:spcBef>
                <a:spcPts val="695"/>
              </a:spcBef>
              <a:buFont typeface="Arial" panose="020B0604020202020204" pitchFamily="34" charset="0"/>
              <a:buChar char="•"/>
            </a:pPr>
            <a:r>
              <a:rPr lang="en-US" sz="3350" b="1" spc="-15" dirty="0">
                <a:cs typeface="Arial"/>
              </a:rPr>
              <a:t>Work can be extended and improved for the automation of diabetes monitoring</a:t>
            </a:r>
            <a:endParaRPr lang="en-US" sz="3350" b="1" spc="-450" dirty="0">
              <a:cs typeface="Arial" panose="020B0604020202020204" pitchFamily="34" charset="0"/>
            </a:endParaRPr>
          </a:p>
          <a:p>
            <a:pPr marL="746125" marR="5080">
              <a:lnSpc>
                <a:spcPct val="115799"/>
              </a:lnSpc>
              <a:spcBef>
                <a:spcPts val="4810"/>
              </a:spcBef>
              <a:tabLst>
                <a:tab pos="1688464" algn="l"/>
                <a:tab pos="2478405" algn="l"/>
                <a:tab pos="2854960" algn="l"/>
                <a:tab pos="3767454" algn="l"/>
                <a:tab pos="4446905" algn="l"/>
                <a:tab pos="5743575" algn="l"/>
                <a:tab pos="6436995" algn="l"/>
                <a:tab pos="7025005" algn="l"/>
                <a:tab pos="7401559" algn="l"/>
                <a:tab pos="9474835" algn="l"/>
                <a:tab pos="10249535" algn="l"/>
                <a:tab pos="11109960" algn="l"/>
                <a:tab pos="13575030" algn="l"/>
              </a:tabLst>
            </a:pPr>
            <a:endParaRPr sz="3400" b="1" dirty="0">
              <a:latin typeface="Arial Black"/>
              <a:cs typeface="Arial" panose="020B0604020202020204" pitchFamily="34" charset="0"/>
            </a:endParaRPr>
          </a:p>
        </p:txBody>
      </p:sp>
      <p:sp>
        <p:nvSpPr>
          <p:cNvPr id="7" name="object 2">
            <a:extLst>
              <a:ext uri="{FF2B5EF4-FFF2-40B4-BE49-F238E27FC236}">
                <a16:creationId xmlns:a16="http://schemas.microsoft.com/office/drawing/2014/main" id="{5616AD8E-F1DC-408C-A3DB-7D67FC19B746}"/>
              </a:ext>
            </a:extLst>
          </p:cNvPr>
          <p:cNvSpPr/>
          <p:nvPr/>
        </p:nvSpPr>
        <p:spPr>
          <a:xfrm>
            <a:off x="481965" y="9715500"/>
            <a:ext cx="17324070" cy="5715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45" y="1028699"/>
            <a:ext cx="14525625" cy="1657350"/>
          </a:xfrm>
          <a:custGeom>
            <a:avLst/>
            <a:gdLst/>
            <a:ahLst/>
            <a:cxnLst/>
            <a:rect l="l" t="t" r="r" b="b"/>
            <a:pathLst>
              <a:path w="14525625" h="1657350">
                <a:moveTo>
                  <a:pt x="13753872" y="1657355"/>
                </a:moveTo>
                <a:lnTo>
                  <a:pt x="771670" y="1657355"/>
                </a:lnTo>
                <a:lnTo>
                  <a:pt x="724662" y="1655843"/>
                </a:lnTo>
                <a:lnTo>
                  <a:pt x="678399" y="1651363"/>
                </a:lnTo>
                <a:lnTo>
                  <a:pt x="632961" y="1644004"/>
                </a:lnTo>
                <a:lnTo>
                  <a:pt x="588430" y="1633851"/>
                </a:lnTo>
                <a:lnTo>
                  <a:pt x="544886" y="1620991"/>
                </a:lnTo>
                <a:lnTo>
                  <a:pt x="502409" y="1605511"/>
                </a:lnTo>
                <a:lnTo>
                  <a:pt x="461081" y="1587497"/>
                </a:lnTo>
                <a:lnTo>
                  <a:pt x="420982" y="1567037"/>
                </a:lnTo>
                <a:lnTo>
                  <a:pt x="382193" y="1544216"/>
                </a:lnTo>
                <a:lnTo>
                  <a:pt x="344795" y="1519122"/>
                </a:lnTo>
                <a:lnTo>
                  <a:pt x="308868" y="1491841"/>
                </a:lnTo>
                <a:lnTo>
                  <a:pt x="274492" y="1462460"/>
                </a:lnTo>
                <a:lnTo>
                  <a:pt x="241750" y="1431066"/>
                </a:lnTo>
                <a:lnTo>
                  <a:pt x="210721" y="1397745"/>
                </a:lnTo>
                <a:lnTo>
                  <a:pt x="181487" y="1362584"/>
                </a:lnTo>
                <a:lnTo>
                  <a:pt x="154127" y="1325669"/>
                </a:lnTo>
                <a:lnTo>
                  <a:pt x="128723" y="1287088"/>
                </a:lnTo>
                <a:lnTo>
                  <a:pt x="105355" y="1246927"/>
                </a:lnTo>
                <a:lnTo>
                  <a:pt x="84104" y="1205272"/>
                </a:lnTo>
                <a:lnTo>
                  <a:pt x="65052" y="1162211"/>
                </a:lnTo>
                <a:lnTo>
                  <a:pt x="48277" y="1117830"/>
                </a:lnTo>
                <a:lnTo>
                  <a:pt x="33862" y="1072215"/>
                </a:lnTo>
                <a:lnTo>
                  <a:pt x="21887" y="1025454"/>
                </a:lnTo>
                <a:lnTo>
                  <a:pt x="12432" y="977633"/>
                </a:lnTo>
                <a:lnTo>
                  <a:pt x="5579" y="928839"/>
                </a:lnTo>
                <a:lnTo>
                  <a:pt x="1408" y="879158"/>
                </a:lnTo>
                <a:lnTo>
                  <a:pt x="0" y="828677"/>
                </a:lnTo>
                <a:lnTo>
                  <a:pt x="1408" y="778196"/>
                </a:lnTo>
                <a:lnTo>
                  <a:pt x="5579" y="728516"/>
                </a:lnTo>
                <a:lnTo>
                  <a:pt x="12432" y="679721"/>
                </a:lnTo>
                <a:lnTo>
                  <a:pt x="21887" y="631900"/>
                </a:lnTo>
                <a:lnTo>
                  <a:pt x="33862" y="585139"/>
                </a:lnTo>
                <a:lnTo>
                  <a:pt x="48277" y="539524"/>
                </a:lnTo>
                <a:lnTo>
                  <a:pt x="65052" y="495143"/>
                </a:lnTo>
                <a:lnTo>
                  <a:pt x="84104" y="452082"/>
                </a:lnTo>
                <a:lnTo>
                  <a:pt x="105355" y="410427"/>
                </a:lnTo>
                <a:lnTo>
                  <a:pt x="128723" y="370266"/>
                </a:lnTo>
                <a:lnTo>
                  <a:pt x="154127" y="331685"/>
                </a:lnTo>
                <a:lnTo>
                  <a:pt x="181487" y="294770"/>
                </a:lnTo>
                <a:lnTo>
                  <a:pt x="210721" y="259609"/>
                </a:lnTo>
                <a:lnTo>
                  <a:pt x="241750" y="226288"/>
                </a:lnTo>
                <a:lnTo>
                  <a:pt x="274492" y="194894"/>
                </a:lnTo>
                <a:lnTo>
                  <a:pt x="308868" y="165513"/>
                </a:lnTo>
                <a:lnTo>
                  <a:pt x="344795" y="138232"/>
                </a:lnTo>
                <a:lnTo>
                  <a:pt x="382193" y="113138"/>
                </a:lnTo>
                <a:lnTo>
                  <a:pt x="420982" y="90318"/>
                </a:lnTo>
                <a:lnTo>
                  <a:pt x="461081" y="69857"/>
                </a:lnTo>
                <a:lnTo>
                  <a:pt x="502409" y="51844"/>
                </a:lnTo>
                <a:lnTo>
                  <a:pt x="544886" y="36364"/>
                </a:lnTo>
                <a:lnTo>
                  <a:pt x="588430" y="23504"/>
                </a:lnTo>
                <a:lnTo>
                  <a:pt x="632961" y="13351"/>
                </a:lnTo>
                <a:lnTo>
                  <a:pt x="678399" y="5991"/>
                </a:lnTo>
                <a:lnTo>
                  <a:pt x="724662" y="1512"/>
                </a:lnTo>
                <a:lnTo>
                  <a:pt x="771670" y="0"/>
                </a:lnTo>
                <a:lnTo>
                  <a:pt x="13753872" y="0"/>
                </a:lnTo>
                <a:lnTo>
                  <a:pt x="13800877" y="1512"/>
                </a:lnTo>
                <a:lnTo>
                  <a:pt x="13847138" y="5991"/>
                </a:lnTo>
                <a:lnTo>
                  <a:pt x="13892574" y="13351"/>
                </a:lnTo>
                <a:lnTo>
                  <a:pt x="13937103" y="23504"/>
                </a:lnTo>
                <a:lnTo>
                  <a:pt x="13980646" y="36364"/>
                </a:lnTo>
                <a:lnTo>
                  <a:pt x="14023122" y="51844"/>
                </a:lnTo>
                <a:lnTo>
                  <a:pt x="14064449" y="69857"/>
                </a:lnTo>
                <a:lnTo>
                  <a:pt x="14104548" y="90318"/>
                </a:lnTo>
                <a:lnTo>
                  <a:pt x="14143337" y="113138"/>
                </a:lnTo>
                <a:lnTo>
                  <a:pt x="14180735" y="138232"/>
                </a:lnTo>
                <a:lnTo>
                  <a:pt x="14216663" y="165513"/>
                </a:lnTo>
                <a:lnTo>
                  <a:pt x="14251038" y="194894"/>
                </a:lnTo>
                <a:lnTo>
                  <a:pt x="14283781" y="226288"/>
                </a:lnTo>
                <a:lnTo>
                  <a:pt x="14314811" y="259609"/>
                </a:lnTo>
                <a:lnTo>
                  <a:pt x="14344046" y="294770"/>
                </a:lnTo>
                <a:lnTo>
                  <a:pt x="14371407" y="331685"/>
                </a:lnTo>
                <a:lnTo>
                  <a:pt x="14396812" y="370266"/>
                </a:lnTo>
                <a:lnTo>
                  <a:pt x="14420181" y="410427"/>
                </a:lnTo>
                <a:lnTo>
                  <a:pt x="14441433" y="452082"/>
                </a:lnTo>
                <a:lnTo>
                  <a:pt x="14460486" y="495143"/>
                </a:lnTo>
                <a:lnTo>
                  <a:pt x="14477262" y="539524"/>
                </a:lnTo>
                <a:lnTo>
                  <a:pt x="14491678" y="585139"/>
                </a:lnTo>
                <a:lnTo>
                  <a:pt x="14503654" y="631900"/>
                </a:lnTo>
                <a:lnTo>
                  <a:pt x="14513109" y="679721"/>
                </a:lnTo>
                <a:lnTo>
                  <a:pt x="14519963" y="728516"/>
                </a:lnTo>
                <a:lnTo>
                  <a:pt x="14524134" y="778196"/>
                </a:lnTo>
                <a:lnTo>
                  <a:pt x="14525543" y="828677"/>
                </a:lnTo>
                <a:lnTo>
                  <a:pt x="14524134" y="879158"/>
                </a:lnTo>
                <a:lnTo>
                  <a:pt x="14519963" y="928839"/>
                </a:lnTo>
                <a:lnTo>
                  <a:pt x="14513109" y="977633"/>
                </a:lnTo>
                <a:lnTo>
                  <a:pt x="14503654" y="1025454"/>
                </a:lnTo>
                <a:lnTo>
                  <a:pt x="14491678" y="1072215"/>
                </a:lnTo>
                <a:lnTo>
                  <a:pt x="14477262" y="1117830"/>
                </a:lnTo>
                <a:lnTo>
                  <a:pt x="14460486" y="1162211"/>
                </a:lnTo>
                <a:lnTo>
                  <a:pt x="14441433" y="1205272"/>
                </a:lnTo>
                <a:lnTo>
                  <a:pt x="14420181" y="1246927"/>
                </a:lnTo>
                <a:lnTo>
                  <a:pt x="14396812" y="1287088"/>
                </a:lnTo>
                <a:lnTo>
                  <a:pt x="14371407" y="1325669"/>
                </a:lnTo>
                <a:lnTo>
                  <a:pt x="14344046" y="1362584"/>
                </a:lnTo>
                <a:lnTo>
                  <a:pt x="14314811" y="1397745"/>
                </a:lnTo>
                <a:lnTo>
                  <a:pt x="14283781" y="1431066"/>
                </a:lnTo>
                <a:lnTo>
                  <a:pt x="14251038" y="1462460"/>
                </a:lnTo>
                <a:lnTo>
                  <a:pt x="14216663" y="1491841"/>
                </a:lnTo>
                <a:lnTo>
                  <a:pt x="14180735" y="1519122"/>
                </a:lnTo>
                <a:lnTo>
                  <a:pt x="14143337" y="1544216"/>
                </a:lnTo>
                <a:lnTo>
                  <a:pt x="14104548" y="1567037"/>
                </a:lnTo>
                <a:lnTo>
                  <a:pt x="14064449" y="1587497"/>
                </a:lnTo>
                <a:lnTo>
                  <a:pt x="14023122" y="1605511"/>
                </a:lnTo>
                <a:lnTo>
                  <a:pt x="13980646" y="1620991"/>
                </a:lnTo>
                <a:lnTo>
                  <a:pt x="13937103" y="1633851"/>
                </a:lnTo>
                <a:lnTo>
                  <a:pt x="13892574" y="1644004"/>
                </a:lnTo>
                <a:lnTo>
                  <a:pt x="13847138" y="1651363"/>
                </a:lnTo>
                <a:lnTo>
                  <a:pt x="13800877" y="1655843"/>
                </a:lnTo>
                <a:lnTo>
                  <a:pt x="13753872" y="1657355"/>
                </a:lnTo>
                <a:close/>
              </a:path>
            </a:pathLst>
          </a:custGeom>
          <a:solidFill>
            <a:srgbClr val="5EBF00"/>
          </a:solidFill>
        </p:spPr>
        <p:txBody>
          <a:bodyPr wrap="square" lIns="0" tIns="0" rIns="0" bIns="0" rtlCol="0"/>
          <a:lstStyle/>
          <a:p>
            <a:endParaRPr/>
          </a:p>
        </p:txBody>
      </p:sp>
      <p:sp>
        <p:nvSpPr>
          <p:cNvPr id="3" name="object 3"/>
          <p:cNvSpPr/>
          <p:nvPr/>
        </p:nvSpPr>
        <p:spPr>
          <a:xfrm>
            <a:off x="7912424" y="3298179"/>
            <a:ext cx="9344039" cy="62293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1434946"/>
            <a:ext cx="4161154" cy="751488"/>
          </a:xfrm>
          <a:prstGeom prst="rect">
            <a:avLst/>
          </a:prstGeom>
        </p:spPr>
        <p:txBody>
          <a:bodyPr vert="horz" wrap="square" lIns="0" tIns="12700" rIns="0" bIns="0" rtlCol="0">
            <a:spAutoFit/>
          </a:bodyPr>
          <a:lstStyle/>
          <a:p>
            <a:pPr marL="12700">
              <a:lnSpc>
                <a:spcPct val="100000"/>
              </a:lnSpc>
              <a:spcBef>
                <a:spcPts val="100"/>
              </a:spcBef>
            </a:pPr>
            <a:r>
              <a:rPr sz="4800" spc="340" dirty="0">
                <a:latin typeface="Times New Roman"/>
                <a:cs typeface="Times New Roman"/>
              </a:rPr>
              <a:t>Future</a:t>
            </a:r>
            <a:r>
              <a:rPr sz="4800" spc="-20" dirty="0">
                <a:latin typeface="Times New Roman"/>
                <a:cs typeface="Times New Roman"/>
              </a:rPr>
              <a:t> </a:t>
            </a:r>
            <a:r>
              <a:rPr sz="4800" spc="200" dirty="0">
                <a:latin typeface="Times New Roman"/>
                <a:cs typeface="Times New Roman"/>
              </a:rPr>
              <a:t>Work</a:t>
            </a:r>
          </a:p>
        </p:txBody>
      </p:sp>
      <p:sp>
        <p:nvSpPr>
          <p:cNvPr id="5" name="object 5"/>
          <p:cNvSpPr/>
          <p:nvPr/>
        </p:nvSpPr>
        <p:spPr>
          <a:xfrm>
            <a:off x="1419225" y="4993934"/>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793180" y="4682130"/>
            <a:ext cx="4795520" cy="2578100"/>
          </a:xfrm>
          <a:prstGeom prst="rect">
            <a:avLst/>
          </a:prstGeom>
        </p:spPr>
        <p:txBody>
          <a:bodyPr vert="horz" wrap="square" lIns="0" tIns="12700" rIns="0" bIns="0" rtlCol="0">
            <a:spAutoFit/>
          </a:bodyPr>
          <a:lstStyle/>
          <a:p>
            <a:pPr marL="12700" marR="5080">
              <a:lnSpc>
                <a:spcPct val="116300"/>
              </a:lnSpc>
              <a:spcBef>
                <a:spcPts val="100"/>
              </a:spcBef>
            </a:pPr>
            <a:r>
              <a:rPr sz="3600" b="1" spc="85" dirty="0">
                <a:latin typeface="Arial"/>
                <a:cs typeface="Arial"/>
              </a:rPr>
              <a:t>Convert </a:t>
            </a:r>
            <a:r>
              <a:rPr sz="3600" b="1" spc="100" dirty="0">
                <a:latin typeface="Arial"/>
                <a:cs typeface="Arial"/>
              </a:rPr>
              <a:t>static  </a:t>
            </a:r>
            <a:r>
              <a:rPr sz="3600" b="1" spc="110" dirty="0">
                <a:latin typeface="Arial"/>
                <a:cs typeface="Arial"/>
              </a:rPr>
              <a:t>database </a:t>
            </a:r>
            <a:r>
              <a:rPr sz="3600" b="1" spc="190" dirty="0">
                <a:latin typeface="Arial"/>
                <a:cs typeface="Arial"/>
              </a:rPr>
              <a:t>to</a:t>
            </a:r>
            <a:r>
              <a:rPr sz="3600" b="1" spc="-290" dirty="0">
                <a:latin typeface="Arial"/>
                <a:cs typeface="Arial"/>
              </a:rPr>
              <a:t> </a:t>
            </a:r>
            <a:r>
              <a:rPr sz="3600" b="1" spc="100" dirty="0">
                <a:latin typeface="Arial"/>
                <a:cs typeface="Arial"/>
              </a:rPr>
              <a:t>dynamic  </a:t>
            </a:r>
            <a:r>
              <a:rPr sz="3600" b="1" spc="5" dirty="0">
                <a:latin typeface="Arial"/>
                <a:cs typeface="Arial"/>
              </a:rPr>
              <a:t>using </a:t>
            </a:r>
            <a:r>
              <a:rPr sz="3600" b="1" spc="40" dirty="0">
                <a:latin typeface="Arial"/>
                <a:cs typeface="Arial"/>
              </a:rPr>
              <a:t>cloud </a:t>
            </a:r>
            <a:r>
              <a:rPr sz="3600" b="1" spc="70" dirty="0">
                <a:latin typeface="Arial"/>
                <a:cs typeface="Arial"/>
              </a:rPr>
              <a:t>storage  </a:t>
            </a:r>
            <a:r>
              <a:rPr sz="3600" b="1" spc="95" dirty="0">
                <a:latin typeface="Arial"/>
                <a:cs typeface="Arial"/>
              </a:rPr>
              <a:t>instead.</a:t>
            </a:r>
            <a:endParaRPr sz="3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79" y="553973"/>
            <a:ext cx="14525625" cy="1266825"/>
          </a:xfrm>
          <a:custGeom>
            <a:avLst/>
            <a:gdLst/>
            <a:ahLst/>
            <a:cxnLst/>
            <a:rect l="l" t="t" r="r" b="b"/>
            <a:pathLst>
              <a:path w="14525625" h="1266825">
                <a:moveTo>
                  <a:pt x="13753872" y="1266828"/>
                </a:moveTo>
                <a:lnTo>
                  <a:pt x="771670" y="1266828"/>
                </a:lnTo>
                <a:lnTo>
                  <a:pt x="718837" y="1265366"/>
                </a:lnTo>
                <a:lnTo>
                  <a:pt x="666959" y="1261045"/>
                </a:lnTo>
                <a:lnTo>
                  <a:pt x="616152" y="1253959"/>
                </a:lnTo>
                <a:lnTo>
                  <a:pt x="566529" y="1244202"/>
                </a:lnTo>
                <a:lnTo>
                  <a:pt x="518208" y="1231867"/>
                </a:lnTo>
                <a:lnTo>
                  <a:pt x="471301" y="1217051"/>
                </a:lnTo>
                <a:lnTo>
                  <a:pt x="425925" y="1199847"/>
                </a:lnTo>
                <a:lnTo>
                  <a:pt x="382193" y="1180348"/>
                </a:lnTo>
                <a:lnTo>
                  <a:pt x="340222" y="1158651"/>
                </a:lnTo>
                <a:lnTo>
                  <a:pt x="300125" y="1134848"/>
                </a:lnTo>
                <a:lnTo>
                  <a:pt x="262018" y="1109035"/>
                </a:lnTo>
                <a:lnTo>
                  <a:pt x="226017" y="1081305"/>
                </a:lnTo>
                <a:lnTo>
                  <a:pt x="192234" y="1051754"/>
                </a:lnTo>
                <a:lnTo>
                  <a:pt x="160787" y="1020475"/>
                </a:lnTo>
                <a:lnTo>
                  <a:pt x="131789" y="987562"/>
                </a:lnTo>
                <a:lnTo>
                  <a:pt x="105355" y="953110"/>
                </a:lnTo>
                <a:lnTo>
                  <a:pt x="81601" y="917214"/>
                </a:lnTo>
                <a:lnTo>
                  <a:pt x="60641" y="879967"/>
                </a:lnTo>
                <a:lnTo>
                  <a:pt x="42591" y="841465"/>
                </a:lnTo>
                <a:lnTo>
                  <a:pt x="27564" y="801801"/>
                </a:lnTo>
                <a:lnTo>
                  <a:pt x="15677" y="761069"/>
                </a:lnTo>
                <a:lnTo>
                  <a:pt x="7044" y="719364"/>
                </a:lnTo>
                <a:lnTo>
                  <a:pt x="1780" y="676781"/>
                </a:lnTo>
                <a:lnTo>
                  <a:pt x="0" y="633414"/>
                </a:lnTo>
                <a:lnTo>
                  <a:pt x="1780" y="590046"/>
                </a:lnTo>
                <a:lnTo>
                  <a:pt x="7044" y="547463"/>
                </a:lnTo>
                <a:lnTo>
                  <a:pt x="15677" y="505759"/>
                </a:lnTo>
                <a:lnTo>
                  <a:pt x="27564" y="465027"/>
                </a:lnTo>
                <a:lnTo>
                  <a:pt x="42591" y="425363"/>
                </a:lnTo>
                <a:lnTo>
                  <a:pt x="60641" y="386860"/>
                </a:lnTo>
                <a:lnTo>
                  <a:pt x="81601" y="349614"/>
                </a:lnTo>
                <a:lnTo>
                  <a:pt x="105355" y="313717"/>
                </a:lnTo>
                <a:lnTo>
                  <a:pt x="131789" y="279266"/>
                </a:lnTo>
                <a:lnTo>
                  <a:pt x="160787" y="246353"/>
                </a:lnTo>
                <a:lnTo>
                  <a:pt x="192234" y="215074"/>
                </a:lnTo>
                <a:lnTo>
                  <a:pt x="226017" y="185522"/>
                </a:lnTo>
                <a:lnTo>
                  <a:pt x="262018" y="157793"/>
                </a:lnTo>
                <a:lnTo>
                  <a:pt x="300125" y="131979"/>
                </a:lnTo>
                <a:lnTo>
                  <a:pt x="340222" y="108177"/>
                </a:lnTo>
                <a:lnTo>
                  <a:pt x="382193" y="86479"/>
                </a:lnTo>
                <a:lnTo>
                  <a:pt x="425925" y="66981"/>
                </a:lnTo>
                <a:lnTo>
                  <a:pt x="471301" y="49776"/>
                </a:lnTo>
                <a:lnTo>
                  <a:pt x="518208" y="34960"/>
                </a:lnTo>
                <a:lnTo>
                  <a:pt x="566529" y="22626"/>
                </a:lnTo>
                <a:lnTo>
                  <a:pt x="616152" y="12868"/>
                </a:lnTo>
                <a:lnTo>
                  <a:pt x="666959" y="5782"/>
                </a:lnTo>
                <a:lnTo>
                  <a:pt x="718837" y="1461"/>
                </a:lnTo>
                <a:lnTo>
                  <a:pt x="771670" y="0"/>
                </a:lnTo>
                <a:lnTo>
                  <a:pt x="13753872" y="0"/>
                </a:lnTo>
                <a:lnTo>
                  <a:pt x="13806702" y="1461"/>
                </a:lnTo>
                <a:lnTo>
                  <a:pt x="13858577" y="5782"/>
                </a:lnTo>
                <a:lnTo>
                  <a:pt x="13909383" y="12868"/>
                </a:lnTo>
                <a:lnTo>
                  <a:pt x="13959003" y="22626"/>
                </a:lnTo>
                <a:lnTo>
                  <a:pt x="14007324" y="34960"/>
                </a:lnTo>
                <a:lnTo>
                  <a:pt x="14054230" y="49776"/>
                </a:lnTo>
                <a:lnTo>
                  <a:pt x="14099606" y="66981"/>
                </a:lnTo>
                <a:lnTo>
                  <a:pt x="14143337" y="86479"/>
                </a:lnTo>
                <a:lnTo>
                  <a:pt x="14185308" y="108177"/>
                </a:lnTo>
                <a:lnTo>
                  <a:pt x="14225405" y="131979"/>
                </a:lnTo>
                <a:lnTo>
                  <a:pt x="14263513" y="157793"/>
                </a:lnTo>
                <a:lnTo>
                  <a:pt x="14299515" y="185522"/>
                </a:lnTo>
                <a:lnTo>
                  <a:pt x="14333298" y="215074"/>
                </a:lnTo>
                <a:lnTo>
                  <a:pt x="14364747" y="246353"/>
                </a:lnTo>
                <a:lnTo>
                  <a:pt x="14393746" y="279266"/>
                </a:lnTo>
                <a:lnTo>
                  <a:pt x="14420181" y="313717"/>
                </a:lnTo>
                <a:lnTo>
                  <a:pt x="14443936" y="349614"/>
                </a:lnTo>
                <a:lnTo>
                  <a:pt x="14464897" y="386860"/>
                </a:lnTo>
                <a:lnTo>
                  <a:pt x="14482949" y="425363"/>
                </a:lnTo>
                <a:lnTo>
                  <a:pt x="14497976" y="465027"/>
                </a:lnTo>
                <a:lnTo>
                  <a:pt x="14509864" y="505759"/>
                </a:lnTo>
                <a:lnTo>
                  <a:pt x="14518498" y="547463"/>
                </a:lnTo>
                <a:lnTo>
                  <a:pt x="14523762" y="590046"/>
                </a:lnTo>
                <a:lnTo>
                  <a:pt x="14525543" y="633414"/>
                </a:lnTo>
                <a:lnTo>
                  <a:pt x="14523762" y="676781"/>
                </a:lnTo>
                <a:lnTo>
                  <a:pt x="14518498" y="719364"/>
                </a:lnTo>
                <a:lnTo>
                  <a:pt x="14509864" y="761069"/>
                </a:lnTo>
                <a:lnTo>
                  <a:pt x="14497976" y="801801"/>
                </a:lnTo>
                <a:lnTo>
                  <a:pt x="14482949" y="841465"/>
                </a:lnTo>
                <a:lnTo>
                  <a:pt x="14464897" y="879967"/>
                </a:lnTo>
                <a:lnTo>
                  <a:pt x="14443936" y="917214"/>
                </a:lnTo>
                <a:lnTo>
                  <a:pt x="14420181" y="953110"/>
                </a:lnTo>
                <a:lnTo>
                  <a:pt x="14393746" y="987562"/>
                </a:lnTo>
                <a:lnTo>
                  <a:pt x="14364747" y="1020475"/>
                </a:lnTo>
                <a:lnTo>
                  <a:pt x="14333298" y="1051754"/>
                </a:lnTo>
                <a:lnTo>
                  <a:pt x="14299515" y="1081305"/>
                </a:lnTo>
                <a:lnTo>
                  <a:pt x="14263513" y="1109035"/>
                </a:lnTo>
                <a:lnTo>
                  <a:pt x="14225405" y="1134848"/>
                </a:lnTo>
                <a:lnTo>
                  <a:pt x="14185308" y="1158651"/>
                </a:lnTo>
                <a:lnTo>
                  <a:pt x="14143337" y="1180348"/>
                </a:lnTo>
                <a:lnTo>
                  <a:pt x="14099606" y="1199847"/>
                </a:lnTo>
                <a:lnTo>
                  <a:pt x="14054230" y="1217051"/>
                </a:lnTo>
                <a:lnTo>
                  <a:pt x="14007324" y="1231867"/>
                </a:lnTo>
                <a:lnTo>
                  <a:pt x="13959003" y="1244202"/>
                </a:lnTo>
                <a:lnTo>
                  <a:pt x="13909383" y="1253959"/>
                </a:lnTo>
                <a:lnTo>
                  <a:pt x="13858577" y="1261045"/>
                </a:lnTo>
                <a:lnTo>
                  <a:pt x="13806702" y="1265366"/>
                </a:lnTo>
                <a:lnTo>
                  <a:pt x="13753872" y="1266828"/>
                </a:lnTo>
                <a:close/>
              </a:path>
            </a:pathLst>
          </a:custGeom>
          <a:solidFill>
            <a:srgbClr val="5EBF00"/>
          </a:solidFill>
        </p:spPr>
        <p:txBody>
          <a:bodyPr wrap="square" lIns="0" tIns="0" rIns="0" bIns="0" rtlCol="0"/>
          <a:lstStyle/>
          <a:p>
            <a:endParaRPr/>
          </a:p>
        </p:txBody>
      </p:sp>
      <p:sp>
        <p:nvSpPr>
          <p:cNvPr id="3" name="object 3"/>
          <p:cNvSpPr/>
          <p:nvPr/>
        </p:nvSpPr>
        <p:spPr>
          <a:xfrm>
            <a:off x="2825188" y="2012533"/>
            <a:ext cx="12639659" cy="62578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764956"/>
            <a:ext cx="4161154" cy="751488"/>
          </a:xfrm>
          <a:prstGeom prst="rect">
            <a:avLst/>
          </a:prstGeom>
        </p:spPr>
        <p:txBody>
          <a:bodyPr vert="horz" wrap="square" lIns="0" tIns="12700" rIns="0" bIns="0" rtlCol="0">
            <a:spAutoFit/>
          </a:bodyPr>
          <a:lstStyle/>
          <a:p>
            <a:pPr marL="12700">
              <a:lnSpc>
                <a:spcPct val="100000"/>
              </a:lnSpc>
              <a:spcBef>
                <a:spcPts val="100"/>
              </a:spcBef>
            </a:pPr>
            <a:r>
              <a:rPr sz="4800" spc="340" dirty="0">
                <a:latin typeface="Times New Roman"/>
                <a:cs typeface="Times New Roman"/>
              </a:rPr>
              <a:t>Future</a:t>
            </a:r>
            <a:r>
              <a:rPr sz="4800" spc="-20" dirty="0">
                <a:latin typeface="Times New Roman"/>
                <a:cs typeface="Times New Roman"/>
              </a:rPr>
              <a:t> </a:t>
            </a:r>
            <a:r>
              <a:rPr sz="4800" spc="200" dirty="0">
                <a:latin typeface="Times New Roman"/>
                <a:cs typeface="Times New Roman"/>
              </a:rPr>
              <a:t>Work</a:t>
            </a:r>
          </a:p>
        </p:txBody>
      </p:sp>
      <p:sp>
        <p:nvSpPr>
          <p:cNvPr id="5" name="object 5"/>
          <p:cNvSpPr/>
          <p:nvPr/>
        </p:nvSpPr>
        <p:spPr>
          <a:xfrm>
            <a:off x="1523195" y="8905036"/>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897151" y="8593232"/>
            <a:ext cx="13970000" cy="1301750"/>
          </a:xfrm>
          <a:prstGeom prst="rect">
            <a:avLst/>
          </a:prstGeom>
        </p:spPr>
        <p:txBody>
          <a:bodyPr vert="horz" wrap="square" lIns="0" tIns="12700" rIns="0" bIns="0" rtlCol="0">
            <a:spAutoFit/>
          </a:bodyPr>
          <a:lstStyle/>
          <a:p>
            <a:pPr marL="12700" marR="5080">
              <a:lnSpc>
                <a:spcPct val="116300"/>
              </a:lnSpc>
              <a:spcBef>
                <a:spcPts val="100"/>
              </a:spcBef>
            </a:pPr>
            <a:r>
              <a:rPr sz="3600" b="1" spc="25" dirty="0">
                <a:latin typeface="Arial"/>
                <a:cs typeface="Arial"/>
              </a:rPr>
              <a:t>Find </a:t>
            </a:r>
            <a:r>
              <a:rPr sz="3600" b="1" spc="155" dirty="0">
                <a:latin typeface="Arial"/>
                <a:cs typeface="Arial"/>
              </a:rPr>
              <a:t>approximate </a:t>
            </a:r>
            <a:r>
              <a:rPr sz="3600" b="1" spc="45" dirty="0">
                <a:latin typeface="Arial"/>
                <a:cs typeface="Arial"/>
              </a:rPr>
              <a:t>ranges </a:t>
            </a:r>
            <a:r>
              <a:rPr sz="3600" b="1" spc="145" dirty="0">
                <a:latin typeface="Arial"/>
                <a:cs typeface="Arial"/>
              </a:rPr>
              <a:t>for </a:t>
            </a:r>
            <a:r>
              <a:rPr sz="3600" b="1" spc="120" dirty="0">
                <a:latin typeface="Arial"/>
                <a:cs typeface="Arial"/>
              </a:rPr>
              <a:t>measured </a:t>
            </a:r>
            <a:r>
              <a:rPr sz="3600" b="1" spc="155" dirty="0">
                <a:latin typeface="Arial"/>
                <a:cs typeface="Arial"/>
              </a:rPr>
              <a:t>parameters </a:t>
            </a:r>
            <a:r>
              <a:rPr sz="3600" b="1" spc="130" dirty="0">
                <a:latin typeface="Arial"/>
                <a:cs typeface="Arial"/>
              </a:rPr>
              <a:t>like </a:t>
            </a:r>
            <a:r>
              <a:rPr sz="3600" b="1" spc="65" dirty="0">
                <a:latin typeface="Arial"/>
                <a:cs typeface="Arial"/>
              </a:rPr>
              <a:t>skin  </a:t>
            </a:r>
            <a:r>
              <a:rPr sz="3600" b="1" spc="55" dirty="0">
                <a:latin typeface="Arial"/>
                <a:cs typeface="Arial"/>
              </a:rPr>
              <a:t>thickness</a:t>
            </a:r>
            <a:r>
              <a:rPr sz="3600" b="1" spc="-70" dirty="0">
                <a:latin typeface="Arial"/>
                <a:cs typeface="Arial"/>
              </a:rPr>
              <a:t> </a:t>
            </a:r>
            <a:r>
              <a:rPr sz="3600" b="1" spc="135" dirty="0">
                <a:latin typeface="Arial"/>
                <a:cs typeface="Arial"/>
              </a:rPr>
              <a:t>and</a:t>
            </a:r>
            <a:r>
              <a:rPr sz="3600" b="1" spc="-70" dirty="0">
                <a:latin typeface="Arial"/>
                <a:cs typeface="Arial"/>
              </a:rPr>
              <a:t> </a:t>
            </a:r>
            <a:r>
              <a:rPr sz="3600" b="1" spc="75" dirty="0">
                <a:latin typeface="Arial"/>
                <a:cs typeface="Arial"/>
              </a:rPr>
              <a:t>genetic</a:t>
            </a:r>
            <a:r>
              <a:rPr sz="3600" b="1" spc="-65" dirty="0">
                <a:latin typeface="Arial"/>
                <a:cs typeface="Arial"/>
              </a:rPr>
              <a:t> </a:t>
            </a:r>
            <a:r>
              <a:rPr sz="3600" b="1" spc="125" dirty="0">
                <a:latin typeface="Arial"/>
                <a:cs typeface="Arial"/>
              </a:rPr>
              <a:t>function</a:t>
            </a:r>
            <a:r>
              <a:rPr sz="3600" b="1" spc="-70" dirty="0">
                <a:latin typeface="Arial"/>
                <a:cs typeface="Arial"/>
              </a:rPr>
              <a:t> </a:t>
            </a:r>
            <a:r>
              <a:rPr sz="3600" b="1" spc="190" dirty="0">
                <a:latin typeface="Arial"/>
                <a:cs typeface="Arial"/>
              </a:rPr>
              <a:t>to</a:t>
            </a:r>
            <a:r>
              <a:rPr sz="3600" b="1" spc="-70" dirty="0">
                <a:latin typeface="Arial"/>
                <a:cs typeface="Arial"/>
              </a:rPr>
              <a:t> </a:t>
            </a:r>
            <a:r>
              <a:rPr sz="3600" b="1" spc="100" dirty="0">
                <a:latin typeface="Arial"/>
                <a:cs typeface="Arial"/>
              </a:rPr>
              <a:t>suit</a:t>
            </a:r>
            <a:r>
              <a:rPr sz="3600" b="1" spc="-65" dirty="0">
                <a:latin typeface="Arial"/>
                <a:cs typeface="Arial"/>
              </a:rPr>
              <a:t> </a:t>
            </a:r>
            <a:r>
              <a:rPr sz="3600" b="1" spc="10" dirty="0">
                <a:latin typeface="Arial"/>
                <a:cs typeface="Arial"/>
              </a:rPr>
              <a:t>usage</a:t>
            </a:r>
            <a:r>
              <a:rPr sz="3600" b="1" spc="-70" dirty="0">
                <a:latin typeface="Arial"/>
                <a:cs typeface="Arial"/>
              </a:rPr>
              <a:t> </a:t>
            </a:r>
            <a:r>
              <a:rPr sz="3600" b="1" spc="110" dirty="0">
                <a:latin typeface="Arial"/>
                <a:cs typeface="Arial"/>
              </a:rPr>
              <a:t>of</a:t>
            </a:r>
            <a:r>
              <a:rPr sz="3600" b="1" spc="-70" dirty="0">
                <a:latin typeface="Arial"/>
                <a:cs typeface="Arial"/>
              </a:rPr>
              <a:t> </a:t>
            </a:r>
            <a:r>
              <a:rPr sz="3600" b="1" spc="100" dirty="0">
                <a:latin typeface="Arial"/>
                <a:cs typeface="Arial"/>
              </a:rPr>
              <a:t>general</a:t>
            </a:r>
            <a:r>
              <a:rPr sz="3600" b="1" spc="-65" dirty="0">
                <a:latin typeface="Arial"/>
                <a:cs typeface="Arial"/>
              </a:rPr>
              <a:t> </a:t>
            </a:r>
            <a:r>
              <a:rPr sz="3600" b="1" spc="15" dirty="0">
                <a:latin typeface="Arial"/>
                <a:cs typeface="Arial"/>
              </a:rPr>
              <a:t>users.</a:t>
            </a:r>
            <a:endParaRPr sz="3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79" y="553976"/>
            <a:ext cx="14525625" cy="1266825"/>
          </a:xfrm>
          <a:custGeom>
            <a:avLst/>
            <a:gdLst/>
            <a:ahLst/>
            <a:cxnLst/>
            <a:rect l="l" t="t" r="r" b="b"/>
            <a:pathLst>
              <a:path w="14525625" h="1266825">
                <a:moveTo>
                  <a:pt x="13753872" y="1266828"/>
                </a:moveTo>
                <a:lnTo>
                  <a:pt x="771670" y="1266828"/>
                </a:lnTo>
                <a:lnTo>
                  <a:pt x="718837" y="1265366"/>
                </a:lnTo>
                <a:lnTo>
                  <a:pt x="666959" y="1261045"/>
                </a:lnTo>
                <a:lnTo>
                  <a:pt x="616152" y="1253959"/>
                </a:lnTo>
                <a:lnTo>
                  <a:pt x="566529" y="1244202"/>
                </a:lnTo>
                <a:lnTo>
                  <a:pt x="518208" y="1231867"/>
                </a:lnTo>
                <a:lnTo>
                  <a:pt x="471301" y="1217051"/>
                </a:lnTo>
                <a:lnTo>
                  <a:pt x="425925" y="1199847"/>
                </a:lnTo>
                <a:lnTo>
                  <a:pt x="382193" y="1180348"/>
                </a:lnTo>
                <a:lnTo>
                  <a:pt x="340222" y="1158651"/>
                </a:lnTo>
                <a:lnTo>
                  <a:pt x="300125" y="1134848"/>
                </a:lnTo>
                <a:lnTo>
                  <a:pt x="262018" y="1109035"/>
                </a:lnTo>
                <a:lnTo>
                  <a:pt x="226017" y="1081305"/>
                </a:lnTo>
                <a:lnTo>
                  <a:pt x="192234" y="1051754"/>
                </a:lnTo>
                <a:lnTo>
                  <a:pt x="160787" y="1020475"/>
                </a:lnTo>
                <a:lnTo>
                  <a:pt x="131789" y="987562"/>
                </a:lnTo>
                <a:lnTo>
                  <a:pt x="105355" y="953110"/>
                </a:lnTo>
                <a:lnTo>
                  <a:pt x="81601" y="917214"/>
                </a:lnTo>
                <a:lnTo>
                  <a:pt x="60641" y="879967"/>
                </a:lnTo>
                <a:lnTo>
                  <a:pt x="42591" y="841465"/>
                </a:lnTo>
                <a:lnTo>
                  <a:pt x="27564" y="801801"/>
                </a:lnTo>
                <a:lnTo>
                  <a:pt x="15677" y="761069"/>
                </a:lnTo>
                <a:lnTo>
                  <a:pt x="7044" y="719364"/>
                </a:lnTo>
                <a:lnTo>
                  <a:pt x="1780" y="676781"/>
                </a:lnTo>
                <a:lnTo>
                  <a:pt x="0" y="633414"/>
                </a:lnTo>
                <a:lnTo>
                  <a:pt x="1780" y="590046"/>
                </a:lnTo>
                <a:lnTo>
                  <a:pt x="7044" y="547463"/>
                </a:lnTo>
                <a:lnTo>
                  <a:pt x="15677" y="505759"/>
                </a:lnTo>
                <a:lnTo>
                  <a:pt x="27564" y="465027"/>
                </a:lnTo>
                <a:lnTo>
                  <a:pt x="42591" y="425363"/>
                </a:lnTo>
                <a:lnTo>
                  <a:pt x="60641" y="386860"/>
                </a:lnTo>
                <a:lnTo>
                  <a:pt x="81601" y="349614"/>
                </a:lnTo>
                <a:lnTo>
                  <a:pt x="105355" y="313717"/>
                </a:lnTo>
                <a:lnTo>
                  <a:pt x="131789" y="279266"/>
                </a:lnTo>
                <a:lnTo>
                  <a:pt x="160787" y="246353"/>
                </a:lnTo>
                <a:lnTo>
                  <a:pt x="192234" y="215074"/>
                </a:lnTo>
                <a:lnTo>
                  <a:pt x="226017" y="185522"/>
                </a:lnTo>
                <a:lnTo>
                  <a:pt x="262018" y="157793"/>
                </a:lnTo>
                <a:lnTo>
                  <a:pt x="300125" y="131979"/>
                </a:lnTo>
                <a:lnTo>
                  <a:pt x="340222" y="108177"/>
                </a:lnTo>
                <a:lnTo>
                  <a:pt x="382193" y="86479"/>
                </a:lnTo>
                <a:lnTo>
                  <a:pt x="425925" y="66981"/>
                </a:lnTo>
                <a:lnTo>
                  <a:pt x="471301" y="49776"/>
                </a:lnTo>
                <a:lnTo>
                  <a:pt x="518208" y="34960"/>
                </a:lnTo>
                <a:lnTo>
                  <a:pt x="566529" y="22626"/>
                </a:lnTo>
                <a:lnTo>
                  <a:pt x="616152" y="12868"/>
                </a:lnTo>
                <a:lnTo>
                  <a:pt x="666959" y="5782"/>
                </a:lnTo>
                <a:lnTo>
                  <a:pt x="718837" y="1461"/>
                </a:lnTo>
                <a:lnTo>
                  <a:pt x="771670" y="0"/>
                </a:lnTo>
                <a:lnTo>
                  <a:pt x="13753872" y="0"/>
                </a:lnTo>
                <a:lnTo>
                  <a:pt x="13806702" y="1461"/>
                </a:lnTo>
                <a:lnTo>
                  <a:pt x="13858577" y="5782"/>
                </a:lnTo>
                <a:lnTo>
                  <a:pt x="13909383" y="12868"/>
                </a:lnTo>
                <a:lnTo>
                  <a:pt x="13959003" y="22626"/>
                </a:lnTo>
                <a:lnTo>
                  <a:pt x="14007324" y="34960"/>
                </a:lnTo>
                <a:lnTo>
                  <a:pt x="14054230" y="49776"/>
                </a:lnTo>
                <a:lnTo>
                  <a:pt x="14099606" y="66981"/>
                </a:lnTo>
                <a:lnTo>
                  <a:pt x="14143337" y="86479"/>
                </a:lnTo>
                <a:lnTo>
                  <a:pt x="14185308" y="108177"/>
                </a:lnTo>
                <a:lnTo>
                  <a:pt x="14225405" y="131979"/>
                </a:lnTo>
                <a:lnTo>
                  <a:pt x="14263513" y="157793"/>
                </a:lnTo>
                <a:lnTo>
                  <a:pt x="14299515" y="185522"/>
                </a:lnTo>
                <a:lnTo>
                  <a:pt x="14333298" y="215074"/>
                </a:lnTo>
                <a:lnTo>
                  <a:pt x="14364747" y="246353"/>
                </a:lnTo>
                <a:lnTo>
                  <a:pt x="14393746" y="279266"/>
                </a:lnTo>
                <a:lnTo>
                  <a:pt x="14420181" y="313717"/>
                </a:lnTo>
                <a:lnTo>
                  <a:pt x="14443936" y="349614"/>
                </a:lnTo>
                <a:lnTo>
                  <a:pt x="14464897" y="386860"/>
                </a:lnTo>
                <a:lnTo>
                  <a:pt x="14482949" y="425363"/>
                </a:lnTo>
                <a:lnTo>
                  <a:pt x="14497976" y="465027"/>
                </a:lnTo>
                <a:lnTo>
                  <a:pt x="14509864" y="505759"/>
                </a:lnTo>
                <a:lnTo>
                  <a:pt x="14518498" y="547463"/>
                </a:lnTo>
                <a:lnTo>
                  <a:pt x="14523762" y="590046"/>
                </a:lnTo>
                <a:lnTo>
                  <a:pt x="14525543" y="633414"/>
                </a:lnTo>
                <a:lnTo>
                  <a:pt x="14523762" y="676781"/>
                </a:lnTo>
                <a:lnTo>
                  <a:pt x="14518498" y="719364"/>
                </a:lnTo>
                <a:lnTo>
                  <a:pt x="14509864" y="761069"/>
                </a:lnTo>
                <a:lnTo>
                  <a:pt x="14497976" y="801801"/>
                </a:lnTo>
                <a:lnTo>
                  <a:pt x="14482949" y="841465"/>
                </a:lnTo>
                <a:lnTo>
                  <a:pt x="14464897" y="879967"/>
                </a:lnTo>
                <a:lnTo>
                  <a:pt x="14443936" y="917214"/>
                </a:lnTo>
                <a:lnTo>
                  <a:pt x="14420181" y="953110"/>
                </a:lnTo>
                <a:lnTo>
                  <a:pt x="14393746" y="987562"/>
                </a:lnTo>
                <a:lnTo>
                  <a:pt x="14364747" y="1020475"/>
                </a:lnTo>
                <a:lnTo>
                  <a:pt x="14333298" y="1051754"/>
                </a:lnTo>
                <a:lnTo>
                  <a:pt x="14299515" y="1081305"/>
                </a:lnTo>
                <a:lnTo>
                  <a:pt x="14263513" y="1109035"/>
                </a:lnTo>
                <a:lnTo>
                  <a:pt x="14225405" y="1134848"/>
                </a:lnTo>
                <a:lnTo>
                  <a:pt x="14185308" y="1158651"/>
                </a:lnTo>
                <a:lnTo>
                  <a:pt x="14143337" y="1180348"/>
                </a:lnTo>
                <a:lnTo>
                  <a:pt x="14099606" y="1199847"/>
                </a:lnTo>
                <a:lnTo>
                  <a:pt x="14054230" y="1217051"/>
                </a:lnTo>
                <a:lnTo>
                  <a:pt x="14007324" y="1231867"/>
                </a:lnTo>
                <a:lnTo>
                  <a:pt x="13959003" y="1244202"/>
                </a:lnTo>
                <a:lnTo>
                  <a:pt x="13909383" y="1253959"/>
                </a:lnTo>
                <a:lnTo>
                  <a:pt x="13858577" y="1261045"/>
                </a:lnTo>
                <a:lnTo>
                  <a:pt x="13806702" y="1265366"/>
                </a:lnTo>
                <a:lnTo>
                  <a:pt x="13753872" y="1266828"/>
                </a:lnTo>
                <a:close/>
              </a:path>
            </a:pathLst>
          </a:custGeom>
          <a:solidFill>
            <a:srgbClr val="5EBF00"/>
          </a:solidFill>
        </p:spPr>
        <p:txBody>
          <a:bodyPr wrap="square" lIns="0" tIns="0" rIns="0" bIns="0" rtlCol="0"/>
          <a:lstStyle/>
          <a:p>
            <a:endParaRPr/>
          </a:p>
        </p:txBody>
      </p:sp>
      <p:sp>
        <p:nvSpPr>
          <p:cNvPr id="3" name="object 3"/>
          <p:cNvSpPr/>
          <p:nvPr/>
        </p:nvSpPr>
        <p:spPr>
          <a:xfrm>
            <a:off x="3973190" y="2009302"/>
            <a:ext cx="10344149" cy="626743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764962"/>
            <a:ext cx="4161154" cy="843821"/>
          </a:xfrm>
          <a:prstGeom prst="rect">
            <a:avLst/>
          </a:prstGeom>
        </p:spPr>
        <p:txBody>
          <a:bodyPr vert="horz" wrap="square" lIns="0" tIns="12700" rIns="0" bIns="0" rtlCol="0">
            <a:spAutoFit/>
          </a:bodyPr>
          <a:lstStyle/>
          <a:p>
            <a:pPr marL="12700">
              <a:lnSpc>
                <a:spcPct val="100000"/>
              </a:lnSpc>
              <a:spcBef>
                <a:spcPts val="100"/>
              </a:spcBef>
            </a:pPr>
            <a:r>
              <a:rPr sz="5400" spc="340" dirty="0">
                <a:latin typeface="Times New Roman"/>
                <a:cs typeface="Times New Roman"/>
              </a:rPr>
              <a:t>Future</a:t>
            </a:r>
            <a:r>
              <a:rPr sz="5400" spc="-20" dirty="0">
                <a:latin typeface="Times New Roman"/>
                <a:cs typeface="Times New Roman"/>
              </a:rPr>
              <a:t> </a:t>
            </a:r>
            <a:r>
              <a:rPr sz="5400" spc="200" dirty="0">
                <a:latin typeface="Times New Roman"/>
                <a:cs typeface="Times New Roman"/>
              </a:rPr>
              <a:t>Work</a:t>
            </a:r>
          </a:p>
        </p:txBody>
      </p:sp>
      <p:sp>
        <p:nvSpPr>
          <p:cNvPr id="5" name="object 5"/>
          <p:cNvSpPr/>
          <p:nvPr/>
        </p:nvSpPr>
        <p:spPr>
          <a:xfrm>
            <a:off x="2273137" y="9186854"/>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647093" y="8964700"/>
            <a:ext cx="13887450" cy="574040"/>
          </a:xfrm>
          <a:prstGeom prst="rect">
            <a:avLst/>
          </a:prstGeom>
        </p:spPr>
        <p:txBody>
          <a:bodyPr vert="horz" wrap="square" lIns="0" tIns="12700" rIns="0" bIns="0" rtlCol="0">
            <a:spAutoFit/>
          </a:bodyPr>
          <a:lstStyle/>
          <a:p>
            <a:pPr marL="12700">
              <a:lnSpc>
                <a:spcPct val="100000"/>
              </a:lnSpc>
              <a:spcBef>
                <a:spcPts val="100"/>
              </a:spcBef>
            </a:pPr>
            <a:r>
              <a:rPr sz="3600" b="1" spc="30" dirty="0">
                <a:latin typeface="Arial"/>
                <a:cs typeface="Arial"/>
              </a:rPr>
              <a:t>Apply</a:t>
            </a:r>
            <a:r>
              <a:rPr sz="3600" b="1" spc="-70" dirty="0">
                <a:latin typeface="Arial"/>
                <a:cs typeface="Arial"/>
              </a:rPr>
              <a:t> </a:t>
            </a:r>
            <a:r>
              <a:rPr sz="3600" b="1" spc="145" dirty="0">
                <a:latin typeface="Arial"/>
                <a:cs typeface="Arial"/>
              </a:rPr>
              <a:t>community</a:t>
            </a:r>
            <a:r>
              <a:rPr sz="3600" b="1" spc="-65" dirty="0">
                <a:latin typeface="Arial"/>
                <a:cs typeface="Arial"/>
              </a:rPr>
              <a:t> </a:t>
            </a:r>
            <a:r>
              <a:rPr sz="3600" b="1" spc="140" dirty="0">
                <a:latin typeface="Arial"/>
                <a:cs typeface="Arial"/>
              </a:rPr>
              <a:t>features</a:t>
            </a:r>
            <a:r>
              <a:rPr sz="3600" b="1" spc="-65" dirty="0">
                <a:latin typeface="Arial"/>
                <a:cs typeface="Arial"/>
              </a:rPr>
              <a:t> </a:t>
            </a:r>
            <a:r>
              <a:rPr sz="3600" b="1" spc="190" dirty="0">
                <a:latin typeface="Arial"/>
                <a:cs typeface="Arial"/>
              </a:rPr>
              <a:t>to</a:t>
            </a:r>
            <a:r>
              <a:rPr sz="3600" b="1" spc="-70" dirty="0">
                <a:latin typeface="Arial"/>
                <a:cs typeface="Arial"/>
              </a:rPr>
              <a:t> </a:t>
            </a:r>
            <a:r>
              <a:rPr sz="3600" b="1" spc="215" dirty="0">
                <a:latin typeface="Arial"/>
                <a:cs typeface="Arial"/>
              </a:rPr>
              <a:t>the</a:t>
            </a:r>
            <a:r>
              <a:rPr sz="3600" b="1" spc="-65" dirty="0">
                <a:latin typeface="Arial"/>
                <a:cs typeface="Arial"/>
              </a:rPr>
              <a:t> </a:t>
            </a:r>
            <a:r>
              <a:rPr sz="3600" b="1" spc="105" dirty="0">
                <a:latin typeface="Arial"/>
                <a:cs typeface="Arial"/>
              </a:rPr>
              <a:t>application</a:t>
            </a:r>
            <a:r>
              <a:rPr sz="3600" b="1" spc="-65" dirty="0">
                <a:latin typeface="Arial"/>
                <a:cs typeface="Arial"/>
              </a:rPr>
              <a:t> </a:t>
            </a:r>
            <a:r>
              <a:rPr sz="3600" b="1" spc="-15" dirty="0">
                <a:latin typeface="Arial"/>
                <a:cs typeface="Arial"/>
              </a:rPr>
              <a:t>such</a:t>
            </a:r>
            <a:r>
              <a:rPr sz="3600" b="1" spc="-70" dirty="0">
                <a:latin typeface="Arial"/>
                <a:cs typeface="Arial"/>
              </a:rPr>
              <a:t> </a:t>
            </a:r>
            <a:r>
              <a:rPr sz="3600" b="1" spc="-25" dirty="0">
                <a:latin typeface="Arial"/>
                <a:cs typeface="Arial"/>
              </a:rPr>
              <a:t>as</a:t>
            </a:r>
            <a:r>
              <a:rPr sz="3600" b="1" spc="-65" dirty="0">
                <a:latin typeface="Arial"/>
                <a:cs typeface="Arial"/>
              </a:rPr>
              <a:t> </a:t>
            </a:r>
            <a:r>
              <a:rPr sz="3600" b="1" spc="15" dirty="0">
                <a:latin typeface="Arial"/>
                <a:cs typeface="Arial"/>
              </a:rPr>
              <a:t>groups.</a:t>
            </a:r>
            <a:endParaRPr sz="36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45467" y="125"/>
            <a:ext cx="257175" cy="10287000"/>
          </a:xfrm>
          <a:custGeom>
            <a:avLst/>
            <a:gdLst/>
            <a:ahLst/>
            <a:cxnLst/>
            <a:rect l="l" t="t" r="r" b="b"/>
            <a:pathLst>
              <a:path w="257175" h="10287000">
                <a:moveTo>
                  <a:pt x="0" y="10286715"/>
                </a:moveTo>
                <a:lnTo>
                  <a:pt x="256915" y="10286715"/>
                </a:lnTo>
                <a:lnTo>
                  <a:pt x="256915" y="0"/>
                </a:lnTo>
                <a:lnTo>
                  <a:pt x="0" y="0"/>
                </a:lnTo>
                <a:lnTo>
                  <a:pt x="0" y="10286715"/>
                </a:lnTo>
                <a:close/>
              </a:path>
            </a:pathLst>
          </a:custGeom>
          <a:solidFill>
            <a:srgbClr val="5EBF00"/>
          </a:solidFill>
        </p:spPr>
        <p:txBody>
          <a:bodyPr wrap="square" lIns="0" tIns="0" rIns="0" bIns="0" rtlCol="0"/>
          <a:lstStyle/>
          <a:p>
            <a:endParaRPr/>
          </a:p>
        </p:txBody>
      </p:sp>
      <p:sp>
        <p:nvSpPr>
          <p:cNvPr id="3" name="object 3"/>
          <p:cNvSpPr/>
          <p:nvPr/>
        </p:nvSpPr>
        <p:spPr>
          <a:xfrm>
            <a:off x="17050008" y="125"/>
            <a:ext cx="1229360" cy="10287000"/>
          </a:xfrm>
          <a:custGeom>
            <a:avLst/>
            <a:gdLst/>
            <a:ahLst/>
            <a:cxnLst/>
            <a:rect l="l" t="t" r="r" b="b"/>
            <a:pathLst>
              <a:path w="1229359" h="10287000">
                <a:moveTo>
                  <a:pt x="0" y="10286715"/>
                </a:moveTo>
                <a:lnTo>
                  <a:pt x="1228983" y="10286715"/>
                </a:lnTo>
                <a:lnTo>
                  <a:pt x="1228983" y="0"/>
                </a:lnTo>
                <a:lnTo>
                  <a:pt x="0" y="0"/>
                </a:lnTo>
                <a:lnTo>
                  <a:pt x="0" y="10286715"/>
                </a:lnTo>
                <a:close/>
              </a:path>
            </a:pathLst>
          </a:custGeom>
          <a:solidFill>
            <a:srgbClr val="5EBF00"/>
          </a:solidFill>
        </p:spPr>
        <p:txBody>
          <a:bodyPr wrap="square" lIns="0" tIns="0" rIns="0" bIns="0" rtlCol="0"/>
          <a:lstStyle/>
          <a:p>
            <a:endParaRPr/>
          </a:p>
        </p:txBody>
      </p:sp>
      <p:sp>
        <p:nvSpPr>
          <p:cNvPr id="4" name="object 4"/>
          <p:cNvSpPr/>
          <p:nvPr/>
        </p:nvSpPr>
        <p:spPr>
          <a:xfrm>
            <a:off x="9180123" y="2034426"/>
            <a:ext cx="1381265" cy="143927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77573" y="4753030"/>
            <a:ext cx="1400174" cy="151445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53371" y="7296850"/>
            <a:ext cx="1638299" cy="16382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543694" y="4481870"/>
            <a:ext cx="1259331" cy="178561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77573" y="7092918"/>
            <a:ext cx="1762124" cy="179069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78857" y="1549990"/>
            <a:ext cx="3486150" cy="1152525"/>
          </a:xfrm>
          <a:custGeom>
            <a:avLst/>
            <a:gdLst/>
            <a:ahLst/>
            <a:cxnLst/>
            <a:rect l="l" t="t" r="r" b="b"/>
            <a:pathLst>
              <a:path w="3486150" h="1152525">
                <a:moveTo>
                  <a:pt x="3486151" y="1152515"/>
                </a:moveTo>
                <a:lnTo>
                  <a:pt x="0" y="1152515"/>
                </a:lnTo>
                <a:lnTo>
                  <a:pt x="0" y="0"/>
                </a:lnTo>
                <a:lnTo>
                  <a:pt x="3486151" y="0"/>
                </a:lnTo>
                <a:lnTo>
                  <a:pt x="3486151" y="1152515"/>
                </a:lnTo>
                <a:close/>
              </a:path>
            </a:pathLst>
          </a:custGeom>
          <a:solidFill>
            <a:srgbClr val="48A600"/>
          </a:solidFill>
        </p:spPr>
        <p:txBody>
          <a:bodyPr wrap="square" lIns="0" tIns="0" rIns="0" bIns="0" rtlCol="0"/>
          <a:lstStyle/>
          <a:p>
            <a:endParaRPr/>
          </a:p>
        </p:txBody>
      </p:sp>
      <p:sp>
        <p:nvSpPr>
          <p:cNvPr id="10" name="object 10"/>
          <p:cNvSpPr/>
          <p:nvPr/>
        </p:nvSpPr>
        <p:spPr>
          <a:xfrm>
            <a:off x="1994458" y="751915"/>
            <a:ext cx="4076700" cy="3239135"/>
          </a:xfrm>
          <a:custGeom>
            <a:avLst/>
            <a:gdLst/>
            <a:ahLst/>
            <a:cxnLst/>
            <a:rect l="l" t="t" r="r" b="b"/>
            <a:pathLst>
              <a:path w="4076700" h="3239135">
                <a:moveTo>
                  <a:pt x="4076687" y="0"/>
                </a:moveTo>
                <a:lnTo>
                  <a:pt x="3965435" y="0"/>
                </a:lnTo>
                <a:lnTo>
                  <a:pt x="3965435" y="109232"/>
                </a:lnTo>
                <a:lnTo>
                  <a:pt x="3965435" y="3127044"/>
                </a:lnTo>
                <a:lnTo>
                  <a:pt x="108927" y="3127044"/>
                </a:lnTo>
                <a:lnTo>
                  <a:pt x="108927" y="109232"/>
                </a:lnTo>
                <a:lnTo>
                  <a:pt x="3965435" y="109232"/>
                </a:lnTo>
                <a:lnTo>
                  <a:pt x="3965435" y="0"/>
                </a:lnTo>
                <a:lnTo>
                  <a:pt x="0" y="0"/>
                </a:lnTo>
                <a:lnTo>
                  <a:pt x="0" y="109232"/>
                </a:lnTo>
                <a:lnTo>
                  <a:pt x="0" y="3127044"/>
                </a:lnTo>
                <a:lnTo>
                  <a:pt x="0" y="3238817"/>
                </a:lnTo>
                <a:lnTo>
                  <a:pt x="4076687" y="3238817"/>
                </a:lnTo>
                <a:lnTo>
                  <a:pt x="4076687" y="3127222"/>
                </a:lnTo>
                <a:lnTo>
                  <a:pt x="4076687" y="3127044"/>
                </a:lnTo>
                <a:lnTo>
                  <a:pt x="4076687" y="109232"/>
                </a:lnTo>
                <a:lnTo>
                  <a:pt x="4076687" y="108940"/>
                </a:lnTo>
                <a:lnTo>
                  <a:pt x="4076687" y="0"/>
                </a:lnTo>
                <a:close/>
              </a:path>
            </a:pathLst>
          </a:custGeom>
          <a:solidFill>
            <a:srgbClr val="48A600"/>
          </a:solidFill>
        </p:spPr>
        <p:txBody>
          <a:bodyPr wrap="square" lIns="0" tIns="0" rIns="0" bIns="0" rtlCol="0"/>
          <a:lstStyle/>
          <a:p>
            <a:endParaRPr/>
          </a:p>
        </p:txBody>
      </p:sp>
      <p:sp>
        <p:nvSpPr>
          <p:cNvPr id="11" name="object 11"/>
          <p:cNvSpPr txBox="1">
            <a:spLocks noGrp="1"/>
          </p:cNvSpPr>
          <p:nvPr>
            <p:ph type="title"/>
          </p:nvPr>
        </p:nvSpPr>
        <p:spPr>
          <a:xfrm>
            <a:off x="2578857" y="1549990"/>
            <a:ext cx="3381375" cy="1152525"/>
          </a:xfrm>
          <a:prstGeom prst="rect">
            <a:avLst/>
          </a:prstGeom>
          <a:solidFill>
            <a:srgbClr val="48A600"/>
          </a:solidFill>
        </p:spPr>
        <p:txBody>
          <a:bodyPr vert="horz" wrap="square" lIns="0" tIns="67310" rIns="0" bIns="0" rtlCol="0">
            <a:spAutoFit/>
          </a:bodyPr>
          <a:lstStyle/>
          <a:p>
            <a:pPr marL="69850">
              <a:lnSpc>
                <a:spcPct val="100000"/>
              </a:lnSpc>
              <a:spcBef>
                <a:spcPts val="530"/>
              </a:spcBef>
            </a:pPr>
            <a:r>
              <a:rPr sz="6900" dirty="0">
                <a:latin typeface="Roboto"/>
                <a:cs typeface="Roboto"/>
              </a:rPr>
              <a:t>Lessons</a:t>
            </a:r>
            <a:endParaRPr sz="6900">
              <a:latin typeface="Roboto"/>
              <a:cs typeface="Roboto"/>
            </a:endParaRPr>
          </a:p>
        </p:txBody>
      </p:sp>
      <p:sp>
        <p:nvSpPr>
          <p:cNvPr id="12" name="object 12"/>
          <p:cNvSpPr txBox="1"/>
          <p:nvPr/>
        </p:nvSpPr>
        <p:spPr>
          <a:xfrm>
            <a:off x="2103387" y="2702505"/>
            <a:ext cx="3856990" cy="1176655"/>
          </a:xfrm>
          <a:prstGeom prst="rect">
            <a:avLst/>
          </a:prstGeom>
        </p:spPr>
        <p:txBody>
          <a:bodyPr vert="horz" wrap="square" lIns="0" tIns="0" rIns="0" bIns="0" rtlCol="0">
            <a:spAutoFit/>
          </a:bodyPr>
          <a:lstStyle/>
          <a:p>
            <a:pPr marL="435609" algn="ctr">
              <a:lnSpc>
                <a:spcPts val="7684"/>
              </a:lnSpc>
            </a:pPr>
            <a:r>
              <a:rPr sz="6900" b="1" spc="5" dirty="0">
                <a:latin typeface="Roboto"/>
                <a:cs typeface="Roboto"/>
              </a:rPr>
              <a:t>Learned</a:t>
            </a:r>
            <a:endParaRPr sz="6900">
              <a:latin typeface="Roboto"/>
              <a:cs typeface="Roboto"/>
            </a:endParaRPr>
          </a:p>
        </p:txBody>
      </p:sp>
      <p:sp>
        <p:nvSpPr>
          <p:cNvPr id="13" name="object 13"/>
          <p:cNvSpPr txBox="1"/>
          <p:nvPr/>
        </p:nvSpPr>
        <p:spPr>
          <a:xfrm>
            <a:off x="11025601" y="2282829"/>
            <a:ext cx="429387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Technical</a:t>
            </a:r>
            <a:r>
              <a:rPr sz="3500" b="1" spc="-90" dirty="0">
                <a:latin typeface="Roboto"/>
                <a:cs typeface="Roboto"/>
              </a:rPr>
              <a:t> </a:t>
            </a:r>
            <a:r>
              <a:rPr sz="3500" b="1" spc="-5" dirty="0">
                <a:latin typeface="Roboto"/>
                <a:cs typeface="Roboto"/>
              </a:rPr>
              <a:t>Experience</a:t>
            </a:r>
            <a:endParaRPr sz="3500">
              <a:latin typeface="Roboto"/>
              <a:cs typeface="Roboto"/>
            </a:endParaRPr>
          </a:p>
        </p:txBody>
      </p:sp>
      <p:sp>
        <p:nvSpPr>
          <p:cNvPr id="14" name="object 14"/>
          <p:cNvSpPr txBox="1"/>
          <p:nvPr/>
        </p:nvSpPr>
        <p:spPr>
          <a:xfrm>
            <a:off x="3598145" y="5199138"/>
            <a:ext cx="231394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Team</a:t>
            </a:r>
            <a:r>
              <a:rPr sz="3500" b="1" spc="-90" dirty="0">
                <a:latin typeface="Roboto"/>
                <a:cs typeface="Roboto"/>
              </a:rPr>
              <a:t> </a:t>
            </a:r>
            <a:r>
              <a:rPr sz="3500" b="1" spc="-5" dirty="0">
                <a:latin typeface="Roboto"/>
                <a:cs typeface="Roboto"/>
              </a:rPr>
              <a:t>Work</a:t>
            </a:r>
            <a:endParaRPr sz="3500">
              <a:latin typeface="Roboto"/>
              <a:cs typeface="Roboto"/>
            </a:endParaRPr>
          </a:p>
        </p:txBody>
      </p:sp>
      <p:sp>
        <p:nvSpPr>
          <p:cNvPr id="15" name="object 15"/>
          <p:cNvSpPr txBox="1"/>
          <p:nvPr/>
        </p:nvSpPr>
        <p:spPr>
          <a:xfrm>
            <a:off x="4142694" y="7678320"/>
            <a:ext cx="1899285" cy="558800"/>
          </a:xfrm>
          <a:prstGeom prst="rect">
            <a:avLst/>
          </a:prstGeom>
        </p:spPr>
        <p:txBody>
          <a:bodyPr vert="horz" wrap="square" lIns="0" tIns="12700" rIns="0" bIns="0" rtlCol="0">
            <a:spAutoFit/>
          </a:bodyPr>
          <a:lstStyle/>
          <a:p>
            <a:pPr marL="12700">
              <a:lnSpc>
                <a:spcPct val="100000"/>
              </a:lnSpc>
              <a:spcBef>
                <a:spcPts val="100"/>
              </a:spcBef>
            </a:pPr>
            <a:r>
              <a:rPr sz="3500" b="1" spc="-10" dirty="0">
                <a:latin typeface="Roboto"/>
                <a:cs typeface="Roboto"/>
              </a:rPr>
              <a:t>Research</a:t>
            </a:r>
            <a:endParaRPr sz="3500">
              <a:latin typeface="Roboto"/>
              <a:cs typeface="Roboto"/>
            </a:endParaRPr>
          </a:p>
        </p:txBody>
      </p:sp>
      <p:sp>
        <p:nvSpPr>
          <p:cNvPr id="16" name="object 16"/>
          <p:cNvSpPr txBox="1"/>
          <p:nvPr/>
        </p:nvSpPr>
        <p:spPr>
          <a:xfrm>
            <a:off x="11954571" y="5141155"/>
            <a:ext cx="352552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Technical</a:t>
            </a:r>
            <a:r>
              <a:rPr sz="3500" b="1" spc="-90" dirty="0">
                <a:latin typeface="Roboto"/>
                <a:cs typeface="Roboto"/>
              </a:rPr>
              <a:t> </a:t>
            </a:r>
            <a:r>
              <a:rPr sz="3500" b="1" spc="-5" dirty="0">
                <a:latin typeface="Roboto"/>
                <a:cs typeface="Roboto"/>
              </a:rPr>
              <a:t>Writing</a:t>
            </a:r>
            <a:endParaRPr sz="3500">
              <a:latin typeface="Roboto"/>
              <a:cs typeface="Roboto"/>
            </a:endParaRPr>
          </a:p>
        </p:txBody>
      </p:sp>
      <p:sp>
        <p:nvSpPr>
          <p:cNvPr id="17" name="object 17"/>
          <p:cNvSpPr txBox="1"/>
          <p:nvPr/>
        </p:nvSpPr>
        <p:spPr>
          <a:xfrm>
            <a:off x="11954571" y="7804345"/>
            <a:ext cx="331089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Critical</a:t>
            </a:r>
            <a:r>
              <a:rPr sz="3500" b="1" spc="-90" dirty="0">
                <a:latin typeface="Roboto"/>
                <a:cs typeface="Roboto"/>
              </a:rPr>
              <a:t> </a:t>
            </a:r>
            <a:r>
              <a:rPr sz="3500" b="1" spc="-5" dirty="0">
                <a:latin typeface="Roboto"/>
                <a:cs typeface="Roboto"/>
              </a:rPr>
              <a:t>Thinking</a:t>
            </a:r>
            <a:endParaRPr sz="350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2B29-D58B-F1E5-D769-C373085CDCB9}"/>
              </a:ext>
            </a:extLst>
          </p:cNvPr>
          <p:cNvSpPr>
            <a:spLocks noGrp="1"/>
          </p:cNvSpPr>
          <p:nvPr>
            <p:ph type="title"/>
          </p:nvPr>
        </p:nvSpPr>
        <p:spPr/>
        <p:txBody>
          <a:bodyPr/>
          <a:lstStyle/>
          <a:p>
            <a:r>
              <a:rPr lang="en-US" dirty="0"/>
              <a:t>Problem description </a:t>
            </a:r>
            <a:br>
              <a:rPr lang="en-US" dirty="0"/>
            </a:br>
            <a:endParaRPr lang="ar-EG" dirty="0"/>
          </a:p>
        </p:txBody>
      </p:sp>
      <p:sp>
        <p:nvSpPr>
          <p:cNvPr id="3" name="Content Placeholder 2">
            <a:extLst>
              <a:ext uri="{FF2B5EF4-FFF2-40B4-BE49-F238E27FC236}">
                <a16:creationId xmlns:a16="http://schemas.microsoft.com/office/drawing/2014/main" id="{6300BAA2-AA57-5F95-E53E-F90973BD119A}"/>
              </a:ext>
            </a:extLst>
          </p:cNvPr>
          <p:cNvSpPr>
            <a:spLocks noGrp="1"/>
          </p:cNvSpPr>
          <p:nvPr>
            <p:ph idx="1"/>
          </p:nvPr>
        </p:nvSpPr>
        <p:spPr>
          <a:xfrm>
            <a:off x="2226466" y="2857500"/>
            <a:ext cx="15028070" cy="5829301"/>
          </a:xfrm>
        </p:spPr>
        <p:txBody>
          <a:bodyPr>
            <a:normAutofit/>
          </a:bodyPr>
          <a:lstStyle/>
          <a:p>
            <a:pPr algn="l">
              <a:lnSpc>
                <a:spcPct val="200000"/>
              </a:lnSpc>
            </a:pPr>
            <a:r>
              <a:rPr lang="en-US" sz="2400" dirty="0"/>
              <a:t>Diabetes is a disease that occurs when your blood glucose level is too high. Blood sugar is the main source of energy and comes from the food you eat. Insulin, a hormone made by the pancreas, and insulin serves as a key to open our cells, to allow the glucose to enter and allow us to use glucose for energy. But with diabetes, this system does not work. Diabetes contributes to high blood pressure and is linked with high cholesterol which significantly increases the risk of heart attacks, strokes, eye problems and blindness. kidneys are another organ that is at particular risk of damage as a result of. Diabetes effect on the skin is usually a result of its effect on the nerves and circulation which can lead to dry skin; slow healing of cuts, burns and wounds</a:t>
            </a:r>
            <a:endParaRPr lang="ar-EG" sz="2400" dirty="0"/>
          </a:p>
        </p:txBody>
      </p:sp>
    </p:spTree>
    <p:extLst>
      <p:ext uri="{BB962C8B-B14F-4D97-AF65-F5344CB8AC3E}">
        <p14:creationId xmlns:p14="http://schemas.microsoft.com/office/powerpoint/2010/main" val="68058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073" y="4548773"/>
            <a:ext cx="523875" cy="504825"/>
          </a:xfrm>
          <a:custGeom>
            <a:avLst/>
            <a:gdLst/>
            <a:ahLst/>
            <a:cxnLst/>
            <a:rect l="l" t="t" r="r" b="b"/>
            <a:pathLst>
              <a:path w="523875" h="504825">
                <a:moveTo>
                  <a:pt x="0" y="504824"/>
                </a:moveTo>
                <a:lnTo>
                  <a:pt x="0" y="0"/>
                </a:lnTo>
                <a:lnTo>
                  <a:pt x="523849" y="0"/>
                </a:lnTo>
                <a:lnTo>
                  <a:pt x="523849" y="504824"/>
                </a:lnTo>
                <a:lnTo>
                  <a:pt x="0" y="504824"/>
                </a:lnTo>
                <a:close/>
              </a:path>
            </a:pathLst>
          </a:custGeom>
          <a:solidFill>
            <a:srgbClr val="5EBF00"/>
          </a:solidFill>
        </p:spPr>
        <p:txBody>
          <a:bodyPr wrap="square" lIns="0" tIns="0" rIns="0" bIns="0" rtlCol="0"/>
          <a:lstStyle/>
          <a:p>
            <a:endParaRPr/>
          </a:p>
        </p:txBody>
      </p:sp>
      <p:sp>
        <p:nvSpPr>
          <p:cNvPr id="3" name="object 3"/>
          <p:cNvSpPr/>
          <p:nvPr/>
        </p:nvSpPr>
        <p:spPr>
          <a:xfrm>
            <a:off x="2051021" y="4548773"/>
            <a:ext cx="523875" cy="504825"/>
          </a:xfrm>
          <a:custGeom>
            <a:avLst/>
            <a:gdLst/>
            <a:ahLst/>
            <a:cxnLst/>
            <a:rect l="l" t="t" r="r" b="b"/>
            <a:pathLst>
              <a:path w="523875" h="504825">
                <a:moveTo>
                  <a:pt x="0" y="504824"/>
                </a:moveTo>
                <a:lnTo>
                  <a:pt x="0" y="0"/>
                </a:lnTo>
                <a:lnTo>
                  <a:pt x="523849" y="0"/>
                </a:lnTo>
                <a:lnTo>
                  <a:pt x="523849" y="504824"/>
                </a:lnTo>
                <a:lnTo>
                  <a:pt x="0" y="504824"/>
                </a:lnTo>
                <a:close/>
              </a:path>
            </a:pathLst>
          </a:custGeom>
          <a:solidFill>
            <a:srgbClr val="5EBF00"/>
          </a:solidFill>
        </p:spPr>
        <p:txBody>
          <a:bodyPr wrap="square" lIns="0" tIns="0" rIns="0" bIns="0" rtlCol="0"/>
          <a:lstStyle/>
          <a:p>
            <a:endParaRPr/>
          </a:p>
        </p:txBody>
      </p:sp>
      <p:sp>
        <p:nvSpPr>
          <p:cNvPr id="4" name="object 4"/>
          <p:cNvSpPr/>
          <p:nvPr/>
        </p:nvSpPr>
        <p:spPr>
          <a:xfrm>
            <a:off x="838508" y="5053248"/>
            <a:ext cx="361950" cy="361950"/>
          </a:xfrm>
          <a:custGeom>
            <a:avLst/>
            <a:gdLst/>
            <a:ahLst/>
            <a:cxnLst/>
            <a:rect l="l" t="t" r="r" b="b"/>
            <a:pathLst>
              <a:path w="361950" h="361950">
                <a:moveTo>
                  <a:pt x="0" y="361949"/>
                </a:moveTo>
                <a:lnTo>
                  <a:pt x="0" y="0"/>
                </a:lnTo>
                <a:lnTo>
                  <a:pt x="361949" y="0"/>
                </a:lnTo>
                <a:lnTo>
                  <a:pt x="361949" y="361949"/>
                </a:lnTo>
                <a:lnTo>
                  <a:pt x="0" y="361949"/>
                </a:lnTo>
                <a:close/>
              </a:path>
            </a:pathLst>
          </a:custGeom>
          <a:solidFill>
            <a:srgbClr val="5EBF00"/>
          </a:solidFill>
        </p:spPr>
        <p:txBody>
          <a:bodyPr wrap="square" lIns="0" tIns="0" rIns="0" bIns="0" rtlCol="0"/>
          <a:lstStyle/>
          <a:p>
            <a:endParaRPr/>
          </a:p>
        </p:txBody>
      </p:sp>
      <p:sp>
        <p:nvSpPr>
          <p:cNvPr id="5" name="object 5"/>
          <p:cNvSpPr/>
          <p:nvPr/>
        </p:nvSpPr>
        <p:spPr>
          <a:xfrm>
            <a:off x="1708454" y="4983758"/>
            <a:ext cx="14505305" cy="2247900"/>
          </a:xfrm>
          <a:custGeom>
            <a:avLst/>
            <a:gdLst/>
            <a:ahLst/>
            <a:cxnLst/>
            <a:rect l="l" t="t" r="r" b="b"/>
            <a:pathLst>
              <a:path w="14505305" h="2247900">
                <a:moveTo>
                  <a:pt x="14505204" y="0"/>
                </a:moveTo>
                <a:lnTo>
                  <a:pt x="361200" y="0"/>
                </a:lnTo>
                <a:lnTo>
                  <a:pt x="361200" y="69494"/>
                </a:lnTo>
                <a:lnTo>
                  <a:pt x="0" y="69494"/>
                </a:lnTo>
                <a:lnTo>
                  <a:pt x="0" y="431444"/>
                </a:lnTo>
                <a:lnTo>
                  <a:pt x="361200" y="431444"/>
                </a:lnTo>
                <a:lnTo>
                  <a:pt x="361200" y="2247900"/>
                </a:lnTo>
                <a:lnTo>
                  <a:pt x="14505204" y="2247900"/>
                </a:lnTo>
                <a:lnTo>
                  <a:pt x="14505204" y="0"/>
                </a:lnTo>
                <a:close/>
              </a:path>
            </a:pathLst>
          </a:custGeom>
          <a:solidFill>
            <a:srgbClr val="5EBF00"/>
          </a:solidFill>
        </p:spPr>
        <p:txBody>
          <a:bodyPr wrap="square" lIns="0" tIns="0" rIns="0" bIns="0" rtlCol="0"/>
          <a:lstStyle/>
          <a:p>
            <a:endParaRPr/>
          </a:p>
        </p:txBody>
      </p:sp>
      <p:sp>
        <p:nvSpPr>
          <p:cNvPr id="7" name="object 7"/>
          <p:cNvSpPr txBox="1"/>
          <p:nvPr/>
        </p:nvSpPr>
        <p:spPr>
          <a:xfrm>
            <a:off x="2802695" y="5128151"/>
            <a:ext cx="12682855" cy="1825625"/>
          </a:xfrm>
          <a:prstGeom prst="rect">
            <a:avLst/>
          </a:prstGeom>
        </p:spPr>
        <p:txBody>
          <a:bodyPr vert="horz" wrap="square" lIns="0" tIns="12700" rIns="0" bIns="0" rtlCol="0">
            <a:spAutoFit/>
          </a:bodyPr>
          <a:lstStyle/>
          <a:p>
            <a:pPr marL="12065" marR="5080" algn="ctr">
              <a:lnSpc>
                <a:spcPct val="115799"/>
              </a:lnSpc>
              <a:spcBef>
                <a:spcPts val="100"/>
              </a:spcBef>
            </a:pPr>
            <a:r>
              <a:rPr sz="3400" b="1" spc="-5" dirty="0">
                <a:solidFill>
                  <a:srgbClr val="FFFFFF"/>
                </a:solidFill>
                <a:latin typeface="Roboto"/>
                <a:cs typeface="Roboto"/>
              </a:rPr>
              <a:t>“Time and health are two precious assets that we don’t recognize  and appreciate until they have been</a:t>
            </a:r>
            <a:r>
              <a:rPr sz="3400" b="1" spc="-20" dirty="0">
                <a:solidFill>
                  <a:srgbClr val="FFFFFF"/>
                </a:solidFill>
                <a:latin typeface="Roboto"/>
                <a:cs typeface="Roboto"/>
              </a:rPr>
              <a:t> </a:t>
            </a:r>
            <a:r>
              <a:rPr sz="3400" b="1" spc="-5" dirty="0">
                <a:solidFill>
                  <a:srgbClr val="FFFFFF"/>
                </a:solidFill>
                <a:latin typeface="Roboto"/>
                <a:cs typeface="Roboto"/>
              </a:rPr>
              <a:t>depleted.”</a:t>
            </a:r>
            <a:endParaRPr sz="3400" dirty="0">
              <a:latin typeface="Roboto"/>
              <a:cs typeface="Roboto"/>
            </a:endParaRPr>
          </a:p>
          <a:p>
            <a:pPr marR="99695" algn="ctr">
              <a:lnSpc>
                <a:spcPct val="100000"/>
              </a:lnSpc>
              <a:spcBef>
                <a:spcPts val="645"/>
              </a:spcBef>
            </a:pPr>
            <a:r>
              <a:rPr sz="3400" b="1" spc="-5" dirty="0">
                <a:solidFill>
                  <a:srgbClr val="FFFFFF"/>
                </a:solidFill>
                <a:latin typeface="Roboto"/>
                <a:cs typeface="Roboto"/>
              </a:rPr>
              <a:t>Denis</a:t>
            </a:r>
            <a:r>
              <a:rPr sz="3400" b="1" spc="-10" dirty="0">
                <a:solidFill>
                  <a:srgbClr val="FFFFFF"/>
                </a:solidFill>
                <a:latin typeface="Roboto"/>
                <a:cs typeface="Roboto"/>
              </a:rPr>
              <a:t> </a:t>
            </a:r>
            <a:r>
              <a:rPr sz="3400" b="1" spc="-5" dirty="0">
                <a:solidFill>
                  <a:srgbClr val="FFFFFF"/>
                </a:solidFill>
                <a:latin typeface="Roboto"/>
                <a:cs typeface="Roboto"/>
              </a:rPr>
              <a:t>Waitley</a:t>
            </a:r>
            <a:endParaRPr sz="3400" dirty="0">
              <a:latin typeface="Roboto"/>
              <a:cs typeface="Roboto"/>
            </a:endParaRPr>
          </a:p>
        </p:txBody>
      </p:sp>
      <p:sp>
        <p:nvSpPr>
          <p:cNvPr id="10" name="Rectangle 9">
            <a:extLst>
              <a:ext uri="{FF2B5EF4-FFF2-40B4-BE49-F238E27FC236}">
                <a16:creationId xmlns:a16="http://schemas.microsoft.com/office/drawing/2014/main" id="{BE18F46F-F526-4DDB-AD06-6432CB28A327}"/>
              </a:ext>
            </a:extLst>
          </p:cNvPr>
          <p:cNvSpPr/>
          <p:nvPr/>
        </p:nvSpPr>
        <p:spPr>
          <a:xfrm>
            <a:off x="9707241" y="2853067"/>
            <a:ext cx="2362200" cy="12452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6">
            <a:extLst>
              <a:ext uri="{FF2B5EF4-FFF2-40B4-BE49-F238E27FC236}">
                <a16:creationId xmlns:a16="http://schemas.microsoft.com/office/drawing/2014/main" id="{D2B95DCC-715E-4DCA-9FCF-65F57575FF33}"/>
              </a:ext>
            </a:extLst>
          </p:cNvPr>
          <p:cNvSpPr txBox="1">
            <a:spLocks/>
          </p:cNvSpPr>
          <p:nvPr/>
        </p:nvSpPr>
        <p:spPr>
          <a:xfrm>
            <a:off x="6469285" y="2865996"/>
            <a:ext cx="5563870" cy="1245235"/>
          </a:xfrm>
          <a:prstGeom prst="rect">
            <a:avLst/>
          </a:prstGeom>
        </p:spPr>
        <p:txBody>
          <a:bodyPr vert="horz" wrap="square" lIns="0" tIns="12700" rIns="0" bIns="0" rtlCol="0">
            <a:spAutoFit/>
          </a:bodyPr>
          <a:lstStyle>
            <a:lvl1pPr>
              <a:defRPr sz="5200" b="1" i="0">
                <a:solidFill>
                  <a:schemeClr val="bg1"/>
                </a:solidFill>
                <a:latin typeface="Arial"/>
                <a:ea typeface="+mj-ea"/>
                <a:cs typeface="Arial"/>
              </a:defRPr>
            </a:lvl1pPr>
          </a:lstStyle>
          <a:p>
            <a:pPr marL="12700">
              <a:spcBef>
                <a:spcPts val="100"/>
              </a:spcBef>
            </a:pPr>
            <a:r>
              <a:rPr lang="en-US" sz="8000" kern="0" spc="345" dirty="0">
                <a:solidFill>
                  <a:srgbClr val="0C1800"/>
                </a:solidFill>
                <a:latin typeface="Roboto"/>
                <a:cs typeface="Roboto"/>
              </a:rPr>
              <a:t>Thank</a:t>
            </a:r>
            <a:r>
              <a:rPr lang="en-US" sz="8000" kern="0" spc="825" dirty="0">
                <a:solidFill>
                  <a:srgbClr val="0C1800"/>
                </a:solidFill>
                <a:latin typeface="Roboto"/>
                <a:cs typeface="Roboto"/>
              </a:rPr>
              <a:t> </a:t>
            </a:r>
            <a:r>
              <a:rPr lang="en-US" sz="8000" kern="0" spc="285" dirty="0">
                <a:latin typeface="Roboto"/>
                <a:cs typeface="Roboto"/>
              </a:rPr>
              <a:t>You</a:t>
            </a:r>
            <a:endParaRPr lang="en-US" sz="8000" kern="0" dirty="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385" y="2"/>
            <a:ext cx="47625" cy="4397375"/>
          </a:xfrm>
          <a:custGeom>
            <a:avLst/>
            <a:gdLst/>
            <a:ahLst/>
            <a:cxnLst/>
            <a:rect l="l" t="t" r="r" b="b"/>
            <a:pathLst>
              <a:path w="47625" h="4397375">
                <a:moveTo>
                  <a:pt x="0" y="4397011"/>
                </a:moveTo>
                <a:lnTo>
                  <a:pt x="0" y="0"/>
                </a:lnTo>
                <a:lnTo>
                  <a:pt x="47625" y="0"/>
                </a:lnTo>
                <a:lnTo>
                  <a:pt x="47625" y="4397011"/>
                </a:lnTo>
                <a:lnTo>
                  <a:pt x="0" y="4397011"/>
                </a:lnTo>
                <a:close/>
              </a:path>
            </a:pathLst>
          </a:custGeom>
          <a:solidFill>
            <a:srgbClr val="5EBF00"/>
          </a:solidFill>
        </p:spPr>
        <p:txBody>
          <a:bodyPr wrap="square" lIns="0" tIns="0" rIns="0" bIns="0" rtlCol="0"/>
          <a:lstStyle/>
          <a:p>
            <a:endParaRPr/>
          </a:p>
        </p:txBody>
      </p:sp>
      <p:sp>
        <p:nvSpPr>
          <p:cNvPr id="3" name="object 3"/>
          <p:cNvSpPr/>
          <p:nvPr/>
        </p:nvSpPr>
        <p:spPr>
          <a:xfrm>
            <a:off x="281795" y="2"/>
            <a:ext cx="47625" cy="3749040"/>
          </a:xfrm>
          <a:custGeom>
            <a:avLst/>
            <a:gdLst/>
            <a:ahLst/>
            <a:cxnLst/>
            <a:rect l="l" t="t" r="r" b="b"/>
            <a:pathLst>
              <a:path w="47625" h="3749040">
                <a:moveTo>
                  <a:pt x="0" y="3748427"/>
                </a:moveTo>
                <a:lnTo>
                  <a:pt x="0" y="0"/>
                </a:lnTo>
                <a:lnTo>
                  <a:pt x="47625" y="0"/>
                </a:lnTo>
                <a:lnTo>
                  <a:pt x="47625" y="3748427"/>
                </a:lnTo>
                <a:lnTo>
                  <a:pt x="0" y="3748427"/>
                </a:lnTo>
                <a:close/>
              </a:path>
            </a:pathLst>
          </a:custGeom>
          <a:solidFill>
            <a:srgbClr val="5EBF00"/>
          </a:solidFill>
        </p:spPr>
        <p:txBody>
          <a:bodyPr wrap="square" lIns="0" tIns="0" rIns="0" bIns="0" rtlCol="0"/>
          <a:lstStyle/>
          <a:p>
            <a:endParaRPr/>
          </a:p>
        </p:txBody>
      </p:sp>
      <p:sp>
        <p:nvSpPr>
          <p:cNvPr id="4" name="object 4"/>
          <p:cNvSpPr/>
          <p:nvPr/>
        </p:nvSpPr>
        <p:spPr>
          <a:xfrm>
            <a:off x="17539106" y="0"/>
            <a:ext cx="0" cy="4401185"/>
          </a:xfrm>
          <a:custGeom>
            <a:avLst/>
            <a:gdLst/>
            <a:ahLst/>
            <a:cxnLst/>
            <a:rect l="l" t="t" r="r" b="b"/>
            <a:pathLst>
              <a:path h="4401185">
                <a:moveTo>
                  <a:pt x="0" y="0"/>
                </a:moveTo>
                <a:lnTo>
                  <a:pt x="0" y="4400623"/>
                </a:lnTo>
              </a:path>
            </a:pathLst>
          </a:custGeom>
          <a:ln w="47663">
            <a:solidFill>
              <a:srgbClr val="5EBF00"/>
            </a:solidFill>
          </a:ln>
        </p:spPr>
        <p:txBody>
          <a:bodyPr wrap="square" lIns="0" tIns="0" rIns="0" bIns="0" rtlCol="0"/>
          <a:lstStyle/>
          <a:p>
            <a:endParaRPr/>
          </a:p>
        </p:txBody>
      </p:sp>
      <p:sp>
        <p:nvSpPr>
          <p:cNvPr id="5" name="object 5"/>
          <p:cNvSpPr/>
          <p:nvPr/>
        </p:nvSpPr>
        <p:spPr>
          <a:xfrm>
            <a:off x="17984692" y="648553"/>
            <a:ext cx="0" cy="3753485"/>
          </a:xfrm>
          <a:custGeom>
            <a:avLst/>
            <a:gdLst/>
            <a:ahLst/>
            <a:cxnLst/>
            <a:rect l="l" t="t" r="r" b="b"/>
            <a:pathLst>
              <a:path h="3753485">
                <a:moveTo>
                  <a:pt x="0" y="0"/>
                </a:moveTo>
                <a:lnTo>
                  <a:pt x="0" y="3752925"/>
                </a:lnTo>
              </a:path>
            </a:pathLst>
          </a:custGeom>
          <a:ln w="47681">
            <a:solidFill>
              <a:srgbClr val="5EBF00"/>
            </a:solidFill>
          </a:ln>
        </p:spPr>
        <p:txBody>
          <a:bodyPr wrap="square" lIns="0" tIns="0" rIns="0" bIns="0" rtlCol="0"/>
          <a:lstStyle/>
          <a:p>
            <a:endParaRPr/>
          </a:p>
        </p:txBody>
      </p:sp>
      <p:sp>
        <p:nvSpPr>
          <p:cNvPr id="6" name="object 6"/>
          <p:cNvSpPr/>
          <p:nvPr/>
        </p:nvSpPr>
        <p:spPr>
          <a:xfrm>
            <a:off x="1503331" y="6704929"/>
            <a:ext cx="15277465" cy="2009775"/>
          </a:xfrm>
          <a:custGeom>
            <a:avLst/>
            <a:gdLst/>
            <a:ahLst/>
            <a:cxnLst/>
            <a:rect l="l" t="t" r="r" b="b"/>
            <a:pathLst>
              <a:path w="15277465" h="2009775">
                <a:moveTo>
                  <a:pt x="15277042" y="2009771"/>
                </a:moveTo>
                <a:lnTo>
                  <a:pt x="0" y="2009771"/>
                </a:lnTo>
                <a:lnTo>
                  <a:pt x="0" y="0"/>
                </a:lnTo>
                <a:lnTo>
                  <a:pt x="15277042" y="0"/>
                </a:lnTo>
                <a:lnTo>
                  <a:pt x="15277042" y="2009771"/>
                </a:lnTo>
                <a:close/>
              </a:path>
            </a:pathLst>
          </a:custGeom>
          <a:solidFill>
            <a:srgbClr val="5EBF00"/>
          </a:solidFill>
        </p:spPr>
        <p:txBody>
          <a:bodyPr wrap="square" lIns="0" tIns="0" rIns="0" bIns="0" rtlCol="0"/>
          <a:lstStyle/>
          <a:p>
            <a:endParaRPr/>
          </a:p>
        </p:txBody>
      </p:sp>
      <p:sp>
        <p:nvSpPr>
          <p:cNvPr id="7" name="object 7"/>
          <p:cNvSpPr/>
          <p:nvPr/>
        </p:nvSpPr>
        <p:spPr>
          <a:xfrm>
            <a:off x="3410151" y="2552700"/>
            <a:ext cx="11515983" cy="325753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203064" y="610767"/>
            <a:ext cx="3886200" cy="1590675"/>
          </a:xfrm>
          <a:custGeom>
            <a:avLst/>
            <a:gdLst/>
            <a:ahLst/>
            <a:cxnLst/>
            <a:rect l="l" t="t" r="r" b="b"/>
            <a:pathLst>
              <a:path w="3886200" h="1590675">
                <a:moveTo>
                  <a:pt x="3399822" y="1590669"/>
                </a:moveTo>
                <a:lnTo>
                  <a:pt x="486297" y="1590669"/>
                </a:lnTo>
                <a:lnTo>
                  <a:pt x="438232" y="1588287"/>
                </a:lnTo>
                <a:lnTo>
                  <a:pt x="390982" y="1581232"/>
                </a:lnTo>
                <a:lnTo>
                  <a:pt x="344864" y="1569633"/>
                </a:lnTo>
                <a:lnTo>
                  <a:pt x="300198" y="1553625"/>
                </a:lnTo>
                <a:lnTo>
                  <a:pt x="257304" y="1533338"/>
                </a:lnTo>
                <a:lnTo>
                  <a:pt x="216498" y="1508905"/>
                </a:lnTo>
                <a:lnTo>
                  <a:pt x="178102" y="1480458"/>
                </a:lnTo>
                <a:lnTo>
                  <a:pt x="142433" y="1448129"/>
                </a:lnTo>
                <a:lnTo>
                  <a:pt x="110128" y="1412434"/>
                </a:lnTo>
                <a:lnTo>
                  <a:pt x="81703" y="1374008"/>
                </a:lnTo>
                <a:lnTo>
                  <a:pt x="57288" y="1333173"/>
                </a:lnTo>
                <a:lnTo>
                  <a:pt x="37017" y="1290245"/>
                </a:lnTo>
                <a:lnTo>
                  <a:pt x="21020" y="1245546"/>
                </a:lnTo>
                <a:lnTo>
                  <a:pt x="9430" y="1199394"/>
                </a:lnTo>
                <a:lnTo>
                  <a:pt x="2379" y="1152108"/>
                </a:lnTo>
                <a:lnTo>
                  <a:pt x="0" y="1104007"/>
                </a:lnTo>
                <a:lnTo>
                  <a:pt x="0" y="486666"/>
                </a:lnTo>
                <a:lnTo>
                  <a:pt x="2379" y="438565"/>
                </a:lnTo>
                <a:lnTo>
                  <a:pt x="9430" y="391278"/>
                </a:lnTo>
                <a:lnTo>
                  <a:pt x="21020" y="345125"/>
                </a:lnTo>
                <a:lnTo>
                  <a:pt x="37017" y="300426"/>
                </a:lnTo>
                <a:lnTo>
                  <a:pt x="57288" y="257499"/>
                </a:lnTo>
                <a:lnTo>
                  <a:pt x="81703" y="216663"/>
                </a:lnTo>
                <a:lnTo>
                  <a:pt x="110128" y="178237"/>
                </a:lnTo>
                <a:lnTo>
                  <a:pt x="142433" y="142541"/>
                </a:lnTo>
                <a:lnTo>
                  <a:pt x="178102" y="110212"/>
                </a:lnTo>
                <a:lnTo>
                  <a:pt x="216498" y="81765"/>
                </a:lnTo>
                <a:lnTo>
                  <a:pt x="257304" y="57332"/>
                </a:lnTo>
                <a:lnTo>
                  <a:pt x="300198" y="37045"/>
                </a:lnTo>
                <a:lnTo>
                  <a:pt x="344864" y="21036"/>
                </a:lnTo>
                <a:lnTo>
                  <a:pt x="390982" y="9437"/>
                </a:lnTo>
                <a:lnTo>
                  <a:pt x="438232" y="2381"/>
                </a:lnTo>
                <a:lnTo>
                  <a:pt x="486297" y="0"/>
                </a:lnTo>
                <a:lnTo>
                  <a:pt x="3399822" y="0"/>
                </a:lnTo>
                <a:lnTo>
                  <a:pt x="3447886" y="2381"/>
                </a:lnTo>
                <a:lnTo>
                  <a:pt x="3495137" y="9437"/>
                </a:lnTo>
                <a:lnTo>
                  <a:pt x="3541254" y="21036"/>
                </a:lnTo>
                <a:lnTo>
                  <a:pt x="3585920" y="37045"/>
                </a:lnTo>
                <a:lnTo>
                  <a:pt x="3628815" y="57332"/>
                </a:lnTo>
                <a:lnTo>
                  <a:pt x="3669621" y="81765"/>
                </a:lnTo>
                <a:lnTo>
                  <a:pt x="3708018" y="110212"/>
                </a:lnTo>
                <a:lnTo>
                  <a:pt x="3743688" y="142541"/>
                </a:lnTo>
                <a:lnTo>
                  <a:pt x="3775992" y="178237"/>
                </a:lnTo>
                <a:lnTo>
                  <a:pt x="3804416" y="216663"/>
                </a:lnTo>
                <a:lnTo>
                  <a:pt x="3828831" y="257499"/>
                </a:lnTo>
                <a:lnTo>
                  <a:pt x="3849103" y="300426"/>
                </a:lnTo>
                <a:lnTo>
                  <a:pt x="3865099" y="345125"/>
                </a:lnTo>
                <a:lnTo>
                  <a:pt x="3876689" y="391278"/>
                </a:lnTo>
                <a:lnTo>
                  <a:pt x="3883740" y="438565"/>
                </a:lnTo>
                <a:lnTo>
                  <a:pt x="3886120" y="486666"/>
                </a:lnTo>
                <a:lnTo>
                  <a:pt x="3886120" y="1104007"/>
                </a:lnTo>
                <a:lnTo>
                  <a:pt x="3883740" y="1152108"/>
                </a:lnTo>
                <a:lnTo>
                  <a:pt x="3876689" y="1199394"/>
                </a:lnTo>
                <a:lnTo>
                  <a:pt x="3865099" y="1245546"/>
                </a:lnTo>
                <a:lnTo>
                  <a:pt x="3849103" y="1290245"/>
                </a:lnTo>
                <a:lnTo>
                  <a:pt x="3828831" y="1333173"/>
                </a:lnTo>
                <a:lnTo>
                  <a:pt x="3804416" y="1374008"/>
                </a:lnTo>
                <a:lnTo>
                  <a:pt x="3775992" y="1412434"/>
                </a:lnTo>
                <a:lnTo>
                  <a:pt x="3743688" y="1448129"/>
                </a:lnTo>
                <a:lnTo>
                  <a:pt x="3708018" y="1480458"/>
                </a:lnTo>
                <a:lnTo>
                  <a:pt x="3669621" y="1508905"/>
                </a:lnTo>
                <a:lnTo>
                  <a:pt x="3628815" y="1533338"/>
                </a:lnTo>
                <a:lnTo>
                  <a:pt x="3585920" y="1553625"/>
                </a:lnTo>
                <a:lnTo>
                  <a:pt x="3541254" y="1569633"/>
                </a:lnTo>
                <a:lnTo>
                  <a:pt x="3495137" y="1581232"/>
                </a:lnTo>
                <a:lnTo>
                  <a:pt x="3447886" y="1588287"/>
                </a:lnTo>
                <a:lnTo>
                  <a:pt x="3399822" y="1590669"/>
                </a:lnTo>
                <a:close/>
              </a:path>
            </a:pathLst>
          </a:custGeom>
          <a:solidFill>
            <a:srgbClr val="48A600"/>
          </a:solidFill>
        </p:spPr>
        <p:txBody>
          <a:bodyPr wrap="square" lIns="0" tIns="0" rIns="0" bIns="0" rtlCol="0"/>
          <a:lstStyle/>
          <a:p>
            <a:endParaRPr/>
          </a:p>
        </p:txBody>
      </p:sp>
      <p:sp>
        <p:nvSpPr>
          <p:cNvPr id="9" name="object 9"/>
          <p:cNvSpPr txBox="1"/>
          <p:nvPr/>
        </p:nvSpPr>
        <p:spPr>
          <a:xfrm>
            <a:off x="7358677" y="7113788"/>
            <a:ext cx="8646160" cy="1076960"/>
          </a:xfrm>
          <a:prstGeom prst="rect">
            <a:avLst/>
          </a:prstGeom>
        </p:spPr>
        <p:txBody>
          <a:bodyPr vert="horz" wrap="square" lIns="0" tIns="12700" rIns="0" bIns="0" rtlCol="0">
            <a:spAutoFit/>
          </a:bodyPr>
          <a:lstStyle/>
          <a:p>
            <a:pPr>
              <a:lnSpc>
                <a:spcPct val="100000"/>
              </a:lnSpc>
              <a:spcBef>
                <a:spcPts val="100"/>
              </a:spcBef>
            </a:pPr>
            <a:r>
              <a:rPr sz="6900" spc="325" dirty="0">
                <a:solidFill>
                  <a:srgbClr val="FFFFFF"/>
                </a:solidFill>
                <a:latin typeface="Roboto"/>
                <a:cs typeface="Roboto"/>
              </a:rPr>
              <a:t>Diseases</a:t>
            </a:r>
            <a:r>
              <a:rPr sz="6900" spc="665" dirty="0">
                <a:solidFill>
                  <a:srgbClr val="FFFFFF"/>
                </a:solidFill>
                <a:latin typeface="Roboto"/>
                <a:cs typeface="Roboto"/>
              </a:rPr>
              <a:t> </a:t>
            </a:r>
            <a:r>
              <a:rPr sz="6900" spc="330" dirty="0">
                <a:solidFill>
                  <a:srgbClr val="FFFFFF"/>
                </a:solidFill>
                <a:latin typeface="Roboto"/>
                <a:cs typeface="Roboto"/>
              </a:rPr>
              <a:t>Treatment</a:t>
            </a:r>
            <a:endParaRPr sz="6900" dirty="0">
              <a:latin typeface="Roboto"/>
              <a:cs typeface="Roboto"/>
            </a:endParaRPr>
          </a:p>
        </p:txBody>
      </p:sp>
      <p:sp>
        <p:nvSpPr>
          <p:cNvPr id="10" name="object 10"/>
          <p:cNvSpPr txBox="1"/>
          <p:nvPr/>
        </p:nvSpPr>
        <p:spPr>
          <a:xfrm>
            <a:off x="2667383" y="7074166"/>
            <a:ext cx="13337454" cy="1244600"/>
          </a:xfrm>
          <a:prstGeom prst="rect">
            <a:avLst/>
          </a:prstGeom>
        </p:spPr>
        <p:txBody>
          <a:bodyPr vert="horz" wrap="square" lIns="0" tIns="12700" rIns="0" bIns="0" rtlCol="0">
            <a:spAutoFit/>
          </a:bodyPr>
          <a:lstStyle/>
          <a:p>
            <a:pPr>
              <a:lnSpc>
                <a:spcPct val="100000"/>
              </a:lnSpc>
              <a:spcBef>
                <a:spcPts val="100"/>
              </a:spcBef>
            </a:pPr>
            <a:r>
              <a:rPr sz="8000" b="1" spc="-685" dirty="0">
                <a:solidFill>
                  <a:srgbClr val="FFFFFF"/>
                </a:solidFill>
                <a:latin typeface="Arial"/>
                <a:cs typeface="Arial"/>
              </a:rPr>
              <a:t>C</a:t>
            </a:r>
            <a:r>
              <a:rPr sz="8000" b="1" spc="365" dirty="0">
                <a:solidFill>
                  <a:srgbClr val="FFFFFF"/>
                </a:solidFill>
                <a:latin typeface="Arial"/>
                <a:cs typeface="Arial"/>
              </a:rPr>
              <a:t>h</a:t>
            </a:r>
            <a:r>
              <a:rPr sz="8000" b="1" spc="509" dirty="0">
                <a:solidFill>
                  <a:srgbClr val="FFFFFF"/>
                </a:solidFill>
                <a:latin typeface="Arial"/>
                <a:cs typeface="Arial"/>
              </a:rPr>
              <a:t>r</a:t>
            </a:r>
            <a:r>
              <a:rPr sz="8000" b="1" spc="60" dirty="0">
                <a:solidFill>
                  <a:srgbClr val="FFFFFF"/>
                </a:solidFill>
                <a:latin typeface="Arial"/>
                <a:cs typeface="Arial"/>
              </a:rPr>
              <a:t>o</a:t>
            </a:r>
            <a:r>
              <a:rPr sz="8000" b="1" spc="365" dirty="0">
                <a:solidFill>
                  <a:srgbClr val="FFFFFF"/>
                </a:solidFill>
                <a:latin typeface="Arial"/>
                <a:cs typeface="Arial"/>
              </a:rPr>
              <a:t>n</a:t>
            </a:r>
            <a:r>
              <a:rPr sz="8000" b="1" spc="210" dirty="0">
                <a:solidFill>
                  <a:srgbClr val="FFFFFF"/>
                </a:solidFill>
                <a:latin typeface="Arial"/>
                <a:cs typeface="Arial"/>
              </a:rPr>
              <a:t>i</a:t>
            </a:r>
            <a:r>
              <a:rPr sz="8000" b="1" spc="-340" dirty="0">
                <a:solidFill>
                  <a:srgbClr val="FFFFFF"/>
                </a:solidFill>
                <a:latin typeface="Arial"/>
                <a:cs typeface="Arial"/>
              </a:rPr>
              <a:t>c</a:t>
            </a:r>
            <a:endParaRPr sz="8000" dirty="0">
              <a:latin typeface="Arial"/>
              <a:cs typeface="Arial"/>
            </a:endParaRPr>
          </a:p>
        </p:txBody>
      </p:sp>
      <p:sp>
        <p:nvSpPr>
          <p:cNvPr id="11" name="object 11"/>
          <p:cNvSpPr txBox="1">
            <a:spLocks noGrp="1"/>
          </p:cNvSpPr>
          <p:nvPr>
            <p:ph type="title"/>
          </p:nvPr>
        </p:nvSpPr>
        <p:spPr>
          <a:xfrm>
            <a:off x="7517536" y="634728"/>
            <a:ext cx="3253104" cy="1397000"/>
          </a:xfrm>
          <a:prstGeom prst="rect">
            <a:avLst/>
          </a:prstGeom>
        </p:spPr>
        <p:txBody>
          <a:bodyPr vert="horz" wrap="square" lIns="0" tIns="12700" rIns="0" bIns="0" rtlCol="0">
            <a:spAutoFit/>
          </a:bodyPr>
          <a:lstStyle/>
          <a:p>
            <a:pPr marL="12700">
              <a:lnSpc>
                <a:spcPct val="100000"/>
              </a:lnSpc>
              <a:spcBef>
                <a:spcPts val="100"/>
              </a:spcBef>
            </a:pPr>
            <a:r>
              <a:rPr sz="9000" spc="225" dirty="0"/>
              <a:t>Why?</a:t>
            </a:r>
            <a:endParaRPr sz="9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C38BC-19D7-19EC-3CE8-96B292C45AE5}"/>
              </a:ext>
            </a:extLst>
          </p:cNvPr>
          <p:cNvSpPr txBox="1"/>
          <p:nvPr/>
        </p:nvSpPr>
        <p:spPr>
          <a:xfrm>
            <a:off x="4038600" y="3467100"/>
            <a:ext cx="10591800" cy="1862048"/>
          </a:xfrm>
          <a:prstGeom prst="rect">
            <a:avLst/>
          </a:prstGeom>
          <a:noFill/>
        </p:spPr>
        <p:txBody>
          <a:bodyPr wrap="square">
            <a:spAutoFit/>
          </a:bodyPr>
          <a:lstStyle/>
          <a:p>
            <a:pPr lvl="0" algn="ctr"/>
            <a:r>
              <a:rPr lang="en-US" sz="11500" dirty="0">
                <a:solidFill>
                  <a:schemeClr val="accent1">
                    <a:lumMod val="50000"/>
                  </a:schemeClr>
                </a:solidFill>
                <a:highlight>
                  <a:srgbClr val="00FF00"/>
                </a:highlight>
              </a:rPr>
              <a:t>System Design</a:t>
            </a:r>
          </a:p>
        </p:txBody>
      </p:sp>
    </p:spTree>
    <p:extLst>
      <p:ext uri="{BB962C8B-B14F-4D97-AF65-F5344CB8AC3E}">
        <p14:creationId xmlns:p14="http://schemas.microsoft.com/office/powerpoint/2010/main" val="36960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B93A9-E949-0E0F-1583-37C81922B8B2}"/>
              </a:ext>
            </a:extLst>
          </p:cNvPr>
          <p:cNvPicPr>
            <a:picLocks noChangeAspect="1"/>
          </p:cNvPicPr>
          <p:nvPr/>
        </p:nvPicPr>
        <p:blipFill>
          <a:blip r:embed="rId2"/>
          <a:stretch>
            <a:fillRect/>
          </a:stretch>
        </p:blipFill>
        <p:spPr>
          <a:xfrm>
            <a:off x="7010400" y="1181100"/>
            <a:ext cx="8157689" cy="7579063"/>
          </a:xfrm>
          <a:prstGeom prst="rect">
            <a:avLst/>
          </a:prstGeom>
        </p:spPr>
      </p:pic>
      <p:sp>
        <p:nvSpPr>
          <p:cNvPr id="4" name="TextBox 3">
            <a:extLst>
              <a:ext uri="{FF2B5EF4-FFF2-40B4-BE49-F238E27FC236}">
                <a16:creationId xmlns:a16="http://schemas.microsoft.com/office/drawing/2014/main" id="{A22BD5D8-4EF2-5CD0-8035-5BEEBFEE2EF7}"/>
              </a:ext>
            </a:extLst>
          </p:cNvPr>
          <p:cNvSpPr txBox="1"/>
          <p:nvPr/>
        </p:nvSpPr>
        <p:spPr>
          <a:xfrm>
            <a:off x="2743200" y="4000500"/>
            <a:ext cx="2819400" cy="369332"/>
          </a:xfrm>
          <a:prstGeom prst="rect">
            <a:avLst/>
          </a:prstGeom>
          <a:noFill/>
        </p:spPr>
        <p:txBody>
          <a:bodyPr wrap="square" rtlCol="1">
            <a:spAutoFit/>
          </a:bodyPr>
          <a:lstStyle/>
          <a:p>
            <a:r>
              <a:rPr lang="en-US" dirty="0"/>
              <a:t>Context diagram </a:t>
            </a:r>
            <a:endParaRPr lang="ar-EG" dirty="0"/>
          </a:p>
        </p:txBody>
      </p:sp>
    </p:spTree>
    <p:extLst>
      <p:ext uri="{BB962C8B-B14F-4D97-AF65-F5344CB8AC3E}">
        <p14:creationId xmlns:p14="http://schemas.microsoft.com/office/powerpoint/2010/main" val="8206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3F6B5-370E-A0C1-2FC8-CC4CD2656E3E}"/>
              </a:ext>
            </a:extLst>
          </p:cNvPr>
          <p:cNvPicPr>
            <a:picLocks noChangeAspect="1"/>
          </p:cNvPicPr>
          <p:nvPr/>
        </p:nvPicPr>
        <p:blipFill>
          <a:blip r:embed="rId2"/>
          <a:stretch>
            <a:fillRect/>
          </a:stretch>
        </p:blipFill>
        <p:spPr>
          <a:xfrm>
            <a:off x="8382000" y="571500"/>
            <a:ext cx="8855791" cy="8393498"/>
          </a:xfrm>
          <a:prstGeom prst="rect">
            <a:avLst/>
          </a:prstGeom>
        </p:spPr>
      </p:pic>
      <p:sp>
        <p:nvSpPr>
          <p:cNvPr id="3" name="TextBox 2">
            <a:extLst>
              <a:ext uri="{FF2B5EF4-FFF2-40B4-BE49-F238E27FC236}">
                <a16:creationId xmlns:a16="http://schemas.microsoft.com/office/drawing/2014/main" id="{E96FF998-22C4-1043-0C92-C681B3EFB7C8}"/>
              </a:ext>
            </a:extLst>
          </p:cNvPr>
          <p:cNvSpPr txBox="1"/>
          <p:nvPr/>
        </p:nvSpPr>
        <p:spPr>
          <a:xfrm>
            <a:off x="2057400" y="3238500"/>
            <a:ext cx="5867400" cy="584775"/>
          </a:xfrm>
          <a:prstGeom prst="rect">
            <a:avLst/>
          </a:prstGeom>
          <a:noFill/>
        </p:spPr>
        <p:txBody>
          <a:bodyPr wrap="square" rtlCol="1">
            <a:spAutoFit/>
          </a:bodyPr>
          <a:lstStyle/>
          <a:p>
            <a:pPr algn="ctr"/>
            <a:r>
              <a:rPr lang="en-US" sz="3200" dirty="0"/>
              <a:t>Use case </a:t>
            </a:r>
            <a:endParaRPr lang="ar-EG" sz="3200" dirty="0"/>
          </a:p>
        </p:txBody>
      </p:sp>
    </p:spTree>
    <p:extLst>
      <p:ext uri="{BB962C8B-B14F-4D97-AF65-F5344CB8AC3E}">
        <p14:creationId xmlns:p14="http://schemas.microsoft.com/office/powerpoint/2010/main" val="386051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93998-DBAD-2F9B-141D-4DB5152ED747}"/>
              </a:ext>
            </a:extLst>
          </p:cNvPr>
          <p:cNvSpPr txBox="1"/>
          <p:nvPr/>
        </p:nvSpPr>
        <p:spPr>
          <a:xfrm>
            <a:off x="1752600" y="3390900"/>
            <a:ext cx="6368143" cy="33095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effectLst/>
                <a:latin typeface="+mj-lt"/>
                <a:ea typeface="+mj-ea"/>
                <a:cs typeface="+mj-cs"/>
              </a:rPr>
              <a:t>Data Flow Diagram (DFD)</a:t>
            </a:r>
            <a:endParaRPr lang="en-US" sz="4400" b="1" kern="1200" dirty="0">
              <a:solidFill>
                <a:schemeClr val="tx1"/>
              </a:solidFill>
              <a:latin typeface="+mj-lt"/>
              <a:ea typeface="+mj-ea"/>
              <a:cs typeface="+mj-cs"/>
            </a:endParaRPr>
          </a:p>
        </p:txBody>
      </p:sp>
      <p:pic>
        <p:nvPicPr>
          <p:cNvPr id="4" name="Picture 3" descr="A diagram of a computer program&#10;&#10;Description automatically generated">
            <a:extLst>
              <a:ext uri="{FF2B5EF4-FFF2-40B4-BE49-F238E27FC236}">
                <a16:creationId xmlns:a16="http://schemas.microsoft.com/office/drawing/2014/main" id="{08D80B4E-FB7B-E3B0-46DE-F731F606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224" y="907960"/>
            <a:ext cx="9343209" cy="5205370"/>
          </a:xfrm>
          <a:prstGeom prst="rect">
            <a:avLst/>
          </a:prstGeom>
        </p:spPr>
      </p:pic>
    </p:spTree>
    <p:extLst>
      <p:ext uri="{BB962C8B-B14F-4D97-AF65-F5344CB8AC3E}">
        <p14:creationId xmlns:p14="http://schemas.microsoft.com/office/powerpoint/2010/main" val="236738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1725</TotalTime>
  <Words>794</Words>
  <Application>Microsoft Office PowerPoint</Application>
  <PresentationFormat>Custom</PresentationFormat>
  <Paragraphs>96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SimSun</vt:lpstr>
      <vt:lpstr>Algerian</vt:lpstr>
      <vt:lpstr>Arial</vt:lpstr>
      <vt:lpstr>Arial Black</vt:lpstr>
      <vt:lpstr>Calibri</vt:lpstr>
      <vt:lpstr>Corbel</vt:lpstr>
      <vt:lpstr>Roboto</vt:lpstr>
      <vt:lpstr>Times New Roman</vt:lpstr>
      <vt:lpstr>Parallax</vt:lpstr>
      <vt:lpstr>PowerPoint Presentation</vt:lpstr>
      <vt:lpstr>Outlines</vt:lpstr>
      <vt:lpstr>Introduction  [\-</vt:lpstr>
      <vt:lpstr>Problem description  </vt:lpstr>
      <vt:lpstr>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Machine Learning</vt:lpstr>
      <vt:lpstr>Accuracy of  model</vt:lpstr>
      <vt:lpstr>EXPERIMENTAL RESULTS</vt:lpstr>
      <vt:lpstr>Implementation</vt:lpstr>
      <vt:lpstr>PowerPoint Presentation</vt:lpstr>
      <vt:lpstr>Explore the data</vt:lpstr>
      <vt:lpstr>split the data for training and validation</vt:lpstr>
      <vt:lpstr>PowerPoint Presentation</vt:lpstr>
      <vt:lpstr>fit the model with data and test accuracy</vt:lpstr>
      <vt:lpstr>Save the model</vt:lpstr>
      <vt:lpstr>PowerPoint Presentation</vt:lpstr>
      <vt:lpstr>Connection to Database</vt:lpstr>
      <vt:lpstr>Summarization for backend</vt:lpstr>
      <vt:lpstr>Prediction Model Function</vt:lpstr>
      <vt:lpstr>PowerPoint Presentation</vt:lpstr>
      <vt:lpstr>Conclusion</vt:lpstr>
      <vt:lpstr>Conclusion</vt:lpstr>
      <vt:lpstr>Conclusion</vt:lpstr>
      <vt:lpstr>Conclusion</vt:lpstr>
      <vt:lpstr>Conclusion</vt:lpstr>
      <vt:lpstr>Future Work</vt:lpstr>
      <vt:lpstr>Future Work</vt:lpstr>
      <vt:lpstr>Future Work</vt:lpstr>
      <vt:lpstr>Future Work</vt:lpstr>
      <vt:lpstr>Lessons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Hadir Kamel</dc:creator>
  <cp:lastModifiedBy>Momen alla Mohamed saleh</cp:lastModifiedBy>
  <cp:revision>27</cp:revision>
  <dcterms:created xsi:type="dcterms:W3CDTF">2022-07-24T01:02:21Z</dcterms:created>
  <dcterms:modified xsi:type="dcterms:W3CDTF">2024-06-26T09:45:37Z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2022-07-24T00:00:00Z</vt:filetime>
  </property>
</Properties>
</file>