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0e2f5901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0e2f5901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0e2f5901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0e2f5901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0e2f5901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0e2f5901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0baa514b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0baa514b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0baa514b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0baa514b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0baa514b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0baa514b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0e2f5901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0e2f5901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0e2f5901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0e2f5901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0e2f5901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0e2f5901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0e2f5901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0e2f5901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311700" y="814800"/>
            <a:ext cx="8571300" cy="11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Chapter-1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Textbook-1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by Contradiction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We want to prove that a statement P is true</a:t>
            </a:r>
            <a:endParaRPr b="1"/>
          </a:p>
          <a:p>
            <a:pPr indent="-3429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we assume that P is false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then we arrive at an incorrect conclusion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therefore, statement P must be true 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Example-2: Introduction by Contradiction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266325"/>
            <a:ext cx="8520600" cy="42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Theorem:    </a:t>
            </a:r>
            <a:r>
              <a:rPr lang="en"/>
              <a:t>           is not rational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Proof: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Assume by contradiction that it is rational</a:t>
            </a:r>
            <a:endParaRPr b="1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=  n/m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n and m have no common factors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We will show that this is impossible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000" y="1366125"/>
            <a:ext cx="347466" cy="2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2225" y="3404325"/>
            <a:ext cx="347466" cy="2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Example-2: Cont.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r>
              <a:rPr lang="en" sz="2000"/>
              <a:t> </a:t>
            </a:r>
            <a:r>
              <a:rPr lang="en" sz="2000"/>
              <a:t>         = n/m         ==&gt;           2 m</a:t>
            </a:r>
            <a:r>
              <a:rPr baseline="30000" lang="en" sz="2000"/>
              <a:t>2</a:t>
            </a:r>
            <a:r>
              <a:rPr lang="en" sz="2000"/>
              <a:t> = n</a:t>
            </a:r>
            <a:r>
              <a:rPr baseline="30000" lang="en" sz="2000"/>
              <a:t>2</a:t>
            </a:r>
            <a:r>
              <a:rPr lang="en" sz="2000"/>
              <a:t> </a:t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Therefore,  n</a:t>
            </a:r>
            <a:r>
              <a:rPr baseline="30000" lang="en" sz="2000"/>
              <a:t>2</a:t>
            </a:r>
            <a:r>
              <a:rPr lang="en" sz="2000"/>
              <a:t>  is even     </a:t>
            </a:r>
            <a:r>
              <a:rPr lang="en" sz="2000"/>
              <a:t>==&gt;</a:t>
            </a:r>
            <a:r>
              <a:rPr lang="en" sz="2000"/>
              <a:t>    n is even (n = 2k)</a:t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2 m</a:t>
            </a:r>
            <a:r>
              <a:rPr baseline="30000" lang="en" sz="2000"/>
              <a:t>2</a:t>
            </a:r>
            <a:r>
              <a:rPr lang="en" sz="2000"/>
              <a:t> = 4k</a:t>
            </a:r>
            <a:r>
              <a:rPr baseline="30000" lang="en" sz="2000"/>
              <a:t>2</a:t>
            </a:r>
            <a:r>
              <a:rPr lang="en" sz="2000"/>
              <a:t>             m</a:t>
            </a:r>
            <a:r>
              <a:rPr baseline="30000" lang="en" sz="2000"/>
              <a:t>2</a:t>
            </a:r>
            <a:r>
              <a:rPr lang="en" sz="2000"/>
              <a:t> = 2k</a:t>
            </a:r>
            <a:r>
              <a:rPr baseline="30000" lang="en" sz="2000"/>
              <a:t>2</a:t>
            </a:r>
            <a:r>
              <a:rPr lang="en" sz="2000"/>
              <a:t>                   m is even   (m = 2p)</a:t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Thus, m and n have common factor 2</a:t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/>
              <a:t>          Contradiction!</a:t>
            </a:r>
            <a:endParaRPr b="1" sz="2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425" y="1337300"/>
            <a:ext cx="347466" cy="2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Techniques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Proof by induction</a:t>
            </a:r>
            <a:br>
              <a:rPr lang="en"/>
            </a:b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Proof by contradiction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Induction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66325"/>
            <a:ext cx="8520600" cy="3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 have statements </a:t>
            </a:r>
            <a:r>
              <a:rPr b="1" i="1" lang="en"/>
              <a:t>P</a:t>
            </a:r>
            <a:r>
              <a:rPr b="1" baseline="-25000" i="1" lang="en"/>
              <a:t>1</a:t>
            </a:r>
            <a:r>
              <a:rPr b="1" i="1" lang="en"/>
              <a:t>, P</a:t>
            </a:r>
            <a:r>
              <a:rPr b="1" baseline="-25000" i="1" lang="en"/>
              <a:t>2</a:t>
            </a:r>
            <a:r>
              <a:rPr b="1" i="1" lang="en"/>
              <a:t>, P</a:t>
            </a:r>
            <a:r>
              <a:rPr b="1" baseline="-25000" i="1" lang="en"/>
              <a:t>3</a:t>
            </a:r>
            <a:r>
              <a:rPr b="1" i="1" lang="en"/>
              <a:t>, … </a:t>
            </a:r>
            <a:endParaRPr b="1" i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If we know</a:t>
            </a:r>
            <a:endParaRPr b="1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for some b that P</a:t>
            </a:r>
            <a:r>
              <a:rPr baseline="-25000" lang="en" sz="1800"/>
              <a:t>1</a:t>
            </a:r>
            <a:r>
              <a:rPr lang="en" sz="1800"/>
              <a:t>, P</a:t>
            </a:r>
            <a:r>
              <a:rPr baseline="-25000" lang="en" sz="1800"/>
              <a:t>2</a:t>
            </a:r>
            <a:r>
              <a:rPr lang="en" sz="1800"/>
              <a:t>, …, P</a:t>
            </a:r>
            <a:r>
              <a:rPr baseline="-25000" lang="en" sz="1800"/>
              <a:t>b</a:t>
            </a:r>
            <a:r>
              <a:rPr lang="en" sz="1800"/>
              <a:t> are true</a:t>
            </a:r>
            <a:endParaRPr sz="1800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for any k &gt;= b that  P</a:t>
            </a:r>
            <a:r>
              <a:rPr baseline="-25000" lang="en" sz="1800"/>
              <a:t>1</a:t>
            </a:r>
            <a:r>
              <a:rPr lang="en" sz="1800"/>
              <a:t>, P</a:t>
            </a:r>
            <a:r>
              <a:rPr baseline="-25000" lang="en" sz="1800"/>
              <a:t>2</a:t>
            </a:r>
            <a:r>
              <a:rPr lang="en" sz="1800"/>
              <a:t>, …, P</a:t>
            </a:r>
            <a:r>
              <a:rPr baseline="-25000" lang="en" sz="1800"/>
              <a:t>k</a:t>
            </a:r>
            <a:r>
              <a:rPr lang="en" sz="1800"/>
              <a:t>  imply  P</a:t>
            </a:r>
            <a:r>
              <a:rPr baseline="-25000" lang="en" sz="1800"/>
              <a:t>k+1</a:t>
            </a:r>
            <a:endParaRPr baseline="-25000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Then 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Every  P</a:t>
            </a:r>
            <a:r>
              <a:rPr baseline="-25000" lang="en"/>
              <a:t>i</a:t>
            </a:r>
            <a:r>
              <a:rPr lang="en"/>
              <a:t>  is true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by Induction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238400" y="1152425"/>
            <a:ext cx="8520600" cy="3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Inductive basis</a:t>
            </a:r>
            <a:endParaRPr b="1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Find </a:t>
            </a: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, P</a:t>
            </a:r>
            <a:r>
              <a:rPr baseline="-25000" lang="en" sz="1800"/>
              <a:t>2</a:t>
            </a:r>
            <a:r>
              <a:rPr lang="en" sz="1800"/>
              <a:t>, …, P</a:t>
            </a:r>
            <a:r>
              <a:rPr baseline="-25000" lang="en" sz="1800"/>
              <a:t>b</a:t>
            </a:r>
            <a:r>
              <a:rPr lang="en" sz="1800"/>
              <a:t> which are true</a:t>
            </a:r>
            <a:endParaRPr sz="1800"/>
          </a:p>
          <a:p>
            <a:pPr indent="0" lvl="0" marL="9144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 Inductive hypothesis</a:t>
            </a:r>
            <a:endParaRPr b="1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Let’s assume </a:t>
            </a:r>
            <a:r>
              <a:rPr lang="en" sz="1800"/>
              <a:t>P</a:t>
            </a:r>
            <a:r>
              <a:rPr baseline="-25000" lang="en" sz="1800"/>
              <a:t>1</a:t>
            </a:r>
            <a:r>
              <a:rPr lang="en" sz="1800"/>
              <a:t>, P</a:t>
            </a:r>
            <a:r>
              <a:rPr baseline="-25000" lang="en" sz="1800"/>
              <a:t>2</a:t>
            </a:r>
            <a:r>
              <a:rPr lang="en" sz="1800"/>
              <a:t>, …, P</a:t>
            </a:r>
            <a:r>
              <a:rPr baseline="-25000" lang="en" sz="1800"/>
              <a:t>k</a:t>
            </a:r>
            <a:r>
              <a:rPr lang="en" sz="1800"/>
              <a:t> are true for any k &gt;= b</a:t>
            </a:r>
            <a:endParaRPr sz="1800"/>
          </a:p>
          <a:p>
            <a:pPr indent="0" lvl="0" marL="9144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 Inductive step</a:t>
            </a:r>
            <a:endParaRPr b="1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Show that P</a:t>
            </a:r>
            <a:r>
              <a:rPr baseline="-25000" lang="en" sz="1800"/>
              <a:t>k+1</a:t>
            </a:r>
            <a:r>
              <a:rPr lang="en" sz="1800"/>
              <a:t> is true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(1) - Proof by Induction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Theorem:  A binary tree of height n has at most  2</a:t>
            </a:r>
            <a:r>
              <a:rPr baseline="30000" lang="en"/>
              <a:t>n</a:t>
            </a:r>
            <a:r>
              <a:rPr lang="en"/>
              <a:t>  leaves.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Proof by induction: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let L(i) be the maximum number of leaves of any subtree at height i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100" y="2722250"/>
            <a:ext cx="3228825" cy="222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(1) - cont.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We want to show:</a:t>
            </a:r>
            <a:r>
              <a:rPr lang="en" sz="2000"/>
              <a:t>  		L(i) &lt;= 2</a:t>
            </a:r>
            <a:r>
              <a:rPr baseline="30000" lang="en" sz="2000"/>
              <a:t>i</a:t>
            </a:r>
            <a:endParaRPr baseline="30000" sz="2000"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/>
              <a:t>Inductive basis:</a:t>
            </a:r>
            <a:r>
              <a:rPr lang="en" sz="2000"/>
              <a:t>    			L(0) = 1       (the root node)</a:t>
            </a:r>
            <a:endParaRPr sz="2000"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/>
              <a:t>Inductive hypothesis:</a:t>
            </a:r>
            <a:r>
              <a:rPr lang="en" sz="2000"/>
              <a:t>    	Let’s assume L(i) &lt;= 2</a:t>
            </a:r>
            <a:r>
              <a:rPr baseline="30000" lang="en" sz="2000"/>
              <a:t>i</a:t>
            </a:r>
            <a:r>
              <a:rPr lang="en" sz="2000"/>
              <a:t> for all i = 0, 1, …, k</a:t>
            </a:r>
            <a:endParaRPr sz="2000"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r>
              <a:rPr b="1" lang="en" sz="2000"/>
              <a:t>Induction step: 			</a:t>
            </a:r>
            <a:r>
              <a:rPr lang="en" sz="2000"/>
              <a:t>we need to show that L(k + 1) &lt;= 2</a:t>
            </a:r>
            <a:r>
              <a:rPr baseline="30000" lang="en" sz="2000"/>
              <a:t>k+1</a:t>
            </a:r>
            <a:endParaRPr baseline="30000" sz="2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(1) - cont.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25" y="1264100"/>
            <a:ext cx="4451449" cy="26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836425" y="3879400"/>
            <a:ext cx="71913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From Inductive hypothesis: L(k) &lt;= 2k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5220425" y="1925550"/>
            <a:ext cx="3470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FF"/>
                </a:solidFill>
              </a:rPr>
              <a:t>Inductive step</a:t>
            </a:r>
            <a:endParaRPr b="1"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(1) - cont.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25" y="1281113"/>
            <a:ext cx="6838950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1211375" y="3991100"/>
            <a:ext cx="55377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L(k+1)  &lt;=  2 * L(k)  &lt;=  2 * 2</a:t>
            </a:r>
            <a:r>
              <a:rPr baseline="30000" lang="en" sz="1800"/>
              <a:t>k</a:t>
            </a:r>
            <a:r>
              <a:rPr lang="en" sz="1800"/>
              <a:t>  =  2</a:t>
            </a:r>
            <a:r>
              <a:rPr baseline="30000" lang="en" sz="1800"/>
              <a:t>k+1</a:t>
            </a:r>
            <a:endParaRPr baseline="30000" sz="18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2400"/>
              <a:t>(we add at most two nodes for every leaf of level k)</a:t>
            </a:r>
            <a:endParaRPr baseline="30000"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induction to prove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0825" y="1985900"/>
            <a:ext cx="1823675" cy="9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