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Open Sans" panose="020B0604020202020204" charset="0"/>
      <p:regular r:id="rId16"/>
      <p:bold r:id="rId17"/>
      <p:italic r:id="rId18"/>
      <p:boldItalic r:id="rId19"/>
    </p:embeddedFont>
    <p:embeddedFont>
      <p:font typeface="PT Sans Narrow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12" autoAdjust="0"/>
  </p:normalViewPr>
  <p:slideViewPr>
    <p:cSldViewPr snapToGrid="0">
      <p:cViewPr varScale="1">
        <p:scale>
          <a:sx n="107" d="100"/>
          <a:sy n="107" d="100"/>
        </p:scale>
        <p:origin x="75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0e2f5901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0e2f5901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0e2f590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0e2f590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0e2f5901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0e2f5901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0baa514b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0baa514b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0baa514b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0baa514b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0baa514b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0baa514b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0e2f5901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0e2f5901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0e2f5901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0e2f5901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0e2f5901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0e2f5901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0e2f5901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0e2f59016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Chapter-1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Textbook-1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by Contradiction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We want to prove that a statement P is true</a:t>
            </a:r>
            <a:endParaRPr b="1"/>
          </a:p>
          <a:p>
            <a:pPr marL="457200" lvl="0" indent="-3429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we assume that P is false</a:t>
            </a:r>
            <a:endParaRPr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then we arrive at an incorrect conclusion</a:t>
            </a:r>
            <a:endParaRPr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therefore, statement P must be true 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Example-2: Introduction by Contradiction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42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Theorem:    </a:t>
            </a:r>
            <a:r>
              <a:rPr lang="en"/>
              <a:t>           is not rational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Proof: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Assume by contradiction that it is rational</a:t>
            </a:r>
            <a:endParaRPr b="1"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=  n/m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n and m have no common factors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We will show that this is impossible</a:t>
            </a:r>
            <a:endParaRPr b="1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000" y="1366125"/>
            <a:ext cx="347466" cy="2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25" y="3404325"/>
            <a:ext cx="347466" cy="2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Example-2: Cont.</a:t>
            </a: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       = n/m         ==&gt;           2 m</a:t>
            </a:r>
            <a:r>
              <a:rPr lang="en" sz="2000" baseline="30000"/>
              <a:t>2</a:t>
            </a:r>
            <a:r>
              <a:rPr lang="en" sz="2000"/>
              <a:t> = n</a:t>
            </a:r>
            <a:r>
              <a:rPr lang="en" sz="2000" baseline="30000"/>
              <a:t>2</a:t>
            </a:r>
            <a:r>
              <a:rPr lang="en" sz="2000"/>
              <a:t> </a:t>
            </a:r>
            <a:endParaRPr sz="20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Therefore,  n</a:t>
            </a:r>
            <a:r>
              <a:rPr lang="en" sz="2000" baseline="30000"/>
              <a:t>2</a:t>
            </a:r>
            <a:r>
              <a:rPr lang="en" sz="2000"/>
              <a:t>  is even     ==&gt;    n is even (n = 2k)</a:t>
            </a:r>
            <a:endParaRPr sz="20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2 m</a:t>
            </a:r>
            <a:r>
              <a:rPr lang="en" sz="2000" baseline="30000"/>
              <a:t>2</a:t>
            </a:r>
            <a:r>
              <a:rPr lang="en" sz="2000"/>
              <a:t> = 4k</a:t>
            </a:r>
            <a:r>
              <a:rPr lang="en" sz="2000" baseline="30000"/>
              <a:t>2</a:t>
            </a:r>
            <a:r>
              <a:rPr lang="en" sz="2000"/>
              <a:t>             m</a:t>
            </a:r>
            <a:r>
              <a:rPr lang="en" sz="2000" baseline="30000"/>
              <a:t>2</a:t>
            </a:r>
            <a:r>
              <a:rPr lang="en" sz="2000"/>
              <a:t> = 2k</a:t>
            </a:r>
            <a:r>
              <a:rPr lang="en" sz="2000" baseline="30000"/>
              <a:t>2</a:t>
            </a:r>
            <a:r>
              <a:rPr lang="en" sz="2000"/>
              <a:t>                   m is even   (m = 2p)</a:t>
            </a:r>
            <a:endParaRPr sz="20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Thus, m and n have common factor 2</a:t>
            </a:r>
            <a:endParaRPr sz="20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/>
              <a:t>          Contradiction!</a:t>
            </a:r>
            <a:endParaRPr sz="2000" b="1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425" y="1337300"/>
            <a:ext cx="347466" cy="2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3CF6-096C-4DAC-A019-2F3E412D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539E-6133-4855-819E-E5D836D38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25" y="1266325"/>
            <a:ext cx="9033271" cy="3302700"/>
          </a:xfrm>
        </p:spPr>
        <p:txBody>
          <a:bodyPr/>
          <a:lstStyle/>
          <a:p>
            <a:r>
              <a:rPr lang="en-US" dirty="0"/>
              <a:t>In a triangle ABC, prove by contradiction that if the angle &lt;CAB is equivalent to the angle &lt;CBA, then the line AC is equivalent to the line CB.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1A79D1A-54AD-4EF9-95FE-15CBB9403D0E}"/>
              </a:ext>
            </a:extLst>
          </p:cNvPr>
          <p:cNvSpPr/>
          <p:nvPr/>
        </p:nvSpPr>
        <p:spPr>
          <a:xfrm>
            <a:off x="689372" y="2739080"/>
            <a:ext cx="989410" cy="846535"/>
          </a:xfrm>
          <a:prstGeom prst="triangl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B8BA1-CDFA-42BF-B8E4-DA3CED019C82}"/>
              </a:ext>
            </a:extLst>
          </p:cNvPr>
          <p:cNvSpPr txBox="1"/>
          <p:nvPr/>
        </p:nvSpPr>
        <p:spPr>
          <a:xfrm>
            <a:off x="482204" y="3585615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0AFB08-5AA1-4F75-88CB-AB7D6DDA54D4}"/>
              </a:ext>
            </a:extLst>
          </p:cNvPr>
          <p:cNvSpPr txBox="1"/>
          <p:nvPr/>
        </p:nvSpPr>
        <p:spPr>
          <a:xfrm>
            <a:off x="1555247" y="361419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254B17-D238-48B0-BBAB-CF96B0862ECD}"/>
              </a:ext>
            </a:extLst>
          </p:cNvPr>
          <p:cNvSpPr txBox="1"/>
          <p:nvPr/>
        </p:nvSpPr>
        <p:spPr>
          <a:xfrm>
            <a:off x="1031631" y="242748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207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Techniques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Proof by induction</a:t>
            </a:r>
            <a:br>
              <a:rPr lang="en"/>
            </a:b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Proof by contradiction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Induction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We have statements </a:t>
            </a:r>
            <a:r>
              <a:rPr lang="en" b="1" i="1"/>
              <a:t>P</a:t>
            </a:r>
            <a:r>
              <a:rPr lang="en" b="1" i="1" baseline="-25000"/>
              <a:t>1</a:t>
            </a:r>
            <a:r>
              <a:rPr lang="en" b="1" i="1"/>
              <a:t>, P</a:t>
            </a:r>
            <a:r>
              <a:rPr lang="en" b="1" i="1" baseline="-25000"/>
              <a:t>2</a:t>
            </a:r>
            <a:r>
              <a:rPr lang="en" b="1" i="1"/>
              <a:t>, P</a:t>
            </a:r>
            <a:r>
              <a:rPr lang="en" b="1" i="1" baseline="-25000"/>
              <a:t>3</a:t>
            </a:r>
            <a:r>
              <a:rPr lang="en" b="1" i="1"/>
              <a:t>, … </a:t>
            </a:r>
            <a:endParaRPr b="1" i="1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If we know</a:t>
            </a:r>
            <a:endParaRPr b="1"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for some b that P</a:t>
            </a:r>
            <a:r>
              <a:rPr lang="en" sz="1800" baseline="-25000"/>
              <a:t>1</a:t>
            </a:r>
            <a:r>
              <a:rPr lang="en" sz="1800"/>
              <a:t>, P</a:t>
            </a:r>
            <a:r>
              <a:rPr lang="en" sz="1800" baseline="-25000"/>
              <a:t>2</a:t>
            </a:r>
            <a:r>
              <a:rPr lang="en" sz="1800"/>
              <a:t>, …, P</a:t>
            </a:r>
            <a:r>
              <a:rPr lang="en" sz="1800" baseline="-25000"/>
              <a:t>b</a:t>
            </a:r>
            <a:r>
              <a:rPr lang="en" sz="1800"/>
              <a:t> are true</a:t>
            </a:r>
            <a:endParaRPr sz="1800"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for any k &gt;= b that  P</a:t>
            </a:r>
            <a:r>
              <a:rPr lang="en" sz="1800" baseline="-25000"/>
              <a:t>1</a:t>
            </a:r>
            <a:r>
              <a:rPr lang="en" sz="1800"/>
              <a:t>, P</a:t>
            </a:r>
            <a:r>
              <a:rPr lang="en" sz="1800" baseline="-25000"/>
              <a:t>2</a:t>
            </a:r>
            <a:r>
              <a:rPr lang="en" sz="1800"/>
              <a:t>, …, P</a:t>
            </a:r>
            <a:r>
              <a:rPr lang="en" sz="1800" baseline="-25000"/>
              <a:t>k</a:t>
            </a:r>
            <a:r>
              <a:rPr lang="en" sz="1800"/>
              <a:t>  imply  P</a:t>
            </a:r>
            <a:r>
              <a:rPr lang="en" sz="1800" baseline="-25000"/>
              <a:t>k+1</a:t>
            </a:r>
            <a:endParaRPr sz="1800" baseline="-250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Then </a:t>
            </a:r>
            <a:endParaRPr b="1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Every  P</a:t>
            </a:r>
            <a:r>
              <a:rPr lang="en" baseline="-25000"/>
              <a:t>i</a:t>
            </a:r>
            <a:r>
              <a:rPr lang="en"/>
              <a:t>  is true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by Induction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238400" y="1152425"/>
            <a:ext cx="8520600" cy="3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Inductive basis</a:t>
            </a:r>
            <a:endParaRPr b="1" dirty="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Find P</a:t>
            </a:r>
            <a:r>
              <a:rPr lang="en" sz="1800" baseline="-25000" dirty="0"/>
              <a:t>1</a:t>
            </a:r>
            <a:r>
              <a:rPr lang="en" sz="1800" dirty="0"/>
              <a:t>, P</a:t>
            </a:r>
            <a:r>
              <a:rPr lang="en" sz="1800" baseline="-25000" dirty="0"/>
              <a:t>2</a:t>
            </a:r>
            <a:r>
              <a:rPr lang="en" sz="1800" dirty="0"/>
              <a:t>, …, P</a:t>
            </a:r>
            <a:r>
              <a:rPr lang="en" sz="1800" baseline="-25000" dirty="0"/>
              <a:t>b</a:t>
            </a:r>
            <a:r>
              <a:rPr lang="en" sz="1800" dirty="0"/>
              <a:t> which are true</a:t>
            </a:r>
            <a:endParaRPr sz="1800" dirty="0"/>
          </a:p>
          <a:p>
            <a:pPr marL="9144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 Inductive hypothesis</a:t>
            </a:r>
            <a:endParaRPr b="1" dirty="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Let’s assume P</a:t>
            </a:r>
            <a:r>
              <a:rPr lang="en" sz="1800" baseline="-25000" dirty="0"/>
              <a:t>1</a:t>
            </a:r>
            <a:r>
              <a:rPr lang="en" sz="1800" dirty="0"/>
              <a:t>, P</a:t>
            </a:r>
            <a:r>
              <a:rPr lang="en" sz="1800" baseline="-25000" dirty="0"/>
              <a:t>2</a:t>
            </a:r>
            <a:r>
              <a:rPr lang="en" sz="1800" dirty="0"/>
              <a:t>, …, P</a:t>
            </a:r>
            <a:r>
              <a:rPr lang="en" sz="1800" baseline="-25000" dirty="0"/>
              <a:t>k</a:t>
            </a:r>
            <a:r>
              <a:rPr lang="en" sz="1800" dirty="0"/>
              <a:t> are true for any k &gt;= b</a:t>
            </a:r>
            <a:endParaRPr sz="1800" dirty="0"/>
          </a:p>
          <a:p>
            <a:pPr marL="9144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 Inductive step</a:t>
            </a:r>
            <a:endParaRPr b="1" dirty="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Show that P</a:t>
            </a:r>
            <a:r>
              <a:rPr lang="en" sz="1800" baseline="-25000" dirty="0"/>
              <a:t>k+1</a:t>
            </a:r>
            <a:r>
              <a:rPr lang="en" sz="1800" dirty="0"/>
              <a:t> is true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(1) - Proof by Induction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Theorem:  A binary tree of height n has at most  2</a:t>
            </a:r>
            <a:r>
              <a:rPr lang="en" baseline="30000"/>
              <a:t>n</a:t>
            </a:r>
            <a:r>
              <a:rPr lang="en"/>
              <a:t>  leaves.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Proof by induction: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let L(i) be the maximum number of leaves of any subtree at height i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100" y="2722250"/>
            <a:ext cx="3228825" cy="22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(1) - cont.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We want to show:</a:t>
            </a:r>
            <a:r>
              <a:rPr lang="en" sz="2000" dirty="0"/>
              <a:t>  	    L(i) &lt;= 2</a:t>
            </a:r>
            <a:r>
              <a:rPr lang="en" sz="2000" baseline="30000" dirty="0"/>
              <a:t>i</a:t>
            </a:r>
            <a:endParaRPr sz="2000" baseline="30000" dirty="0"/>
          </a:p>
          <a:p>
            <a:pPr marL="0" lvl="0" indent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dirty="0"/>
              <a:t>Inductive basis:</a:t>
            </a:r>
            <a:r>
              <a:rPr lang="en" sz="2000" dirty="0"/>
              <a:t>    	    L(0) = 1       (the root node)</a:t>
            </a:r>
            <a:endParaRPr sz="2000" dirty="0"/>
          </a:p>
          <a:p>
            <a:pPr marL="0" lvl="0" indent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dirty="0"/>
              <a:t>Inductive hypothesis:</a:t>
            </a:r>
            <a:r>
              <a:rPr lang="en" sz="2000" dirty="0"/>
              <a:t>    Let’s assume L(i) &lt;= 2</a:t>
            </a:r>
            <a:r>
              <a:rPr lang="en" sz="2000" baseline="30000" dirty="0"/>
              <a:t>i</a:t>
            </a:r>
            <a:r>
              <a:rPr lang="en" sz="2000" dirty="0"/>
              <a:t> for all i = 0, 1, …, k</a:t>
            </a:r>
            <a:endParaRPr sz="2000" dirty="0"/>
          </a:p>
          <a:p>
            <a:pPr marL="0" lvl="0" indent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dirty="0"/>
              <a:t> </a:t>
            </a:r>
            <a:r>
              <a:rPr lang="en" sz="2000" b="1" dirty="0"/>
              <a:t>Induction step: 	   </a:t>
            </a:r>
            <a:r>
              <a:rPr lang="en" sz="2000" dirty="0"/>
              <a:t>we need to show that L(k + 1) &lt;= 2</a:t>
            </a:r>
            <a:r>
              <a:rPr lang="en" sz="2000" baseline="30000" dirty="0"/>
              <a:t>k+1</a:t>
            </a:r>
            <a:endParaRPr sz="2000" baseline="300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(1) - cont.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25" y="1264100"/>
            <a:ext cx="4451449" cy="26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836425" y="3879400"/>
            <a:ext cx="71913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From Inductive hypothesis: L(k) &lt;= 2</a:t>
            </a:r>
            <a:r>
              <a:rPr lang="en" sz="2400" baseline="30000" dirty="0"/>
              <a:t>k</a:t>
            </a:r>
            <a:endParaRPr sz="2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19"/>
          <p:cNvSpPr txBox="1"/>
          <p:nvPr/>
        </p:nvSpPr>
        <p:spPr>
          <a:xfrm>
            <a:off x="5220425" y="1925550"/>
            <a:ext cx="3470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</a:rPr>
              <a:t>Inductive step</a:t>
            </a:r>
            <a:endParaRPr sz="24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(1) - cont.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25" y="1281113"/>
            <a:ext cx="683895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1211375" y="3991100"/>
            <a:ext cx="5537700" cy="7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L(k+1)  &lt;=  2 * L(k)  &lt;=  2 * 2</a:t>
            </a:r>
            <a:r>
              <a:rPr lang="en" sz="1800" baseline="30000" dirty="0"/>
              <a:t>k</a:t>
            </a:r>
            <a:r>
              <a:rPr lang="en" sz="1800" dirty="0"/>
              <a:t>  =  2</a:t>
            </a:r>
            <a:r>
              <a:rPr lang="en" sz="1800" baseline="30000" dirty="0"/>
              <a:t>k+1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baseline="30000" dirty="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aseline="30000" dirty="0"/>
              <a:t>(we add at most two nodes for every leaf of level k)</a:t>
            </a:r>
            <a:endParaRPr sz="2400" baseline="30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baseline="30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baseline="30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induction to prove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825" y="1985900"/>
            <a:ext cx="1823675" cy="9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457</Words>
  <Application>Microsoft Office PowerPoint</Application>
  <PresentationFormat>On-screen Show (16:9)</PresentationFormat>
  <Paragraphs>79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Open Sans</vt:lpstr>
      <vt:lpstr>PT Sans Narrow</vt:lpstr>
      <vt:lpstr>Arial</vt:lpstr>
      <vt:lpstr>Tropic</vt:lpstr>
      <vt:lpstr>Chapter-1 Textbook-1</vt:lpstr>
      <vt:lpstr>Proof Techniques</vt:lpstr>
      <vt:lpstr>Induction  </vt:lpstr>
      <vt:lpstr>Proof by Induction  </vt:lpstr>
      <vt:lpstr>Example (1) - Proof by Induction</vt:lpstr>
      <vt:lpstr>Example (1) - cont.</vt:lpstr>
      <vt:lpstr>Example (1) - cont.</vt:lpstr>
      <vt:lpstr>Example (1) - cont.</vt:lpstr>
      <vt:lpstr>Exercise</vt:lpstr>
      <vt:lpstr>Proof by Contradiction  </vt:lpstr>
      <vt:lpstr>Example-2: Introduction by Contradiction</vt:lpstr>
      <vt:lpstr>Example-2: Cont.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Chapter-1 Textbook-1</dc:title>
  <dc:creator>hamedabdelhaq</dc:creator>
  <cp:lastModifiedBy>Hamed Abdelhaq</cp:lastModifiedBy>
  <cp:revision>4</cp:revision>
  <dcterms:modified xsi:type="dcterms:W3CDTF">2020-09-17T07:53:45Z</dcterms:modified>
</cp:coreProperties>
</file>