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59" r:id="rId9"/>
    <p:sldId id="267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28B"/>
    <a:srgbClr val="3E863D"/>
    <a:srgbClr val="DD0031"/>
    <a:srgbClr val="859C62"/>
    <a:srgbClr val="342A2B"/>
    <a:srgbClr val="C3002F"/>
    <a:srgbClr val="FFFF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 snapToGrid="0">
      <p:cViewPr>
        <p:scale>
          <a:sx n="100" d="100"/>
          <a:sy n="100" d="100"/>
        </p:scale>
        <p:origin x="306" y="3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6D47B4-B13E-46A4-AFD1-E7905F811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DA95F8A-FFCF-40BC-8473-AC9F31E13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3C5B3F1-08FA-46BA-AD42-570DC98F7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5964-8575-458D-9ABC-9F1C2CEECB29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92D3222-248A-455E-9388-DDBA2D39E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63A8AA-7CF5-45F1-A414-556FF801E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317E-A85D-406E-B43C-9905EC053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0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97C0D4-736C-47FD-B291-1C9BCC2C1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633E4C7-D14D-406D-B8D5-E7CF32C2D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B8AEFB9-9DC0-43FF-B6D1-F562B4EA5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5964-8575-458D-9ABC-9F1C2CEECB29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23AB5B0-F411-4AC0-9218-F67ACCCE3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E45C7F4-3446-465B-B0D8-0B4C6F77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317E-A85D-406E-B43C-9905EC053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67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3081726F-E798-4AB7-A120-1BCD59CB3D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725A37C-3823-4503-B862-0E03E50ED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7777FF0-E78D-413B-8EB7-BE919F639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5964-8575-458D-9ABC-9F1C2CEECB29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B5C8BAA-3820-466C-9C7A-05E20C375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47FE7E3-0E63-40E1-8CCF-8AACF36B5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317E-A85D-406E-B43C-9905EC053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265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64DAAE-170E-4389-BEB3-8511466AE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4E30E0F-3EE7-4ECC-AFEF-E75550395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3BF12CA-FCCA-4729-8670-51FF90666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5964-8575-458D-9ABC-9F1C2CEECB29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1FD8A64-F4E4-46D2-9656-EE8989239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A57E37E-5A30-4A5C-BFE8-6046123D3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317E-A85D-406E-B43C-9905EC053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75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8D92703-8A4A-4679-98A0-D78C8C89D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BA57134-C096-4329-A90C-BD4EE73B5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5811B4C-B5CD-432A-8E74-16408AC80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5964-8575-458D-9ABC-9F1C2CEECB29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F321DC5-DF1E-468C-B550-77D53BCF9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07D8450-6A84-4272-8B1B-A66770BF4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317E-A85D-406E-B43C-9905EC053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25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AA7392-EB1F-4E48-AEAC-281AC64D1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E93AF15-1FB0-49A0-8280-4EC9664B8C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14ABFF1-71BF-4FD3-B4FD-3A451D359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6DE2B28-6DB4-47EF-99E2-01F288972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5964-8575-458D-9ABC-9F1C2CEECB29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B6CB976-A0D1-4D77-8E81-5D91CCD58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ACBE882-8BA6-410A-A2EA-49926966C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317E-A85D-406E-B43C-9905EC053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F2C49A-2C5C-4BE3-BB1E-363765FCA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826293D-7DC6-4C31-98AC-6BD1D651E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9FCC6DB-39D8-4B52-A2D1-6319C138E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DC6D58A-7101-40F9-A944-EBBF1BF2A0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5364FAA3-E139-4E19-B503-14E6074E6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C8EDF212-EA2C-46EC-8EAC-BE6EFFF56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5964-8575-458D-9ABC-9F1C2CEECB29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EA8A9386-7F4B-4BDB-8F43-037345D4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8E6FAFC4-A540-40BA-B386-5E568BB88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317E-A85D-406E-B43C-9905EC053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59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7E7B2EC-364B-4ADE-9055-C700F287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B993E82D-033C-44B0-9D2D-8937C3F2A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5964-8575-458D-9ABC-9F1C2CEECB29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C2723CA-2685-4C59-91E2-AB0E77F4E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26F99D4-C70A-4F25-8476-A1DF0F64B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317E-A85D-406E-B43C-9905EC053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10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77C2C64B-6279-4445-9252-09230B69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5964-8575-458D-9ABC-9F1C2CEECB29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3E660482-8AA2-4CCA-98AB-8A6AEC592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9714648-6F67-4730-A821-22DF9628A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317E-A85D-406E-B43C-9905EC053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03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E65B14-1C8F-4114-BC9A-500FC5FF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AD5D810-5E06-4526-B716-EB04CCC65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0F6C82D-5C1A-45CA-A422-7E44EE231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5413368-12C8-4E05-BBAA-B9FD9BB3E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5964-8575-458D-9ABC-9F1C2CEECB29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209F07B-29B4-409E-B553-61EE07713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26C9989-F844-43A5-9595-D61053911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317E-A85D-406E-B43C-9905EC053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837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DE46703-8D15-466F-9BC4-79BA17E90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8F6AECFB-9B38-438B-90D5-F6A0FFF795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8E2B4D6-85B5-4936-99E7-F36167DF7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5824FC6-3A7F-402A-AD28-CD079975B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5964-8575-458D-9ABC-9F1C2CEECB29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CC63D46-6F11-4639-BA86-DFAF129F0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6336AE4-86B6-40E8-8E45-0D376B1FB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317E-A85D-406E-B43C-9905EC053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86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B337F29D-C9A9-4FC9-B802-747D47C9E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 err="1"/>
              <a:t>Mintacím</a:t>
            </a:r>
            <a:r>
              <a:rPr lang="en-GB" noProof="0" dirty="0"/>
              <a:t> </a:t>
            </a:r>
            <a:r>
              <a:rPr lang="en-GB" noProof="0" dirty="0" err="1"/>
              <a:t>szerkesztése</a:t>
            </a:r>
            <a:endParaRPr lang="en-GB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9DD4C9C-AB76-4535-9ED8-A11D035D8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/>
              <a:t>Mintaszöveg</a:t>
            </a:r>
            <a:r>
              <a:rPr lang="en-GB" noProof="0" dirty="0"/>
              <a:t> </a:t>
            </a:r>
            <a:r>
              <a:rPr lang="en-GB" noProof="0" dirty="0" err="1"/>
              <a:t>szerkesztése</a:t>
            </a:r>
            <a:endParaRPr lang="en-GB" noProof="0" dirty="0"/>
          </a:p>
          <a:p>
            <a:pPr lvl="1"/>
            <a:r>
              <a:rPr lang="en-GB" noProof="0" dirty="0" err="1"/>
              <a:t>Második</a:t>
            </a:r>
            <a:r>
              <a:rPr lang="en-GB" noProof="0" dirty="0"/>
              <a:t> </a:t>
            </a:r>
            <a:r>
              <a:rPr lang="en-GB" noProof="0" dirty="0" err="1"/>
              <a:t>szint</a:t>
            </a:r>
            <a:endParaRPr lang="en-GB" noProof="0" dirty="0"/>
          </a:p>
          <a:p>
            <a:pPr lvl="2"/>
            <a:r>
              <a:rPr lang="en-GB" noProof="0" dirty="0" err="1"/>
              <a:t>Harmadik</a:t>
            </a:r>
            <a:r>
              <a:rPr lang="en-GB" noProof="0" dirty="0"/>
              <a:t> </a:t>
            </a:r>
            <a:r>
              <a:rPr lang="en-GB" noProof="0" dirty="0" err="1"/>
              <a:t>szint</a:t>
            </a:r>
            <a:endParaRPr lang="en-GB" noProof="0" dirty="0"/>
          </a:p>
          <a:p>
            <a:pPr lvl="3"/>
            <a:r>
              <a:rPr lang="en-GB" noProof="0" dirty="0" err="1"/>
              <a:t>Negyedik</a:t>
            </a:r>
            <a:r>
              <a:rPr lang="en-GB" noProof="0" dirty="0"/>
              <a:t> </a:t>
            </a:r>
            <a:r>
              <a:rPr lang="en-GB" noProof="0" dirty="0" err="1"/>
              <a:t>szint</a:t>
            </a:r>
            <a:endParaRPr lang="en-GB" noProof="0" dirty="0"/>
          </a:p>
          <a:p>
            <a:pPr lvl="4"/>
            <a:r>
              <a:rPr lang="en-GB" noProof="0" dirty="0" err="1"/>
              <a:t>Ötödik</a:t>
            </a:r>
            <a:r>
              <a:rPr lang="en-GB" noProof="0" dirty="0"/>
              <a:t> </a:t>
            </a:r>
            <a:r>
              <a:rPr lang="en-GB" noProof="0" dirty="0" err="1"/>
              <a:t>szint</a:t>
            </a:r>
            <a:endParaRPr lang="en-GB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A0DA0FD-5DB4-446E-88F1-60CF0D025C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95964-8575-458D-9ABC-9F1C2CEECB29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2D44FF6-C228-4639-AEBF-2F054AB47D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995E653-AE8E-4391-B7E2-B6482AD58C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B317E-A85D-406E-B43C-9905EC053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24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342A2B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42A2B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42A2B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42A2B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42A2B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42A2B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>
            <a:extLst>
              <a:ext uri="{FF2B5EF4-FFF2-40B4-BE49-F238E27FC236}">
                <a16:creationId xmlns:a16="http://schemas.microsoft.com/office/drawing/2014/main" id="{108E23B5-3CB4-44E0-A331-71E02866F4EF}"/>
              </a:ext>
            </a:extLst>
          </p:cNvPr>
          <p:cNvSpPr/>
          <p:nvPr/>
        </p:nvSpPr>
        <p:spPr>
          <a:xfrm>
            <a:off x="0" y="4738228"/>
            <a:ext cx="12192000" cy="2135653"/>
          </a:xfrm>
          <a:prstGeom prst="rect">
            <a:avLst/>
          </a:prstGeom>
          <a:solidFill>
            <a:srgbClr val="859C62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F798420-98A5-4473-B34F-C0CBA6CD5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7940" y="4891050"/>
            <a:ext cx="9144000" cy="1966950"/>
          </a:xfrm>
        </p:spPr>
        <p:txBody>
          <a:bodyPr anchor="ctr"/>
          <a:lstStyle/>
          <a:p>
            <a:r>
              <a:rPr lang="en-US" dirty="0"/>
              <a:t>Made by</a:t>
            </a:r>
          </a:p>
          <a:p>
            <a:r>
              <a:rPr lang="hu-HU" sz="2800" b="1" dirty="0" err="1"/>
              <a:t>Bédi</a:t>
            </a:r>
            <a:r>
              <a:rPr lang="hu-HU" sz="2800" b="1" dirty="0"/>
              <a:t> Alexandra		Molnár Máté</a:t>
            </a:r>
            <a:endParaRPr lang="en-US" sz="2800" b="1" dirty="0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D777855A-2A40-45F3-B5E4-45CCCB477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5274" y="2004886"/>
            <a:ext cx="6741453" cy="1917434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C25702F7-B837-4A36-8D48-6CB0F1FBF1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30" y="313239"/>
            <a:ext cx="2386861" cy="837838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7F2108E7-B919-4780-8F36-F6877FC228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220" y="154909"/>
            <a:ext cx="865560" cy="1219099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B16D6666-0BC5-4E73-B3B1-92DC63FC2164}"/>
              </a:ext>
            </a:extLst>
          </p:cNvPr>
          <p:cNvSpPr txBox="1"/>
          <p:nvPr/>
        </p:nvSpPr>
        <p:spPr>
          <a:xfrm>
            <a:off x="8507846" y="470548"/>
            <a:ext cx="3334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b="1" dirty="0"/>
              <a:t>Győri SZC Jedlik </a:t>
            </a:r>
            <a:r>
              <a:rPr lang="hu-HU" sz="1400" b="1" dirty="0">
                <a:solidFill>
                  <a:srgbClr val="342A2B"/>
                </a:solidFill>
              </a:rPr>
              <a:t>Ányos</a:t>
            </a:r>
            <a:r>
              <a:rPr lang="hu-HU" sz="1400" b="1" dirty="0"/>
              <a:t> Gépipari és </a:t>
            </a:r>
            <a:br>
              <a:rPr lang="hu-HU" sz="1400" b="1" dirty="0"/>
            </a:br>
            <a:r>
              <a:rPr lang="hu-HU" sz="1400" b="1" dirty="0"/>
              <a:t>Informatikai Technikum és Kollégium</a:t>
            </a:r>
          </a:p>
        </p:txBody>
      </p:sp>
    </p:spTree>
    <p:extLst>
      <p:ext uri="{BB962C8B-B14F-4D97-AF65-F5344CB8AC3E}">
        <p14:creationId xmlns:p14="http://schemas.microsoft.com/office/powerpoint/2010/main" val="3637448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>
            <a:extLst>
              <a:ext uri="{FF2B5EF4-FFF2-40B4-BE49-F238E27FC236}">
                <a16:creationId xmlns:a16="http://schemas.microsoft.com/office/drawing/2014/main" id="{CAF50AD9-9DAF-45CF-B24D-21BAC3C4DA86}"/>
              </a:ext>
            </a:extLst>
          </p:cNvPr>
          <p:cNvSpPr/>
          <p:nvPr/>
        </p:nvSpPr>
        <p:spPr>
          <a:xfrm>
            <a:off x="0" y="3518263"/>
            <a:ext cx="12192000" cy="3339737"/>
          </a:xfrm>
          <a:prstGeom prst="rect">
            <a:avLst/>
          </a:prstGeom>
          <a:solidFill>
            <a:srgbClr val="859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r>
              <a:rPr lang="en-US" sz="6000" b="1" dirty="0"/>
              <a:t>Future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058480" y="1498241"/>
            <a:ext cx="4075039" cy="1738312"/>
          </a:xfrm>
        </p:spPr>
        <p:txBody>
          <a:bodyPr>
            <a:noAutofit/>
          </a:bodyPr>
          <a:lstStyle/>
          <a:p>
            <a:r>
              <a:rPr lang="en-US" sz="3200" dirty="0">
                <a:latin typeface="+mj-lt"/>
              </a:rPr>
              <a:t>Payment methods</a:t>
            </a:r>
          </a:p>
          <a:p>
            <a:r>
              <a:rPr lang="en-US" sz="3200" dirty="0">
                <a:latin typeface="+mj-lt"/>
              </a:rPr>
              <a:t>Messages</a:t>
            </a:r>
          </a:p>
          <a:p>
            <a:r>
              <a:rPr lang="en-US" sz="3200" dirty="0">
                <a:latin typeface="+mj-lt"/>
              </a:rPr>
              <a:t>Personalized orders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193AEA91-6664-4EC3-B7B3-405EFA0A6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561" y="3857249"/>
            <a:ext cx="5124450" cy="2690336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77D37303-39D1-4EE8-92FC-5789048130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851" y="3852616"/>
            <a:ext cx="2690336" cy="269033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CAF50AD9-9DAF-45CF-B24D-21BAC3C4DA86}"/>
              </a:ext>
            </a:extLst>
          </p:cNvPr>
          <p:cNvSpPr/>
          <p:nvPr/>
        </p:nvSpPr>
        <p:spPr>
          <a:xfrm>
            <a:off x="0" y="2241567"/>
            <a:ext cx="12192000" cy="2374865"/>
          </a:xfrm>
          <a:prstGeom prst="rect">
            <a:avLst/>
          </a:prstGeom>
          <a:solidFill>
            <a:srgbClr val="859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209800" y="2650458"/>
            <a:ext cx="7772400" cy="1557082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you for your attention</a:t>
            </a:r>
            <a:r>
              <a:rPr lang="hu-HU" dirty="0"/>
              <a:t>!</a:t>
            </a: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10B90F5F-71CA-423C-95F3-7F9A72FBAA3D}"/>
              </a:ext>
            </a:extLst>
          </p:cNvPr>
          <p:cNvSpPr/>
          <p:nvPr/>
        </p:nvSpPr>
        <p:spPr>
          <a:xfrm>
            <a:off x="0" y="1"/>
            <a:ext cx="12192000" cy="2004968"/>
          </a:xfrm>
          <a:prstGeom prst="rect">
            <a:avLst/>
          </a:prstGeom>
          <a:solidFill>
            <a:srgbClr val="859C6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EBBC60A-6609-4172-B9B5-1901B9D12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b="1" dirty="0"/>
              <a:t>Purpose of Software</a:t>
            </a:r>
            <a:endParaRPr lang="en-GB" sz="60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D991ED0-0096-4F1C-B221-36CA1A3AE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007" y="3061123"/>
            <a:ext cx="8879986" cy="2617301"/>
          </a:xfrm>
        </p:spPr>
        <p:txBody>
          <a:bodyPr>
            <a:noAutofit/>
          </a:bodyPr>
          <a:lstStyle/>
          <a:p>
            <a:r>
              <a:rPr lang="en-GB" sz="3600" dirty="0"/>
              <a:t>E-commerce made easy</a:t>
            </a:r>
          </a:p>
          <a:p>
            <a:r>
              <a:rPr lang="hu-HU" sz="3600" dirty="0"/>
              <a:t>F</a:t>
            </a:r>
            <a:r>
              <a:rPr lang="en-US" sz="3600" dirty="0"/>
              <a:t>or small independent businesses, artists</a:t>
            </a:r>
          </a:p>
          <a:p>
            <a:r>
              <a:rPr lang="en-US" sz="3600" dirty="0"/>
              <a:t>Quality and environmental consciousness</a:t>
            </a:r>
            <a:endParaRPr lang="hu-HU" sz="3600" dirty="0"/>
          </a:p>
          <a:p>
            <a:r>
              <a:rPr lang="en-US" sz="3600" dirty="0"/>
              <a:t>Growing</a:t>
            </a:r>
            <a:r>
              <a:rPr lang="hu-HU" sz="3600" dirty="0"/>
              <a:t> </a:t>
            </a:r>
            <a:r>
              <a:rPr lang="en-US" sz="3600" dirty="0"/>
              <a:t>customer base, community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2153335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649502F5-5494-423F-B116-BD5C7E1FFD39}"/>
              </a:ext>
            </a:extLst>
          </p:cNvPr>
          <p:cNvSpPr/>
          <p:nvPr/>
        </p:nvSpPr>
        <p:spPr>
          <a:xfrm>
            <a:off x="5075852" y="0"/>
            <a:ext cx="7116147" cy="6857999"/>
          </a:xfrm>
          <a:prstGeom prst="rect">
            <a:avLst/>
          </a:prstGeom>
          <a:solidFill>
            <a:srgbClr val="859C62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B734F6D-6CB0-46A9-9767-48B00C859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808" y="490731"/>
            <a:ext cx="4237653" cy="1325563"/>
          </a:xfrm>
        </p:spPr>
        <p:txBody>
          <a:bodyPr>
            <a:normAutofit/>
          </a:bodyPr>
          <a:lstStyle/>
          <a:p>
            <a:r>
              <a:rPr lang="en-GB" sz="5400" dirty="0"/>
              <a:t>Features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0F1C3D7-31DA-46E2-AE6C-EFFFF7CF7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1614" y="1816294"/>
            <a:ext cx="4030824" cy="4323249"/>
          </a:xfrm>
        </p:spPr>
        <p:txBody>
          <a:bodyPr>
            <a:noAutofit/>
          </a:bodyPr>
          <a:lstStyle/>
          <a:p>
            <a:r>
              <a:rPr lang="en-US" sz="3600" dirty="0"/>
              <a:t>Account management</a:t>
            </a:r>
          </a:p>
          <a:p>
            <a:r>
              <a:rPr lang="en-US" sz="3600" dirty="0"/>
              <a:t>Sell and buy</a:t>
            </a:r>
            <a:endParaRPr lang="hu-HU" sz="3600" dirty="0"/>
          </a:p>
          <a:p>
            <a:r>
              <a:rPr lang="en-US" sz="3600" dirty="0"/>
              <a:t>Review</a:t>
            </a:r>
          </a:p>
          <a:p>
            <a:r>
              <a:rPr lang="en-US" sz="3600" dirty="0"/>
              <a:t>Order tracking</a:t>
            </a:r>
          </a:p>
          <a:p>
            <a:r>
              <a:rPr lang="en-US" sz="3600" dirty="0"/>
              <a:t>Search</a:t>
            </a:r>
          </a:p>
          <a:p>
            <a:r>
              <a:rPr lang="en-US" sz="3600" dirty="0"/>
              <a:t>Wishlist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7087FCA8-30C2-4F89-9BD7-601AB9470C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3956" r="15455"/>
          <a:stretch/>
        </p:blipFill>
        <p:spPr>
          <a:xfrm>
            <a:off x="5489329" y="868694"/>
            <a:ext cx="6425863" cy="5120610"/>
          </a:xfrm>
        </p:spPr>
      </p:pic>
    </p:spTree>
    <p:extLst>
      <p:ext uri="{BB962C8B-B14F-4D97-AF65-F5344CB8AC3E}">
        <p14:creationId xmlns:p14="http://schemas.microsoft.com/office/powerpoint/2010/main" val="315970928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églalap 18">
            <a:extLst>
              <a:ext uri="{FF2B5EF4-FFF2-40B4-BE49-F238E27FC236}">
                <a16:creationId xmlns:a16="http://schemas.microsoft.com/office/drawing/2014/main" id="{5BE740C4-E43B-40BC-BB17-F6D4E359C65D}"/>
              </a:ext>
            </a:extLst>
          </p:cNvPr>
          <p:cNvSpPr/>
          <p:nvPr/>
        </p:nvSpPr>
        <p:spPr>
          <a:xfrm>
            <a:off x="0" y="1"/>
            <a:ext cx="2696547" cy="6857999"/>
          </a:xfrm>
          <a:prstGeom prst="rect">
            <a:avLst/>
          </a:prstGeom>
          <a:solidFill>
            <a:srgbClr val="859C6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3730639-81BF-4977-AED7-A6C96E0F1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3506" y="293389"/>
            <a:ext cx="6798907" cy="1325563"/>
          </a:xfrm>
        </p:spPr>
        <p:txBody>
          <a:bodyPr/>
          <a:lstStyle/>
          <a:p>
            <a:r>
              <a:rPr lang="en-US" b="1" dirty="0"/>
              <a:t>Components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6F2F461-EF4F-47F5-B1E9-4CB62D2DD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8938" y="2160150"/>
            <a:ext cx="3006387" cy="307399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4800" b="1" dirty="0">
                <a:solidFill>
                  <a:srgbClr val="DD0031"/>
                </a:solidFill>
                <a:latin typeface="+mj-lt"/>
              </a:rPr>
              <a:t>Frontend</a:t>
            </a:r>
          </a:p>
          <a:p>
            <a:pPr>
              <a:lnSpc>
                <a:spcPct val="150000"/>
              </a:lnSpc>
            </a:pPr>
            <a:r>
              <a:rPr lang="en-US" sz="4800" b="1" dirty="0">
                <a:solidFill>
                  <a:srgbClr val="3E863D"/>
                </a:solidFill>
                <a:latin typeface="+mj-lt"/>
              </a:rPr>
              <a:t>Backend</a:t>
            </a:r>
          </a:p>
          <a:p>
            <a:pPr>
              <a:lnSpc>
                <a:spcPct val="150000"/>
              </a:lnSpc>
            </a:pPr>
            <a:r>
              <a:rPr lang="en-US" sz="4800" b="1" dirty="0">
                <a:solidFill>
                  <a:srgbClr val="00628B"/>
                </a:solidFill>
                <a:latin typeface="+mj-lt"/>
              </a:rPr>
              <a:t>Database</a:t>
            </a:r>
          </a:p>
        </p:txBody>
      </p:sp>
      <p:sp>
        <p:nvSpPr>
          <p:cNvPr id="7" name="Rombusz 6">
            <a:extLst>
              <a:ext uri="{FF2B5EF4-FFF2-40B4-BE49-F238E27FC236}">
                <a16:creationId xmlns:a16="http://schemas.microsoft.com/office/drawing/2014/main" id="{AB0AD49A-8983-4A9D-93D5-EB9373D874E9}"/>
              </a:ext>
            </a:extLst>
          </p:cNvPr>
          <p:cNvSpPr/>
          <p:nvPr/>
        </p:nvSpPr>
        <p:spPr>
          <a:xfrm>
            <a:off x="1334471" y="3957668"/>
            <a:ext cx="3842077" cy="1397409"/>
          </a:xfrm>
          <a:prstGeom prst="diamond">
            <a:avLst/>
          </a:prstGeom>
          <a:solidFill>
            <a:srgbClr val="00628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E26E9327-662D-4362-8378-BFF56875FEA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829" y="3502877"/>
            <a:ext cx="3117496" cy="2078330"/>
          </a:xfrm>
          <a:prstGeom prst="rect">
            <a:avLst/>
          </a:prstGeom>
          <a:scene3d>
            <a:camera prst="isometricOffAxis2Top"/>
            <a:lightRig rig="threePt" dir="t"/>
          </a:scene3d>
        </p:spPr>
      </p:pic>
      <p:sp>
        <p:nvSpPr>
          <p:cNvPr id="8" name="Rombusz 7">
            <a:extLst>
              <a:ext uri="{FF2B5EF4-FFF2-40B4-BE49-F238E27FC236}">
                <a16:creationId xmlns:a16="http://schemas.microsoft.com/office/drawing/2014/main" id="{494DBC05-1FB6-45E3-9370-182AD8E4CA78}"/>
              </a:ext>
            </a:extLst>
          </p:cNvPr>
          <p:cNvSpPr/>
          <p:nvPr/>
        </p:nvSpPr>
        <p:spPr>
          <a:xfrm>
            <a:off x="1302522" y="3024771"/>
            <a:ext cx="3842077" cy="1397409"/>
          </a:xfrm>
          <a:prstGeom prst="diamond">
            <a:avLst/>
          </a:prstGeom>
          <a:solidFill>
            <a:srgbClr val="3E863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C193578A-18A8-4C70-A581-54903DEDAAD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945" y="2952987"/>
            <a:ext cx="2433224" cy="1488322"/>
          </a:xfrm>
          <a:prstGeom prst="rect">
            <a:avLst/>
          </a:prstGeom>
          <a:scene3d>
            <a:camera prst="isometricOffAxis2Top"/>
            <a:lightRig rig="threePt" dir="t"/>
          </a:scene3d>
        </p:spPr>
      </p:pic>
      <p:sp>
        <p:nvSpPr>
          <p:cNvPr id="9" name="Rombusz 8">
            <a:extLst>
              <a:ext uri="{FF2B5EF4-FFF2-40B4-BE49-F238E27FC236}">
                <a16:creationId xmlns:a16="http://schemas.microsoft.com/office/drawing/2014/main" id="{1C382A99-9420-4389-9909-2EC6540F02D6}"/>
              </a:ext>
            </a:extLst>
          </p:cNvPr>
          <p:cNvSpPr/>
          <p:nvPr/>
        </p:nvSpPr>
        <p:spPr>
          <a:xfrm>
            <a:off x="1237791" y="2105468"/>
            <a:ext cx="3842077" cy="1397409"/>
          </a:xfrm>
          <a:prstGeom prst="diamond">
            <a:avLst/>
          </a:prstGeom>
          <a:solidFill>
            <a:srgbClr val="DD003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3002F"/>
              </a:solidFill>
            </a:endParaRPr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8C2C5E9A-7AB3-46B6-831E-FDA76E94DE3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219" y="1618952"/>
            <a:ext cx="2284467" cy="2284467"/>
          </a:xfrm>
          <a:prstGeom prst="rect">
            <a:avLst/>
          </a:prstGeom>
          <a:scene3d>
            <a:camera prst="isometricOffAxis2Top"/>
            <a:lightRig rig="threePt" dir="t"/>
          </a:scene3d>
        </p:spPr>
      </p:pic>
      <p:sp>
        <p:nvSpPr>
          <p:cNvPr id="20" name="Téglalap 19">
            <a:extLst>
              <a:ext uri="{FF2B5EF4-FFF2-40B4-BE49-F238E27FC236}">
                <a16:creationId xmlns:a16="http://schemas.microsoft.com/office/drawing/2014/main" id="{0A2BE2E7-2C7E-4517-95D8-E8324F3CEB6A}"/>
              </a:ext>
            </a:extLst>
          </p:cNvPr>
          <p:cNvSpPr/>
          <p:nvPr/>
        </p:nvSpPr>
        <p:spPr>
          <a:xfrm>
            <a:off x="9495453" y="0"/>
            <a:ext cx="2696547" cy="6857999"/>
          </a:xfrm>
          <a:prstGeom prst="rect">
            <a:avLst/>
          </a:prstGeom>
          <a:solidFill>
            <a:srgbClr val="859C62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18109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3E478ABF-B5AA-4275-9BB6-904B56720036}"/>
              </a:ext>
            </a:extLst>
          </p:cNvPr>
          <p:cNvSpPr/>
          <p:nvPr/>
        </p:nvSpPr>
        <p:spPr>
          <a:xfrm>
            <a:off x="6096000" y="0"/>
            <a:ext cx="6095999" cy="6857999"/>
          </a:xfrm>
          <a:prstGeom prst="rect">
            <a:avLst/>
          </a:prstGeom>
          <a:solidFill>
            <a:srgbClr val="859C62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365125"/>
            <a:ext cx="6096001" cy="1325563"/>
          </a:xfrm>
        </p:spPr>
        <p:txBody>
          <a:bodyPr>
            <a:normAutofit/>
          </a:bodyPr>
          <a:lstStyle/>
          <a:p>
            <a:r>
              <a:rPr lang="en-GB" sz="5400" dirty="0">
                <a:latin typeface="IM FELL English" pitchFamily="2" charset="0"/>
              </a:rPr>
              <a:t> </a:t>
            </a:r>
            <a:r>
              <a:rPr lang="en-GB" sz="5400" b="1" dirty="0"/>
              <a:t>Backend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19201" y="1869835"/>
            <a:ext cx="3654930" cy="4351338"/>
          </a:xfrm>
        </p:spPr>
        <p:txBody>
          <a:bodyPr/>
          <a:lstStyle/>
          <a:p>
            <a:r>
              <a:rPr lang="en-US" sz="3600" b="1" dirty="0">
                <a:latin typeface="+mj-lt"/>
              </a:rPr>
              <a:t>NodeJS</a:t>
            </a:r>
          </a:p>
          <a:p>
            <a:pPr lvl="1"/>
            <a:r>
              <a:rPr lang="en-US" sz="2800" b="1" dirty="0">
                <a:latin typeface="+mj-lt"/>
              </a:rPr>
              <a:t>Express</a:t>
            </a:r>
          </a:p>
          <a:p>
            <a:pPr lvl="1"/>
            <a:r>
              <a:rPr lang="en-US" sz="2800" dirty="0" err="1">
                <a:latin typeface="+mj-lt"/>
              </a:rPr>
              <a:t>Multer</a:t>
            </a:r>
            <a:endParaRPr lang="en-US" sz="2800" dirty="0">
              <a:latin typeface="+mj-lt"/>
            </a:endParaRPr>
          </a:p>
          <a:p>
            <a:pPr lvl="1"/>
            <a:r>
              <a:rPr lang="en-US" sz="2800" dirty="0" err="1">
                <a:latin typeface="+mj-lt"/>
              </a:rPr>
              <a:t>Mysql</a:t>
            </a:r>
            <a:endParaRPr lang="en-US" sz="2800" dirty="0">
              <a:latin typeface="+mj-lt"/>
            </a:endParaRPr>
          </a:p>
          <a:p>
            <a:r>
              <a:rPr lang="en-US" sz="3600" b="1" dirty="0">
                <a:latin typeface="+mj-lt"/>
              </a:rPr>
              <a:t>API</a:t>
            </a:r>
            <a:r>
              <a:rPr lang="en-US" sz="3600" dirty="0">
                <a:latin typeface="+mj-lt"/>
              </a:rPr>
              <a:t> (JSON) </a:t>
            </a:r>
          </a:p>
          <a:p>
            <a:r>
              <a:rPr lang="en-US" sz="3600" b="1" dirty="0">
                <a:latin typeface="+mj-lt"/>
              </a:rPr>
              <a:t>Authentication</a:t>
            </a:r>
          </a:p>
          <a:p>
            <a:pPr lvl="1"/>
            <a:r>
              <a:rPr lang="en-US" sz="2800" dirty="0">
                <a:latin typeface="+mj-lt"/>
              </a:rPr>
              <a:t>JWT</a:t>
            </a:r>
          </a:p>
          <a:p>
            <a:pPr lvl="1"/>
            <a:endParaRPr lang="hu-HU" dirty="0">
              <a:latin typeface="+mj-lt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602" y="1690688"/>
            <a:ext cx="1991938" cy="1218402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F12AE494-7054-4532-B30D-6F53D70077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00" t="41389" r="83672" b="21666"/>
          <a:stretch/>
        </p:blipFill>
        <p:spPr>
          <a:xfrm>
            <a:off x="8811141" y="132963"/>
            <a:ext cx="3056733" cy="4593734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75A173F3-A291-4D49-8445-2094B2560E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985" t="23889" r="46449" b="44444"/>
          <a:stretch/>
        </p:blipFill>
        <p:spPr>
          <a:xfrm>
            <a:off x="6499156" y="4188019"/>
            <a:ext cx="4957156" cy="2554429"/>
          </a:xfrm>
          <a:prstGeom prst="rect">
            <a:avLst/>
          </a:prstGeom>
        </p:spPr>
      </p:pic>
    </p:spTree>
  </p:cSld>
  <p:clrMapOvr>
    <a:masterClrMapping/>
  </p:clrMapOvr>
  <p:transition spd="slow"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06016C2A-50AE-46CD-B88E-F283ADE4858D}"/>
              </a:ext>
            </a:extLst>
          </p:cNvPr>
          <p:cNvSpPr/>
          <p:nvPr/>
        </p:nvSpPr>
        <p:spPr>
          <a:xfrm>
            <a:off x="1" y="1"/>
            <a:ext cx="5962322" cy="6857999"/>
          </a:xfrm>
          <a:prstGeom prst="rect">
            <a:avLst/>
          </a:prstGeom>
          <a:solidFill>
            <a:srgbClr val="859C6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0" y="365125"/>
            <a:ext cx="6096000" cy="1325563"/>
          </a:xfrm>
        </p:spPr>
        <p:txBody>
          <a:bodyPr>
            <a:normAutofit/>
          </a:bodyPr>
          <a:lstStyle/>
          <a:p>
            <a:r>
              <a:rPr lang="hu-HU" sz="5400" b="1" dirty="0"/>
              <a:t>Frontend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742498" y="1590486"/>
            <a:ext cx="4803004" cy="4837075"/>
          </a:xfrm>
        </p:spPr>
        <p:txBody>
          <a:bodyPr>
            <a:normAutofit/>
          </a:bodyPr>
          <a:lstStyle/>
          <a:p>
            <a:r>
              <a:rPr lang="en-GB" sz="3600" b="1" dirty="0">
                <a:latin typeface="+mj-lt"/>
              </a:rPr>
              <a:t>Angular</a:t>
            </a:r>
            <a:r>
              <a:rPr lang="en-GB" sz="3600" dirty="0">
                <a:latin typeface="+mj-lt"/>
              </a:rPr>
              <a:t>, TypeScript</a:t>
            </a:r>
          </a:p>
          <a:p>
            <a:r>
              <a:rPr lang="hu-HU" sz="3600" b="1" dirty="0">
                <a:latin typeface="+mj-lt"/>
              </a:rPr>
              <a:t>Design</a:t>
            </a:r>
          </a:p>
          <a:p>
            <a:pPr lvl="1"/>
            <a:r>
              <a:rPr lang="en-US" sz="2800" dirty="0">
                <a:latin typeface="+mj-lt"/>
              </a:rPr>
              <a:t>Responsive</a:t>
            </a:r>
          </a:p>
          <a:p>
            <a:pPr lvl="1"/>
            <a:r>
              <a:rPr lang="en-GB" sz="2800" dirty="0">
                <a:latin typeface="+mj-lt"/>
              </a:rPr>
              <a:t>Bootstrap SCSS directory</a:t>
            </a:r>
            <a:endParaRPr lang="hu-HU" sz="2800" dirty="0">
              <a:latin typeface="+mj-lt"/>
            </a:endParaRPr>
          </a:p>
          <a:p>
            <a:pPr lvl="1"/>
            <a:r>
              <a:rPr lang="en-US" sz="2800" dirty="0">
                <a:latin typeface="+mj-lt"/>
              </a:rPr>
              <a:t>Font Awesome</a:t>
            </a:r>
          </a:p>
          <a:p>
            <a:r>
              <a:rPr lang="en-GB" sz="3600" dirty="0">
                <a:latin typeface="+mj-lt"/>
              </a:rPr>
              <a:t>Components</a:t>
            </a:r>
          </a:p>
          <a:p>
            <a:r>
              <a:rPr lang="en-GB" sz="3600" dirty="0" err="1">
                <a:latin typeface="+mj-lt"/>
              </a:rPr>
              <a:t>HttpClient</a:t>
            </a:r>
            <a:r>
              <a:rPr lang="en-GB" sz="3600" dirty="0">
                <a:latin typeface="+mj-lt"/>
              </a:rPr>
              <a:t> service</a:t>
            </a:r>
          </a:p>
          <a:p>
            <a:r>
              <a:rPr lang="hu-HU" sz="3600" dirty="0" err="1">
                <a:latin typeface="+mj-lt"/>
              </a:rPr>
              <a:t>Forms</a:t>
            </a:r>
            <a:endParaRPr lang="en-GB" sz="3600" dirty="0">
              <a:latin typeface="+mj-lt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F6B6EE9-04FC-493D-99F7-C40000017E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68" t="16054" r="54158" b="6666"/>
          <a:stretch/>
        </p:blipFill>
        <p:spPr>
          <a:xfrm>
            <a:off x="703384" y="305813"/>
            <a:ext cx="2435290" cy="5299788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625" y="1256026"/>
            <a:ext cx="2614748" cy="2614748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E4C7936A-FEAF-469E-806D-26C446D1E5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375" t="27200" r="21025" b="50000"/>
          <a:stretch/>
        </p:blipFill>
        <p:spPr>
          <a:xfrm>
            <a:off x="105950" y="4820986"/>
            <a:ext cx="5750423" cy="1731201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>
            <a:extLst>
              <a:ext uri="{FF2B5EF4-FFF2-40B4-BE49-F238E27FC236}">
                <a16:creationId xmlns:a16="http://schemas.microsoft.com/office/drawing/2014/main" id="{3E478ABF-B5AA-4275-9BB6-904B56720036}"/>
              </a:ext>
            </a:extLst>
          </p:cNvPr>
          <p:cNvSpPr/>
          <p:nvPr/>
        </p:nvSpPr>
        <p:spPr>
          <a:xfrm>
            <a:off x="6096000" y="0"/>
            <a:ext cx="6095999" cy="6857999"/>
          </a:xfrm>
          <a:prstGeom prst="rect">
            <a:avLst/>
          </a:prstGeom>
          <a:solidFill>
            <a:srgbClr val="859C62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959168"/>
            <a:ext cx="6096000" cy="1325563"/>
          </a:xfrm>
        </p:spPr>
        <p:txBody>
          <a:bodyPr>
            <a:normAutofit/>
          </a:bodyPr>
          <a:lstStyle/>
          <a:p>
            <a:r>
              <a:rPr lang="en-GB" sz="5400" dirty="0"/>
              <a:t>D</a:t>
            </a:r>
            <a:r>
              <a:rPr lang="en-GB" sz="5400" b="1" dirty="0"/>
              <a:t>atabase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45083" y="2766219"/>
            <a:ext cx="4405834" cy="1325563"/>
          </a:xfrm>
        </p:spPr>
        <p:txBody>
          <a:bodyPr>
            <a:noAutofit/>
          </a:bodyPr>
          <a:lstStyle/>
          <a:p>
            <a:r>
              <a:rPr lang="en-GB" sz="3600" b="1" dirty="0">
                <a:latin typeface="+mj-lt"/>
              </a:rPr>
              <a:t>MySQL</a:t>
            </a:r>
            <a:r>
              <a:rPr lang="en-GB" sz="3600" dirty="0">
                <a:latin typeface="+mj-lt"/>
              </a:rPr>
              <a:t> (MariaDB)</a:t>
            </a:r>
          </a:p>
          <a:p>
            <a:r>
              <a:rPr lang="en-GB" sz="3600" b="1" dirty="0">
                <a:latin typeface="+mj-lt"/>
              </a:rPr>
              <a:t>Stored procedures</a:t>
            </a:r>
          </a:p>
        </p:txBody>
      </p:sp>
      <p:pic>
        <p:nvPicPr>
          <p:cNvPr id="5" name="Tartalom helye 4" descr="tárolt eljárás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72249" y="2766219"/>
            <a:ext cx="5143500" cy="3592964"/>
          </a:xfr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49" y="-276563"/>
            <a:ext cx="5143500" cy="3429000"/>
          </a:xfrm>
          <a:prstGeom prst="rect">
            <a:avLst/>
          </a:prstGeom>
        </p:spPr>
      </p:pic>
    </p:spTree>
  </p:cSld>
  <p:clrMapOvr>
    <a:masterClrMapping/>
  </p:clrMapOvr>
  <p:transition spd="slow">
    <p:push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szöveg, beltéri, képernyőkép látható&#10;&#10;Automatikusan generált leírás">
            <a:extLst>
              <a:ext uri="{FF2B5EF4-FFF2-40B4-BE49-F238E27FC236}">
                <a16:creationId xmlns:a16="http://schemas.microsoft.com/office/drawing/2014/main" id="{00739C51-6F20-41FC-B2E9-1065FEA14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3896"/>
            <a:ext cx="12192000" cy="577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9173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Teamwork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3935243" y="1690688"/>
            <a:ext cx="4321515" cy="4762499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j-lt"/>
              </a:rPr>
              <a:t>GitHub</a:t>
            </a:r>
            <a:r>
              <a:rPr lang="hu-HU" sz="3600" dirty="0">
                <a:latin typeface="+mj-lt"/>
              </a:rPr>
              <a:t> </a:t>
            </a:r>
          </a:p>
          <a:p>
            <a:pPr lvl="1"/>
            <a:r>
              <a:rPr lang="en-US" sz="2800" dirty="0">
                <a:latin typeface="+mj-lt"/>
              </a:rPr>
              <a:t>Issues</a:t>
            </a:r>
          </a:p>
          <a:p>
            <a:pPr lvl="1"/>
            <a:r>
              <a:rPr lang="en-US" sz="2800" dirty="0">
                <a:latin typeface="+mj-lt"/>
              </a:rPr>
              <a:t>Progress-tracking</a:t>
            </a:r>
          </a:p>
          <a:p>
            <a:r>
              <a:rPr lang="en-US" sz="3600" b="1" dirty="0">
                <a:latin typeface="+mj-lt"/>
              </a:rPr>
              <a:t>Clean code</a:t>
            </a:r>
          </a:p>
          <a:p>
            <a:r>
              <a:rPr lang="en-US" sz="3600" b="1" dirty="0">
                <a:latin typeface="+mj-lt"/>
              </a:rPr>
              <a:t>Workload sharing</a:t>
            </a:r>
          </a:p>
          <a:p>
            <a:pPr lvl="1"/>
            <a:r>
              <a:rPr lang="en-US" sz="2800" dirty="0">
                <a:latin typeface="+mj-lt"/>
              </a:rPr>
              <a:t>Feature based</a:t>
            </a:r>
            <a:endParaRPr lang="hu-HU" sz="2800" dirty="0">
              <a:latin typeface="+mj-lt"/>
            </a:endParaRPr>
          </a:p>
          <a:p>
            <a:pPr lvl="1"/>
            <a:r>
              <a:rPr lang="en-US" sz="2800" dirty="0">
                <a:latin typeface="+mj-lt"/>
              </a:rPr>
              <a:t>Not divided by backend/frontend</a:t>
            </a:r>
          </a:p>
          <a:p>
            <a:endParaRPr lang="hu-HU" dirty="0">
              <a:latin typeface="IM FELL English" pitchFamily="2" charset="0"/>
            </a:endParaRP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D26F8A6F-AA25-4C02-8C66-504053F241DE}"/>
              </a:ext>
            </a:extLst>
          </p:cNvPr>
          <p:cNvSpPr/>
          <p:nvPr/>
        </p:nvSpPr>
        <p:spPr>
          <a:xfrm>
            <a:off x="0" y="1"/>
            <a:ext cx="3218569" cy="6857999"/>
          </a:xfrm>
          <a:prstGeom prst="rect">
            <a:avLst/>
          </a:prstGeom>
          <a:solidFill>
            <a:srgbClr val="859C6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4B99CA4B-CB9A-4E4F-B215-74615E93F95D}"/>
              </a:ext>
            </a:extLst>
          </p:cNvPr>
          <p:cNvSpPr/>
          <p:nvPr/>
        </p:nvSpPr>
        <p:spPr>
          <a:xfrm>
            <a:off x="8970643" y="0"/>
            <a:ext cx="3221358" cy="6857999"/>
          </a:xfrm>
          <a:prstGeom prst="rect">
            <a:avLst/>
          </a:prstGeom>
          <a:solidFill>
            <a:srgbClr val="859C62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1FFC4681-5362-4378-821C-5413173EA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311" y="2480685"/>
            <a:ext cx="1896628" cy="1896628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5FFD9DF9-6350-4AB1-9144-5FEE81574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260" y="2235231"/>
            <a:ext cx="3625088" cy="203911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1. egyéni séma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1886</TotalTime>
  <Words>118</Words>
  <Application>Microsoft Office PowerPoint</Application>
  <PresentationFormat>Szélesvásznú</PresentationFormat>
  <Paragraphs>52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Arial</vt:lpstr>
      <vt:lpstr>IM FELL English</vt:lpstr>
      <vt:lpstr>Segoe UI</vt:lpstr>
      <vt:lpstr>Office-téma</vt:lpstr>
      <vt:lpstr>PowerPoint-bemutató</vt:lpstr>
      <vt:lpstr>Purpose of Software</vt:lpstr>
      <vt:lpstr>Features</vt:lpstr>
      <vt:lpstr>Components</vt:lpstr>
      <vt:lpstr> Backend</vt:lpstr>
      <vt:lpstr>Frontend</vt:lpstr>
      <vt:lpstr>Database</vt:lpstr>
      <vt:lpstr>PowerPoint-bemutató</vt:lpstr>
      <vt:lpstr>Teamwork</vt:lpstr>
      <vt:lpstr>Future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Máté Molnár</dc:creator>
  <cp:lastModifiedBy>Máté Molnár</cp:lastModifiedBy>
  <cp:revision>10</cp:revision>
  <dcterms:created xsi:type="dcterms:W3CDTF">2022-04-24T17:34:59Z</dcterms:created>
  <dcterms:modified xsi:type="dcterms:W3CDTF">2022-04-28T15:34:09Z</dcterms:modified>
</cp:coreProperties>
</file>