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6" r:id="rId8"/>
    <p:sldId id="267" r:id="rId9"/>
    <p:sldId id="268" r:id="rId10"/>
    <p:sldId id="270" r:id="rId11"/>
    <p:sldId id="269" r:id="rId12"/>
    <p:sldId id="261" r:id="rId13"/>
    <p:sldId id="262"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8" autoAdjust="0"/>
    <p:restoredTop sz="94660"/>
  </p:normalViewPr>
  <p:slideViewPr>
    <p:cSldViewPr snapToGrid="0">
      <p:cViewPr varScale="1">
        <p:scale>
          <a:sx n="84" d="100"/>
          <a:sy n="84" d="100"/>
        </p:scale>
        <p:origin x="5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4A16E3-3EEE-43D5-8F05-C8B0C0AF803A}"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5FEFF-CE7E-4F72-ACAB-7260A9F880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926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4A16E3-3EEE-43D5-8F05-C8B0C0AF803A}"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5FEFF-CE7E-4F72-ACAB-7260A9F88097}" type="slidenum">
              <a:rPr lang="en-US" smtClean="0"/>
              <a:t>‹#›</a:t>
            </a:fld>
            <a:endParaRPr lang="en-US"/>
          </a:p>
        </p:txBody>
      </p:sp>
    </p:spTree>
    <p:extLst>
      <p:ext uri="{BB962C8B-B14F-4D97-AF65-F5344CB8AC3E}">
        <p14:creationId xmlns:p14="http://schemas.microsoft.com/office/powerpoint/2010/main" val="23966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4A16E3-3EEE-43D5-8F05-C8B0C0AF803A}"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5FEFF-CE7E-4F72-ACAB-7260A9F88097}" type="slidenum">
              <a:rPr lang="en-US" smtClean="0"/>
              <a:t>‹#›</a:t>
            </a:fld>
            <a:endParaRPr lang="en-US"/>
          </a:p>
        </p:txBody>
      </p:sp>
    </p:spTree>
    <p:extLst>
      <p:ext uri="{BB962C8B-B14F-4D97-AF65-F5344CB8AC3E}">
        <p14:creationId xmlns:p14="http://schemas.microsoft.com/office/powerpoint/2010/main" val="406337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4A16E3-3EEE-43D5-8F05-C8B0C0AF803A}"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5FEFF-CE7E-4F72-ACAB-7260A9F88097}" type="slidenum">
              <a:rPr lang="en-US" smtClean="0"/>
              <a:t>‹#›</a:t>
            </a:fld>
            <a:endParaRPr lang="en-US"/>
          </a:p>
        </p:txBody>
      </p:sp>
    </p:spTree>
    <p:extLst>
      <p:ext uri="{BB962C8B-B14F-4D97-AF65-F5344CB8AC3E}">
        <p14:creationId xmlns:p14="http://schemas.microsoft.com/office/powerpoint/2010/main" val="122026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4A16E3-3EEE-43D5-8F05-C8B0C0AF803A}" type="datetimeFigureOut">
              <a:rPr lang="en-US" smtClean="0"/>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5FEFF-CE7E-4F72-ACAB-7260A9F880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7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4A16E3-3EEE-43D5-8F05-C8B0C0AF803A}" type="datetimeFigureOut">
              <a:rPr lang="en-US" smtClean="0"/>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5FEFF-CE7E-4F72-ACAB-7260A9F88097}" type="slidenum">
              <a:rPr lang="en-US" smtClean="0"/>
              <a:t>‹#›</a:t>
            </a:fld>
            <a:endParaRPr lang="en-US"/>
          </a:p>
        </p:txBody>
      </p:sp>
    </p:spTree>
    <p:extLst>
      <p:ext uri="{BB962C8B-B14F-4D97-AF65-F5344CB8AC3E}">
        <p14:creationId xmlns:p14="http://schemas.microsoft.com/office/powerpoint/2010/main" val="122324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4A16E3-3EEE-43D5-8F05-C8B0C0AF803A}" type="datetimeFigureOut">
              <a:rPr lang="en-US" smtClean="0"/>
              <a:t>7/1/2022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5FEFF-CE7E-4F72-ACAB-7260A9F88097}" type="slidenum">
              <a:rPr lang="en-US" smtClean="0"/>
              <a:t>‹#›</a:t>
            </a:fld>
            <a:endParaRPr lang="en-US"/>
          </a:p>
        </p:txBody>
      </p:sp>
    </p:spTree>
    <p:extLst>
      <p:ext uri="{BB962C8B-B14F-4D97-AF65-F5344CB8AC3E}">
        <p14:creationId xmlns:p14="http://schemas.microsoft.com/office/powerpoint/2010/main" val="1633560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4A16E3-3EEE-43D5-8F05-C8B0C0AF803A}" type="datetimeFigureOut">
              <a:rPr lang="en-US" smtClean="0"/>
              <a:t>7/1/2022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5FEFF-CE7E-4F72-ACAB-7260A9F88097}" type="slidenum">
              <a:rPr lang="en-US" smtClean="0"/>
              <a:t>‹#›</a:t>
            </a:fld>
            <a:endParaRPr lang="en-US"/>
          </a:p>
        </p:txBody>
      </p:sp>
    </p:spTree>
    <p:extLst>
      <p:ext uri="{BB962C8B-B14F-4D97-AF65-F5344CB8AC3E}">
        <p14:creationId xmlns:p14="http://schemas.microsoft.com/office/powerpoint/2010/main" val="404626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B4A16E3-3EEE-43D5-8F05-C8B0C0AF803A}" type="datetimeFigureOut">
              <a:rPr lang="en-US" smtClean="0"/>
              <a:t>7/1/2022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045FEFF-CE7E-4F72-ACAB-7260A9F88097}" type="slidenum">
              <a:rPr lang="en-US" smtClean="0"/>
              <a:t>‹#›</a:t>
            </a:fld>
            <a:endParaRPr lang="en-US"/>
          </a:p>
        </p:txBody>
      </p:sp>
    </p:spTree>
    <p:extLst>
      <p:ext uri="{BB962C8B-B14F-4D97-AF65-F5344CB8AC3E}">
        <p14:creationId xmlns:p14="http://schemas.microsoft.com/office/powerpoint/2010/main" val="4015414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B4A16E3-3EEE-43D5-8F05-C8B0C0AF803A}" type="datetimeFigureOut">
              <a:rPr lang="en-US" smtClean="0"/>
              <a:t>7/1/2022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45FEFF-CE7E-4F72-ACAB-7260A9F88097}" type="slidenum">
              <a:rPr lang="en-US" smtClean="0"/>
              <a:t>‹#›</a:t>
            </a:fld>
            <a:endParaRPr lang="en-US"/>
          </a:p>
        </p:txBody>
      </p:sp>
    </p:spTree>
    <p:extLst>
      <p:ext uri="{BB962C8B-B14F-4D97-AF65-F5344CB8AC3E}">
        <p14:creationId xmlns:p14="http://schemas.microsoft.com/office/powerpoint/2010/main" val="33537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B4A16E3-3EEE-43D5-8F05-C8B0C0AF803A}" type="datetimeFigureOut">
              <a:rPr lang="en-US" smtClean="0"/>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5FEFF-CE7E-4F72-ACAB-7260A9F88097}" type="slidenum">
              <a:rPr lang="en-US" smtClean="0"/>
              <a:t>‹#›</a:t>
            </a:fld>
            <a:endParaRPr lang="en-US"/>
          </a:p>
        </p:txBody>
      </p:sp>
    </p:spTree>
    <p:extLst>
      <p:ext uri="{BB962C8B-B14F-4D97-AF65-F5344CB8AC3E}">
        <p14:creationId xmlns:p14="http://schemas.microsoft.com/office/powerpoint/2010/main" val="2565401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B4A16E3-3EEE-43D5-8F05-C8B0C0AF803A}" type="datetimeFigureOut">
              <a:rPr lang="en-US" smtClean="0"/>
              <a:t>7/1/2022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45FEFF-CE7E-4F72-ACAB-7260A9F8809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773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Credit Card Approval Prediction</a:t>
            </a:r>
            <a:endParaRPr lang="en-US" dirty="0"/>
          </a:p>
        </p:txBody>
      </p:sp>
    </p:spTree>
    <p:extLst>
      <p:ext uri="{BB962C8B-B14F-4D97-AF65-F5344CB8AC3E}">
        <p14:creationId xmlns:p14="http://schemas.microsoft.com/office/powerpoint/2010/main" val="3426180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cont..</a:t>
            </a:r>
            <a:endParaRPr lang="en-US" dirty="0"/>
          </a:p>
        </p:txBody>
      </p:sp>
      <p:pic>
        <p:nvPicPr>
          <p:cNvPr id="4" name="Content Placeholder 3"/>
          <p:cNvPicPr>
            <a:picLocks noGrp="1" noChangeAspect="1"/>
          </p:cNvPicPr>
          <p:nvPr>
            <p:ph idx="1"/>
          </p:nvPr>
        </p:nvPicPr>
        <p:blipFill>
          <a:blip r:embed="rId2"/>
          <a:stretch>
            <a:fillRect/>
          </a:stretch>
        </p:blipFill>
        <p:spPr>
          <a:xfrm>
            <a:off x="548640" y="2180950"/>
            <a:ext cx="4773168" cy="4155841"/>
          </a:xfrm>
          <a:prstGeom prst="rect">
            <a:avLst/>
          </a:prstGeom>
        </p:spPr>
      </p:pic>
      <p:sp>
        <p:nvSpPr>
          <p:cNvPr id="5" name="Rectangle 4"/>
          <p:cNvSpPr/>
          <p:nvPr/>
        </p:nvSpPr>
        <p:spPr>
          <a:xfrm>
            <a:off x="5544312" y="2180951"/>
            <a:ext cx="6096000" cy="923330"/>
          </a:xfrm>
          <a:prstGeom prst="rect">
            <a:avLst/>
          </a:prstGeom>
        </p:spPr>
        <p:txBody>
          <a:bodyPr>
            <a:spAutoFit/>
          </a:bodyPr>
          <a:lstStyle/>
          <a:p>
            <a:pPr>
              <a:buFont typeface="Arial" panose="020B0604020202020204" pitchFamily="34" charset="0"/>
              <a:buChar char="•"/>
            </a:pPr>
            <a:r>
              <a:rPr lang="en-US" dirty="0">
                <a:latin typeface="Inter"/>
              </a:rPr>
              <a:t>Most applicants are two in their household</a:t>
            </a:r>
            <a:r>
              <a:rPr lang="en-US" dirty="0" smtClean="0">
                <a:latin typeface="Inter"/>
              </a:rPr>
              <a:t>, </a:t>
            </a:r>
            <a:r>
              <a:rPr lang="en-US" dirty="0">
                <a:latin typeface="Inter"/>
              </a:rPr>
              <a:t>this is also confirmed with the fact </a:t>
            </a:r>
            <a:r>
              <a:rPr lang="en-US" dirty="0" smtClean="0">
                <a:latin typeface="Inter"/>
              </a:rPr>
              <a:t>that </a:t>
            </a:r>
            <a:r>
              <a:rPr lang="en-US" dirty="0">
                <a:latin typeface="Inter"/>
              </a:rPr>
              <a:t>most don’t have a child (more on this in a bit)</a:t>
            </a:r>
            <a:endParaRPr lang="en-US" b="0" i="0" dirty="0">
              <a:effectLst/>
              <a:latin typeface="Inter"/>
            </a:endParaRPr>
          </a:p>
        </p:txBody>
      </p:sp>
    </p:spTree>
    <p:extLst>
      <p:ext uri="{BB962C8B-B14F-4D97-AF65-F5344CB8AC3E}">
        <p14:creationId xmlns:p14="http://schemas.microsoft.com/office/powerpoint/2010/main" val="245530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cont..</a:t>
            </a:r>
            <a:endParaRPr lang="en-US" dirty="0"/>
          </a:p>
        </p:txBody>
      </p:sp>
      <p:pic>
        <p:nvPicPr>
          <p:cNvPr id="4" name="Content Placeholder 3"/>
          <p:cNvPicPr>
            <a:picLocks noGrp="1" noChangeAspect="1"/>
          </p:cNvPicPr>
          <p:nvPr>
            <p:ph idx="1"/>
          </p:nvPr>
        </p:nvPicPr>
        <p:blipFill>
          <a:blip r:embed="rId2"/>
          <a:stretch>
            <a:fillRect/>
          </a:stretch>
        </p:blipFill>
        <p:spPr>
          <a:xfrm>
            <a:off x="969662" y="2231136"/>
            <a:ext cx="6601570" cy="3756724"/>
          </a:xfrm>
          <a:prstGeom prst="rect">
            <a:avLst/>
          </a:prstGeom>
        </p:spPr>
      </p:pic>
    </p:spTree>
    <p:extLst>
      <p:ext uri="{BB962C8B-B14F-4D97-AF65-F5344CB8AC3E}">
        <p14:creationId xmlns:p14="http://schemas.microsoft.com/office/powerpoint/2010/main" val="2260986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pPr marL="749808" lvl="1" indent="-457200">
              <a:buFont typeface="+mj-lt"/>
              <a:buAutoNum type="arabicPeriod"/>
            </a:pPr>
            <a:r>
              <a:rPr lang="en-US" dirty="0" smtClean="0"/>
              <a:t>Conversion of days format features to readable format</a:t>
            </a:r>
          </a:p>
          <a:p>
            <a:pPr marL="932688" lvl="2" indent="-457200">
              <a:buFont typeface="Arial" panose="020B0604020202020204" pitchFamily="34" charset="0"/>
              <a:buChar char="•"/>
            </a:pPr>
            <a:r>
              <a:rPr lang="en-US" dirty="0" smtClean="0"/>
              <a:t>DAYS_BIRTH to Age</a:t>
            </a:r>
          </a:p>
          <a:p>
            <a:pPr marL="932688" lvl="2" indent="-457200">
              <a:buFont typeface="Arial" panose="020B0604020202020204" pitchFamily="34" charset="0"/>
              <a:buChar char="•"/>
            </a:pPr>
            <a:r>
              <a:rPr lang="en-US" dirty="0" smtClean="0"/>
              <a:t>YEARS_EMPLOYED to DAYS_EMPLOYED</a:t>
            </a:r>
          </a:p>
          <a:p>
            <a:pPr marL="749808" lvl="1" indent="-457200">
              <a:buFont typeface="+mj-lt"/>
              <a:buAutoNum type="arabicPeriod"/>
            </a:pPr>
            <a:r>
              <a:rPr lang="en-US" dirty="0" smtClean="0"/>
              <a:t>Encoding categorical features to Numerical Values</a:t>
            </a:r>
          </a:p>
          <a:p>
            <a:pPr marL="292608" lvl="1" indent="0">
              <a:buNone/>
            </a:pPr>
            <a:r>
              <a:rPr lang="en-US" dirty="0"/>
              <a:t>	</a:t>
            </a:r>
            <a:r>
              <a:rPr lang="en-US" dirty="0" smtClean="0"/>
              <a:t>converting </a:t>
            </a:r>
            <a:r>
              <a:rPr lang="en-US" dirty="0"/>
              <a:t>categorical </a:t>
            </a:r>
            <a:r>
              <a:rPr lang="en-US" sz="1400" dirty="0"/>
              <a:t>features </a:t>
            </a:r>
            <a:r>
              <a:rPr lang="en-US" sz="1400" dirty="0" smtClean="0"/>
              <a:t>['CODE_GENDER</a:t>
            </a:r>
            <a:r>
              <a:rPr lang="en-US" sz="1400" dirty="0"/>
              <a:t>', 'FLAG_OWN_CAR', 'FLAG_OWN_REALTY', 'NAME_INCOME_TYPE', 'NAME_FAMILY_STATUS', 'OCCUPATION_TYPE', 'NAME_HOUSING_TYPE', </a:t>
            </a:r>
            <a:r>
              <a:rPr lang="en-US" sz="1400" dirty="0" smtClean="0"/>
              <a:t>'NAME_EDUCATION_TYPE‘] to numerical values</a:t>
            </a:r>
          </a:p>
        </p:txBody>
      </p:sp>
    </p:spTree>
    <p:extLst>
      <p:ext uri="{BB962C8B-B14F-4D97-AF65-F5344CB8AC3E}">
        <p14:creationId xmlns:p14="http://schemas.microsoft.com/office/powerpoint/2010/main" val="190277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56981"/>
          </a:xfrm>
        </p:spPr>
        <p:txBody>
          <a:bodyPr>
            <a:normAutofit/>
          </a:bodyPr>
          <a:lstStyle/>
          <a:p>
            <a:r>
              <a:rPr lang="en-US" dirty="0" smtClean="0"/>
              <a:t>Heat Map </a:t>
            </a:r>
            <a:r>
              <a:rPr lang="en-US" dirty="0"/>
              <a:t>Before Normalization</a:t>
            </a:r>
            <a:br>
              <a:rPr lang="en-US" dirty="0"/>
            </a:br>
            <a:endParaRPr lang="en-US" sz="1400" b="1" dirty="0"/>
          </a:p>
        </p:txBody>
      </p:sp>
      <p:pic>
        <p:nvPicPr>
          <p:cNvPr id="4" name="Content Placeholder 3"/>
          <p:cNvPicPr>
            <a:picLocks noGrp="1" noChangeAspect="1"/>
          </p:cNvPicPr>
          <p:nvPr>
            <p:ph idx="1"/>
          </p:nvPr>
        </p:nvPicPr>
        <p:blipFill>
          <a:blip r:embed="rId2"/>
          <a:stretch>
            <a:fillRect/>
          </a:stretch>
        </p:blipFill>
        <p:spPr>
          <a:xfrm>
            <a:off x="868681" y="1837944"/>
            <a:ext cx="9487598" cy="4407408"/>
          </a:xfrm>
          <a:prstGeom prst="rect">
            <a:avLst/>
          </a:prstGeom>
        </p:spPr>
      </p:pic>
    </p:spTree>
    <p:extLst>
      <p:ext uri="{BB962C8B-B14F-4D97-AF65-F5344CB8AC3E}">
        <p14:creationId xmlns:p14="http://schemas.microsoft.com/office/powerpoint/2010/main" val="3313493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t>
            </a:r>
            <a:r>
              <a:rPr lang="en-US" dirty="0" err="1" smtClean="0"/>
              <a:t>HeatMap</a:t>
            </a:r>
            <a:endParaRPr lang="en-US" dirty="0"/>
          </a:p>
        </p:txBody>
      </p:sp>
      <p:sp>
        <p:nvSpPr>
          <p:cNvPr id="3" name="Content Placeholder 2"/>
          <p:cNvSpPr>
            <a:spLocks noGrp="1"/>
          </p:cNvSpPr>
          <p:nvPr>
            <p:ph idx="1"/>
          </p:nvPr>
        </p:nvSpPr>
        <p:spPr/>
        <p:txBody>
          <a:bodyPr/>
          <a:lstStyle/>
          <a:p>
            <a:r>
              <a:rPr lang="en-US" dirty="0" smtClean="0"/>
              <a:t>Based </a:t>
            </a:r>
            <a:r>
              <a:rPr lang="en-US" dirty="0"/>
              <a:t>on </a:t>
            </a:r>
            <a:r>
              <a:rPr lang="en-US" dirty="0" err="1"/>
              <a:t>Corr</a:t>
            </a:r>
            <a:r>
              <a:rPr lang="en-US" dirty="0"/>
              <a:t> </a:t>
            </a:r>
            <a:r>
              <a:rPr lang="en-US" dirty="0" err="1" smtClean="0"/>
              <a:t>Heatmap</a:t>
            </a:r>
            <a:r>
              <a:rPr lang="en-US" dirty="0" smtClean="0"/>
              <a:t>,  </a:t>
            </a:r>
            <a:r>
              <a:rPr lang="en-US" dirty="0"/>
              <a:t>remove children (</a:t>
            </a:r>
            <a:r>
              <a:rPr lang="en-US" dirty="0" err="1"/>
              <a:t>beacase</a:t>
            </a:r>
            <a:r>
              <a:rPr lang="en-US" dirty="0"/>
              <a:t> high correlation with </a:t>
            </a:r>
            <a:r>
              <a:rPr lang="en-US" dirty="0" err="1" smtClean="0"/>
              <a:t>total_family</a:t>
            </a:r>
            <a:r>
              <a:rPr lang="en-US" dirty="0" smtClean="0"/>
              <a:t>) and </a:t>
            </a:r>
            <a:r>
              <a:rPr lang="en-US" dirty="0" err="1" smtClean="0"/>
              <a:t>Mobile_phone</a:t>
            </a:r>
            <a:endParaRPr lang="en-US" dirty="0"/>
          </a:p>
          <a:p>
            <a:endParaRPr lang="en-US" b="1" dirty="0"/>
          </a:p>
        </p:txBody>
      </p:sp>
      <p:pic>
        <p:nvPicPr>
          <p:cNvPr id="4" name="Picture 3"/>
          <p:cNvPicPr>
            <a:picLocks noChangeAspect="1"/>
          </p:cNvPicPr>
          <p:nvPr/>
        </p:nvPicPr>
        <p:blipFill>
          <a:blip r:embed="rId2"/>
          <a:stretch>
            <a:fillRect/>
          </a:stretch>
        </p:blipFill>
        <p:spPr>
          <a:xfrm>
            <a:off x="1443037" y="2487169"/>
            <a:ext cx="9305925" cy="3767328"/>
          </a:xfrm>
          <a:prstGeom prst="rect">
            <a:avLst/>
          </a:prstGeom>
        </p:spPr>
      </p:pic>
    </p:spTree>
    <p:extLst>
      <p:ext uri="{BB962C8B-B14F-4D97-AF65-F5344CB8AC3E}">
        <p14:creationId xmlns:p14="http://schemas.microsoft.com/office/powerpoint/2010/main" val="2636367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Model</a:t>
            </a:r>
            <a:endParaRPr lang="en-US" dirty="0"/>
          </a:p>
        </p:txBody>
      </p:sp>
      <p:sp>
        <p:nvSpPr>
          <p:cNvPr id="3" name="Content Placeholder 2"/>
          <p:cNvSpPr>
            <a:spLocks noGrp="1"/>
          </p:cNvSpPr>
          <p:nvPr>
            <p:ph idx="1"/>
          </p:nvPr>
        </p:nvSpPr>
        <p:spPr/>
        <p:txBody>
          <a:bodyPr/>
          <a:lstStyle/>
          <a:p>
            <a:r>
              <a:rPr lang="en-US" dirty="0" smtClean="0"/>
              <a:t>Splitting dataset into 80% training and 20% for testing.</a:t>
            </a:r>
          </a:p>
          <a:p>
            <a:r>
              <a:rPr lang="en-US" dirty="0" smtClean="0"/>
              <a:t>Classifiers used for training the model</a:t>
            </a:r>
          </a:p>
          <a:p>
            <a:pPr>
              <a:buFont typeface="Wingdings" panose="05000000000000000000" pitchFamily="2" charset="2"/>
              <a:buChar char="v"/>
            </a:pPr>
            <a:r>
              <a:rPr lang="en-US" dirty="0" smtClean="0"/>
              <a:t>Decision Tree</a:t>
            </a:r>
          </a:p>
          <a:p>
            <a:pPr marL="0" indent="0">
              <a:buNone/>
            </a:pPr>
            <a:r>
              <a:rPr lang="en-US" dirty="0"/>
              <a:t>	</a:t>
            </a:r>
            <a:r>
              <a:rPr lang="en-US" dirty="0" smtClean="0"/>
              <a:t>Accuracy: 0.9809</a:t>
            </a:r>
          </a:p>
          <a:p>
            <a:pPr>
              <a:buFont typeface="Wingdings" panose="05000000000000000000" pitchFamily="2" charset="2"/>
              <a:buChar char="v"/>
            </a:pPr>
            <a:r>
              <a:rPr lang="en-US" dirty="0" smtClean="0"/>
              <a:t>Random Forest</a:t>
            </a:r>
          </a:p>
          <a:p>
            <a:pPr marL="0" indent="0">
              <a:buNone/>
            </a:pPr>
            <a:r>
              <a:rPr lang="en-US" dirty="0"/>
              <a:t>	</a:t>
            </a:r>
            <a:r>
              <a:rPr lang="en-US" dirty="0" smtClean="0"/>
              <a:t>Accuracy:0.9879</a:t>
            </a:r>
          </a:p>
          <a:p>
            <a:pPr>
              <a:buFont typeface="Wingdings" panose="05000000000000000000" pitchFamily="2" charset="2"/>
              <a:buChar char="v"/>
            </a:pPr>
            <a:r>
              <a:rPr lang="en-US" dirty="0" smtClean="0"/>
              <a:t>K-</a:t>
            </a:r>
            <a:r>
              <a:rPr lang="en-US" dirty="0" err="1" smtClean="0"/>
              <a:t>Neighbour</a:t>
            </a:r>
            <a:r>
              <a:rPr lang="en-US" dirty="0" smtClean="0"/>
              <a:t> :</a:t>
            </a:r>
          </a:p>
          <a:p>
            <a:pPr marL="0" indent="0">
              <a:buNone/>
            </a:pPr>
            <a:r>
              <a:rPr lang="en-US" dirty="0"/>
              <a:t>	</a:t>
            </a:r>
            <a:r>
              <a:rPr lang="en-US" dirty="0" smtClean="0"/>
              <a:t>Accuracy:0.9839</a:t>
            </a:r>
            <a:endParaRPr lang="en-US" dirty="0"/>
          </a:p>
        </p:txBody>
      </p:sp>
    </p:spTree>
    <p:extLst>
      <p:ext uri="{BB962C8B-B14F-4D97-AF65-F5344CB8AC3E}">
        <p14:creationId xmlns:p14="http://schemas.microsoft.com/office/powerpoint/2010/main" val="188570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lstStyle/>
          <a:p>
            <a:pPr fontAlgn="base"/>
            <a:r>
              <a:rPr lang="en-US" dirty="0" smtClean="0"/>
              <a:t>Credit </a:t>
            </a:r>
            <a:r>
              <a:rPr lang="en-US" dirty="0"/>
              <a:t>score cards are a common risk control method in the financial industry. It uses personal information and data submitted by credit card applicants to predict the probability of future defaults and credit card borrowings. The bank is able to decide whether to issue a credit card to the applicant. Credit scores can objectively quantify the magnitude of risk</a:t>
            </a:r>
            <a:r>
              <a:rPr lang="en-US" dirty="0" smtClean="0"/>
              <a:t>.</a:t>
            </a:r>
          </a:p>
          <a:p>
            <a:pPr fontAlgn="base"/>
            <a:endParaRPr lang="en-US" dirty="0"/>
          </a:p>
          <a:p>
            <a:pPr fontAlgn="base"/>
            <a:endParaRPr lang="en-US" dirty="0"/>
          </a:p>
        </p:txBody>
      </p:sp>
    </p:spTree>
    <p:extLst>
      <p:ext uri="{BB962C8B-B14F-4D97-AF65-F5344CB8AC3E}">
        <p14:creationId xmlns:p14="http://schemas.microsoft.com/office/powerpoint/2010/main" val="207583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Description</a:t>
            </a:r>
            <a:endParaRPr lang="en-US" dirty="0"/>
          </a:p>
        </p:txBody>
      </p:sp>
      <p:sp>
        <p:nvSpPr>
          <p:cNvPr id="3" name="Content Placeholder 2"/>
          <p:cNvSpPr>
            <a:spLocks noGrp="1"/>
          </p:cNvSpPr>
          <p:nvPr>
            <p:ph idx="1"/>
          </p:nvPr>
        </p:nvSpPr>
        <p:spPr/>
        <p:txBody>
          <a:bodyPr/>
          <a:lstStyle/>
          <a:p>
            <a:r>
              <a:rPr lang="en-US" dirty="0" smtClean="0"/>
              <a:t>The selected dataset is based on historical data of users. Most </a:t>
            </a:r>
            <a:r>
              <a:rPr lang="en-US" dirty="0"/>
              <a:t>of the variables type are Categorical and Binary.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30146417"/>
              </p:ext>
            </p:extLst>
          </p:nvPr>
        </p:nvGraphicFramePr>
        <p:xfrm>
          <a:off x="1163384" y="2907784"/>
          <a:ext cx="7987030" cy="3272381"/>
        </p:xfrm>
        <a:graphic>
          <a:graphicData uri="http://schemas.openxmlformats.org/drawingml/2006/table">
            <a:tbl>
              <a:tblPr firstRow="1" firstCol="1" bandRow="1">
                <a:tableStyleId>{5C22544A-7EE6-4342-B048-85BDC9FD1C3A}</a:tableStyleId>
              </a:tblPr>
              <a:tblGrid>
                <a:gridCol w="2661920">
                  <a:extLst>
                    <a:ext uri="{9D8B030D-6E8A-4147-A177-3AD203B41FA5}">
                      <a16:colId xmlns:a16="http://schemas.microsoft.com/office/drawing/2014/main" val="1596746381"/>
                    </a:ext>
                  </a:extLst>
                </a:gridCol>
                <a:gridCol w="2662555">
                  <a:extLst>
                    <a:ext uri="{9D8B030D-6E8A-4147-A177-3AD203B41FA5}">
                      <a16:colId xmlns:a16="http://schemas.microsoft.com/office/drawing/2014/main" val="1222474206"/>
                    </a:ext>
                  </a:extLst>
                </a:gridCol>
                <a:gridCol w="2662555">
                  <a:extLst>
                    <a:ext uri="{9D8B030D-6E8A-4147-A177-3AD203B41FA5}">
                      <a16:colId xmlns:a16="http://schemas.microsoft.com/office/drawing/2014/main" val="1864699478"/>
                    </a:ext>
                  </a:extLst>
                </a:gridCol>
              </a:tblGrid>
              <a:tr h="192493">
                <a:tc>
                  <a:txBody>
                    <a:bodyPr/>
                    <a:lstStyle/>
                    <a:p>
                      <a:pPr marL="0" marR="0">
                        <a:lnSpc>
                          <a:spcPct val="107000"/>
                        </a:lnSpc>
                        <a:spcBef>
                          <a:spcPts val="0"/>
                        </a:spcBef>
                        <a:spcAft>
                          <a:spcPts val="0"/>
                        </a:spcAft>
                      </a:pPr>
                      <a:r>
                        <a:rPr lang="en-US" sz="1100">
                          <a:effectLst/>
                        </a:rPr>
                        <a:t>Variables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Explanation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6187884"/>
                  </a:ext>
                </a:extLst>
              </a:tr>
              <a:tr h="192493">
                <a:tc>
                  <a:txBody>
                    <a:bodyPr/>
                    <a:lstStyle/>
                    <a:p>
                      <a:pPr marL="0" marR="0">
                        <a:lnSpc>
                          <a:spcPct val="107000"/>
                        </a:lnSpc>
                        <a:spcBef>
                          <a:spcPts val="0"/>
                        </a:spcBef>
                        <a:spcAft>
                          <a:spcPts val="0"/>
                        </a:spcAft>
                      </a:pPr>
                      <a:r>
                        <a:rPr lang="en-US" sz="1050">
                          <a:effectLst/>
                        </a:rPr>
                        <a: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Customer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Categorical-unordered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6810889"/>
                  </a:ext>
                </a:extLst>
              </a:tr>
              <a:tr h="192493">
                <a:tc>
                  <a:txBody>
                    <a:bodyPr/>
                    <a:lstStyle/>
                    <a:p>
                      <a:pPr marL="0" marR="0">
                        <a:lnSpc>
                          <a:spcPct val="107000"/>
                        </a:lnSpc>
                        <a:spcBef>
                          <a:spcPts val="0"/>
                        </a:spcBef>
                        <a:spcAft>
                          <a:spcPts val="0"/>
                        </a:spcAft>
                      </a:pPr>
                      <a:r>
                        <a:rPr lang="en-US" sz="1050">
                          <a:effectLst/>
                        </a:rPr>
                        <a:t>CODE_GENDER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Gender of Customer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Binary class M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5233540"/>
                  </a:ext>
                </a:extLst>
              </a:tr>
              <a:tr h="192493">
                <a:tc>
                  <a:txBody>
                    <a:bodyPr/>
                    <a:lstStyle/>
                    <a:p>
                      <a:pPr marL="0" marR="0">
                        <a:lnSpc>
                          <a:spcPct val="107000"/>
                        </a:lnSpc>
                        <a:spcBef>
                          <a:spcPts val="0"/>
                        </a:spcBef>
                        <a:spcAft>
                          <a:spcPts val="0"/>
                        </a:spcAft>
                      </a:pPr>
                      <a:r>
                        <a:rPr lang="en-US" sz="1050">
                          <a:effectLst/>
                        </a:rPr>
                        <a:t>NAME_FAMILY_STATUS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Marital 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Categorical-unordered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8890461"/>
                  </a:ext>
                </a:extLst>
              </a:tr>
              <a:tr h="192493">
                <a:tc>
                  <a:txBody>
                    <a:bodyPr/>
                    <a:lstStyle/>
                    <a:p>
                      <a:pPr marL="0" marR="0">
                        <a:lnSpc>
                          <a:spcPct val="107000"/>
                        </a:lnSpc>
                        <a:spcBef>
                          <a:spcPts val="0"/>
                        </a:spcBef>
                        <a:spcAft>
                          <a:spcPts val="0"/>
                        </a:spcAft>
                      </a:pPr>
                      <a:r>
                        <a:rPr lang="en-US" sz="1050">
                          <a:effectLst/>
                        </a:rPr>
                        <a:t>NAME_HOUSING_TYPE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Living Situation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Categorical-unordered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8242173"/>
                  </a:ext>
                </a:extLst>
              </a:tr>
              <a:tr h="192493">
                <a:tc>
                  <a:txBody>
                    <a:bodyPr/>
                    <a:lstStyle/>
                    <a:p>
                      <a:pPr marL="0" marR="0">
                        <a:lnSpc>
                          <a:spcPct val="107000"/>
                        </a:lnSpc>
                        <a:spcBef>
                          <a:spcPts val="0"/>
                        </a:spcBef>
                        <a:spcAft>
                          <a:spcPts val="0"/>
                        </a:spcAft>
                      </a:pPr>
                      <a:r>
                        <a:rPr lang="en-US" sz="1050">
                          <a:effectLst/>
                        </a:rPr>
                        <a:t>CNT_CHILDREN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No of children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Categorical-unordered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4080237"/>
                  </a:ext>
                </a:extLst>
              </a:tr>
              <a:tr h="192493">
                <a:tc>
                  <a:txBody>
                    <a:bodyPr/>
                    <a:lstStyle/>
                    <a:p>
                      <a:pPr marL="0" marR="0">
                        <a:lnSpc>
                          <a:spcPct val="107000"/>
                        </a:lnSpc>
                        <a:spcBef>
                          <a:spcPts val="0"/>
                        </a:spcBef>
                        <a:spcAft>
                          <a:spcPts val="0"/>
                        </a:spcAft>
                      </a:pPr>
                      <a:r>
                        <a:rPr lang="en-US" sz="1050">
                          <a:effectLst/>
                        </a:rPr>
                        <a:t>AMT_INCOME_TOTAL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Total income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Categorical-unordered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6723853"/>
                  </a:ext>
                </a:extLst>
              </a:tr>
              <a:tr h="192493">
                <a:tc>
                  <a:txBody>
                    <a:bodyPr/>
                    <a:lstStyle/>
                    <a:p>
                      <a:pPr marL="0" marR="0">
                        <a:lnSpc>
                          <a:spcPct val="107000"/>
                        </a:lnSpc>
                        <a:spcBef>
                          <a:spcPts val="0"/>
                        </a:spcBef>
                        <a:spcAft>
                          <a:spcPts val="0"/>
                        </a:spcAft>
                      </a:pPr>
                      <a:r>
                        <a:rPr lang="en-US" sz="1050">
                          <a:effectLst/>
                        </a:rPr>
                        <a:t>NAME_INCOME_TYPE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Income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Categorical-unordered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357567"/>
                  </a:ext>
                </a:extLst>
              </a:tr>
              <a:tr h="192493">
                <a:tc>
                  <a:txBody>
                    <a:bodyPr/>
                    <a:lstStyle/>
                    <a:p>
                      <a:pPr marL="0" marR="0">
                        <a:lnSpc>
                          <a:spcPct val="107000"/>
                        </a:lnSpc>
                        <a:spcBef>
                          <a:spcPts val="0"/>
                        </a:spcBef>
                        <a:spcAft>
                          <a:spcPts val="0"/>
                        </a:spcAft>
                      </a:pPr>
                      <a:r>
                        <a:rPr lang="en-US" sz="1050">
                          <a:effectLst/>
                        </a:rPr>
                        <a:t>NAME_EDUCATION_TYPE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Education Level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Categorical-unordered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6087950"/>
                  </a:ext>
                </a:extLst>
              </a:tr>
              <a:tr h="192493">
                <a:tc>
                  <a:txBody>
                    <a:bodyPr/>
                    <a:lstStyle/>
                    <a:p>
                      <a:pPr marL="0" marR="0">
                        <a:lnSpc>
                          <a:spcPct val="107000"/>
                        </a:lnSpc>
                        <a:spcBef>
                          <a:spcPts val="0"/>
                        </a:spcBef>
                        <a:spcAft>
                          <a:spcPts val="0"/>
                        </a:spcAft>
                      </a:pPr>
                      <a:r>
                        <a:rPr lang="en-US" sz="1050">
                          <a:effectLst/>
                        </a:rPr>
                        <a:t>DAYS_BIRTH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Date of birth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Categorical-unordered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032973"/>
                  </a:ext>
                </a:extLst>
              </a:tr>
              <a:tr h="192493">
                <a:tc>
                  <a:txBody>
                    <a:bodyPr/>
                    <a:lstStyle/>
                    <a:p>
                      <a:pPr marL="0" marR="0">
                        <a:lnSpc>
                          <a:spcPct val="107000"/>
                        </a:lnSpc>
                        <a:spcBef>
                          <a:spcPts val="0"/>
                        </a:spcBef>
                        <a:spcAft>
                          <a:spcPts val="0"/>
                        </a:spcAft>
                      </a:pPr>
                      <a:r>
                        <a:rPr lang="en-US" sz="1050">
                          <a:effectLst/>
                        </a:rPr>
                        <a:t>DAYS_EMPLOYED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Start date of employment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Categorical-unordered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2324410"/>
                  </a:ext>
                </a:extLst>
              </a:tr>
              <a:tr h="192493">
                <a:tc>
                  <a:txBody>
                    <a:bodyPr/>
                    <a:lstStyle/>
                    <a:p>
                      <a:pPr marL="0" marR="0">
                        <a:lnSpc>
                          <a:spcPct val="107000"/>
                        </a:lnSpc>
                        <a:spcBef>
                          <a:spcPts val="0"/>
                        </a:spcBef>
                        <a:spcAft>
                          <a:spcPts val="0"/>
                        </a:spcAft>
                      </a:pPr>
                      <a:r>
                        <a:rPr lang="en-US" sz="1050">
                          <a:effectLst/>
                        </a:rPr>
                        <a:t>FLAG_MOBIL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Is there any customer mobile phone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Binary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3365695"/>
                  </a:ext>
                </a:extLst>
              </a:tr>
              <a:tr h="192493">
                <a:tc>
                  <a:txBody>
                    <a:bodyPr/>
                    <a:lstStyle/>
                    <a:p>
                      <a:pPr marL="0" marR="0">
                        <a:lnSpc>
                          <a:spcPct val="107000"/>
                        </a:lnSpc>
                        <a:spcBef>
                          <a:spcPts val="0"/>
                        </a:spcBef>
                        <a:spcAft>
                          <a:spcPts val="0"/>
                        </a:spcAft>
                      </a:pPr>
                      <a:r>
                        <a:rPr lang="en-US" sz="1050">
                          <a:effectLst/>
                        </a:rPr>
                        <a:t>FLAG_WORK_PHONE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Is there any customer work phone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Binary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6758616"/>
                  </a:ext>
                </a:extLst>
              </a:tr>
              <a:tr h="192493">
                <a:tc>
                  <a:txBody>
                    <a:bodyPr/>
                    <a:lstStyle/>
                    <a:p>
                      <a:pPr marL="0" marR="0">
                        <a:lnSpc>
                          <a:spcPct val="107000"/>
                        </a:lnSpc>
                        <a:spcBef>
                          <a:spcPts val="0"/>
                        </a:spcBef>
                        <a:spcAft>
                          <a:spcPts val="0"/>
                        </a:spcAft>
                      </a:pPr>
                      <a:r>
                        <a:rPr lang="en-US" sz="1050">
                          <a:effectLst/>
                        </a:rPr>
                        <a:t>FLAG_PHONE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Is there any phone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Binary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7819863"/>
                  </a:ext>
                </a:extLst>
              </a:tr>
              <a:tr h="192493">
                <a:tc>
                  <a:txBody>
                    <a:bodyPr/>
                    <a:lstStyle/>
                    <a:p>
                      <a:pPr marL="0" marR="0">
                        <a:lnSpc>
                          <a:spcPct val="107000"/>
                        </a:lnSpc>
                        <a:spcBef>
                          <a:spcPts val="0"/>
                        </a:spcBef>
                        <a:spcAft>
                          <a:spcPts val="0"/>
                        </a:spcAft>
                      </a:pPr>
                      <a:r>
                        <a:rPr lang="en-US" sz="1050">
                          <a:effectLst/>
                        </a:rPr>
                        <a:t>FLAG_EMAIL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Is there any customer email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Binary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904114"/>
                  </a:ext>
                </a:extLst>
              </a:tr>
              <a:tr h="192493">
                <a:tc>
                  <a:txBody>
                    <a:bodyPr/>
                    <a:lstStyle/>
                    <a:p>
                      <a:pPr marL="0" marR="0">
                        <a:lnSpc>
                          <a:spcPct val="107000"/>
                        </a:lnSpc>
                        <a:spcBef>
                          <a:spcPts val="0"/>
                        </a:spcBef>
                        <a:spcAft>
                          <a:spcPts val="0"/>
                        </a:spcAft>
                      </a:pPr>
                      <a:r>
                        <a:rPr lang="en-US" sz="1050">
                          <a:effectLst/>
                        </a:rPr>
                        <a:t>OCCUPATION_TYPE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 of occupation of customer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Categorical-unordered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0304863"/>
                  </a:ext>
                </a:extLst>
              </a:tr>
              <a:tr h="192493">
                <a:tc>
                  <a:txBody>
                    <a:bodyPr/>
                    <a:lstStyle/>
                    <a:p>
                      <a:pPr marL="0" marR="0">
                        <a:lnSpc>
                          <a:spcPct val="107000"/>
                        </a:lnSpc>
                        <a:spcBef>
                          <a:spcPts val="0"/>
                        </a:spcBef>
                        <a:spcAft>
                          <a:spcPts val="0"/>
                        </a:spcAft>
                      </a:pPr>
                      <a:r>
                        <a:rPr lang="en-US" sz="1050" dirty="0">
                          <a:effectLst/>
                        </a:rPr>
                        <a:t>CNT_FAM_MEMBERS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Total no of members in family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Categorical-unordered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4275350"/>
                  </a:ext>
                </a:extLst>
              </a:tr>
            </a:tbl>
          </a:graphicData>
        </a:graphic>
      </p:graphicFrame>
    </p:spTree>
    <p:extLst>
      <p:ext uri="{BB962C8B-B14F-4D97-AF65-F5344CB8AC3E}">
        <p14:creationId xmlns:p14="http://schemas.microsoft.com/office/powerpoint/2010/main" val="187942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Label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column ‘status’ is class label </a:t>
            </a:r>
            <a:r>
              <a:rPr lang="en-US" dirty="0"/>
              <a:t>which I have transformed </a:t>
            </a:r>
            <a:r>
              <a:rPr lang="en-US" dirty="0" smtClean="0"/>
              <a:t> </a:t>
            </a:r>
            <a:r>
              <a:rPr lang="en-US" dirty="0"/>
              <a:t>into target column that represents </a:t>
            </a:r>
            <a:r>
              <a:rPr lang="en-US" dirty="0" smtClean="0"/>
              <a:t>if an applicant </a:t>
            </a:r>
            <a:r>
              <a:rPr lang="en-US" dirty="0"/>
              <a:t>is bad or good client</a:t>
            </a:r>
            <a:r>
              <a:rPr lang="en-US" dirty="0" smtClean="0"/>
              <a:t>.</a:t>
            </a:r>
            <a:endParaRPr lang="en-US" dirty="0"/>
          </a:p>
          <a:p>
            <a:r>
              <a:rPr lang="en-US" dirty="0"/>
              <a:t>There were 8 labels in my class. </a:t>
            </a:r>
            <a:r>
              <a:rPr lang="en-US" dirty="0" smtClean="0"/>
              <a:t>X</a:t>
            </a:r>
            <a:r>
              <a:rPr lang="en-US" dirty="0"/>
              <a:t>: No loan for the month;</a:t>
            </a:r>
          </a:p>
          <a:p>
            <a:pPr lvl="0"/>
            <a:r>
              <a:rPr lang="en-US" dirty="0"/>
              <a:t>C: paid off that month;</a:t>
            </a:r>
          </a:p>
          <a:p>
            <a:pPr lvl="0"/>
            <a:r>
              <a:rPr lang="en-US" dirty="0"/>
              <a:t>0: 1-29 days past due;</a:t>
            </a:r>
          </a:p>
          <a:p>
            <a:pPr lvl="0"/>
            <a:r>
              <a:rPr lang="en-US" dirty="0"/>
              <a:t>1: 30-59 days past due;</a:t>
            </a:r>
          </a:p>
          <a:p>
            <a:pPr lvl="0"/>
            <a:r>
              <a:rPr lang="en-US" dirty="0"/>
              <a:t>2: 60-89 days overdue;</a:t>
            </a:r>
          </a:p>
          <a:p>
            <a:pPr lvl="0"/>
            <a:r>
              <a:rPr lang="en-US" dirty="0"/>
              <a:t>3: 90-119 days overdue;</a:t>
            </a:r>
          </a:p>
          <a:p>
            <a:pPr lvl="0"/>
            <a:r>
              <a:rPr lang="en-US" dirty="0"/>
              <a:t>4: 120-149 days overdue;</a:t>
            </a:r>
          </a:p>
          <a:p>
            <a:pPr lvl="0"/>
            <a:r>
              <a:rPr lang="en-US" dirty="0"/>
              <a:t>5: Overdue or bad debts, write-offs for more than 150 </a:t>
            </a:r>
            <a:r>
              <a:rPr lang="en-US" dirty="0" smtClean="0"/>
              <a:t>days</a:t>
            </a:r>
          </a:p>
          <a:p>
            <a:pPr marL="0" lvl="0" indent="0">
              <a:buNone/>
            </a:pPr>
            <a:r>
              <a:rPr lang="en-US" dirty="0"/>
              <a:t>The clients whose overdue was more than 60 days. I marked these users as a bad client with class label 1 and 0 represents the good client with overdue no more than 60 days</a:t>
            </a:r>
          </a:p>
          <a:p>
            <a:endParaRPr lang="en-US" dirty="0"/>
          </a:p>
          <a:p>
            <a:endParaRPr lang="en-US" dirty="0"/>
          </a:p>
        </p:txBody>
      </p:sp>
    </p:spTree>
    <p:extLst>
      <p:ext uri="{BB962C8B-B14F-4D97-AF65-F5344CB8AC3E}">
        <p14:creationId xmlns:p14="http://schemas.microsoft.com/office/powerpoint/2010/main" val="54208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8503"/>
            <a:ext cx="10058400" cy="1450757"/>
          </a:xfrm>
        </p:spPr>
        <p:txBody>
          <a:bodyPr/>
          <a:lstStyle/>
          <a:p>
            <a:r>
              <a:rPr lang="en-US" dirty="0" smtClean="0"/>
              <a:t>Methodology</a:t>
            </a:r>
            <a:endParaRPr lang="en-US" dirty="0"/>
          </a:p>
        </p:txBody>
      </p:sp>
      <p:pic>
        <p:nvPicPr>
          <p:cNvPr id="5" name="Content Placeholder 4"/>
          <p:cNvPicPr>
            <a:picLocks noGrp="1"/>
          </p:cNvPicPr>
          <p:nvPr>
            <p:ph idx="1"/>
          </p:nvPr>
        </p:nvPicPr>
        <p:blipFill>
          <a:blip r:embed="rId2"/>
          <a:stretch>
            <a:fillRect/>
          </a:stretch>
        </p:blipFill>
        <p:spPr>
          <a:xfrm>
            <a:off x="2384176" y="1846263"/>
            <a:ext cx="7483974" cy="4022725"/>
          </a:xfrm>
          <a:prstGeom prst="rect">
            <a:avLst/>
          </a:prstGeom>
        </p:spPr>
      </p:pic>
    </p:spTree>
    <p:extLst>
      <p:ext uri="{BB962C8B-B14F-4D97-AF65-F5344CB8AC3E}">
        <p14:creationId xmlns:p14="http://schemas.microsoft.com/office/powerpoint/2010/main" val="24854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lstStyle/>
          <a:p>
            <a:r>
              <a:rPr lang="en-US" dirty="0" smtClean="0"/>
              <a:t>Total female and male ratio in dataset</a:t>
            </a:r>
          </a:p>
          <a:p>
            <a:pPr algn="r"/>
            <a:r>
              <a:rPr lang="en-US" dirty="0" smtClean="0"/>
              <a:t>There were around 12000 females </a:t>
            </a:r>
          </a:p>
          <a:p>
            <a:pPr algn="r"/>
            <a:r>
              <a:rPr lang="en-US" dirty="0" smtClean="0"/>
              <a:t>and 24000 males in a dataset</a:t>
            </a:r>
            <a:endParaRPr lang="en-US" dirty="0"/>
          </a:p>
        </p:txBody>
      </p:sp>
      <p:pic>
        <p:nvPicPr>
          <p:cNvPr id="5" name="Picture 4"/>
          <p:cNvPicPr>
            <a:picLocks noChangeAspect="1"/>
          </p:cNvPicPr>
          <p:nvPr/>
        </p:nvPicPr>
        <p:blipFill>
          <a:blip r:embed="rId2"/>
          <a:stretch>
            <a:fillRect/>
          </a:stretch>
        </p:blipFill>
        <p:spPr>
          <a:xfrm>
            <a:off x="1563624" y="2310976"/>
            <a:ext cx="2942844" cy="3934375"/>
          </a:xfrm>
          <a:prstGeom prst="rect">
            <a:avLst/>
          </a:prstGeom>
        </p:spPr>
      </p:pic>
    </p:spTree>
    <p:extLst>
      <p:ext uri="{BB962C8B-B14F-4D97-AF65-F5344CB8AC3E}">
        <p14:creationId xmlns:p14="http://schemas.microsoft.com/office/powerpoint/2010/main" val="299287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Cont..</a:t>
            </a:r>
            <a:endParaRPr lang="en-US" dirty="0"/>
          </a:p>
        </p:txBody>
      </p:sp>
      <p:sp>
        <p:nvSpPr>
          <p:cNvPr id="8" name="Content Placeholder 7"/>
          <p:cNvSpPr>
            <a:spLocks noGrp="1"/>
          </p:cNvSpPr>
          <p:nvPr>
            <p:ph idx="1"/>
          </p:nvPr>
        </p:nvSpPr>
        <p:spPr/>
        <p:txBody>
          <a:bodyPr>
            <a:normAutofit/>
          </a:bodyPr>
          <a:lstStyle/>
          <a:p>
            <a:r>
              <a:rPr lang="en-US" sz="1400" dirty="0"/>
              <a:t>Married               25048      68.705598</a:t>
            </a:r>
          </a:p>
          <a:p>
            <a:r>
              <a:rPr lang="en-US" sz="1400" dirty="0"/>
              <a:t>Single / not married   4829      13.245742</a:t>
            </a:r>
          </a:p>
          <a:p>
            <a:r>
              <a:rPr lang="en-US" sz="1400" dirty="0"/>
              <a:t>Civil marriage         2945       8.078010</a:t>
            </a:r>
          </a:p>
          <a:p>
            <a:r>
              <a:rPr lang="en-US" sz="1400" dirty="0"/>
              <a:t>Separated              2103       5.768440</a:t>
            </a:r>
          </a:p>
          <a:p>
            <a:r>
              <a:rPr lang="en-US" sz="1400" dirty="0"/>
              <a:t>Widow                  1532       4.202211</a:t>
            </a:r>
          </a:p>
        </p:txBody>
      </p:sp>
      <p:pic>
        <p:nvPicPr>
          <p:cNvPr id="10" name="Picture 9"/>
          <p:cNvPicPr>
            <a:picLocks noChangeAspect="1"/>
          </p:cNvPicPr>
          <p:nvPr/>
        </p:nvPicPr>
        <p:blipFill>
          <a:blip r:embed="rId2"/>
          <a:stretch>
            <a:fillRect/>
          </a:stretch>
        </p:blipFill>
        <p:spPr>
          <a:xfrm>
            <a:off x="5568696" y="1742288"/>
            <a:ext cx="3566160" cy="4393335"/>
          </a:xfrm>
          <a:prstGeom prst="rect">
            <a:avLst/>
          </a:prstGeom>
        </p:spPr>
      </p:pic>
    </p:spTree>
    <p:extLst>
      <p:ext uri="{BB962C8B-B14F-4D97-AF65-F5344CB8AC3E}">
        <p14:creationId xmlns:p14="http://schemas.microsoft.com/office/powerpoint/2010/main" val="296685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Cont..</a:t>
            </a:r>
            <a:endParaRPr lang="en-US" dirty="0"/>
          </a:p>
        </p:txBody>
      </p:sp>
      <p:sp>
        <p:nvSpPr>
          <p:cNvPr id="3" name="Content Placeholder 2"/>
          <p:cNvSpPr>
            <a:spLocks noGrp="1"/>
          </p:cNvSpPr>
          <p:nvPr>
            <p:ph idx="1"/>
          </p:nvPr>
        </p:nvSpPr>
        <p:spPr/>
        <p:txBody>
          <a:bodyPr/>
          <a:lstStyle/>
          <a:p>
            <a:r>
              <a:rPr lang="en-US" dirty="0" smtClean="0"/>
              <a:t>Low Risk user</a:t>
            </a:r>
          </a:p>
          <a:p>
            <a:pPr algn="r"/>
            <a:r>
              <a:rPr lang="en-US" dirty="0" smtClean="0"/>
              <a:t> </a:t>
            </a:r>
            <a:r>
              <a:rPr lang="en-US" dirty="0"/>
              <a:t>High risk and low risk applicants </a:t>
            </a:r>
            <a:endParaRPr lang="en-US" dirty="0" smtClean="0"/>
          </a:p>
          <a:p>
            <a:pPr algn="r"/>
            <a:r>
              <a:rPr lang="en-US" dirty="0" smtClean="0"/>
              <a:t>have </a:t>
            </a:r>
            <a:r>
              <a:rPr lang="en-US" dirty="0"/>
              <a:t>roughly similar income</a:t>
            </a:r>
          </a:p>
          <a:p>
            <a:endParaRPr lang="en-US" dirty="0"/>
          </a:p>
        </p:txBody>
      </p:sp>
      <p:pic>
        <p:nvPicPr>
          <p:cNvPr id="4" name="Picture 3"/>
          <p:cNvPicPr>
            <a:picLocks noChangeAspect="1"/>
          </p:cNvPicPr>
          <p:nvPr/>
        </p:nvPicPr>
        <p:blipFill>
          <a:blip r:embed="rId2"/>
          <a:stretch>
            <a:fillRect/>
          </a:stretch>
        </p:blipFill>
        <p:spPr>
          <a:xfrm>
            <a:off x="1097280" y="2329815"/>
            <a:ext cx="5743575" cy="3824097"/>
          </a:xfrm>
          <a:prstGeom prst="rect">
            <a:avLst/>
          </a:prstGeom>
        </p:spPr>
      </p:pic>
    </p:spTree>
    <p:extLst>
      <p:ext uri="{BB962C8B-B14F-4D97-AF65-F5344CB8AC3E}">
        <p14:creationId xmlns:p14="http://schemas.microsoft.com/office/powerpoint/2010/main" val="3621737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cont..</a:t>
            </a:r>
            <a:endParaRPr lang="en-US" dirty="0"/>
          </a:p>
        </p:txBody>
      </p:sp>
      <p:sp>
        <p:nvSpPr>
          <p:cNvPr id="3" name="Content Placeholder 2"/>
          <p:cNvSpPr>
            <a:spLocks noGrp="1"/>
          </p:cNvSpPr>
          <p:nvPr>
            <p:ph idx="1"/>
          </p:nvPr>
        </p:nvSpPr>
        <p:spPr/>
        <p:txBody>
          <a:bodyPr/>
          <a:lstStyle/>
          <a:p>
            <a:r>
              <a:rPr lang="en-US" dirty="0" smtClean="0"/>
              <a:t>Higher risk analysis by marital status</a:t>
            </a:r>
          </a:p>
          <a:p>
            <a:endParaRPr lang="en-US" dirty="0"/>
          </a:p>
        </p:txBody>
      </p:sp>
      <p:pic>
        <p:nvPicPr>
          <p:cNvPr id="4" name="Picture 3"/>
          <p:cNvPicPr>
            <a:picLocks noChangeAspect="1"/>
          </p:cNvPicPr>
          <p:nvPr/>
        </p:nvPicPr>
        <p:blipFill>
          <a:blip r:embed="rId2"/>
          <a:stretch>
            <a:fillRect/>
          </a:stretch>
        </p:blipFill>
        <p:spPr>
          <a:xfrm>
            <a:off x="1097280" y="2267712"/>
            <a:ext cx="4423029" cy="4034470"/>
          </a:xfrm>
          <a:prstGeom prst="rect">
            <a:avLst/>
          </a:prstGeom>
        </p:spPr>
      </p:pic>
    </p:spTree>
    <p:extLst>
      <p:ext uri="{BB962C8B-B14F-4D97-AF65-F5344CB8AC3E}">
        <p14:creationId xmlns:p14="http://schemas.microsoft.com/office/powerpoint/2010/main" val="28116483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1537</TotalTime>
  <Words>489</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Inter</vt:lpstr>
      <vt:lpstr>Times New Roman</vt:lpstr>
      <vt:lpstr>Wingdings</vt:lpstr>
      <vt:lpstr>Retrospect</vt:lpstr>
      <vt:lpstr>Credit Card Approval Prediction</vt:lpstr>
      <vt:lpstr>Context</vt:lpstr>
      <vt:lpstr>Dataset Description</vt:lpstr>
      <vt:lpstr>Class Label</vt:lpstr>
      <vt:lpstr>Methodology</vt:lpstr>
      <vt:lpstr>Exploratory Data Analysis</vt:lpstr>
      <vt:lpstr>EDA Cont..</vt:lpstr>
      <vt:lpstr>EDA Cont..</vt:lpstr>
      <vt:lpstr>EDA cont..</vt:lpstr>
      <vt:lpstr>EDA cont..</vt:lpstr>
      <vt:lpstr>EDA cont..</vt:lpstr>
      <vt:lpstr>Data Preprocessing</vt:lpstr>
      <vt:lpstr>Heat Map Before Normalization </vt:lpstr>
      <vt:lpstr>Correlation HeatMap</vt:lpstr>
      <vt:lpstr>Training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Approval Prediction</dc:title>
  <dc:creator>Dell</dc:creator>
  <cp:lastModifiedBy>Dell</cp:lastModifiedBy>
  <cp:revision>24</cp:revision>
  <dcterms:created xsi:type="dcterms:W3CDTF">2022-06-26T17:06:57Z</dcterms:created>
  <dcterms:modified xsi:type="dcterms:W3CDTF">2022-07-01T14:14:12Z</dcterms:modified>
</cp:coreProperties>
</file>