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332" r:id="rId3"/>
    <p:sldId id="331" r:id="rId4"/>
    <p:sldId id="298" r:id="rId5"/>
    <p:sldId id="297" r:id="rId6"/>
    <p:sldId id="296" r:id="rId7"/>
    <p:sldId id="258" r:id="rId8"/>
    <p:sldId id="259" r:id="rId9"/>
    <p:sldId id="260" r:id="rId10"/>
    <p:sldId id="267" r:id="rId11"/>
    <p:sldId id="263" r:id="rId12"/>
    <p:sldId id="264" r:id="rId13"/>
    <p:sldId id="265" r:id="rId14"/>
    <p:sldId id="335" r:id="rId15"/>
    <p:sldId id="306" r:id="rId16"/>
    <p:sldId id="3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/>
    <p:restoredTop sz="85926" autoAdjust="0"/>
  </p:normalViewPr>
  <p:slideViewPr>
    <p:cSldViewPr snapToGrid="0" snapToObjects="1">
      <p:cViewPr varScale="1">
        <p:scale>
          <a:sx n="77" d="100"/>
          <a:sy n="77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1B184-ADB0-40E3-AFA7-D069C21FDBFD}" type="datetimeFigureOut">
              <a:rPr lang="en-GH" smtClean="0"/>
              <a:t>14/12/2019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59FA-7D6B-4FFA-AE62-F548BD8BF02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4061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Jupyter.org</a:t>
            </a:r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99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a high-level language, meaning that it abstracts underlying computer-related technical details.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a high-level language can be expressed in a manner closer to English prose or mathematical equations.</a:t>
            </a:r>
          </a:p>
          <a:p>
            <a:r>
              <a:rPr lang="en-US" dirty="0"/>
              <a:t>Python is a general-purpose language meaning that it can be used for all problems that a computer is capable of rather than specializing in a specific area such as statistical analysis.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language meaning that evaluation of code to obtain results can happen immediately rather than having to go through a time-consuming, compile and run cycle, which thereby speeds up the thinking and experimentation processes.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standard library, and numerous third-party libraries yielding a vast array of existing codebases and examples for solving problems.</a:t>
            </a:r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9211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2162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https://www.programiz.com/python-programming/keyword-list</a:t>
            </a:r>
          </a:p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15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7768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  <a:lvl2pPr marL="0" indent="1143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2pPr>
            <a:lvl3pPr marL="0" indent="2286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3pPr>
            <a:lvl4pPr marL="0" indent="3429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4pPr>
            <a:lvl5pPr marL="0" indent="4572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7194" y="6540500"/>
            <a:ext cx="211262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8813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9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1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0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4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34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89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476E418-8C44-FB44-890B-95B45408111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06086" y="4170556"/>
            <a:ext cx="12604172" cy="29497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529D-D74B-9246-A6D5-EC9C82414BC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nest.pdf" descr="nest.pdf">
            <a:extLst>
              <a:ext uri="{FF2B5EF4-FFF2-40B4-BE49-F238E27FC236}">
                <a16:creationId xmlns:a16="http://schemas.microsoft.com/office/drawing/2014/main" id="{4E439A24-9701-9541-B54A-6C3C4666BC1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38200" y="5415600"/>
            <a:ext cx="761362" cy="7613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09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ircular Std Medium" panose="020B0604020101020102" pitchFamily="34" charset="77"/>
          <a:ea typeface="+mj-ea"/>
          <a:cs typeface="Circular Std Medium" panose="020B0604020101020102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hyperlink" Target="https://scipy.org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.html#tutorial" TargetMode="External"/><Relationship Id="rId2" Type="http://schemas.openxmlformats.org/officeDocument/2006/relationships/hyperlink" Target="https://scipy.org/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numpy.org/devdocs/user/quickstar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index.html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mills.mykel@gmail.co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thur-littm.github.io/landing-boilerplate/solu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naconda.com/distribu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thur-littm.github.io/landing-boilerplate/solu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6816-4691-E64D-831E-8A48C0B2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47" y="783822"/>
            <a:ext cx="9570453" cy="2387600"/>
          </a:xfrm>
        </p:spPr>
        <p:txBody>
          <a:bodyPr>
            <a:normAutofit/>
          </a:bodyPr>
          <a:lstStyle/>
          <a:p>
            <a: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Python </a:t>
            </a:r>
            <a:b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</a:br>
            <a: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for Beginners</a:t>
            </a:r>
            <a:endParaRPr kumimoji="1" lang="zh-CN" altLang="en-US" sz="7200" b="1" dirty="0">
              <a:latin typeface="Circular Std Black" panose="020B0604020101020102" pitchFamily="34" charset="77"/>
              <a:cs typeface="Circular Std Black" panose="020B0604020101020102" pitchFamily="34" charset="7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27C0A-E43D-954B-B8A9-F614A9D0B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646" y="3981156"/>
            <a:ext cx="4973053" cy="1131849"/>
          </a:xfrm>
        </p:spPr>
        <p:txBody>
          <a:bodyPr/>
          <a:lstStyle/>
          <a:p>
            <a:r>
              <a:rPr lang="en-US" dirty="0"/>
              <a:t>Open in your browser: https://bit.ly/pywebintro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31ADF2-A3DC-4242-8444-4691F7651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42" y="1286934"/>
            <a:ext cx="6138915" cy="55710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3EC12A-0D98-5443-8E4D-C73C5D33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Why Python for Data? </a:t>
            </a:r>
          </a:p>
        </p:txBody>
      </p:sp>
    </p:spTree>
    <p:extLst>
      <p:ext uri="{BB962C8B-B14F-4D97-AF65-F5344CB8AC3E}">
        <p14:creationId xmlns:p14="http://schemas.microsoft.com/office/powerpoint/2010/main" val="4303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0855-B253-B046-96F3-FEBC5B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Scientifics Computing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B32CC5-76D3-4368-B281-3FF7BFEF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42" y="5503019"/>
            <a:ext cx="5948986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https://scipy.org/getting-started.html</a:t>
            </a:r>
            <a:endParaRPr lang="en-US" dirty="0">
              <a:hlinkClick r:id="rId3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336C09-5E66-8E4A-BAAF-59154E60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70" y="812996"/>
            <a:ext cx="10388602" cy="42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25BA-5FE2-4F4C-8502-F44DC507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Visualization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AEF312-92AB-4731-B61F-137E31C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26" y="5133187"/>
            <a:ext cx="7471586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https://scipy.org/getting-started.html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https://seaborn.pydata.org/tutorial.html#tutorial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B226B2-DD14-324D-BE10-B8433645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33" y="1075537"/>
            <a:ext cx="10264697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58E4-A992-5248-A8AF-1C0696CD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Algorithmic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70DDD-81A7-4D98-A21D-CCCC30C9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056" y="5361025"/>
            <a:ext cx="7410502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https://www.statsmodels.org/stable/index.html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3A1668-D3B8-A641-BC2E-AAB7576C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51" y="1075537"/>
            <a:ext cx="10264697" cy="41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FF81-CB64-6748-8F87-24DFF198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8463D6-2B2D-A842-8F2D-D64E57AE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ownload your coding tool">
            <a:extLst>
              <a:ext uri="{FF2B5EF4-FFF2-40B4-BE49-F238E27FC236}">
                <a16:creationId xmlns:a16="http://schemas.microsoft.com/office/drawing/2014/main" id="{8F23BC56-BB95-CB45-9397-3E9CE2436737}"/>
              </a:ext>
            </a:extLst>
          </p:cNvPr>
          <p:cNvSpPr txBox="1"/>
          <p:nvPr/>
        </p:nvSpPr>
        <p:spPr>
          <a:xfrm>
            <a:off x="3764432" y="3065140"/>
            <a:ext cx="434279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6000" dirty="0"/>
              <a:t>Python Basics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8698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FF81-CB64-6748-8F87-24DFF19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79"/>
            <a:ext cx="10515600" cy="3306441"/>
          </a:xfrm>
        </p:spPr>
        <p:txBody>
          <a:bodyPr/>
          <a:lstStyle/>
          <a:p>
            <a:r>
              <a:rPr kumimoji="1" lang="en-US" altLang="zh-CN" dirty="0"/>
              <a:t>Head over to our </a:t>
            </a:r>
            <a:r>
              <a:rPr kumimoji="1" lang="en-US" altLang="zh-CN" dirty="0" err="1"/>
              <a:t>Jupyter</a:t>
            </a:r>
            <a:r>
              <a:rPr kumimoji="1" lang="en-US" altLang="zh-CN" dirty="0"/>
              <a:t> Notebook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Download your coding tool">
            <a:extLst>
              <a:ext uri="{FF2B5EF4-FFF2-40B4-BE49-F238E27FC236}">
                <a16:creationId xmlns:a16="http://schemas.microsoft.com/office/drawing/2014/main" id="{F402FCAF-FF85-4FC5-BB69-DFEB54A533D1}"/>
              </a:ext>
            </a:extLst>
          </p:cNvPr>
          <p:cNvSpPr txBox="1"/>
          <p:nvPr/>
        </p:nvSpPr>
        <p:spPr>
          <a:xfrm>
            <a:off x="1928096" y="2941978"/>
            <a:ext cx="8335808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pPr algn="ctr"/>
            <a:r>
              <a:rPr lang="en-US" sz="6600" dirty="0"/>
              <a:t>http://bit.ly/pywebintro</a:t>
            </a:r>
          </a:p>
        </p:txBody>
      </p:sp>
    </p:spTree>
    <p:extLst>
      <p:ext uri="{BB962C8B-B14F-4D97-AF65-F5344CB8AC3E}">
        <p14:creationId xmlns:p14="http://schemas.microsoft.com/office/powerpoint/2010/main" val="340539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roup"/>
          <p:cNvGrpSpPr/>
          <p:nvPr/>
        </p:nvGrpSpPr>
        <p:grpSpPr>
          <a:xfrm>
            <a:off x="1450111" y="1665597"/>
            <a:ext cx="6858503" cy="1083842"/>
            <a:chOff x="2906331" y="35768"/>
            <a:chExt cx="12533756" cy="2167683"/>
          </a:xfrm>
        </p:grpSpPr>
        <p:sp>
          <p:nvSpPr>
            <p:cNvPr id="895" name="Leave us"/>
            <p:cNvSpPr/>
            <p:nvPr/>
          </p:nvSpPr>
          <p:spPr>
            <a:xfrm>
              <a:off x="2906331" y="9334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1000"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rPr lang="en-US" sz="5500" dirty="0"/>
                <a:t>Give me</a:t>
              </a:r>
              <a:endParaRPr sz="5500" dirty="0"/>
            </a:p>
          </p:txBody>
        </p:sp>
        <p:sp>
          <p:nvSpPr>
            <p:cNvPr id="896" name="feedbacks."/>
            <p:cNvSpPr/>
            <p:nvPr/>
          </p:nvSpPr>
          <p:spPr>
            <a:xfrm>
              <a:off x="7774459" y="35768"/>
              <a:ext cx="7665628" cy="179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1015">
                <a:alpha val="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rPr sz="5500" dirty="0"/>
                <a:t>feedback.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E42A6F-9CC8-4292-ABEC-DF2B4AE7E4E2}"/>
              </a:ext>
            </a:extLst>
          </p:cNvPr>
          <p:cNvSpPr txBox="1"/>
          <p:nvPr/>
        </p:nvSpPr>
        <p:spPr>
          <a:xfrm>
            <a:off x="1332258" y="3476198"/>
            <a:ext cx="9310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http://bit.ly/py_feedback</a:t>
            </a:r>
            <a:endParaRPr lang="en-GH" sz="6600" b="1" dirty="0"/>
          </a:p>
        </p:txBody>
      </p:sp>
    </p:spTree>
    <p:extLst>
      <p:ext uri="{BB962C8B-B14F-4D97-AF65-F5344CB8AC3E}">
        <p14:creationId xmlns:p14="http://schemas.microsoft.com/office/powerpoint/2010/main" val="14834012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tent &amp; Structure"/>
          <p:cNvSpPr txBox="1"/>
          <p:nvPr/>
        </p:nvSpPr>
        <p:spPr>
          <a:xfrm>
            <a:off x="1545205" y="2374636"/>
            <a:ext cx="1837041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86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Michael</a:t>
            </a:r>
            <a:endParaRPr sz="4300" dirty="0"/>
          </a:p>
        </p:txBody>
      </p:sp>
      <p:sp>
        <p:nvSpPr>
          <p:cNvPr id="282" name="All the content displayed on the page, and what Google cares about (SEO)."/>
          <p:cNvSpPr txBox="1"/>
          <p:nvPr/>
        </p:nvSpPr>
        <p:spPr>
          <a:xfrm>
            <a:off x="1545205" y="3454828"/>
            <a:ext cx="5325495" cy="2378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90000"/>
              </a:lnSpc>
              <a:defRPr sz="5600" baseline="35714">
                <a:solidFill>
                  <a:srgbClr val="53585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lvl1pPr>
          </a:lstStyle>
          <a:p>
            <a:endParaRPr lang="en-US" sz="2800" dirty="0"/>
          </a:p>
          <a:p>
            <a:r>
              <a:rPr lang="en-US" sz="2800" dirty="0"/>
              <a:t>M.Eng. Computer Science &amp; Technology</a:t>
            </a:r>
          </a:p>
          <a:p>
            <a:r>
              <a:rPr lang="en-US" sz="2800" dirty="0"/>
              <a:t>University of Electronic Science &amp; Technology of China</a:t>
            </a:r>
          </a:p>
          <a:p>
            <a:endParaRPr lang="en-US" sz="2800" dirty="0"/>
          </a:p>
          <a:p>
            <a:r>
              <a:rPr lang="en-US" sz="2800" dirty="0"/>
              <a:t>Campus Ambassador, Le Wagon Chengdu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mills.mykel@gmail.com</a:t>
            </a:r>
            <a:endParaRPr lang="en-US" sz="2800" dirty="0"/>
          </a:p>
          <a:p>
            <a:r>
              <a:rPr lang="en-US" sz="2800" dirty="0"/>
              <a:t>+8613281170326</a:t>
            </a:r>
          </a:p>
          <a:p>
            <a:endParaRPr sz="2800" dirty="0"/>
          </a:p>
        </p:txBody>
      </p:sp>
      <p:sp>
        <p:nvSpPr>
          <p:cNvPr id="9" name="HTML.">
            <a:extLst>
              <a:ext uri="{FF2B5EF4-FFF2-40B4-BE49-F238E27FC236}">
                <a16:creationId xmlns:a16="http://schemas.microsoft.com/office/drawing/2014/main" id="{C9A5A3EE-488D-EF41-B69D-2764B8C6381F}"/>
              </a:ext>
            </a:extLst>
          </p:cNvPr>
          <p:cNvSpPr txBox="1"/>
          <p:nvPr/>
        </p:nvSpPr>
        <p:spPr>
          <a:xfrm>
            <a:off x="5438500" y="691751"/>
            <a:ext cx="2755599" cy="713016"/>
          </a:xfrm>
          <a:prstGeom prst="rect">
            <a:avLst/>
          </a:prstGeom>
          <a:solidFill>
            <a:srgbClr val="FB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8600">
                <a:solidFill>
                  <a:srgbClr val="FD1015"/>
                </a:solidFill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Instructor</a:t>
            </a:r>
            <a:endParaRPr sz="4300" dirty="0"/>
          </a:p>
        </p:txBody>
      </p:sp>
      <p:sp>
        <p:nvSpPr>
          <p:cNvPr id="10" name="Content &amp; Structure">
            <a:extLst>
              <a:ext uri="{FF2B5EF4-FFF2-40B4-BE49-F238E27FC236}">
                <a16:creationId xmlns:a16="http://schemas.microsoft.com/office/drawing/2014/main" id="{B751FC6C-449C-C048-AE7A-96C21ADB09D2}"/>
              </a:ext>
            </a:extLst>
          </p:cNvPr>
          <p:cNvSpPr txBox="1"/>
          <p:nvPr/>
        </p:nvSpPr>
        <p:spPr>
          <a:xfrm>
            <a:off x="3183835" y="685402"/>
            <a:ext cx="2080698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86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Today’s</a:t>
            </a:r>
            <a:endParaRPr sz="4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A72CF-B8E7-AB40-9623-AF21D4CE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03419" y="2184828"/>
            <a:ext cx="1729945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87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day’s objective"/>
          <p:cNvSpPr txBox="1"/>
          <p:nvPr/>
        </p:nvSpPr>
        <p:spPr>
          <a:xfrm>
            <a:off x="2998784" y="197884"/>
            <a:ext cx="6259727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500" dirty="0"/>
              <a:t>Today’s objective</a:t>
            </a:r>
            <a:r>
              <a:rPr lang="en-US" sz="5500" dirty="0"/>
              <a:t>s</a:t>
            </a:r>
            <a:endParaRPr sz="5500" dirty="0"/>
          </a:p>
        </p:txBody>
      </p:sp>
      <p:sp>
        <p:nvSpPr>
          <p:cNvPr id="179" name="Code and design this page"/>
          <p:cNvSpPr txBox="1"/>
          <p:nvPr/>
        </p:nvSpPr>
        <p:spPr>
          <a:xfrm>
            <a:off x="2280232" y="1180868"/>
            <a:ext cx="775853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rPr lang="en-US" sz="4000" dirty="0"/>
              <a:t>Get comfortable with Python tools</a:t>
            </a:r>
            <a:endParaRPr sz="4000" u="sng" dirty="0">
              <a:hlinkClick r:id="rId2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7EC42DD-90FD-DB48-A64A-0CEE62F1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2102869"/>
            <a:ext cx="6532586" cy="3641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9F24B-1E4A-44DE-8563-C0CB855F1E79}"/>
              </a:ext>
            </a:extLst>
          </p:cNvPr>
          <p:cNvSpPr txBox="1"/>
          <p:nvPr/>
        </p:nvSpPr>
        <p:spPr>
          <a:xfrm>
            <a:off x="3569663" y="6054492"/>
            <a:ext cx="4524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https://www.anaconda.com/distribution/</a:t>
            </a:r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11671740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day’s objective"/>
          <p:cNvSpPr txBox="1"/>
          <p:nvPr/>
        </p:nvSpPr>
        <p:spPr>
          <a:xfrm>
            <a:off x="2998784" y="197884"/>
            <a:ext cx="6259727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500" dirty="0"/>
              <a:t>Today’s objective</a:t>
            </a:r>
            <a:r>
              <a:rPr lang="en-US" sz="5500" dirty="0"/>
              <a:t>s</a:t>
            </a:r>
            <a:endParaRPr sz="5500" dirty="0"/>
          </a:p>
        </p:txBody>
      </p:sp>
      <p:sp>
        <p:nvSpPr>
          <p:cNvPr id="179" name="Code and design this page"/>
          <p:cNvSpPr txBox="1"/>
          <p:nvPr/>
        </p:nvSpPr>
        <p:spPr>
          <a:xfrm>
            <a:off x="635000" y="1169918"/>
            <a:ext cx="1114112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rPr lang="en-US" sz="4000" dirty="0"/>
              <a:t>Learn and practice the basics of Python programming</a:t>
            </a:r>
            <a:endParaRPr sz="4000" u="sng" dirty="0">
              <a:hlinkClick r:id="rId2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7EC42DD-90FD-DB48-A64A-0CEE62F1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19" y="2073465"/>
            <a:ext cx="6532586" cy="3641916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18CC6B8-28BE-114E-A04C-927AE4B0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54" y="2841683"/>
            <a:ext cx="6259727" cy="38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80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utline."/>
          <p:cNvSpPr txBox="1"/>
          <p:nvPr/>
        </p:nvSpPr>
        <p:spPr>
          <a:xfrm>
            <a:off x="635000" y="775494"/>
            <a:ext cx="2513509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10000">
                <a:solidFill>
                  <a:srgbClr val="0E0000"/>
                </a:solidFill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000" dirty="0"/>
              <a:t>Outline.</a:t>
            </a:r>
          </a:p>
        </p:txBody>
      </p:sp>
      <p:sp>
        <p:nvSpPr>
          <p:cNvPr id="201" name="How the web works…"/>
          <p:cNvSpPr txBox="1"/>
          <p:nvPr/>
        </p:nvSpPr>
        <p:spPr>
          <a:xfrm>
            <a:off x="635000" y="1757363"/>
            <a:ext cx="576580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Python introduction (15 mins)</a:t>
            </a:r>
          </a:p>
          <a:p>
            <a:endParaRPr kumimoji="1" lang="en-US" altLang="zh-CN" sz="3200" dirty="0">
              <a:latin typeface="SF Pro Display" pitchFamily="2" charset="0"/>
              <a:ea typeface="SF Pro Display" pitchFamily="2" charset="0"/>
              <a:cs typeface="Circular Std Book" panose="020B0604020101020102" pitchFamily="34" charset="77"/>
            </a:endParaRPr>
          </a:p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Basics of Python (45 mins)</a:t>
            </a:r>
          </a:p>
          <a:p>
            <a:endParaRPr kumimoji="1" lang="en-US" altLang="zh-CN" sz="3200" dirty="0">
              <a:latin typeface="SF Pro Display" pitchFamily="2" charset="0"/>
              <a:ea typeface="SF Pro Display" pitchFamily="2" charset="0"/>
              <a:cs typeface="Circular Std Book" panose="020B0604020101020102" pitchFamily="34" charset="77"/>
            </a:endParaRPr>
          </a:p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Exercise (45 mins)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75" y="-595908"/>
            <a:ext cx="5100755" cy="7651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2778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load your coding tool"/>
          <p:cNvSpPr txBox="1"/>
          <p:nvPr/>
        </p:nvSpPr>
        <p:spPr>
          <a:xfrm>
            <a:off x="3171095" y="257228"/>
            <a:ext cx="5599290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5500" dirty="0"/>
              <a:t>Your </a:t>
            </a:r>
            <a:r>
              <a:rPr sz="5500" dirty="0"/>
              <a:t>coding tool</a:t>
            </a:r>
          </a:p>
        </p:txBody>
      </p:sp>
      <p:sp>
        <p:nvSpPr>
          <p:cNvPr id="197" name="Sublime text"/>
          <p:cNvSpPr txBox="1"/>
          <p:nvPr/>
        </p:nvSpPr>
        <p:spPr>
          <a:xfrm>
            <a:off x="3978017" y="1344274"/>
            <a:ext cx="3768852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lvl1pPr>
          </a:lstStyle>
          <a:p>
            <a:r>
              <a:rPr lang="en-US" sz="4000" dirty="0" err="1"/>
              <a:t>Jupyter</a:t>
            </a:r>
            <a:r>
              <a:rPr lang="en-US" sz="4000" dirty="0"/>
              <a:t> Notebook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CAFFC-CE16-4FB9-85F9-21C7DFCC3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5"/>
          <a:stretch/>
        </p:blipFill>
        <p:spPr>
          <a:xfrm>
            <a:off x="2084240" y="2200487"/>
            <a:ext cx="7773000" cy="40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34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5B73F2-E538-434F-B2B4-DA2285B7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 to Python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F1CDB7-F3AD-D14F-82AA-17002EEE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783123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Python is a high-level programming language</a:t>
            </a:r>
          </a:p>
          <a:p>
            <a:pPr lvl="1"/>
            <a:r>
              <a:rPr lang="en-US" altLang="zh-CN" dirty="0"/>
              <a:t>What does this mean? </a:t>
            </a:r>
          </a:p>
          <a:p>
            <a:r>
              <a:rPr kumimoji="1" lang="en-US" altLang="zh-CN" dirty="0"/>
              <a:t>It’s multi-purpose(Web, Data Science, Scripting)</a:t>
            </a:r>
            <a:endParaRPr lang="en-US" altLang="zh-CN" dirty="0"/>
          </a:p>
          <a:p>
            <a:r>
              <a:rPr lang="en-US" altLang="zh-CN" dirty="0"/>
              <a:t>Open-source and community-driven, meaning…</a:t>
            </a:r>
          </a:p>
          <a:p>
            <a:r>
              <a:rPr lang="en-US" altLang="zh-CN" dirty="0"/>
              <a:t>Large standard library</a:t>
            </a:r>
          </a:p>
          <a:p>
            <a:r>
              <a:rPr lang="en-US" altLang="zh-CN" dirty="0"/>
              <a:t>Multi-platform</a:t>
            </a:r>
          </a:p>
          <a:p>
            <a:r>
              <a:rPr lang="en-US" altLang="zh-CN" dirty="0"/>
              <a:t>Interpreted</a:t>
            </a:r>
          </a:p>
          <a:p>
            <a:r>
              <a:rPr lang="en-US" altLang="zh-CN" dirty="0"/>
              <a:t>Garbage Collected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033D3-2AEC-8946-BC19-A67718ECE8F8}"/>
              </a:ext>
            </a:extLst>
          </p:cNvPr>
          <p:cNvSpPr/>
          <p:nvPr/>
        </p:nvSpPr>
        <p:spPr>
          <a:xfrm>
            <a:off x="6384098" y="4306037"/>
            <a:ext cx="5194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SF Pro Display" pitchFamily="2" charset="0"/>
                <a:ea typeface="SF Pro Display" pitchFamily="2" charset="0"/>
              </a:rPr>
              <a:t>Created by </a:t>
            </a:r>
            <a:r>
              <a:rPr lang="en-US" altLang="zh-CN" sz="2800" b="1" dirty="0">
                <a:latin typeface="SF Pro Display" pitchFamily="2" charset="0"/>
                <a:ea typeface="SF Pro Display" pitchFamily="2" charset="0"/>
              </a:rPr>
              <a:t>Guido Van Rossum</a:t>
            </a:r>
            <a:r>
              <a:rPr lang="en-US" altLang="zh-CN" sz="2800" dirty="0">
                <a:latin typeface="SF Pro Display" pitchFamily="2" charset="0"/>
                <a:ea typeface="SF Pro Display" pitchFamily="2" charset="0"/>
              </a:rPr>
              <a:t>, first released in 1991</a:t>
            </a:r>
          </a:p>
        </p:txBody>
      </p:sp>
    </p:spTree>
    <p:extLst>
      <p:ext uri="{BB962C8B-B14F-4D97-AF65-F5344CB8AC3E}">
        <p14:creationId xmlns:p14="http://schemas.microsoft.com/office/powerpoint/2010/main" val="272941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CA67B-C998-3848-B607-2FB4707B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Purpose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6AD1D-DB0C-6445-B759-81F72B16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 development (like: Django, Flask)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Scientific and Mathematical computing (Orange, </a:t>
            </a:r>
            <a:r>
              <a:rPr kumimoji="1" lang="en-US" altLang="zh-CN" dirty="0" err="1"/>
              <a:t>Scipy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Numpy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Desktop graphical user interfaces (</a:t>
            </a:r>
            <a:r>
              <a:rPr kumimoji="1" lang="en-US" altLang="zh-CN" dirty="0" err="1"/>
              <a:t>Pygame</a:t>
            </a:r>
            <a:r>
              <a:rPr kumimoji="1" lang="en-US" altLang="zh-CN" dirty="0"/>
              <a:t>, Panda3D)</a:t>
            </a:r>
          </a:p>
          <a:p>
            <a:endParaRPr kumimoji="1" lang="en-US" altLang="zh-CN" dirty="0"/>
          </a:p>
          <a:p>
            <a:r>
              <a:rPr lang="en-US" altLang="zh-CN" dirty="0"/>
              <a:t>Web crawler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9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C546E-6508-4041-9CEB-C4BC232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E7027-84CB-E544-B241-2FD882DA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 language which is easier to learn (than C, Java, JavaScript)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Extensible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embeddable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Expressiveness of language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Elegant syntax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3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6843</TotalTime>
  <Words>455</Words>
  <Application>Microsoft Office PowerPoint</Application>
  <PresentationFormat>Widescreen</PresentationFormat>
  <Paragraphs>81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Circular Std</vt:lpstr>
      <vt:lpstr>Circular Std Black</vt:lpstr>
      <vt:lpstr>Circular Std Medium</vt:lpstr>
      <vt:lpstr>CircularStd-Black</vt:lpstr>
      <vt:lpstr>SF Pro Display</vt:lpstr>
      <vt:lpstr>SF Pro Display Light</vt:lpstr>
      <vt:lpstr>SF Pro Text Light</vt:lpstr>
      <vt:lpstr>Office Theme</vt:lpstr>
      <vt:lpstr>Python  for Beginners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Python</vt:lpstr>
      <vt:lpstr>General Purpose</vt:lpstr>
      <vt:lpstr>Other features</vt:lpstr>
      <vt:lpstr>Why Python for Data? </vt:lpstr>
      <vt:lpstr>Scientifics Computing Libraries in Python</vt:lpstr>
      <vt:lpstr>Visualization Libraries in Python</vt:lpstr>
      <vt:lpstr>Algorithmic Libraries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Data Science</dc:title>
  <dc:creator>ul405</dc:creator>
  <cp:lastModifiedBy>Michael Odartei Mills</cp:lastModifiedBy>
  <cp:revision>69</cp:revision>
  <dcterms:created xsi:type="dcterms:W3CDTF">2019-10-24T10:49:16Z</dcterms:created>
  <dcterms:modified xsi:type="dcterms:W3CDTF">2019-12-13T20:55:02Z</dcterms:modified>
</cp:coreProperties>
</file>