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0"/>
  </p:notesMasterIdLst>
  <p:sldIdLst>
    <p:sldId id="256" r:id="rId2"/>
    <p:sldId id="337" r:id="rId3"/>
    <p:sldId id="336" r:id="rId4"/>
    <p:sldId id="332" r:id="rId5"/>
    <p:sldId id="331" r:id="rId6"/>
    <p:sldId id="298" r:id="rId7"/>
    <p:sldId id="297" r:id="rId8"/>
    <p:sldId id="296" r:id="rId9"/>
    <p:sldId id="258" r:id="rId10"/>
    <p:sldId id="259" r:id="rId11"/>
    <p:sldId id="260" r:id="rId12"/>
    <p:sldId id="267" r:id="rId13"/>
    <p:sldId id="263" r:id="rId14"/>
    <p:sldId id="264" r:id="rId15"/>
    <p:sldId id="265" r:id="rId16"/>
    <p:sldId id="335" r:id="rId17"/>
    <p:sldId id="306" r:id="rId18"/>
    <p:sldId id="33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92"/>
    <p:restoredTop sz="85926" autoAdjust="0"/>
  </p:normalViewPr>
  <p:slideViewPr>
    <p:cSldViewPr snapToGrid="0" snapToObjects="1">
      <p:cViewPr varScale="1">
        <p:scale>
          <a:sx n="76" d="100"/>
          <a:sy n="76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1B184-ADB0-40E3-AFA7-D069C21FDBFD}" type="datetimeFigureOut">
              <a:rPr lang="en-GH" smtClean="0"/>
              <a:t>07/02/2021</a:t>
            </a:fld>
            <a:endParaRPr lang="en-G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D59FA-7D6B-4FFA-AE62-F548BD8BF023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640612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Jupyter.org</a:t>
            </a:r>
            <a:endParaRPr lang="en-G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D59FA-7D6B-4FFA-AE62-F548BD8BF023}" type="slidenum">
              <a:rPr lang="en-GH" smtClean="0"/>
              <a:t>8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999614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is a high-level language, meaning that it abstracts underlying computer-related technical details.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addition, a high-level language can be expressed in a manner closer to English prose or mathematical equations.</a:t>
            </a:r>
          </a:p>
          <a:p>
            <a:r>
              <a:rPr lang="en-US" dirty="0"/>
              <a:t>Python is a general-purpose language meaning that it can be used for all problems that a computer is capable of rather than specializing in a specific area such as statistical analysis.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is an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interpreted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language meaning that evaluation of code to obtain results can happen immediately rather than having to go through a time-consuming, compile and run cycle, which thereby speeds up the thinking and experimentation processes.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has a standard library, and numerous third-party libraries yielding a vast array of existing codebases and examples for solving problems.</a:t>
            </a:r>
            <a:endParaRPr lang="en-G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D59FA-7D6B-4FFA-AE62-F548BD8BF023}" type="slidenum">
              <a:rPr lang="en-GH" smtClean="0"/>
              <a:t>9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692110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D59FA-7D6B-4FFA-AE62-F548BD8BF023}" type="slidenum">
              <a:rPr lang="en-GH" smtClean="0"/>
              <a:t>10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121622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https://www.programiz.com/python-programming/keyword-list</a:t>
            </a:r>
          </a:p>
          <a:p>
            <a:endParaRPr lang="en-G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D59FA-7D6B-4FFA-AE62-F548BD8BF023}" type="slidenum">
              <a:rPr lang="en-GH" smtClean="0"/>
              <a:t>17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577686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529D-D74B-9246-A6D5-EC9C82414BCF}" type="datetimeFigureOut">
              <a:rPr kumimoji="1" lang="zh-CN" altLang="en-US" smtClean="0"/>
              <a:t>2021/2/7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2297-EE65-0E40-8307-85C66DA008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270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529D-D74B-9246-A6D5-EC9C82414BCF}" type="datetimeFigureOut">
              <a:rPr kumimoji="1" lang="zh-CN" altLang="en-US" smtClean="0"/>
              <a:t>2021/2/7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2297-EE65-0E40-8307-85C66DA008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561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529D-D74B-9246-A6D5-EC9C82414BCF}" type="datetimeFigureOut">
              <a:rPr kumimoji="1" lang="zh-CN" altLang="en-US" smtClean="0"/>
              <a:t>2021/2/7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2297-EE65-0E40-8307-85C66DA008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132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SF Pro Display Light"/>
                <a:ea typeface="SF Pro Display Light"/>
                <a:cs typeface="SF Pro Display Light"/>
                <a:sym typeface="SF Pro Display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00">
                <a:latin typeface="SF Pro Display Light"/>
                <a:ea typeface="SF Pro Display Light"/>
                <a:cs typeface="SF Pro Display Light"/>
                <a:sym typeface="SF Pro Display Light"/>
              </a:defRPr>
            </a:lvl1pPr>
            <a:lvl2pPr marL="0" indent="114300" algn="ctr">
              <a:spcBef>
                <a:spcPts val="0"/>
              </a:spcBef>
              <a:buSzTx/>
              <a:buNone/>
              <a:defRPr sz="2200">
                <a:latin typeface="SF Pro Display Light"/>
                <a:ea typeface="SF Pro Display Light"/>
                <a:cs typeface="SF Pro Display Light"/>
                <a:sym typeface="SF Pro Display Light"/>
              </a:defRPr>
            </a:lvl2pPr>
            <a:lvl3pPr marL="0" indent="228600" algn="ctr">
              <a:spcBef>
                <a:spcPts val="0"/>
              </a:spcBef>
              <a:buSzTx/>
              <a:buNone/>
              <a:defRPr sz="2200">
                <a:latin typeface="SF Pro Display Light"/>
                <a:ea typeface="SF Pro Display Light"/>
                <a:cs typeface="SF Pro Display Light"/>
                <a:sym typeface="SF Pro Display Light"/>
              </a:defRPr>
            </a:lvl3pPr>
            <a:lvl4pPr marL="0" indent="342900" algn="ctr">
              <a:spcBef>
                <a:spcPts val="0"/>
              </a:spcBef>
              <a:buSzTx/>
              <a:buNone/>
              <a:defRPr sz="2200">
                <a:latin typeface="SF Pro Display Light"/>
                <a:ea typeface="SF Pro Display Light"/>
                <a:cs typeface="SF Pro Display Light"/>
                <a:sym typeface="SF Pro Display Light"/>
              </a:defRPr>
            </a:lvl4pPr>
            <a:lvl5pPr marL="0" indent="457200" algn="ctr">
              <a:spcBef>
                <a:spcPts val="0"/>
              </a:spcBef>
              <a:buSzTx/>
              <a:buNone/>
              <a:defRPr sz="2200">
                <a:latin typeface="SF Pro Display Light"/>
                <a:ea typeface="SF Pro Display Light"/>
                <a:cs typeface="SF Pro Display Light"/>
                <a:sym typeface="SF Pro Display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87194" y="6540500"/>
            <a:ext cx="211262" cy="234950"/>
          </a:xfrm>
          <a:prstGeom prst="rect">
            <a:avLst/>
          </a:prstGeom>
        </p:spPr>
        <p:txBody>
          <a:bodyPr/>
          <a:lstStyle>
            <a:lvl1pPr>
              <a:defRPr>
                <a:latin typeface="SF Pro Display Light"/>
                <a:ea typeface="SF Pro Display Light"/>
                <a:cs typeface="SF Pro Display Light"/>
                <a:sym typeface="SF Pro Display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088130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529D-D74B-9246-A6D5-EC9C82414BCF}" type="datetimeFigureOut">
              <a:rPr kumimoji="1" lang="zh-CN" altLang="en-US" smtClean="0"/>
              <a:t>2021/2/7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2297-EE65-0E40-8307-85C66DA008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2999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529D-D74B-9246-A6D5-EC9C82414BCF}" type="datetimeFigureOut">
              <a:rPr kumimoji="1" lang="zh-CN" altLang="en-US" smtClean="0"/>
              <a:t>2021/2/7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2297-EE65-0E40-8307-85C66DA008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1601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529D-D74B-9246-A6D5-EC9C82414BCF}" type="datetimeFigureOut">
              <a:rPr kumimoji="1" lang="zh-CN" altLang="en-US" smtClean="0"/>
              <a:t>2021/2/7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2297-EE65-0E40-8307-85C66DA008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117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529D-D74B-9246-A6D5-EC9C82414BCF}" type="datetimeFigureOut">
              <a:rPr kumimoji="1" lang="zh-CN" altLang="en-US" smtClean="0"/>
              <a:t>2021/2/7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2297-EE65-0E40-8307-85C66DA008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102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529D-D74B-9246-A6D5-EC9C82414BCF}" type="datetimeFigureOut">
              <a:rPr kumimoji="1" lang="zh-CN" altLang="en-US" smtClean="0"/>
              <a:t>2021/2/7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2297-EE65-0E40-8307-85C66DA008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54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529D-D74B-9246-A6D5-EC9C82414BCF}" type="datetimeFigureOut">
              <a:rPr kumimoji="1" lang="zh-CN" altLang="en-US" smtClean="0"/>
              <a:t>2021/2/7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2297-EE65-0E40-8307-85C66DA008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434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529D-D74B-9246-A6D5-EC9C82414BCF}" type="datetimeFigureOut">
              <a:rPr kumimoji="1" lang="zh-CN" altLang="en-US" smtClean="0"/>
              <a:t>2021/2/7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2297-EE65-0E40-8307-85C66DA008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894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529D-D74B-9246-A6D5-EC9C82414BCF}" type="datetimeFigureOut">
              <a:rPr kumimoji="1" lang="zh-CN" altLang="en-US" smtClean="0"/>
              <a:t>2021/2/7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2297-EE65-0E40-8307-85C66DA008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248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0476E418-8C44-FB44-890B-95B45408111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-206086" y="4170556"/>
            <a:ext cx="12604172" cy="294972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A529D-D74B-9246-A6D5-EC9C82414BCF}" type="datetimeFigureOut">
              <a:rPr kumimoji="1" lang="zh-CN" altLang="en-US" smtClean="0"/>
              <a:t>2021/2/7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C2297-EE65-0E40-8307-85C66DA0088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0" name="nest.pdf" descr="nest.pdf">
            <a:extLst>
              <a:ext uri="{FF2B5EF4-FFF2-40B4-BE49-F238E27FC236}">
                <a16:creationId xmlns:a16="http://schemas.microsoft.com/office/drawing/2014/main" id="{4E439A24-9701-9541-B54A-6C3C4666BC1D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38200" y="5415600"/>
            <a:ext cx="761362" cy="76136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5096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Circular Std Medium" panose="020B0604020101020102" pitchFamily="34" charset="77"/>
          <a:ea typeface="+mj-ea"/>
          <a:cs typeface="Circular Std Medium" panose="020B0604020101020102" pitchFamily="34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F Pro Display" pitchFamily="2" charset="0"/>
          <a:ea typeface="SF Pro Display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F Pro Display" pitchFamily="2" charset="0"/>
          <a:ea typeface="SF Pro Display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F Pro Display" pitchFamily="2" charset="0"/>
          <a:ea typeface="SF Pro Display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F Pro Display" pitchFamily="2" charset="0"/>
          <a:ea typeface="SF Pro Display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F Pro Display" pitchFamily="2" charset="0"/>
          <a:ea typeface="SF Pro Display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evdocs/user/quickstart.html" TargetMode="External"/><Relationship Id="rId2" Type="http://schemas.openxmlformats.org/officeDocument/2006/relationships/hyperlink" Target="https://scipy.org/getting-started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eaborn.pydata.org/tutorial.html#tutorial" TargetMode="External"/><Relationship Id="rId2" Type="http://schemas.openxmlformats.org/officeDocument/2006/relationships/hyperlink" Target="https://scipy.org/getting-started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numpy.org/devdocs/user/quickstart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smodels.org/stable/index.html" TargetMode="External"/><Relationship Id="rId2" Type="http://schemas.openxmlformats.org/officeDocument/2006/relationships/hyperlink" Target="https://scikit-learn.org/stab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rthur-littm.github.io/landing-boilerplate/solution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anaconda.com/distribution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rthur-littm.github.io/landing-boilerplate/solution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1B5C41-A88C-4819-BD56-DE13686D3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178" y="3384997"/>
            <a:ext cx="3048000" cy="304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18B6816-4691-E64D-831E-8A48C0B28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2945" y="0"/>
            <a:ext cx="9570453" cy="2387600"/>
          </a:xfrm>
        </p:spPr>
        <p:txBody>
          <a:bodyPr>
            <a:normAutofit/>
          </a:bodyPr>
          <a:lstStyle/>
          <a:p>
            <a:r>
              <a:rPr kumimoji="1" lang="en-US" altLang="zh-CN" sz="7200" b="1" dirty="0">
                <a:latin typeface="Circular Std Black" panose="020B0604020101020102" pitchFamily="34" charset="77"/>
                <a:ea typeface="Circular Std" panose="02000503000000020003" pitchFamily="2" charset="0"/>
                <a:cs typeface="Circular Std Black" panose="020B0604020101020102" pitchFamily="34" charset="77"/>
              </a:rPr>
              <a:t>PYTHON WEB SCRAPING </a:t>
            </a:r>
            <a:endParaRPr kumimoji="1" lang="zh-CN" altLang="en-US" sz="7200" b="1" dirty="0">
              <a:latin typeface="Circular Std Black" panose="020B0604020101020102" pitchFamily="34" charset="77"/>
              <a:cs typeface="Circular Std Black" panose="020B0604020101020102" pitchFamily="34" charset="77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D27C0A-E43D-954B-B8A9-F614A9D0B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1644" y="2297151"/>
            <a:ext cx="4973053" cy="1131849"/>
          </a:xfrm>
        </p:spPr>
        <p:txBody>
          <a:bodyPr/>
          <a:lstStyle/>
          <a:p>
            <a:r>
              <a:rPr kumimoji="1" lang="en-US" altLang="zh-CN" sz="2400" b="1" dirty="0">
                <a:latin typeface="Circular Std Black" panose="020B0604020101020102" pitchFamily="34" charset="77"/>
                <a:ea typeface="Circular Std" panose="02000503000000020003" pitchFamily="2" charset="0"/>
                <a:cs typeface="Circular Std Black" panose="020B0604020101020102" pitchFamily="34" charset="77"/>
              </a:rPr>
              <a:t>NUGS-CHINA </a:t>
            </a:r>
            <a:r>
              <a:rPr kumimoji="1" lang="en-US" altLang="zh-CN" sz="2400" b="1" dirty="0" err="1">
                <a:latin typeface="Circular Std Black" panose="020B0604020101020102" pitchFamily="34" charset="77"/>
                <a:ea typeface="Circular Std" panose="02000503000000020003" pitchFamily="2" charset="0"/>
                <a:cs typeface="Circular Std Black" panose="020B0604020101020102" pitchFamily="34" charset="77"/>
              </a:rPr>
              <a:t>SkillUp</a:t>
            </a:r>
            <a:r>
              <a:rPr kumimoji="1" lang="en-US" altLang="zh-CN" sz="2400" b="1" dirty="0">
                <a:latin typeface="Circular Std Black" panose="020B0604020101020102" pitchFamily="34" charset="77"/>
                <a:ea typeface="Circular Std" panose="02000503000000020003" pitchFamily="2" charset="0"/>
                <a:cs typeface="Circular Std Black" panose="020B0604020101020102" pitchFamily="34" charset="77"/>
              </a:rPr>
              <a:t> Program</a:t>
            </a:r>
            <a:endParaRPr 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788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DCA67B-C998-3848-B607-2FB4707B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General Purpose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56AD1D-DB0C-6445-B759-81F72B169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Web development (like: Django, Flask)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Scientific and Mathematical computing (Orange, </a:t>
            </a:r>
            <a:r>
              <a:rPr kumimoji="1" lang="en-US" altLang="zh-CN" dirty="0" err="1"/>
              <a:t>Scipy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Numpy</a:t>
            </a:r>
            <a:r>
              <a:rPr kumimoji="1" lang="en-US" altLang="zh-CN" dirty="0"/>
              <a:t>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Desktop graphical user interfaces (</a:t>
            </a:r>
            <a:r>
              <a:rPr kumimoji="1" lang="en-US" altLang="zh-CN" dirty="0" err="1"/>
              <a:t>Pygame</a:t>
            </a:r>
            <a:r>
              <a:rPr kumimoji="1" lang="en-US" altLang="zh-CN" dirty="0"/>
              <a:t>, Panda3D)</a:t>
            </a:r>
          </a:p>
          <a:p>
            <a:endParaRPr kumimoji="1" lang="en-US" altLang="zh-CN" dirty="0"/>
          </a:p>
          <a:p>
            <a:r>
              <a:rPr lang="en-US" altLang="zh-CN" dirty="0"/>
              <a:t>Web crawler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5896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C546E-6508-4041-9CEB-C4BC2329F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Other features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E7027-84CB-E544-B241-2FD882DA6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Simple language which is easier to learn (than C, Java, JavaScript)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Extensible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 embeddable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Expressiveness of language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Elegant syntax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9302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131ADF2-A3DC-4242-8444-4691F7651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6542" y="1286934"/>
            <a:ext cx="6138915" cy="557106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73EC12A-0D98-5443-8E4D-C73C5D334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043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Why Python for Data? </a:t>
            </a:r>
          </a:p>
        </p:txBody>
      </p:sp>
    </p:spTree>
    <p:extLst>
      <p:ext uri="{BB962C8B-B14F-4D97-AF65-F5344CB8AC3E}">
        <p14:creationId xmlns:p14="http://schemas.microsoft.com/office/powerpoint/2010/main" val="43033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20855-B253-B046-96F3-FEBC5BBAD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kumimoji="1" lang="en-US" altLang="zh-CN" sz="4000">
                <a:solidFill>
                  <a:srgbClr val="FFFFFF"/>
                </a:solidFill>
              </a:rPr>
              <a:t>Scientifics Computing Libraries in Python</a:t>
            </a:r>
            <a:endParaRPr kumimoji="1" lang="zh-CN" altLang="en-US" sz="400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AB32CC5-76D3-4368-B281-3FF7BFEF2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6642" y="5503019"/>
            <a:ext cx="5948986" cy="2820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https://scipy.org/getting-started.html</a:t>
            </a:r>
            <a:endParaRPr lang="en-US" dirty="0">
              <a:hlinkClick r:id="rId3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2336C09-5E66-8E4A-BAAF-59154E60F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670" y="812996"/>
            <a:ext cx="10388602" cy="429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396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7425BA-5FE2-4F4C-8502-F44DC507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kumimoji="1" lang="en-US" altLang="zh-CN" sz="4000">
                <a:solidFill>
                  <a:srgbClr val="FFFFFF"/>
                </a:solidFill>
              </a:rPr>
              <a:t>Visualization Libraries in Python</a:t>
            </a:r>
            <a:endParaRPr kumimoji="1" lang="zh-CN" altLang="en-US" sz="400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AEF312-92AB-4731-B61F-137E31C24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9526" y="5133187"/>
            <a:ext cx="7471586" cy="2820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https://scipy.org/getting-started.html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https://seaborn.pydata.org/tutorial.html#tutorial</a:t>
            </a:r>
            <a:endParaRPr lang="en-US" dirty="0">
              <a:hlinkClick r:id="rId4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DB226B2-DD14-324D-BE10-B843364500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633" y="1075537"/>
            <a:ext cx="10264697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027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558E4-A992-5248-A8AF-1C0696CD9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kumimoji="1" lang="en-US" altLang="zh-CN" sz="4000">
                <a:solidFill>
                  <a:srgbClr val="FFFFFF"/>
                </a:solidFill>
              </a:rPr>
              <a:t>Algorithmic Libraries in Python</a:t>
            </a:r>
            <a:endParaRPr kumimoji="1" lang="zh-CN" altLang="en-US" sz="400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970DDD-81A7-4D98-A21D-CCCC30C9F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2056" y="5361025"/>
            <a:ext cx="7410502" cy="2820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https://scikit-learn.org/stable/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https://www.statsmodels.org/stable/index.html</a:t>
            </a:r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93A1668-D3B8-A641-BC2E-AAB7576CE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651" y="1075537"/>
            <a:ext cx="10264697" cy="414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56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FFF81-CB64-6748-8F87-24DFF1988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A8463D6-2B2D-A842-8F2D-D64E57AE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ownload your coding tool">
            <a:extLst>
              <a:ext uri="{FF2B5EF4-FFF2-40B4-BE49-F238E27FC236}">
                <a16:creationId xmlns:a16="http://schemas.microsoft.com/office/drawing/2014/main" id="{8F23BC56-BB95-CB45-9397-3E9CE2436737}"/>
              </a:ext>
            </a:extLst>
          </p:cNvPr>
          <p:cNvSpPr txBox="1"/>
          <p:nvPr/>
        </p:nvSpPr>
        <p:spPr>
          <a:xfrm>
            <a:off x="3764432" y="3065140"/>
            <a:ext cx="4342792" cy="974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11000">
                <a:latin typeface="CircularStd-Black"/>
                <a:ea typeface="CircularStd-Black"/>
                <a:cs typeface="CircularStd-Black"/>
                <a:sym typeface="CircularStd-Black"/>
              </a:defRPr>
            </a:lvl1pPr>
          </a:lstStyle>
          <a:p>
            <a:r>
              <a:rPr lang="en-US" sz="6000" dirty="0"/>
              <a:t>Python Basics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3686989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FFF81-CB64-6748-8F87-24DFF1988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779"/>
            <a:ext cx="10515600" cy="3306441"/>
          </a:xfrm>
        </p:spPr>
        <p:txBody>
          <a:bodyPr/>
          <a:lstStyle/>
          <a:p>
            <a:r>
              <a:rPr kumimoji="1" lang="en-US" altLang="zh-CN" dirty="0"/>
              <a:t>Head over to our </a:t>
            </a:r>
            <a:r>
              <a:rPr kumimoji="1" lang="en-US" altLang="zh-CN" dirty="0" err="1"/>
              <a:t>Jupyter</a:t>
            </a:r>
            <a:r>
              <a:rPr kumimoji="1" lang="en-US" altLang="zh-CN" dirty="0"/>
              <a:t> Notebook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4" name="Download your coding tool">
            <a:extLst>
              <a:ext uri="{FF2B5EF4-FFF2-40B4-BE49-F238E27FC236}">
                <a16:creationId xmlns:a16="http://schemas.microsoft.com/office/drawing/2014/main" id="{F402FCAF-FF85-4FC5-BB69-DFEB54A533D1}"/>
              </a:ext>
            </a:extLst>
          </p:cNvPr>
          <p:cNvSpPr txBox="1"/>
          <p:nvPr/>
        </p:nvSpPr>
        <p:spPr>
          <a:xfrm>
            <a:off x="2399122" y="2941978"/>
            <a:ext cx="7393755" cy="1066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11000">
                <a:latin typeface="CircularStd-Black"/>
                <a:ea typeface="CircularStd-Black"/>
                <a:cs typeface="CircularStd-Black"/>
                <a:sym typeface="CircularStd-Black"/>
              </a:defRPr>
            </a:lvl1pPr>
          </a:lstStyle>
          <a:p>
            <a:pPr algn="ctr"/>
            <a:r>
              <a:rPr lang="en-US" sz="6600" dirty="0"/>
              <a:t>http://bit.ly/nugspws</a:t>
            </a:r>
          </a:p>
        </p:txBody>
      </p:sp>
    </p:spTree>
    <p:extLst>
      <p:ext uri="{BB962C8B-B14F-4D97-AF65-F5344CB8AC3E}">
        <p14:creationId xmlns:p14="http://schemas.microsoft.com/office/powerpoint/2010/main" val="3405396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7" name="Group"/>
          <p:cNvGrpSpPr/>
          <p:nvPr/>
        </p:nvGrpSpPr>
        <p:grpSpPr>
          <a:xfrm>
            <a:off x="1450111" y="1665597"/>
            <a:ext cx="6858503" cy="1083842"/>
            <a:chOff x="2906331" y="35768"/>
            <a:chExt cx="12533756" cy="2167683"/>
          </a:xfrm>
        </p:grpSpPr>
        <p:sp>
          <p:nvSpPr>
            <p:cNvPr id="895" name="Leave us"/>
            <p:cNvSpPr/>
            <p:nvPr/>
          </p:nvSpPr>
          <p:spPr>
            <a:xfrm>
              <a:off x="2906331" y="93345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>
                <a:defRPr sz="11000">
                  <a:latin typeface="CircularStd-Black"/>
                  <a:ea typeface="CircularStd-Black"/>
                  <a:cs typeface="CircularStd-Black"/>
                  <a:sym typeface="CircularStd-Black"/>
                </a:defRPr>
              </a:lvl1pPr>
            </a:lstStyle>
            <a:p>
              <a:r>
                <a:rPr lang="en-US" sz="5500" dirty="0"/>
                <a:t>Give me</a:t>
              </a:r>
              <a:endParaRPr sz="5500" dirty="0"/>
            </a:p>
          </p:txBody>
        </p:sp>
        <p:sp>
          <p:nvSpPr>
            <p:cNvPr id="896" name="feedbacks."/>
            <p:cNvSpPr/>
            <p:nvPr/>
          </p:nvSpPr>
          <p:spPr>
            <a:xfrm>
              <a:off x="7774459" y="35768"/>
              <a:ext cx="7665628" cy="1795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1015">
                <a:alpha val="800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ctr">
              <a:spAutoFit/>
            </a:bodyPr>
            <a:lstStyle>
              <a:lvl1pPr>
                <a:defRPr sz="11000">
                  <a:solidFill>
                    <a:srgbClr val="FD1015"/>
                  </a:solidFill>
                  <a:latin typeface="CircularStd-Black"/>
                  <a:ea typeface="CircularStd-Black"/>
                  <a:cs typeface="CircularStd-Black"/>
                  <a:sym typeface="CircularStd-Black"/>
                </a:defRPr>
              </a:lvl1pPr>
            </a:lstStyle>
            <a:p>
              <a:r>
                <a:rPr sz="5500" dirty="0"/>
                <a:t>feedback.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340127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FB7964CF-3DDB-436C-8D06-1D8341F7A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407" y="0"/>
            <a:ext cx="36751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650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B6816-4691-E64D-831E-8A48C0B28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2947" y="783822"/>
            <a:ext cx="9570453" cy="2387600"/>
          </a:xfrm>
        </p:spPr>
        <p:txBody>
          <a:bodyPr>
            <a:normAutofit/>
          </a:bodyPr>
          <a:lstStyle/>
          <a:p>
            <a:r>
              <a:rPr kumimoji="1" lang="en-US" altLang="zh-CN" sz="7200" b="1" dirty="0">
                <a:latin typeface="Circular Std Black" panose="020B0604020101020102" pitchFamily="34" charset="77"/>
                <a:ea typeface="Circular Std" panose="02000503000000020003" pitchFamily="2" charset="0"/>
                <a:cs typeface="Circular Std Black" panose="020B0604020101020102" pitchFamily="34" charset="77"/>
              </a:rPr>
              <a:t>1. Python </a:t>
            </a:r>
            <a:br>
              <a:rPr kumimoji="1" lang="en-US" altLang="zh-CN" sz="7200" b="1" dirty="0">
                <a:latin typeface="Circular Std Black" panose="020B0604020101020102" pitchFamily="34" charset="77"/>
                <a:ea typeface="Circular Std" panose="02000503000000020003" pitchFamily="2" charset="0"/>
                <a:cs typeface="Circular Std Black" panose="020B0604020101020102" pitchFamily="34" charset="77"/>
              </a:rPr>
            </a:br>
            <a:r>
              <a:rPr kumimoji="1" lang="en-US" altLang="zh-CN" sz="7200" b="1" dirty="0">
                <a:latin typeface="Circular Std Black" panose="020B0604020101020102" pitchFamily="34" charset="77"/>
                <a:ea typeface="Circular Std" panose="02000503000000020003" pitchFamily="2" charset="0"/>
                <a:cs typeface="Circular Std Black" panose="020B0604020101020102" pitchFamily="34" charset="77"/>
              </a:rPr>
              <a:t>for Beginners</a:t>
            </a:r>
            <a:endParaRPr kumimoji="1" lang="zh-CN" altLang="en-US" sz="7200" b="1" dirty="0">
              <a:latin typeface="Circular Std Black" panose="020B0604020101020102" pitchFamily="34" charset="77"/>
              <a:cs typeface="Circular Std Black" panose="020B0604020101020102" pitchFamily="34" charset="77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D27C0A-E43D-954B-B8A9-F614A9D0B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1646" y="3981156"/>
            <a:ext cx="4973053" cy="1131849"/>
          </a:xfrm>
        </p:spPr>
        <p:txBody>
          <a:bodyPr/>
          <a:lstStyle/>
          <a:p>
            <a:r>
              <a:rPr lang="en-US" dirty="0"/>
              <a:t>Open in your browser: </a:t>
            </a:r>
            <a:br>
              <a:rPr lang="en-US" dirty="0"/>
            </a:br>
            <a:r>
              <a:rPr lang="en-US" dirty="0"/>
              <a:t>bit.ly/nugspws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170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ontent &amp; Structure"/>
          <p:cNvSpPr txBox="1"/>
          <p:nvPr/>
        </p:nvSpPr>
        <p:spPr>
          <a:xfrm>
            <a:off x="1525834" y="2184828"/>
            <a:ext cx="1837041" cy="713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8600">
                <a:latin typeface="CircularStd-Black"/>
                <a:ea typeface="CircularStd-Black"/>
                <a:cs typeface="CircularStd-Black"/>
                <a:sym typeface="CircularStd-Black"/>
              </a:defRPr>
            </a:lvl1pPr>
          </a:lstStyle>
          <a:p>
            <a:r>
              <a:rPr lang="en-US" sz="4300" dirty="0"/>
              <a:t>Michael</a:t>
            </a:r>
            <a:endParaRPr sz="4300" dirty="0"/>
          </a:p>
        </p:txBody>
      </p:sp>
      <p:sp>
        <p:nvSpPr>
          <p:cNvPr id="282" name="All the content displayed on the page, and what Google cares about (SEO)."/>
          <p:cNvSpPr txBox="1"/>
          <p:nvPr/>
        </p:nvSpPr>
        <p:spPr>
          <a:xfrm>
            <a:off x="1525834" y="3018720"/>
            <a:ext cx="5325495" cy="2895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>
            <a:lvl1pPr algn="l">
              <a:lnSpc>
                <a:spcPct val="90000"/>
              </a:lnSpc>
              <a:defRPr sz="5600" baseline="35714">
                <a:solidFill>
                  <a:srgbClr val="53585F"/>
                </a:solidFill>
                <a:latin typeface="SF Pro Text Light"/>
                <a:ea typeface="SF Pro Text Light"/>
                <a:cs typeface="SF Pro Text Light"/>
                <a:sym typeface="SF Pro Text Light"/>
              </a:defRPr>
            </a:lvl1pPr>
          </a:lstStyle>
          <a:p>
            <a:endParaRPr lang="en-US" sz="2800" dirty="0"/>
          </a:p>
          <a:p>
            <a:r>
              <a:rPr lang="en-US" sz="2800" dirty="0"/>
              <a:t>2019 Data Analytics with Python Trainee</a:t>
            </a:r>
          </a:p>
          <a:p>
            <a:r>
              <a:rPr lang="en-US" sz="2800" dirty="0"/>
              <a:t>Le Wagon, Chengdu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M.Eng. Computer Science &amp; Technology</a:t>
            </a:r>
          </a:p>
          <a:p>
            <a:r>
              <a:rPr lang="en-US" sz="2800" dirty="0"/>
              <a:t>University of Electronic Science &amp; Technology of China, Chengdu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B.Sc. Computer Science</a:t>
            </a:r>
          </a:p>
          <a:p>
            <a:r>
              <a:rPr lang="en-US" sz="2800" dirty="0"/>
              <a:t>University of Cape Coast, Cape Coast</a:t>
            </a:r>
          </a:p>
          <a:p>
            <a:endParaRPr sz="2800" dirty="0"/>
          </a:p>
        </p:txBody>
      </p:sp>
      <p:sp>
        <p:nvSpPr>
          <p:cNvPr id="9" name="HTML.">
            <a:extLst>
              <a:ext uri="{FF2B5EF4-FFF2-40B4-BE49-F238E27FC236}">
                <a16:creationId xmlns:a16="http://schemas.microsoft.com/office/drawing/2014/main" id="{C9A5A3EE-488D-EF41-B69D-2764B8C6381F}"/>
              </a:ext>
            </a:extLst>
          </p:cNvPr>
          <p:cNvSpPr txBox="1"/>
          <p:nvPr/>
        </p:nvSpPr>
        <p:spPr>
          <a:xfrm>
            <a:off x="5070855" y="691751"/>
            <a:ext cx="2755599" cy="713016"/>
          </a:xfrm>
          <a:prstGeom prst="rect">
            <a:avLst/>
          </a:prstGeom>
          <a:solidFill>
            <a:srgbClr val="FBF1F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8600">
                <a:solidFill>
                  <a:srgbClr val="FD1015"/>
                </a:solidFill>
                <a:latin typeface="CircularStd-Black"/>
                <a:ea typeface="CircularStd-Black"/>
                <a:cs typeface="CircularStd-Black"/>
                <a:sym typeface="CircularStd-Black"/>
              </a:defRPr>
            </a:lvl1pPr>
          </a:lstStyle>
          <a:p>
            <a:r>
              <a:rPr lang="en-US" sz="4300" dirty="0"/>
              <a:t>Instructor</a:t>
            </a:r>
            <a:endParaRPr sz="4300" dirty="0"/>
          </a:p>
        </p:txBody>
      </p:sp>
      <p:sp>
        <p:nvSpPr>
          <p:cNvPr id="10" name="Content &amp; Structure">
            <a:extLst>
              <a:ext uri="{FF2B5EF4-FFF2-40B4-BE49-F238E27FC236}">
                <a16:creationId xmlns:a16="http://schemas.microsoft.com/office/drawing/2014/main" id="{B751FC6C-449C-C048-AE7A-96C21ADB09D2}"/>
              </a:ext>
            </a:extLst>
          </p:cNvPr>
          <p:cNvSpPr txBox="1"/>
          <p:nvPr/>
        </p:nvSpPr>
        <p:spPr>
          <a:xfrm>
            <a:off x="3183835" y="685402"/>
            <a:ext cx="1693477" cy="713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8600">
                <a:latin typeface="CircularStd-Black"/>
                <a:ea typeface="CircularStd-Black"/>
                <a:cs typeface="CircularStd-Black"/>
                <a:sym typeface="CircularStd-Black"/>
              </a:defRPr>
            </a:lvl1pPr>
          </a:lstStyle>
          <a:p>
            <a:r>
              <a:rPr lang="en-US" sz="4300" dirty="0"/>
              <a:t>Today’s</a:t>
            </a:r>
            <a:endParaRPr sz="43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5E713-4E14-4ABD-8937-3C877A57F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483" y="0"/>
            <a:ext cx="3908517" cy="6858000"/>
          </a:xfrm>
          <a:prstGeom prst="rect">
            <a:avLst/>
          </a:prstGeom>
          <a:effectLst>
            <a:softEdge rad="88900"/>
          </a:effectLst>
        </p:spPr>
      </p:pic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BFFDB7AB-8825-4FB7-A6A1-03432C067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834" y="5806439"/>
            <a:ext cx="716915" cy="71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9872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oday’s objective"/>
          <p:cNvSpPr txBox="1"/>
          <p:nvPr/>
        </p:nvSpPr>
        <p:spPr>
          <a:xfrm>
            <a:off x="2998784" y="197884"/>
            <a:ext cx="6259727" cy="8976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11000">
                <a:latin typeface="CircularStd-Black"/>
                <a:ea typeface="CircularStd-Black"/>
                <a:cs typeface="CircularStd-Black"/>
                <a:sym typeface="CircularStd-Black"/>
              </a:defRPr>
            </a:lvl1pPr>
          </a:lstStyle>
          <a:p>
            <a:r>
              <a:rPr sz="5500" dirty="0"/>
              <a:t>Today’s objective</a:t>
            </a:r>
            <a:r>
              <a:rPr lang="en-US" sz="5500" dirty="0"/>
              <a:t>s</a:t>
            </a:r>
            <a:endParaRPr sz="5500" dirty="0"/>
          </a:p>
        </p:txBody>
      </p:sp>
      <p:sp>
        <p:nvSpPr>
          <p:cNvPr id="179" name="Code and design this page"/>
          <p:cNvSpPr txBox="1"/>
          <p:nvPr/>
        </p:nvSpPr>
        <p:spPr>
          <a:xfrm>
            <a:off x="2280232" y="1180868"/>
            <a:ext cx="7758534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8000">
                <a:solidFill>
                  <a:srgbClr val="53585F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rPr lang="en-US" sz="4000" dirty="0"/>
              <a:t>Get comfortable with Python tools</a:t>
            </a:r>
            <a:endParaRPr sz="4000" u="sng" dirty="0">
              <a:hlinkClick r:id="rId2"/>
            </a:endParaRPr>
          </a:p>
        </p:txBody>
      </p: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87EC42DD-90FD-DB48-A64A-0CEE62F11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400" y="2102869"/>
            <a:ext cx="6532586" cy="36419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F9F24B-1E4A-44DE-8563-C0CB855F1E79}"/>
              </a:ext>
            </a:extLst>
          </p:cNvPr>
          <p:cNvSpPr txBox="1"/>
          <p:nvPr/>
        </p:nvSpPr>
        <p:spPr>
          <a:xfrm>
            <a:off x="3569663" y="6054492"/>
            <a:ext cx="4524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4"/>
              </a:rPr>
              <a:t>https://www.anaconda.com/distribution/</a:t>
            </a:r>
            <a:endParaRPr lang="en-GH" sz="2000" dirty="0"/>
          </a:p>
        </p:txBody>
      </p:sp>
    </p:spTree>
    <p:extLst>
      <p:ext uri="{BB962C8B-B14F-4D97-AF65-F5344CB8AC3E}">
        <p14:creationId xmlns:p14="http://schemas.microsoft.com/office/powerpoint/2010/main" val="116717406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oday’s objective"/>
          <p:cNvSpPr txBox="1"/>
          <p:nvPr/>
        </p:nvSpPr>
        <p:spPr>
          <a:xfrm>
            <a:off x="2998784" y="197884"/>
            <a:ext cx="6259727" cy="8976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11000">
                <a:latin typeface="CircularStd-Black"/>
                <a:ea typeface="CircularStd-Black"/>
                <a:cs typeface="CircularStd-Black"/>
                <a:sym typeface="CircularStd-Black"/>
              </a:defRPr>
            </a:lvl1pPr>
          </a:lstStyle>
          <a:p>
            <a:r>
              <a:rPr sz="5500" dirty="0"/>
              <a:t>Today’s objective</a:t>
            </a:r>
            <a:r>
              <a:rPr lang="en-US" sz="5500" dirty="0"/>
              <a:t>s</a:t>
            </a:r>
            <a:endParaRPr sz="5500" dirty="0"/>
          </a:p>
        </p:txBody>
      </p:sp>
      <p:sp>
        <p:nvSpPr>
          <p:cNvPr id="179" name="Code and design this page"/>
          <p:cNvSpPr txBox="1"/>
          <p:nvPr/>
        </p:nvSpPr>
        <p:spPr>
          <a:xfrm>
            <a:off x="635000" y="1169918"/>
            <a:ext cx="11141127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8000">
                <a:solidFill>
                  <a:srgbClr val="53585F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rPr lang="en-US" sz="4000" dirty="0"/>
              <a:t>Learn and practice the basics of Python programming</a:t>
            </a:r>
            <a:endParaRPr sz="4000" u="sng" dirty="0">
              <a:hlinkClick r:id="rId2"/>
            </a:endParaRPr>
          </a:p>
        </p:txBody>
      </p: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87EC42DD-90FD-DB48-A64A-0CEE62F11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319" y="2073465"/>
            <a:ext cx="6532586" cy="3641916"/>
          </a:xfrm>
          <a:prstGeom prst="rect">
            <a:avLst/>
          </a:prstGeom>
        </p:spPr>
      </p:pic>
      <p:pic>
        <p:nvPicPr>
          <p:cNvPr id="7" name="内容占位符 4">
            <a:extLst>
              <a:ext uri="{FF2B5EF4-FFF2-40B4-BE49-F238E27FC236}">
                <a16:creationId xmlns:a16="http://schemas.microsoft.com/office/drawing/2014/main" id="{818CC6B8-28BE-114E-A04C-927AE4B02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3954" y="2841683"/>
            <a:ext cx="6259727" cy="381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7809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Outline."/>
          <p:cNvSpPr txBox="1"/>
          <p:nvPr/>
        </p:nvSpPr>
        <p:spPr>
          <a:xfrm>
            <a:off x="635000" y="775494"/>
            <a:ext cx="2513509" cy="820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10000">
                <a:solidFill>
                  <a:srgbClr val="0E0000"/>
                </a:solidFill>
                <a:latin typeface="CircularStd-Black"/>
                <a:ea typeface="CircularStd-Black"/>
                <a:cs typeface="CircularStd-Black"/>
                <a:sym typeface="CircularStd-Black"/>
              </a:defRPr>
            </a:lvl1pPr>
          </a:lstStyle>
          <a:p>
            <a:r>
              <a:rPr sz="5000" dirty="0"/>
              <a:t>Outline.</a:t>
            </a:r>
          </a:p>
        </p:txBody>
      </p:sp>
      <p:sp>
        <p:nvSpPr>
          <p:cNvPr id="201" name="How the web works…"/>
          <p:cNvSpPr txBox="1"/>
          <p:nvPr/>
        </p:nvSpPr>
        <p:spPr>
          <a:xfrm>
            <a:off x="635000" y="1757363"/>
            <a:ext cx="5765800" cy="2513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r>
              <a:rPr kumimoji="1" lang="en-US" altLang="zh-CN" sz="3200" dirty="0">
                <a:latin typeface="SF Pro Display" pitchFamily="2" charset="0"/>
                <a:ea typeface="SF Pro Display" pitchFamily="2" charset="0"/>
                <a:cs typeface="Circular Std Book" panose="020B0604020101020102" pitchFamily="34" charset="77"/>
              </a:rPr>
              <a:t>Python introduction (15 mins)</a:t>
            </a:r>
          </a:p>
          <a:p>
            <a:endParaRPr kumimoji="1" lang="en-US" altLang="zh-CN" sz="3200" dirty="0">
              <a:latin typeface="SF Pro Display" pitchFamily="2" charset="0"/>
              <a:ea typeface="SF Pro Display" pitchFamily="2" charset="0"/>
              <a:cs typeface="Circular Std Book" panose="020B0604020101020102" pitchFamily="34" charset="77"/>
            </a:endParaRPr>
          </a:p>
          <a:p>
            <a:r>
              <a:rPr kumimoji="1" lang="en-US" altLang="zh-CN" sz="3200" dirty="0">
                <a:latin typeface="SF Pro Display" pitchFamily="2" charset="0"/>
                <a:ea typeface="SF Pro Display" pitchFamily="2" charset="0"/>
                <a:cs typeface="Circular Std Book" panose="020B0604020101020102" pitchFamily="34" charset="77"/>
              </a:rPr>
              <a:t>Basics of Python (45 mins)</a:t>
            </a:r>
          </a:p>
          <a:p>
            <a:endParaRPr kumimoji="1" lang="en-US" altLang="zh-CN" sz="3200" dirty="0">
              <a:latin typeface="SF Pro Display" pitchFamily="2" charset="0"/>
              <a:ea typeface="SF Pro Display" pitchFamily="2" charset="0"/>
              <a:cs typeface="Circular Std Book" panose="020B0604020101020102" pitchFamily="34" charset="77"/>
            </a:endParaRPr>
          </a:p>
          <a:p>
            <a:r>
              <a:rPr kumimoji="1" lang="en-US" altLang="zh-CN" sz="3200" dirty="0">
                <a:latin typeface="SF Pro Display" pitchFamily="2" charset="0"/>
                <a:ea typeface="SF Pro Display" pitchFamily="2" charset="0"/>
                <a:cs typeface="Circular Std Book" panose="020B0604020101020102" pitchFamily="34" charset="77"/>
              </a:rPr>
              <a:t>Exercise (45 mins)</a:t>
            </a:r>
          </a:p>
        </p:txBody>
      </p:sp>
      <p:pic>
        <p:nvPicPr>
          <p:cNvPr id="20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975" y="-595908"/>
            <a:ext cx="5100755" cy="765113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8127783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Download your coding tool"/>
          <p:cNvSpPr txBox="1"/>
          <p:nvPr/>
        </p:nvSpPr>
        <p:spPr>
          <a:xfrm>
            <a:off x="3171095" y="257228"/>
            <a:ext cx="5599290" cy="8976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11000">
                <a:latin typeface="CircularStd-Black"/>
                <a:ea typeface="CircularStd-Black"/>
                <a:cs typeface="CircularStd-Black"/>
                <a:sym typeface="CircularStd-Black"/>
              </a:defRPr>
            </a:lvl1pPr>
          </a:lstStyle>
          <a:p>
            <a:r>
              <a:rPr lang="en-US" sz="5500" dirty="0"/>
              <a:t>Your </a:t>
            </a:r>
            <a:r>
              <a:rPr sz="5500" dirty="0"/>
              <a:t>coding tool</a:t>
            </a:r>
          </a:p>
        </p:txBody>
      </p:sp>
      <p:sp>
        <p:nvSpPr>
          <p:cNvPr id="197" name="Sublime text"/>
          <p:cNvSpPr txBox="1"/>
          <p:nvPr/>
        </p:nvSpPr>
        <p:spPr>
          <a:xfrm>
            <a:off x="3978017" y="1344274"/>
            <a:ext cx="3768852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000">
                <a:solidFill>
                  <a:srgbClr val="53585F"/>
                </a:solidFill>
                <a:latin typeface="Circular Std"/>
                <a:ea typeface="Circular Std"/>
                <a:cs typeface="Circular Std"/>
                <a:sym typeface="Circular Std"/>
              </a:defRPr>
            </a:lvl1pPr>
          </a:lstStyle>
          <a:p>
            <a:r>
              <a:rPr lang="en-US" sz="4000" dirty="0" err="1"/>
              <a:t>Jupyter</a:t>
            </a:r>
            <a:r>
              <a:rPr lang="en-US" sz="4000" dirty="0"/>
              <a:t> Notebook</a:t>
            </a:r>
            <a:endParaRPr sz="4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1CAFFC-CE16-4FB9-85F9-21C7DFCC38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485"/>
          <a:stretch/>
        </p:blipFill>
        <p:spPr>
          <a:xfrm>
            <a:off x="2084240" y="2200487"/>
            <a:ext cx="7773000" cy="408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344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675B73F2-E538-434F-B2B4-DA2285B7D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043"/>
            <a:ext cx="10515600" cy="1325563"/>
          </a:xfrm>
        </p:spPr>
        <p:txBody>
          <a:bodyPr/>
          <a:lstStyle/>
          <a:p>
            <a:r>
              <a:rPr lang="en-US" altLang="zh-CN" dirty="0"/>
              <a:t>Introduction to Python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BDF1CDB7-F3AD-D14F-82AA-17002EEEE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7831238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Python is a high-level programming language</a:t>
            </a:r>
          </a:p>
          <a:p>
            <a:pPr lvl="1"/>
            <a:r>
              <a:rPr lang="en-US" altLang="zh-CN" dirty="0"/>
              <a:t>What does this mean? </a:t>
            </a:r>
          </a:p>
          <a:p>
            <a:r>
              <a:rPr kumimoji="1" lang="en-US" altLang="zh-CN" dirty="0"/>
              <a:t>It’s multi-purpose(Web, Data Science, Scripting)</a:t>
            </a:r>
            <a:endParaRPr lang="en-US" altLang="zh-CN" dirty="0"/>
          </a:p>
          <a:p>
            <a:r>
              <a:rPr lang="en-US" altLang="zh-CN" dirty="0"/>
              <a:t>Open-source and community-driven, meaning…</a:t>
            </a:r>
          </a:p>
          <a:p>
            <a:r>
              <a:rPr lang="en-US" altLang="zh-CN" dirty="0"/>
              <a:t>Large standard library</a:t>
            </a:r>
          </a:p>
          <a:p>
            <a:r>
              <a:rPr lang="en-US" altLang="zh-CN" dirty="0"/>
              <a:t>Multi-platform</a:t>
            </a:r>
          </a:p>
          <a:p>
            <a:r>
              <a:rPr lang="en-US" altLang="zh-CN" dirty="0"/>
              <a:t>Interpreted</a:t>
            </a:r>
          </a:p>
          <a:p>
            <a:r>
              <a:rPr lang="en-US" altLang="zh-CN" dirty="0"/>
              <a:t>Garbage Collected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8033D3-2AEC-8946-BC19-A67718ECE8F8}"/>
              </a:ext>
            </a:extLst>
          </p:cNvPr>
          <p:cNvSpPr/>
          <p:nvPr/>
        </p:nvSpPr>
        <p:spPr>
          <a:xfrm>
            <a:off x="6384098" y="4306037"/>
            <a:ext cx="51944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SF Pro Display" pitchFamily="2" charset="0"/>
                <a:ea typeface="SF Pro Display" pitchFamily="2" charset="0"/>
              </a:rPr>
              <a:t>Created by </a:t>
            </a:r>
            <a:r>
              <a:rPr lang="en-US" altLang="zh-CN" sz="2800" b="1" dirty="0">
                <a:latin typeface="SF Pro Display" pitchFamily="2" charset="0"/>
                <a:ea typeface="SF Pro Display" pitchFamily="2" charset="0"/>
              </a:rPr>
              <a:t>Guido Van Rossum</a:t>
            </a:r>
            <a:r>
              <a:rPr lang="en-US" altLang="zh-CN" sz="2800" dirty="0">
                <a:latin typeface="SF Pro Display" pitchFamily="2" charset="0"/>
                <a:ea typeface="SF Pro Display" pitchFamily="2" charset="0"/>
              </a:rPr>
              <a:t>, first released in 1991</a:t>
            </a:r>
          </a:p>
        </p:txBody>
      </p:sp>
    </p:spTree>
    <p:extLst>
      <p:ext uri="{BB962C8B-B14F-4D97-AF65-F5344CB8AC3E}">
        <p14:creationId xmlns:p14="http://schemas.microsoft.com/office/powerpoint/2010/main" val="2729419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6992</TotalTime>
  <Words>466</Words>
  <Application>Microsoft Office PowerPoint</Application>
  <PresentationFormat>Widescreen</PresentationFormat>
  <Paragraphs>80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Circular Std</vt:lpstr>
      <vt:lpstr>Circular Std Black</vt:lpstr>
      <vt:lpstr>Circular Std Medium</vt:lpstr>
      <vt:lpstr>CircularStd-Black</vt:lpstr>
      <vt:lpstr>SF Pro Display</vt:lpstr>
      <vt:lpstr>SF Pro Display Light</vt:lpstr>
      <vt:lpstr>SF Pro Text Light</vt:lpstr>
      <vt:lpstr>Arial</vt:lpstr>
      <vt:lpstr>Calibri</vt:lpstr>
      <vt:lpstr>Office Theme</vt:lpstr>
      <vt:lpstr>PYTHON WEB SCRAPING </vt:lpstr>
      <vt:lpstr>PowerPoint Presentation</vt:lpstr>
      <vt:lpstr>1. Python  for Beginners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Python</vt:lpstr>
      <vt:lpstr>General Purpose</vt:lpstr>
      <vt:lpstr>Other features</vt:lpstr>
      <vt:lpstr>Why Python for Data? </vt:lpstr>
      <vt:lpstr>Scientifics Computing Libraries in Python</vt:lpstr>
      <vt:lpstr>Visualization Libraries in Python</vt:lpstr>
      <vt:lpstr>Algorithmic Libraries in Python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and Data Science</dc:title>
  <dc:creator>ul405</dc:creator>
  <cp:lastModifiedBy>Michael Mills</cp:lastModifiedBy>
  <cp:revision>77</cp:revision>
  <dcterms:created xsi:type="dcterms:W3CDTF">2019-10-24T10:49:16Z</dcterms:created>
  <dcterms:modified xsi:type="dcterms:W3CDTF">2021-02-07T07:38:09Z</dcterms:modified>
</cp:coreProperties>
</file>