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0"/>
  </p:notesMasterIdLst>
  <p:sldIdLst>
    <p:sldId id="256" r:id="rId5"/>
    <p:sldId id="261" r:id="rId6"/>
    <p:sldId id="257" r:id="rId7"/>
    <p:sldId id="259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02F"/>
    <a:srgbClr val="182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20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089CF-168B-2B4C-A81B-7CD51DB89823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39FB9-C8C7-1B45-9DA5-474CB85C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1597818"/>
            <a:ext cx="8778240" cy="1371600"/>
          </a:xfrm>
        </p:spPr>
        <p:txBody>
          <a:bodyPr/>
          <a:lstStyle>
            <a:lvl1pPr>
              <a:defRPr>
                <a:latin typeface="Whitney-Medium"/>
                <a:cs typeface="Whitney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" y="3154680"/>
            <a:ext cx="8778240" cy="17373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Whitney-Book"/>
                <a:cs typeface="Whitney-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8960" y="4755356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97280"/>
            <a:ext cx="8778240" cy="384048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Whitney-Book"/>
                <a:cs typeface="Whitney-Book"/>
              </a:defRPr>
            </a:lvl1pPr>
            <a:lvl2pPr>
              <a:defRPr>
                <a:solidFill>
                  <a:srgbClr val="000000"/>
                </a:solidFill>
                <a:latin typeface="Whitney-Book"/>
                <a:cs typeface="Whitney-Book"/>
              </a:defRPr>
            </a:lvl2pPr>
            <a:lvl3pPr>
              <a:defRPr>
                <a:solidFill>
                  <a:srgbClr val="000000"/>
                </a:solidFill>
                <a:latin typeface="Whitney-Book"/>
                <a:cs typeface="Whitney-Book"/>
              </a:defRPr>
            </a:lvl3pPr>
            <a:lvl4pPr>
              <a:defRPr>
                <a:solidFill>
                  <a:srgbClr val="000000"/>
                </a:solidFill>
                <a:latin typeface="Whitney-Book"/>
                <a:cs typeface="Whitney-Book"/>
              </a:defRPr>
            </a:lvl4pPr>
            <a:lvl5pPr>
              <a:defRPr>
                <a:solidFill>
                  <a:srgbClr val="000000"/>
                </a:solidFill>
                <a:latin typeface="Whitney-Book"/>
                <a:cs typeface="Whitney-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73152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Whitney-Medium"/>
                <a:cs typeface="Whitney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7315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097280"/>
            <a:ext cx="429768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7280"/>
            <a:ext cx="429768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BKC_Ltd_Vert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63" y="4799457"/>
            <a:ext cx="2124257" cy="2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914401"/>
            <a:ext cx="4297680" cy="48172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396127"/>
            <a:ext cx="4297680" cy="338328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1" y="914400"/>
            <a:ext cx="4297680" cy="47982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396128"/>
            <a:ext cx="4297679" cy="338328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18960" y="4755356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8960" y="4755356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8960" y="4755356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8960" y="4755356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097280"/>
            <a:ext cx="8778240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61" r:id="rId3"/>
    <p:sldLayoutId id="2147493459" r:id="rId4"/>
    <p:sldLayoutId id="2147493460" r:id="rId5"/>
    <p:sldLayoutId id="2147493462" r:id="rId6"/>
    <p:sldLayoutId id="2147493463" r:id="rId7"/>
    <p:sldLayoutId id="2147493464" r:id="rId8"/>
    <p:sldLayoutId id="2147493465" r:id="rId9"/>
    <p:sldLayoutId id="2147493466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FFFFFF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gif"/><Relationship Id="rId3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" y="304478"/>
            <a:ext cx="8778240" cy="129334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alibri"/>
                <a:cs typeface="Calibri"/>
              </a:rPr>
              <a:t>ORIGIN MYTHS OF ARTIFICIAL INTELLIGENCE: HISTORIES OF TECHNOLOGY AND POWER</a:t>
            </a:r>
            <a:br>
              <a:rPr lang="en-US" sz="2800" b="1" dirty="0" smtClean="0">
                <a:latin typeface="Calibri"/>
                <a:cs typeface="Calibri"/>
              </a:rPr>
            </a:br>
            <a:r>
              <a:rPr lang="en-US" sz="2400" i="1" dirty="0" smtClean="0">
                <a:solidFill>
                  <a:srgbClr val="FFFFFF"/>
                </a:solidFill>
                <a:latin typeface="Calibri"/>
                <a:cs typeface="Calibri"/>
              </a:rPr>
              <a:t>Session </a:t>
            </a:r>
            <a:r>
              <a:rPr lang="en-US" sz="2400" i="1" dirty="0">
                <a:solidFill>
                  <a:srgbClr val="FFFFFF"/>
                </a:solidFill>
                <a:latin typeface="Calibri"/>
                <a:cs typeface="Calibri"/>
              </a:rPr>
              <a:t>3: Common Histories: Probing AI's Interdisciplinary Roots</a:t>
            </a:r>
            <a:br>
              <a:rPr lang="en-US" sz="2400" i="1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sz="2400" i="1" dirty="0">
              <a:latin typeface="Calibri"/>
              <a:cs typeface="Calibri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" y="1597818"/>
            <a:ext cx="8778240" cy="2641545"/>
          </a:xfrm>
        </p:spPr>
        <p:txBody>
          <a:bodyPr numCol="1">
            <a:noAutofit/>
          </a:bodyPr>
          <a:lstStyle/>
          <a:p>
            <a:pPr marL="739775" indent="-739775"/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</a:rPr>
              <a:t>Andrew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Hodges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(Mathematical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Institute, University of 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Oxford): “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Alan Turing: Thinking and Doing”</a:t>
            </a:r>
          </a:p>
          <a:p>
            <a:pPr marL="739775" indent="-739775"/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</a:rPr>
              <a:t>Margaret </a:t>
            </a:r>
            <a:r>
              <a:rPr lang="en-US" sz="1800" b="1" dirty="0" err="1" smtClean="0">
                <a:solidFill>
                  <a:srgbClr val="FFFFFF"/>
                </a:solidFill>
                <a:latin typeface="Calibri"/>
                <a:cs typeface="Calibri"/>
              </a:rPr>
              <a:t>Boden</a:t>
            </a:r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(University of Sussex): “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AI and Other Disciplines: A Historical Sketch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</a:p>
          <a:p>
            <a:pPr marL="739775" indent="-739775"/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</a:rPr>
              <a:t>Andrew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Pickering 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(University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Exeter): “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The Cybernetic Brain: Psychiatry, Robotics and Future AI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</a:p>
          <a:p>
            <a:pPr marL="739775" indent="-739775"/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</a:rPr>
              <a:t>Pamela </a:t>
            </a:r>
            <a:r>
              <a:rPr lang="en-US" sz="1800" b="1" dirty="0" err="1">
                <a:solidFill>
                  <a:srgbClr val="FFFFFF"/>
                </a:solidFill>
                <a:latin typeface="Calibri"/>
                <a:cs typeface="Calibri"/>
              </a:rPr>
              <a:t>McCorduck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800" i="1" dirty="0" smtClean="0">
                <a:solidFill>
                  <a:srgbClr val="FFFFFF"/>
                </a:solidFill>
                <a:latin typeface="Calibri"/>
                <a:cs typeface="Calibri"/>
              </a:rPr>
              <a:t>Machines Who Think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): “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Eye-Witness to 60 Years of Artificial Intelligence, from Fringe Science to Worldwide Existential Challenge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</a:p>
          <a:p>
            <a:pPr marL="739775" indent="-739775"/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</a:rPr>
              <a:t>Jon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Agar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STS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cs typeface="Calibri"/>
              </a:rPr>
              <a:t>UCL): “How to kill AI”</a:t>
            </a:r>
          </a:p>
        </p:txBody>
      </p:sp>
      <p:pic>
        <p:nvPicPr>
          <p:cNvPr id="8" name="Picture 7" descr="CFI 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4398782"/>
            <a:ext cx="5410073" cy="541007"/>
          </a:xfrm>
          <a:prstGeom prst="rect">
            <a:avLst/>
          </a:prstGeom>
        </p:spPr>
      </p:pic>
      <p:pic>
        <p:nvPicPr>
          <p:cNvPr id="9" name="Picture 8" descr="cambridge logo white tex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85" y="4239364"/>
            <a:ext cx="3223915" cy="7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0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cDermott 1976 Artificial intelligence meets natural stupidity (dragged)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43" t="47401" r="-20306" b="4617"/>
          <a:stretch/>
        </p:blipFill>
        <p:spPr>
          <a:xfrm>
            <a:off x="182563" y="1096963"/>
            <a:ext cx="8778875" cy="38401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“Wishful mnemonics” (1976)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0" name="Picture 9" descr="McDermott 1976 Artificial intelligence meets natural stupidity (dragged)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86190" r="80666" b="12389"/>
          <a:stretch/>
        </p:blipFill>
        <p:spPr>
          <a:xfrm>
            <a:off x="1722464" y="3801629"/>
            <a:ext cx="2305028" cy="356672"/>
          </a:xfrm>
          <a:prstGeom prst="rect">
            <a:avLst/>
          </a:prstGeom>
          <a:ln w="25400">
            <a:solidFill>
              <a:srgbClr val="9F102F"/>
            </a:solidFill>
          </a:ln>
        </p:spPr>
      </p:pic>
      <p:pic>
        <p:nvPicPr>
          <p:cNvPr id="17" name="Picture 16" descr="McDermott 1976 Artificial intelligence meets natural stupidity (dragged)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8" t="59708" r="5355" b="37590"/>
          <a:stretch/>
        </p:blipFill>
        <p:spPr>
          <a:xfrm>
            <a:off x="3479288" y="2305334"/>
            <a:ext cx="4966682" cy="408868"/>
          </a:xfrm>
          <a:prstGeom prst="rect">
            <a:avLst/>
          </a:prstGeom>
          <a:ln>
            <a:solidFill>
              <a:srgbClr val="9F102F"/>
            </a:solidFill>
          </a:ln>
        </p:spPr>
      </p:pic>
    </p:spTree>
    <p:extLst>
      <p:ext uri="{BB962C8B-B14F-4D97-AF65-F5344CB8AC3E}">
        <p14:creationId xmlns:p14="http://schemas.microsoft.com/office/powerpoint/2010/main" val="85838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Trees as a data structure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Breadth First search</a:t>
            </a:r>
            <a:endParaRPr lang="en-US" dirty="0"/>
          </a:p>
        </p:txBody>
      </p:sp>
      <p:pic>
        <p:nvPicPr>
          <p:cNvPr id="12" name="Content Placeholder 11" descr="Breadth-First-Search-Algorithm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14" r="-13514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Depth First Search</a:t>
            </a:r>
            <a:endParaRPr lang="en-US" dirty="0"/>
          </a:p>
        </p:txBody>
      </p:sp>
      <p:pic>
        <p:nvPicPr>
          <p:cNvPr id="13" name="Content Placeholder 12" descr="Depth-First-Search.gif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85" r="-13485"/>
          <a:stretch>
            <a:fillRect/>
          </a:stretch>
        </p:blipFill>
        <p:spPr>
          <a:xfrm>
            <a:off x="4664075" y="1395413"/>
            <a:ext cx="4297363" cy="3384550"/>
          </a:xfrm>
        </p:spPr>
      </p:pic>
    </p:spTree>
    <p:extLst>
      <p:ext uri="{BB962C8B-B14F-4D97-AF65-F5344CB8AC3E}">
        <p14:creationId xmlns:p14="http://schemas.microsoft.com/office/powerpoint/2010/main" val="137877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Tree-Cartoon-p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68" r="-60868"/>
          <a:stretch>
            <a:fillRect/>
          </a:stretch>
        </p:blipFill>
        <p:spPr>
          <a:xfrm>
            <a:off x="182563" y="0"/>
            <a:ext cx="8778875" cy="5143500"/>
          </a:xfrm>
        </p:spPr>
      </p:pic>
    </p:spTree>
    <p:extLst>
      <p:ext uri="{BB962C8B-B14F-4D97-AF65-F5344CB8AC3E}">
        <p14:creationId xmlns:p14="http://schemas.microsoft.com/office/powerpoint/2010/main" val="10225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Sociotechnical imaginaries</a:t>
            </a:r>
            <a:endParaRPr lang="en-US" dirty="0"/>
          </a:p>
        </p:txBody>
      </p:sp>
      <p:pic>
        <p:nvPicPr>
          <p:cNvPr id="7" name="Content Placeholder 6" descr="hand holding cybernetic machine skull v3.5.jpg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4" t="13932" r="10778" b="3888"/>
          <a:stretch/>
        </p:blipFill>
        <p:spPr>
          <a:xfrm>
            <a:off x="4664075" y="914400"/>
            <a:ext cx="4297363" cy="3865563"/>
          </a:xfrm>
        </p:spPr>
      </p:pic>
      <p:pic>
        <p:nvPicPr>
          <p:cNvPr id="13" name="Content Placeholder 12" descr="NYT Magazine cover.jp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0" t="12781" r="-2778" b="9695"/>
          <a:stretch/>
        </p:blipFill>
        <p:spPr>
          <a:xfrm>
            <a:off x="182563" y="914400"/>
            <a:ext cx="4297362" cy="3865563"/>
          </a:xfrm>
        </p:spPr>
      </p:pic>
    </p:spTree>
    <p:extLst>
      <p:ext uri="{BB962C8B-B14F-4D97-AF65-F5344CB8AC3E}">
        <p14:creationId xmlns:p14="http://schemas.microsoft.com/office/powerpoint/2010/main" val="126039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1928</TotalTime>
  <Words>129</Words>
  <Application>Microsoft Macintosh PowerPoint</Application>
  <PresentationFormat>On-screen Show (16:9)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ORIGIN MYTHS OF ARTIFICIAL INTELLIGENCE: HISTORIES OF TECHNOLOGY AND POWER Session 3: Common Histories: Probing AI's Interdisciplinary Roots </vt:lpstr>
      <vt:lpstr>“Wishful mnemonics” (1976)</vt:lpstr>
      <vt:lpstr>Trees as a data structure</vt:lpstr>
      <vt:lpstr>PowerPoint Presentation</vt:lpstr>
      <vt:lpstr>Sociotechnical imaginaries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Momin Malik</cp:lastModifiedBy>
  <cp:revision>122</cp:revision>
  <dcterms:created xsi:type="dcterms:W3CDTF">2010-04-12T23:12:02Z</dcterms:created>
  <dcterms:modified xsi:type="dcterms:W3CDTF">2018-11-30T12:38:06Z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