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4B6149-4932-4CC4-A437-CC1C15C04C24}" type="datetimeFigureOut">
              <a:rPr lang="en-US" smtClean="0"/>
              <a:pPr/>
              <a:t>4/26/2024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BC365E-77EB-4947-9B6F-43728D2BE3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CBC365E-77EB-4947-9B6F-43728D2BE3C6}"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dirty="0" smtClean="0">
                <a:solidFill>
                  <a:schemeClr val="tx1"/>
                </a:solidFill>
                <a:latin typeface="+mn-lt"/>
                <a:ea typeface="+mn-ea"/>
                <a:cs typeface="+mn-cs"/>
              </a:rPr>
              <a:t>Another question: what can I do to make you feel included? Please feel free to private message me in the chat if there’s anything I can do to make you more comfortable.</a:t>
            </a:r>
            <a:endParaRPr lang="en-US" dirty="0"/>
          </a:p>
        </p:txBody>
      </p:sp>
      <p:sp>
        <p:nvSpPr>
          <p:cNvPr id="4" name="Slide Number Placeholder 3"/>
          <p:cNvSpPr>
            <a:spLocks noGrp="1"/>
          </p:cNvSpPr>
          <p:nvPr>
            <p:ph type="sldNum" sz="quarter" idx="10"/>
          </p:nvPr>
        </p:nvSpPr>
        <p:spPr/>
        <p:txBody>
          <a:bodyPr/>
          <a:lstStyle/>
          <a:p>
            <a:fld id="{BCBC365E-77EB-4947-9B6F-43728D2BE3C6}"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4/26/2024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4/26/2024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Welcome to Section!!!</a:t>
            </a:r>
            <a:br>
              <a:rPr lang="en-GB" dirty="0" smtClean="0"/>
            </a:br>
            <a:r>
              <a:rPr lang="en-GB" dirty="0" smtClean="0"/>
              <a:t>Week 1</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Overview</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	Lastly, let’s take a look at control flow! We have:</a:t>
            </a:r>
          </a:p>
          <a:p>
            <a:pPr>
              <a:buNone/>
            </a:pPr>
            <a:r>
              <a:rPr lang="en-US" dirty="0" smtClean="0"/>
              <a:t/>
            </a:r>
            <a:br>
              <a:rPr lang="en-US" dirty="0" smtClean="0"/>
            </a:br>
            <a:r>
              <a:rPr lang="en-US" dirty="0" smtClean="0"/>
              <a:t>For-loop (definite loop):</a:t>
            </a:r>
          </a:p>
          <a:p>
            <a:pPr fontAlgn="base"/>
            <a:r>
              <a:rPr lang="en-US" sz="2400" dirty="0" smtClean="0"/>
              <a:t>Performs some block of code, a specific amount of times.</a:t>
            </a:r>
          </a:p>
          <a:p>
            <a:pPr>
              <a:buNone/>
            </a:pPr>
            <a:r>
              <a:rPr lang="en-US" dirty="0" smtClean="0"/>
              <a:t/>
            </a:r>
            <a:br>
              <a:rPr lang="en-US" dirty="0" smtClean="0"/>
            </a:br>
            <a:r>
              <a:rPr lang="en-US" dirty="0" smtClean="0"/>
              <a:t>While-loop (indefinite loop):</a:t>
            </a:r>
          </a:p>
          <a:p>
            <a:pPr fontAlgn="base"/>
            <a:r>
              <a:rPr lang="en-US" sz="2400" dirty="0" smtClean="0"/>
              <a:t>Continuously perform a block of code until what’s being tested is evaluated to false.</a:t>
            </a:r>
          </a:p>
          <a:p>
            <a:pPr>
              <a:buNone/>
            </a:pPr>
            <a:r>
              <a:rPr lang="en-US" dirty="0" smtClean="0"/>
              <a:t/>
            </a:r>
            <a:br>
              <a:rPr lang="en-US" dirty="0" smtClean="0"/>
            </a:br>
            <a:r>
              <a:rPr lang="en-US" dirty="0" smtClean="0"/>
              <a:t>If-statement:</a:t>
            </a:r>
          </a:p>
          <a:p>
            <a:pPr fontAlgn="base"/>
            <a:r>
              <a:rPr lang="en-US" sz="2400" dirty="0" smtClean="0"/>
              <a:t>Tests for truth. Performs a block of code only when evaluated to true.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For-Loop</a:t>
            </a:r>
            <a:endParaRPr lang="en-US" dirty="0"/>
          </a:p>
        </p:txBody>
      </p:sp>
      <p:sp>
        <p:nvSpPr>
          <p:cNvPr id="3" name="Content Placeholder 2"/>
          <p:cNvSpPr>
            <a:spLocks noGrp="1"/>
          </p:cNvSpPr>
          <p:nvPr>
            <p:ph idx="1"/>
          </p:nvPr>
        </p:nvSpPr>
        <p:spPr/>
        <p:txBody>
          <a:bodyPr>
            <a:normAutofit/>
          </a:bodyPr>
          <a:lstStyle/>
          <a:p>
            <a:pPr>
              <a:buNone/>
            </a:pPr>
            <a:r>
              <a:rPr lang="en-US" sz="2400" dirty="0" smtClean="0"/>
              <a:t>	An example for-loop that you may see and use with </a:t>
            </a:r>
            <a:r>
              <a:rPr lang="en-US" sz="2400" dirty="0" err="1" smtClean="0"/>
              <a:t>Karel</a:t>
            </a:r>
            <a:r>
              <a:rPr lang="en-US" sz="2400" dirty="0" smtClean="0"/>
              <a:t>:</a:t>
            </a:r>
          </a:p>
          <a:p>
            <a:pPr>
              <a:buNone/>
            </a:pPr>
            <a:r>
              <a:rPr lang="en-US" sz="2400" dirty="0" smtClean="0"/>
              <a:t/>
            </a:r>
            <a:br>
              <a:rPr lang="en-US" sz="2400" dirty="0" smtClean="0"/>
            </a:br>
            <a:r>
              <a:rPr lang="en-US" sz="2400" b="1" dirty="0" smtClean="0">
                <a:solidFill>
                  <a:schemeClr val="tx2">
                    <a:lumMod val="60000"/>
                    <a:lumOff val="40000"/>
                  </a:schemeClr>
                </a:solidFill>
              </a:rPr>
              <a:t>def</a:t>
            </a:r>
            <a:r>
              <a:rPr lang="en-US" sz="2400" b="1" dirty="0" smtClean="0"/>
              <a:t> </a:t>
            </a:r>
            <a:r>
              <a:rPr lang="en-US" sz="2400" b="1" dirty="0" err="1" smtClean="0"/>
              <a:t>turn_right</a:t>
            </a:r>
            <a:r>
              <a:rPr lang="en-US" sz="2400" b="1" dirty="0" smtClean="0">
                <a:solidFill>
                  <a:schemeClr val="tx2">
                    <a:lumMod val="60000"/>
                    <a:lumOff val="40000"/>
                  </a:schemeClr>
                </a:solidFill>
              </a:rPr>
              <a:t>()</a:t>
            </a:r>
            <a:r>
              <a:rPr lang="en-US" sz="2400" b="1" dirty="0" smtClean="0"/>
              <a:t>:</a:t>
            </a:r>
            <a:endParaRPr lang="en-US" sz="2400" dirty="0" smtClean="0"/>
          </a:p>
          <a:p>
            <a:pPr>
              <a:buNone/>
            </a:pPr>
            <a:r>
              <a:rPr lang="en-US" sz="2400" b="1" dirty="0" smtClean="0"/>
              <a:t>		for </a:t>
            </a:r>
            <a:r>
              <a:rPr lang="en-US" sz="2400" b="1" dirty="0" err="1" smtClean="0"/>
              <a:t>i</a:t>
            </a:r>
            <a:r>
              <a:rPr lang="en-US" sz="2400" b="1" dirty="0" smtClean="0"/>
              <a:t> in range(3):</a:t>
            </a:r>
            <a:endParaRPr lang="en-US" sz="2400" dirty="0" smtClean="0"/>
          </a:p>
          <a:p>
            <a:pPr>
              <a:buNone/>
            </a:pPr>
            <a:r>
              <a:rPr lang="en-US" sz="2400" b="1" dirty="0" smtClean="0"/>
              <a:t>			</a:t>
            </a:r>
            <a:r>
              <a:rPr lang="en-US" sz="2400" b="1" dirty="0" err="1" smtClean="0"/>
              <a:t>turn_left</a:t>
            </a:r>
            <a:r>
              <a:rPr lang="en-US" sz="2400" b="1" dirty="0" smtClean="0"/>
              <a:t>()</a:t>
            </a:r>
            <a:endParaRPr lang="en-US" sz="2400" dirty="0" smtClean="0"/>
          </a:p>
          <a:p>
            <a:pPr>
              <a:buNone/>
            </a:pPr>
            <a:r>
              <a:rPr lang="en-US" sz="2400" dirty="0" smtClean="0"/>
              <a:t/>
            </a:r>
            <a:br>
              <a:rPr lang="en-US" sz="2400" dirty="0" smtClean="0"/>
            </a:br>
            <a:r>
              <a:rPr lang="en-US" sz="2400" dirty="0" smtClean="0"/>
              <a:t>This loop is also called a </a:t>
            </a:r>
            <a:r>
              <a:rPr lang="en-US" sz="2400" i="1" dirty="0" smtClean="0"/>
              <a:t>definite loop</a:t>
            </a:r>
            <a:r>
              <a:rPr lang="en-US" sz="2400" dirty="0" smtClean="0"/>
              <a:t> because we know where it ends, when </a:t>
            </a:r>
            <a:r>
              <a:rPr lang="en-US" sz="2400" dirty="0" err="1" smtClean="0"/>
              <a:t>i</a:t>
            </a:r>
            <a:r>
              <a:rPr lang="en-US" sz="2400" dirty="0" smtClean="0"/>
              <a:t> reaches 3. (Be careful to remember that </a:t>
            </a:r>
            <a:r>
              <a:rPr lang="en-US" sz="2400" dirty="0" err="1" smtClean="0"/>
              <a:t>i</a:t>
            </a:r>
            <a:r>
              <a:rPr lang="en-US" sz="2400" dirty="0" smtClean="0"/>
              <a:t> begins at 0 when we start our loop!!!)</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While-Loop</a:t>
            </a:r>
            <a:endParaRPr lang="en-US" dirty="0"/>
          </a:p>
        </p:txBody>
      </p:sp>
      <p:sp>
        <p:nvSpPr>
          <p:cNvPr id="3" name="Content Placeholder 2"/>
          <p:cNvSpPr>
            <a:spLocks noGrp="1"/>
          </p:cNvSpPr>
          <p:nvPr>
            <p:ph idx="1"/>
          </p:nvPr>
        </p:nvSpPr>
        <p:spPr/>
        <p:txBody>
          <a:bodyPr>
            <a:normAutofit/>
          </a:bodyPr>
          <a:lstStyle/>
          <a:p>
            <a:pPr>
              <a:buNone/>
            </a:pPr>
            <a:r>
              <a:rPr lang="en-US" sz="2400" dirty="0" smtClean="0"/>
              <a:t>An example while-loop that you may see and use with </a:t>
            </a:r>
            <a:r>
              <a:rPr lang="en-US" sz="2400" dirty="0" err="1" smtClean="0"/>
              <a:t>Karel</a:t>
            </a:r>
            <a:r>
              <a:rPr lang="en-US" sz="2400" dirty="0" smtClean="0"/>
              <a:t>:</a:t>
            </a:r>
          </a:p>
          <a:p>
            <a:pPr>
              <a:buNone/>
            </a:pPr>
            <a:r>
              <a:rPr lang="en-US" sz="2400" dirty="0" smtClean="0"/>
              <a:t/>
            </a:r>
            <a:br>
              <a:rPr lang="en-US" sz="2400" dirty="0" smtClean="0"/>
            </a:br>
            <a:r>
              <a:rPr lang="en-US" sz="2400" b="1" dirty="0" smtClean="0">
                <a:solidFill>
                  <a:schemeClr val="tx2">
                    <a:lumMod val="60000"/>
                    <a:lumOff val="40000"/>
                  </a:schemeClr>
                </a:solidFill>
              </a:rPr>
              <a:t>def</a:t>
            </a:r>
            <a:r>
              <a:rPr lang="en-US" sz="2400" b="1" dirty="0" smtClean="0"/>
              <a:t> </a:t>
            </a:r>
            <a:r>
              <a:rPr lang="en-US" sz="2400" b="1" dirty="0" err="1" smtClean="0"/>
              <a:t>move_to_wall</a:t>
            </a:r>
            <a:r>
              <a:rPr lang="en-US" sz="2400" b="1" dirty="0" smtClean="0">
                <a:solidFill>
                  <a:schemeClr val="tx2">
                    <a:lumMod val="60000"/>
                    <a:lumOff val="40000"/>
                  </a:schemeClr>
                </a:solidFill>
              </a:rPr>
              <a:t>()</a:t>
            </a:r>
            <a:r>
              <a:rPr lang="en-US" sz="2400" b="1" dirty="0" smtClean="0"/>
              <a:t>:</a:t>
            </a:r>
            <a:endParaRPr lang="en-US" sz="2400" dirty="0" smtClean="0"/>
          </a:p>
          <a:p>
            <a:pPr>
              <a:buNone/>
            </a:pPr>
            <a:r>
              <a:rPr lang="en-US" sz="2400" b="1" dirty="0" smtClean="0"/>
              <a:t>		while </a:t>
            </a:r>
            <a:r>
              <a:rPr lang="en-US" sz="2400" b="1" dirty="0" err="1" smtClean="0"/>
              <a:t>front_is_clear</a:t>
            </a:r>
            <a:r>
              <a:rPr lang="en-US" sz="2400" b="1" dirty="0" smtClean="0">
                <a:solidFill>
                  <a:schemeClr val="tx2">
                    <a:lumMod val="60000"/>
                    <a:lumOff val="40000"/>
                  </a:schemeClr>
                </a:solidFill>
              </a:rPr>
              <a:t>()</a:t>
            </a:r>
            <a:r>
              <a:rPr lang="en-US" sz="2400" b="1" dirty="0" smtClean="0"/>
              <a:t>:</a:t>
            </a:r>
            <a:endParaRPr lang="en-US" sz="2400" dirty="0" smtClean="0"/>
          </a:p>
          <a:p>
            <a:pPr>
              <a:buNone/>
            </a:pPr>
            <a:r>
              <a:rPr lang="en-US" sz="2400" b="1" dirty="0" smtClean="0"/>
              <a:t>			move</a:t>
            </a:r>
            <a:r>
              <a:rPr lang="en-US" sz="2400" b="1" dirty="0" smtClean="0">
                <a:solidFill>
                  <a:schemeClr val="tx2">
                    <a:lumMod val="60000"/>
                    <a:lumOff val="40000"/>
                  </a:schemeClr>
                </a:solidFill>
              </a:rPr>
              <a:t>()</a:t>
            </a:r>
            <a:endParaRPr lang="en-US" sz="2400" dirty="0" smtClean="0">
              <a:solidFill>
                <a:schemeClr val="tx2">
                  <a:lumMod val="60000"/>
                  <a:lumOff val="40000"/>
                </a:schemeClr>
              </a:solidFill>
            </a:endParaRPr>
          </a:p>
          <a:p>
            <a:pPr>
              <a:buNone/>
            </a:pPr>
            <a:r>
              <a:rPr lang="en-US" sz="2400" dirty="0" smtClean="0"/>
              <a:t/>
            </a:r>
            <a:br>
              <a:rPr lang="en-US" sz="2400" dirty="0" smtClean="0"/>
            </a:br>
            <a:r>
              <a:rPr lang="en-US" sz="2400" dirty="0" smtClean="0"/>
              <a:t>This loop is also called an </a:t>
            </a:r>
            <a:r>
              <a:rPr lang="en-US" sz="2400" i="1" dirty="0" smtClean="0"/>
              <a:t>indefinite loop</a:t>
            </a:r>
            <a:r>
              <a:rPr lang="en-US" sz="2400" dirty="0" smtClean="0"/>
              <a:t> because it will run until the associated condition becomes false, which may be never! Who knows? You will, hopefully. Be careful so you don’t get stuck in an infinite loop while using this!</a:t>
            </a:r>
            <a:endParaRPr lang="en-US" sz="24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If-Statement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sz="2800" dirty="0" smtClean="0"/>
              <a:t>	An example if-statement that you may see and use with </a:t>
            </a:r>
            <a:r>
              <a:rPr lang="en-US" sz="2800" dirty="0" err="1" smtClean="0"/>
              <a:t>Karel</a:t>
            </a:r>
            <a:r>
              <a:rPr lang="en-US" sz="2800" dirty="0" smtClean="0"/>
              <a:t>:</a:t>
            </a:r>
          </a:p>
          <a:p>
            <a:pPr>
              <a:buNone/>
            </a:pPr>
            <a:r>
              <a:rPr lang="en-US" sz="2800" dirty="0" smtClean="0"/>
              <a:t/>
            </a:r>
            <a:br>
              <a:rPr lang="en-US" sz="2800" dirty="0" smtClean="0"/>
            </a:br>
            <a:r>
              <a:rPr lang="en-US" sz="2800" b="1" dirty="0" smtClean="0">
                <a:solidFill>
                  <a:schemeClr val="tx2">
                    <a:lumMod val="60000"/>
                    <a:lumOff val="40000"/>
                  </a:schemeClr>
                </a:solidFill>
              </a:rPr>
              <a:t>def</a:t>
            </a:r>
            <a:r>
              <a:rPr lang="en-US" sz="2800" b="1" dirty="0" smtClean="0"/>
              <a:t> </a:t>
            </a:r>
            <a:r>
              <a:rPr lang="en-US" sz="2800" b="1" dirty="0" err="1" smtClean="0"/>
              <a:t>safe_move</a:t>
            </a:r>
            <a:r>
              <a:rPr lang="en-US" sz="2800" b="1" dirty="0" smtClean="0">
                <a:solidFill>
                  <a:schemeClr val="tx2">
                    <a:lumMod val="60000"/>
                    <a:lumOff val="40000"/>
                  </a:schemeClr>
                </a:solidFill>
              </a:rPr>
              <a:t>()</a:t>
            </a:r>
            <a:r>
              <a:rPr lang="en-US" sz="2800" b="1" dirty="0" smtClean="0"/>
              <a:t>:</a:t>
            </a:r>
            <a:endParaRPr lang="en-US" sz="2800" dirty="0" smtClean="0"/>
          </a:p>
          <a:p>
            <a:pPr>
              <a:buNone/>
            </a:pPr>
            <a:r>
              <a:rPr lang="en-US" sz="2800" b="1" dirty="0" smtClean="0"/>
              <a:t>		if </a:t>
            </a:r>
            <a:r>
              <a:rPr lang="en-US" sz="2800" b="1" dirty="0" err="1" smtClean="0"/>
              <a:t>front_is_clear</a:t>
            </a:r>
            <a:r>
              <a:rPr lang="en-US" sz="2800" b="1" dirty="0" smtClean="0">
                <a:solidFill>
                  <a:schemeClr val="tx2">
                    <a:lumMod val="60000"/>
                    <a:lumOff val="40000"/>
                  </a:schemeClr>
                </a:solidFill>
              </a:rPr>
              <a:t>()</a:t>
            </a:r>
            <a:r>
              <a:rPr lang="en-US" sz="2800" b="1" dirty="0" smtClean="0"/>
              <a:t>:</a:t>
            </a:r>
            <a:endParaRPr lang="en-US" sz="2800" dirty="0" smtClean="0"/>
          </a:p>
          <a:p>
            <a:pPr>
              <a:buNone/>
            </a:pPr>
            <a:r>
              <a:rPr lang="en-US" sz="2800" b="1" dirty="0" smtClean="0"/>
              <a:t>			move</a:t>
            </a:r>
            <a:r>
              <a:rPr lang="en-US" sz="2800" b="1" dirty="0" smtClean="0">
                <a:solidFill>
                  <a:schemeClr val="tx2">
                    <a:lumMod val="60000"/>
                    <a:lumOff val="40000"/>
                  </a:schemeClr>
                </a:solidFill>
              </a:rPr>
              <a:t>()</a:t>
            </a:r>
            <a:endParaRPr lang="en-US" sz="2800" dirty="0" smtClean="0">
              <a:solidFill>
                <a:schemeClr val="tx2">
                  <a:lumMod val="60000"/>
                  <a:lumOff val="40000"/>
                </a:schemeClr>
              </a:solidFill>
            </a:endParaRPr>
          </a:p>
          <a:p>
            <a:pPr>
              <a:buNone/>
            </a:pPr>
            <a:r>
              <a:rPr lang="en-US" sz="2800" dirty="0" smtClean="0"/>
              <a:t/>
            </a:r>
            <a:br>
              <a:rPr lang="en-US" sz="2800" dirty="0" smtClean="0"/>
            </a:br>
            <a:r>
              <a:rPr lang="en-US" sz="2800" dirty="0" smtClean="0"/>
              <a:t>An if-statement runs code inside of it when the associated statement is evaluated to true. We will get into more complex statements later on in the course to add much more flexibility to our if-statements!</a:t>
            </a:r>
          </a:p>
          <a:p>
            <a:pPr>
              <a:buNone/>
            </a:pP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71800"/>
            <a:ext cx="8229600" cy="1143000"/>
          </a:xfrm>
        </p:spPr>
        <p:txBody>
          <a:bodyPr/>
          <a:lstStyle/>
          <a:p>
            <a:r>
              <a:rPr lang="en-US" dirty="0" smtClean="0"/>
              <a:t>Any Questions?</a:t>
            </a:r>
            <a:endParaRPr lang="en-US" dirty="0"/>
          </a:p>
        </p:txBody>
      </p:sp>
      <p:sp>
        <p:nvSpPr>
          <p:cNvPr id="3" name="Content Placeholder 2"/>
          <p:cNvSpPr>
            <a:spLocks noGrp="1"/>
          </p:cNvSpPr>
          <p:nvPr>
            <p:ph idx="1"/>
          </p:nvPr>
        </p:nvSpPr>
        <p:spPr>
          <a:xfrm>
            <a:off x="457200" y="1600200"/>
            <a:ext cx="8229600" cy="4389120"/>
          </a:xfrm>
        </p:spPr>
        <p:txBody>
          <a:bodyPr/>
          <a:lstStyle/>
          <a:p>
            <a:pPr>
              <a:buNone/>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fontScale="90000"/>
          </a:bodyPr>
          <a:lstStyle/>
          <a:p>
            <a:r>
              <a:rPr lang="en-US" dirty="0" smtClean="0"/>
              <a:t>Section Problem: </a:t>
            </a:r>
            <a:br>
              <a:rPr lang="en-US" dirty="0" smtClean="0"/>
            </a:br>
            <a:r>
              <a:rPr lang="en-US" dirty="0" smtClean="0"/>
              <a:t>Hospital </a:t>
            </a:r>
            <a:r>
              <a:rPr lang="en-US" dirty="0" err="1" smtClean="0"/>
              <a:t>Karel</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t>Setting Context</a:t>
            </a:r>
            <a:endParaRPr lang="en-US" sz="3600" dirty="0"/>
          </a:p>
        </p:txBody>
      </p:sp>
      <p:sp>
        <p:nvSpPr>
          <p:cNvPr id="3" name="Content Placeholder 2"/>
          <p:cNvSpPr>
            <a:spLocks noGrp="1"/>
          </p:cNvSpPr>
          <p:nvPr>
            <p:ph idx="1"/>
          </p:nvPr>
        </p:nvSpPr>
        <p:spPr>
          <a:xfrm>
            <a:off x="457200" y="2057400"/>
            <a:ext cx="8229600" cy="2971800"/>
          </a:xfrm>
        </p:spPr>
        <p:txBody>
          <a:bodyPr/>
          <a:lstStyle/>
          <a:p>
            <a:pPr algn="ctr">
              <a:buNone/>
            </a:pPr>
            <a:r>
              <a:rPr lang="en-US" sz="2400" dirty="0" smtClean="0"/>
              <a:t>Countries around the world are dispatching hospital-building robots to make sure anyone who gets sick can be treated. They have decided to enlist </a:t>
            </a:r>
            <a:r>
              <a:rPr lang="en-US" sz="2400" dirty="0" err="1" smtClean="0"/>
              <a:t>Karel</a:t>
            </a:r>
            <a:r>
              <a:rPr lang="en-US" sz="2400" dirty="0" smtClean="0"/>
              <a:t> robots. Your job is to program those robots. </a:t>
            </a: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buNone/>
            </a:pPr>
            <a:r>
              <a:rPr lang="en-US" sz="2800" dirty="0" smtClean="0"/>
              <a:t>Each beeper in the figure represents a pile of supplies.</a:t>
            </a:r>
            <a:endParaRPr lang="en-US" sz="2800" dirty="0"/>
          </a:p>
        </p:txBody>
      </p:sp>
      <p:pic>
        <p:nvPicPr>
          <p:cNvPr id="24578" name="Picture 2" descr="https://lh7-us.googleusercontent.com/KCEiUwnGA0-zu6D8iFVoUyzsoIvNVBqbCvctLvaY1elezlwuj_sk22x1-tNZCHNt5sLvg7b7nMKXoAAIlT3YE0654uSms0K2yBudfq_tunxI9Uc5rX6QU0rU-w89OfMswTNZEQeSkODVJGOhtsdQHD244A=s2048"/>
          <p:cNvPicPr>
            <a:picLocks noChangeAspect="1" noChangeArrowheads="1"/>
          </p:cNvPicPr>
          <p:nvPr/>
        </p:nvPicPr>
        <p:blipFill>
          <a:blip r:embed="rId2"/>
          <a:srcRect/>
          <a:stretch>
            <a:fillRect/>
          </a:stretch>
        </p:blipFill>
        <p:spPr bwMode="auto">
          <a:xfrm>
            <a:off x="692150" y="3088854"/>
            <a:ext cx="7766050" cy="3159546"/>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	</a:t>
            </a:r>
            <a:r>
              <a:rPr lang="en-US" sz="2800" dirty="0" err="1" smtClean="0"/>
              <a:t>Karel’s</a:t>
            </a:r>
            <a:r>
              <a:rPr lang="en-US" sz="2800" dirty="0" smtClean="0"/>
              <a:t> job is to walk along the row and build a new hospital in the places marked by each beeper.</a:t>
            </a:r>
            <a:endParaRPr lang="en-US" sz="2800" dirty="0"/>
          </a:p>
        </p:txBody>
      </p:sp>
      <p:pic>
        <p:nvPicPr>
          <p:cNvPr id="32770" name="Picture 2" descr="https://lh7-us.googleusercontent.com/KCEiUwnGA0-zu6D8iFVoUyzsoIvNVBqbCvctLvaY1elezlwuj_sk22x1-tNZCHNt5sLvg7b7nMKXoAAIlT3YE0654uSms0K2yBudfq_tunxI9Uc5rX6QU0rU-w89OfMswTNZEQeSkODVJGOhtsdQHD244A=s2048"/>
          <p:cNvPicPr>
            <a:picLocks noChangeAspect="1" noChangeArrowheads="1"/>
          </p:cNvPicPr>
          <p:nvPr/>
        </p:nvPicPr>
        <p:blipFill>
          <a:blip r:embed="rId2"/>
          <a:srcRect/>
          <a:stretch>
            <a:fillRect/>
          </a:stretch>
        </p:blipFill>
        <p:spPr bwMode="auto">
          <a:xfrm>
            <a:off x="1143000" y="3200400"/>
            <a:ext cx="6387605" cy="2598738"/>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800" dirty="0" smtClean="0"/>
              <a:t>	</a:t>
            </a:r>
            <a:r>
              <a:rPr lang="en-US" sz="2800" dirty="0" err="1" smtClean="0"/>
              <a:t>Karel’s</a:t>
            </a:r>
            <a:r>
              <a:rPr lang="en-US" sz="2800" dirty="0" smtClean="0"/>
              <a:t> job is to walk along the row and build a new hospital in the places marked by each beeper.</a:t>
            </a:r>
            <a:endParaRPr lang="en-US" sz="2800" dirty="0"/>
          </a:p>
        </p:txBody>
      </p:sp>
      <p:pic>
        <p:nvPicPr>
          <p:cNvPr id="33794" name="Picture 2" descr="https://lh7-us.googleusercontent.com/jabEfo9TJ7i3k38kGV8kl6Hxru-qQ41l0pNzyGkDOfrOaMji6zs9yX8zqNWJTqOZyiqHDuvoo8UV4oQwhnUII8t6IssmY5UF0V7hI-d1SEs7vaOfP1X-qasI8pIdNl38lsuwD4respcj03gzDcCvk4hDIQ=s2048"/>
          <p:cNvPicPr>
            <a:picLocks noChangeAspect="1" noChangeArrowheads="1"/>
          </p:cNvPicPr>
          <p:nvPr/>
        </p:nvPicPr>
        <p:blipFill>
          <a:blip r:embed="rId2"/>
          <a:srcRect/>
          <a:stretch>
            <a:fillRect/>
          </a:stretch>
        </p:blipFill>
        <p:spPr bwMode="auto">
          <a:xfrm>
            <a:off x="609600" y="2819400"/>
            <a:ext cx="8220075" cy="3324226"/>
          </a:xfrm>
          <a:prstGeom prst="rect">
            <a:avLst/>
          </a:prstGeom>
          <a:noFill/>
        </p:spPr>
      </p:pic>
      <p:pic>
        <p:nvPicPr>
          <p:cNvPr id="33796" name="Picture 4" descr="https://lh7-us.googleusercontent.com/PCdLA4zP3OJQLKf0ZvxdIbXrquwkMmRFMK6TzfWCj5K0GdRKRJS1_U2EKaWeMbGHmTo3jcH2XokgZZCkaMoFtf_PG5ADEFDLRKh0Qs3lnP2EtfeTAlMdsDWULl6oDCgZJHq80C9t7GMHOnzLyt-C24HPHA=s2048"/>
          <p:cNvPicPr>
            <a:picLocks noChangeAspect="1" noChangeArrowheads="1"/>
          </p:cNvPicPr>
          <p:nvPr/>
        </p:nvPicPr>
        <p:blipFill>
          <a:blip r:embed="rId3" cstate="print"/>
          <a:srcRect/>
          <a:stretch>
            <a:fillRect/>
          </a:stretch>
        </p:blipFill>
        <p:spPr bwMode="auto">
          <a:xfrm>
            <a:off x="1773003" y="4648200"/>
            <a:ext cx="1503597" cy="1447799"/>
          </a:xfrm>
          <a:prstGeom prst="rect">
            <a:avLst/>
          </a:prstGeom>
          <a:noFill/>
        </p:spPr>
      </p:pic>
      <p:pic>
        <p:nvPicPr>
          <p:cNvPr id="6" name="Picture 4" descr="https://lh7-us.googleusercontent.com/PCdLA4zP3OJQLKf0ZvxdIbXrquwkMmRFMK6TzfWCj5K0GdRKRJS1_U2EKaWeMbGHmTo3jcH2XokgZZCkaMoFtf_PG5ADEFDLRKh0Qs3lnP2EtfeTAlMdsDWULl6oDCgZJHq80C9t7GMHOnzLyt-C24HPHA=s2048"/>
          <p:cNvPicPr>
            <a:picLocks noChangeAspect="1" noChangeArrowheads="1"/>
          </p:cNvPicPr>
          <p:nvPr/>
        </p:nvPicPr>
        <p:blipFill>
          <a:blip r:embed="rId3" cstate="print"/>
          <a:srcRect/>
          <a:stretch>
            <a:fillRect/>
          </a:stretch>
        </p:blipFill>
        <p:spPr bwMode="auto">
          <a:xfrm>
            <a:off x="4363803" y="4648201"/>
            <a:ext cx="1503597" cy="1447799"/>
          </a:xfrm>
          <a:prstGeom prst="rect">
            <a:avLst/>
          </a:prstGeom>
          <a:noFill/>
        </p:spPr>
      </p:pic>
      <p:pic>
        <p:nvPicPr>
          <p:cNvPr id="7" name="Picture 4" descr="https://lh7-us.googleusercontent.com/PCdLA4zP3OJQLKf0ZvxdIbXrquwkMmRFMK6TzfWCj5K0GdRKRJS1_U2EKaWeMbGHmTo3jcH2XokgZZCkaMoFtf_PG5ADEFDLRKh0Qs3lnP2EtfeTAlMdsDWULl6oDCgZJHq80C9t7GMHOnzLyt-C24HPHA=s2048"/>
          <p:cNvPicPr>
            <a:picLocks noChangeAspect="1" noChangeArrowheads="1"/>
          </p:cNvPicPr>
          <p:nvPr/>
        </p:nvPicPr>
        <p:blipFill>
          <a:blip r:embed="rId3" cstate="print"/>
          <a:srcRect/>
          <a:stretch>
            <a:fillRect/>
          </a:stretch>
        </p:blipFill>
        <p:spPr bwMode="auto">
          <a:xfrm>
            <a:off x="7335603" y="4648200"/>
            <a:ext cx="1503597" cy="144779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lstStyle/>
          <a:p>
            <a:r>
              <a:rPr lang="en-GB" dirty="0" smtClean="0"/>
              <a:t>Introductions</a:t>
            </a:r>
            <a:endParaRPr lang="en-US" dirty="0"/>
          </a:p>
        </p:txBody>
      </p:sp>
      <p:sp>
        <p:nvSpPr>
          <p:cNvPr id="3" name="Content Placeholder 2"/>
          <p:cNvSpPr>
            <a:spLocks noGrp="1"/>
          </p:cNvSpPr>
          <p:nvPr>
            <p:ph idx="1"/>
          </p:nvPr>
        </p:nvSpPr>
        <p:spPr>
          <a:xfrm>
            <a:off x="381000" y="1981200"/>
            <a:ext cx="8229600" cy="4389120"/>
          </a:xfrm>
        </p:spPr>
        <p:txBody>
          <a:bodyPr/>
          <a:lstStyle/>
          <a:p>
            <a:r>
              <a:rPr lang="en-GB" dirty="0" err="1" smtClean="0"/>
              <a:t>Momina</a:t>
            </a:r>
            <a:r>
              <a:rPr lang="en-GB" dirty="0" smtClean="0"/>
              <a:t> </a:t>
            </a:r>
            <a:r>
              <a:rPr lang="en-GB" dirty="0" err="1" smtClean="0"/>
              <a:t>Jabeen</a:t>
            </a:r>
            <a:endParaRPr lang="en-GB" dirty="0" smtClean="0"/>
          </a:p>
          <a:p>
            <a:r>
              <a:rPr lang="en-GB" dirty="0" smtClean="0"/>
              <a:t>Computer Engineer with master in SIP</a:t>
            </a:r>
            <a:endParaRPr lang="en-GB" dirty="0" smtClean="0"/>
          </a:p>
          <a:p>
            <a:r>
              <a:rPr lang="en-GB" dirty="0" smtClean="0"/>
              <a:t>Pakistan</a:t>
            </a:r>
          </a:p>
          <a:p>
            <a:r>
              <a:rPr lang="en-US" dirty="0" smtClean="0"/>
              <a:t>www.linkedin.com/in/momina-jabeen-187142278</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800" dirty="0" smtClean="0"/>
              <a:t>	Hospitals look like this: a 3x2 rectangle of beepers!</a:t>
            </a:r>
            <a:endParaRPr lang="en-US" sz="2800" dirty="0"/>
          </a:p>
        </p:txBody>
      </p:sp>
      <p:pic>
        <p:nvPicPr>
          <p:cNvPr id="34818" name="Picture 2" descr="https://lh7-us.googleusercontent.com/w8tMf9DoaeIf8GwxVf44DsT17_2OGnhOBRuuKTWZH_y3wIWpNCK4TjxaLtY4JECtEGmOnia8YPZhTeIKOz3rb0TP8IZAW39AHTZn5o6k_U3yUgeBwpZ6tlxI-lOvXUB-GVbU1qrPAC0VsXWCX0ihrWR_lw=s2048"/>
          <p:cNvPicPr>
            <a:picLocks noChangeAspect="1" noChangeArrowheads="1"/>
          </p:cNvPicPr>
          <p:nvPr/>
        </p:nvPicPr>
        <p:blipFill>
          <a:blip r:embed="rId2"/>
          <a:srcRect/>
          <a:stretch>
            <a:fillRect/>
          </a:stretch>
        </p:blipFill>
        <p:spPr bwMode="auto">
          <a:xfrm>
            <a:off x="4038600" y="2933699"/>
            <a:ext cx="1295400" cy="201930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buNone/>
            </a:pPr>
            <a:r>
              <a:rPr lang="en-US" dirty="0" smtClean="0"/>
              <a:t>The new hospital should have their corner at the point at which the pile of supplies was left.</a:t>
            </a:r>
            <a:endParaRPr lang="en-US" dirty="0"/>
          </a:p>
        </p:txBody>
      </p:sp>
      <p:pic>
        <p:nvPicPr>
          <p:cNvPr id="35842" name="Picture 2" descr="https://lh7-us.googleusercontent.com/KCEiUwnGA0-zu6D8iFVoUyzsoIvNVBqbCvctLvaY1elezlwuj_sk22x1-tNZCHNt5sLvg7b7nMKXoAAIlT3YE0654uSms0K2yBudfq_tunxI9Uc5rX6QU0rU-w89OfMswTNZEQeSkODVJGOhtsdQHD244A=s2048"/>
          <p:cNvPicPr>
            <a:picLocks noChangeAspect="1" noChangeArrowheads="1"/>
          </p:cNvPicPr>
          <p:nvPr/>
        </p:nvPicPr>
        <p:blipFill>
          <a:blip r:embed="rId2"/>
          <a:srcRect/>
          <a:stretch>
            <a:fillRect/>
          </a:stretch>
        </p:blipFill>
        <p:spPr bwMode="auto">
          <a:xfrm>
            <a:off x="2133600" y="2871474"/>
            <a:ext cx="5050901" cy="1700526"/>
          </a:xfrm>
          <a:prstGeom prst="rect">
            <a:avLst/>
          </a:prstGeom>
          <a:noFill/>
        </p:spPr>
      </p:pic>
      <p:pic>
        <p:nvPicPr>
          <p:cNvPr id="35844" name="Picture 4" descr="https://lh7-us.googleusercontent.com/yhL799zx52GuSktM5gywPv2u433OFItdOiYLZI2h8OT7K2OnKuu8yWC-vqqLETDLoepTNqNUYC7xrX6OstDFDCnFW_uLhJpTwT_EMsajRi1w-rvixC1N5SW2NAJPx1wMEM8v-joZtKrcVSC8NeBrEbaEUw=s2048"/>
          <p:cNvPicPr>
            <a:picLocks noChangeAspect="1" noChangeArrowheads="1"/>
          </p:cNvPicPr>
          <p:nvPr/>
        </p:nvPicPr>
        <p:blipFill>
          <a:blip r:embed="rId3"/>
          <a:srcRect/>
          <a:stretch>
            <a:fillRect/>
          </a:stretch>
        </p:blipFill>
        <p:spPr bwMode="auto">
          <a:xfrm>
            <a:off x="2133600" y="4610775"/>
            <a:ext cx="5029200" cy="2094825"/>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28600" y="1600200"/>
            <a:ext cx="8229600" cy="4525963"/>
          </a:xfrm>
        </p:spPr>
        <p:txBody>
          <a:bodyPr/>
          <a:lstStyle/>
          <a:p>
            <a:pPr lvl="1" algn="ctr">
              <a:buNone/>
            </a:pPr>
            <a:r>
              <a:rPr lang="en-US" dirty="0" smtClean="0"/>
              <a:t>At the end of the run, </a:t>
            </a:r>
            <a:r>
              <a:rPr lang="en-US" dirty="0" err="1" smtClean="0"/>
              <a:t>Karel</a:t>
            </a:r>
            <a:r>
              <a:rPr lang="en-US" dirty="0" smtClean="0"/>
              <a:t> should be at the end of the row having created a set of hospitals. For the initial conditions shown, the result would look like this:</a:t>
            </a:r>
            <a:endParaRPr lang="en-US" dirty="0"/>
          </a:p>
        </p:txBody>
      </p:sp>
      <p:pic>
        <p:nvPicPr>
          <p:cNvPr id="36868" name="Picture 4" descr="https://lh7-us.googleusercontent.com/U9VTU02wiqbpXdGySOXXJ7tLDsUrSE653m1aAqTLomocnwmErINjbMx7TFGCVObS3zGdLo0nlDDFlSXjlJ4mmLVMiHO_kP9MR1FS5yM0fYbOmxSrLHo0c3v2D8dlijoKxkm9lQVR-7mtOSOTYctyrhJ0zQ=s2048"/>
          <p:cNvPicPr>
            <a:picLocks noChangeAspect="1" noChangeArrowheads="1"/>
          </p:cNvPicPr>
          <p:nvPr/>
        </p:nvPicPr>
        <p:blipFill>
          <a:blip r:embed="rId2"/>
          <a:srcRect/>
          <a:stretch>
            <a:fillRect/>
          </a:stretch>
        </p:blipFill>
        <p:spPr bwMode="auto">
          <a:xfrm>
            <a:off x="2057400" y="3649662"/>
            <a:ext cx="5443982" cy="2217738"/>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t>Notes to Keep in Mind</a:t>
            </a:r>
            <a:endParaRPr lang="en-US" sz="4000" b="1" dirty="0"/>
          </a:p>
        </p:txBody>
      </p:sp>
      <p:sp>
        <p:nvSpPr>
          <p:cNvPr id="3" name="Content Placeholder 2"/>
          <p:cNvSpPr>
            <a:spLocks noGrp="1"/>
          </p:cNvSpPr>
          <p:nvPr>
            <p:ph idx="1"/>
          </p:nvPr>
        </p:nvSpPr>
        <p:spPr/>
        <p:txBody>
          <a:bodyPr>
            <a:normAutofit/>
          </a:bodyPr>
          <a:lstStyle/>
          <a:p>
            <a:pPr fontAlgn="base"/>
            <a:r>
              <a:rPr lang="en-US" sz="2400" dirty="0" err="1" smtClean="0"/>
              <a:t>Karel</a:t>
            </a:r>
            <a:r>
              <a:rPr lang="en-US" sz="2400" dirty="0" smtClean="0"/>
              <a:t> starts facing east at (1, 1) with an infinite number of beepers in its beeper bag.</a:t>
            </a:r>
          </a:p>
          <a:p>
            <a:pPr fontAlgn="base"/>
            <a:r>
              <a:rPr lang="en-US" sz="2400" dirty="0" smtClean="0"/>
              <a:t>The beepers indicating the positions at which hospitals should be built will be spaced so that there is room to build the hospitals without overlapping or hitting walls.</a:t>
            </a:r>
          </a:p>
          <a:p>
            <a:pPr fontAlgn="base"/>
            <a:r>
              <a:rPr lang="en-US" sz="2400" dirty="0" smtClean="0"/>
              <a:t>There will be no supplies left on the last column.</a:t>
            </a:r>
          </a:p>
          <a:p>
            <a:pPr fontAlgn="base"/>
            <a:r>
              <a:rPr lang="en-US" sz="2400" dirty="0" err="1" smtClean="0"/>
              <a:t>Karel</a:t>
            </a:r>
            <a:r>
              <a:rPr lang="en-US" sz="2400" dirty="0" smtClean="0"/>
              <a:t> should not run into a wall if it builds a hospital that extends into that final corner.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47800" y="2484437"/>
            <a:ext cx="6400800" cy="2239963"/>
          </a:xfrm>
        </p:spPr>
        <p:txBody>
          <a:bodyPr>
            <a:normAutofit/>
          </a:bodyPr>
          <a:lstStyle/>
          <a:p>
            <a:pPr algn="ctr">
              <a:buNone/>
            </a:pPr>
            <a:r>
              <a:rPr lang="en-US" sz="4400" b="1" dirty="0" smtClean="0"/>
              <a:t>Questions Before We Begin?</a:t>
            </a:r>
            <a:endParaRPr lang="en-US" sz="44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743200"/>
            <a:ext cx="8229600" cy="2362200"/>
          </a:xfrm>
        </p:spPr>
        <p:txBody>
          <a:bodyPr>
            <a:normAutofit/>
          </a:bodyPr>
          <a:lstStyle/>
          <a:p>
            <a:pPr algn="ctr">
              <a:buNone/>
            </a:pPr>
            <a:r>
              <a:rPr lang="en-US" sz="4400" b="1" dirty="0" smtClean="0"/>
              <a:t>Let’s get to work!</a:t>
            </a:r>
            <a:endParaRPr lang="en-US" sz="4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About You All?</a:t>
            </a:r>
            <a:endParaRPr lang="en-US" dirty="0"/>
          </a:p>
        </p:txBody>
      </p:sp>
      <p:sp>
        <p:nvSpPr>
          <p:cNvPr id="3" name="Content Placeholder 2"/>
          <p:cNvSpPr>
            <a:spLocks noGrp="1"/>
          </p:cNvSpPr>
          <p:nvPr>
            <p:ph idx="1"/>
          </p:nvPr>
        </p:nvSpPr>
        <p:spPr/>
        <p:txBody>
          <a:bodyPr>
            <a:normAutofit fontScale="92500"/>
          </a:bodyPr>
          <a:lstStyle/>
          <a:p>
            <a:pPr>
              <a:buNone/>
            </a:pPr>
            <a:r>
              <a:rPr lang="en-US" sz="2400" dirty="0" smtClean="0"/>
              <a:t>Go ahead and share:</a:t>
            </a:r>
          </a:p>
          <a:p>
            <a:pPr fontAlgn="base"/>
            <a:r>
              <a:rPr lang="en-US" sz="2400" b="1" dirty="0" smtClean="0"/>
              <a:t>Your name</a:t>
            </a:r>
          </a:p>
          <a:p>
            <a:pPr fontAlgn="base"/>
            <a:r>
              <a:rPr lang="en-US" sz="2400" b="1" dirty="0" smtClean="0"/>
              <a:t>Where you’re tuning in from</a:t>
            </a:r>
          </a:p>
          <a:p>
            <a:r>
              <a:rPr lang="en-US" sz="2400" b="1" dirty="0" smtClean="0"/>
              <a:t>One thing you’re looking forward to (it doesn’t have to be from Code in Place)!</a:t>
            </a:r>
          </a:p>
          <a:p>
            <a:pPr>
              <a:buNone/>
            </a:pPr>
            <a:r>
              <a:rPr lang="en-US" sz="2400" b="1" dirty="0" smtClean="0"/>
              <a:t/>
            </a:r>
            <a:br>
              <a:rPr lang="en-US" sz="2400" b="1" dirty="0" smtClean="0"/>
            </a:br>
            <a:r>
              <a:rPr lang="en-US" sz="2400" dirty="0" smtClean="0"/>
              <a:t>If you aren’t warmed up and comfortable with speaking just yet, that’s fine! You can share directly to everyone in the chat or you can message me and I can read out your introduction for you!</a:t>
            </a:r>
          </a:p>
          <a:p>
            <a:pPr>
              <a:buNone/>
            </a:pPr>
            <a:r>
              <a:rPr lang="en-US" b="1" dirty="0" smtClean="0"/>
              <a:t/>
            </a:r>
            <a:br>
              <a:rPr lang="en-US" b="1" dirty="0" smtClean="0"/>
            </a:br>
            <a:endParaRPr lang="en-US" b="1" dirty="0" smtClean="0"/>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Breaking the Ice</a:t>
            </a:r>
            <a:endParaRPr lang="en-US" dirty="0"/>
          </a:p>
        </p:txBody>
      </p:sp>
      <p:sp>
        <p:nvSpPr>
          <p:cNvPr id="3" name="Content Placeholder 2"/>
          <p:cNvSpPr>
            <a:spLocks noGrp="1"/>
          </p:cNvSpPr>
          <p:nvPr>
            <p:ph idx="1"/>
          </p:nvPr>
        </p:nvSpPr>
        <p:spPr/>
        <p:txBody>
          <a:bodyPr>
            <a:normAutofit/>
          </a:bodyPr>
          <a:lstStyle/>
          <a:p>
            <a:pPr>
              <a:buNone/>
            </a:pPr>
            <a:r>
              <a:rPr lang="en-US" dirty="0" smtClean="0"/>
              <a:t>In breakout rooms:</a:t>
            </a:r>
          </a:p>
          <a:p>
            <a:pPr fontAlgn="base"/>
            <a:r>
              <a:rPr lang="en-US" dirty="0" smtClean="0"/>
              <a:t>Share your names one more time!!!</a:t>
            </a:r>
          </a:p>
          <a:p>
            <a:pPr fontAlgn="base"/>
            <a:r>
              <a:rPr lang="en-US" dirty="0" smtClean="0"/>
              <a:t>Icebreaker Question: What’s your dream project?</a:t>
            </a:r>
          </a:p>
          <a:p>
            <a:pPr fontAlgn="base"/>
            <a:r>
              <a:rPr lang="en-US" dirty="0" smtClean="0"/>
              <a:t>If no one wants to share first, the person who is geographically closest to Stanford shares first!</a:t>
            </a:r>
            <a:br>
              <a:rPr lang="en-US" dirty="0" smtClean="0"/>
            </a:b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1200"/>
            <a:ext cx="8229600" cy="1143000"/>
          </a:xfrm>
        </p:spPr>
        <p:txBody>
          <a:bodyPr/>
          <a:lstStyle/>
          <a:p>
            <a:r>
              <a:rPr lang="en-US" dirty="0" smtClean="0"/>
              <a:t>Lecture Review</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We’ve Learned</a:t>
            </a:r>
            <a:endParaRPr lang="en-US" dirty="0"/>
          </a:p>
        </p:txBody>
      </p:sp>
      <p:sp>
        <p:nvSpPr>
          <p:cNvPr id="3" name="Content Placeholder 2"/>
          <p:cNvSpPr>
            <a:spLocks noGrp="1"/>
          </p:cNvSpPr>
          <p:nvPr>
            <p:ph idx="1"/>
          </p:nvPr>
        </p:nvSpPr>
        <p:spPr/>
        <p:txBody>
          <a:bodyPr>
            <a:normAutofit/>
          </a:bodyPr>
          <a:lstStyle/>
          <a:p>
            <a:r>
              <a:rPr lang="en-US" sz="2400" dirty="0" smtClean="0"/>
              <a:t>Before we get into our sample problem for today, let’s review a bit. We’ve learned:</a:t>
            </a:r>
          </a:p>
          <a:p>
            <a:pPr fontAlgn="base"/>
            <a:r>
              <a:rPr lang="en-US" sz="2400" dirty="0" smtClean="0"/>
              <a:t>The basics about </a:t>
            </a:r>
            <a:r>
              <a:rPr lang="en-US" sz="2400" dirty="0" err="1" smtClean="0"/>
              <a:t>Karel</a:t>
            </a:r>
            <a:r>
              <a:rPr lang="en-US" sz="2400" dirty="0" smtClean="0"/>
              <a:t>, the magnificent and wonderful robot</a:t>
            </a:r>
          </a:p>
          <a:p>
            <a:pPr fontAlgn="base"/>
            <a:r>
              <a:rPr lang="en-US" sz="2400" dirty="0" smtClean="0"/>
              <a:t>Functions, a way of breaking down big problems into smaller chunks</a:t>
            </a:r>
          </a:p>
          <a:p>
            <a:pPr fontAlgn="base"/>
            <a:r>
              <a:rPr lang="en-US" sz="2400" dirty="0" smtClean="0"/>
              <a:t>Control Flow, loops and conditional statements which guide our programs</a:t>
            </a:r>
          </a:p>
          <a:p>
            <a:r>
              <a:rPr lang="en-US" sz="2400" dirty="0" smtClean="0"/>
              <a:t>This is a </a:t>
            </a:r>
            <a:r>
              <a:rPr lang="en-US" sz="2400" b="1" dirty="0" smtClean="0"/>
              <a:t>LOT </a:t>
            </a:r>
            <a:r>
              <a:rPr lang="en-US" sz="2400" dirty="0" smtClean="0"/>
              <a:t>of content, especially if you are newer to CS!</a:t>
            </a:r>
          </a:p>
        </p:txBody>
      </p:sp>
      <p:pic>
        <p:nvPicPr>
          <p:cNvPr id="1026" name="Picture 2" descr="https://lh7-us.googleusercontent.com/E9AL0QJreeAAeWQpPGyz7fE-KOaz8RdijxzWJXwCsN6En5usSwO8o1QwQiChCbrFP3EqvElR2jYTKP4dGsQODprtGg-5kRlbY9IfUbdmb5nJTwi7rfWVRZ6WVE2_jDN5GnqD2RpoQ1uVGaxvxeFXuPV6zA=s2048"/>
          <p:cNvPicPr>
            <a:picLocks noChangeAspect="1" noChangeArrowheads="1"/>
          </p:cNvPicPr>
          <p:nvPr/>
        </p:nvPicPr>
        <p:blipFill>
          <a:blip r:embed="rId2"/>
          <a:srcRect/>
          <a:stretch>
            <a:fillRect/>
          </a:stretch>
        </p:blipFill>
        <p:spPr bwMode="auto">
          <a:xfrm>
            <a:off x="1524000" y="5706318"/>
            <a:ext cx="838200" cy="923082"/>
          </a:xfrm>
          <a:prstGeom prst="rect">
            <a:avLst/>
          </a:prstGeom>
          <a:noFill/>
        </p:spPr>
      </p:pic>
      <p:pic>
        <p:nvPicPr>
          <p:cNvPr id="1028" name="Picture 4" descr="https://lh7-us.googleusercontent.com/vOGwArbHVhmx4bFYp_7itDrKHYMNYXxj00gcfh3IJ7XYAWpH942g7Nh5k36U7S2fXEM9cuqzSANMzqLuX8aXnxhoRuGSSsuj11aHVm1UhTJKyL236FhojnlvTY2MQbc6sHmC-7muUM123_RQ6bkUjv9FKw=s2048"/>
          <p:cNvPicPr>
            <a:picLocks noChangeAspect="1" noChangeArrowheads="1"/>
          </p:cNvPicPr>
          <p:nvPr/>
        </p:nvPicPr>
        <p:blipFill>
          <a:blip r:embed="rId3" cstate="print"/>
          <a:srcRect/>
          <a:stretch>
            <a:fillRect/>
          </a:stretch>
        </p:blipFill>
        <p:spPr bwMode="auto">
          <a:xfrm>
            <a:off x="2362200" y="5600817"/>
            <a:ext cx="2952750" cy="1257183"/>
          </a:xfrm>
          <a:prstGeom prst="rect">
            <a:avLst/>
          </a:prstGeom>
          <a:noFill/>
        </p:spPr>
      </p:pic>
      <p:pic>
        <p:nvPicPr>
          <p:cNvPr id="1030" name="Picture 6" descr="https://lh7-us.googleusercontent.com/Or-lk2A1TsW-cbv-4nF_nn6nK6mYiNuwWE55QCzfu8NMMxnRXoLxZKZQ8WfUKWuhqmMHBhxo_e-y2PfjWMf8uurrw0UlYqr7aW3ed_nGz4ww-2FTe3_oc561rUWHtY68affoiHLmGw-tLemabnsOKlFXsQ=s2048"/>
          <p:cNvPicPr>
            <a:picLocks noChangeAspect="1" noChangeArrowheads="1"/>
          </p:cNvPicPr>
          <p:nvPr/>
        </p:nvPicPr>
        <p:blipFill>
          <a:blip r:embed="rId4" cstate="print"/>
          <a:srcRect/>
          <a:stretch>
            <a:fillRect/>
          </a:stretch>
        </p:blipFill>
        <p:spPr bwMode="auto">
          <a:xfrm>
            <a:off x="5330064" y="5562601"/>
            <a:ext cx="2899536" cy="1295399"/>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590800"/>
            <a:ext cx="6172200" cy="1143000"/>
          </a:xfrm>
        </p:spPr>
        <p:txBody>
          <a:bodyPr>
            <a:normAutofit fontScale="90000"/>
          </a:bodyPr>
          <a:lstStyle/>
          <a:p>
            <a:r>
              <a:rPr lang="en-US" dirty="0" smtClean="0"/>
              <a:t>Let’s review and refresh these concepts a bit!</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Karel</a:t>
            </a:r>
            <a:r>
              <a:rPr lang="en-US" dirty="0" smtClean="0"/>
              <a:t> Overview</a:t>
            </a:r>
            <a:endParaRPr lang="en-US" dirty="0"/>
          </a:p>
        </p:txBody>
      </p:sp>
      <p:sp>
        <p:nvSpPr>
          <p:cNvPr id="3" name="Content Placeholder 2"/>
          <p:cNvSpPr>
            <a:spLocks noGrp="1"/>
          </p:cNvSpPr>
          <p:nvPr>
            <p:ph idx="1"/>
          </p:nvPr>
        </p:nvSpPr>
        <p:spPr>
          <a:xfrm>
            <a:off x="3810000" y="1600200"/>
            <a:ext cx="4876800" cy="4525963"/>
          </a:xfrm>
        </p:spPr>
        <p:txBody>
          <a:bodyPr>
            <a:normAutofit lnSpcReduction="10000"/>
          </a:bodyPr>
          <a:lstStyle/>
          <a:p>
            <a:pPr fontAlgn="base"/>
            <a:r>
              <a:rPr lang="en-US" sz="2500" dirty="0" err="1" smtClean="0"/>
              <a:t>Karel</a:t>
            </a:r>
            <a:r>
              <a:rPr lang="en-US" sz="2500" dirty="0" smtClean="0"/>
              <a:t> is a small, but mighty robot!!!</a:t>
            </a:r>
          </a:p>
          <a:p>
            <a:pPr fontAlgn="base"/>
            <a:r>
              <a:rPr lang="en-US" sz="2500" dirty="0" smtClean="0"/>
              <a:t/>
            </a:r>
            <a:br>
              <a:rPr lang="en-US" sz="2500" dirty="0" smtClean="0"/>
            </a:br>
            <a:r>
              <a:rPr lang="en-US" sz="2500" dirty="0" smtClean="0"/>
              <a:t>It has a few basic commands including: </a:t>
            </a:r>
            <a:r>
              <a:rPr lang="en-US" sz="2500" b="1" dirty="0" smtClean="0"/>
              <a:t>move()</a:t>
            </a:r>
            <a:r>
              <a:rPr lang="en-US" sz="2500" dirty="0" smtClean="0"/>
              <a:t>, </a:t>
            </a:r>
            <a:r>
              <a:rPr lang="en-US" sz="2500" b="1" dirty="0" err="1" smtClean="0"/>
              <a:t>turn_left</a:t>
            </a:r>
            <a:r>
              <a:rPr lang="en-US" sz="2500" b="1" dirty="0" smtClean="0"/>
              <a:t>()</a:t>
            </a:r>
            <a:r>
              <a:rPr lang="en-US" sz="2500" dirty="0" smtClean="0"/>
              <a:t>, </a:t>
            </a:r>
            <a:r>
              <a:rPr lang="en-US" sz="2500" b="1" dirty="0" err="1" smtClean="0"/>
              <a:t>pick_beeper</a:t>
            </a:r>
            <a:r>
              <a:rPr lang="en-US" sz="2500" b="1" dirty="0" smtClean="0"/>
              <a:t>()</a:t>
            </a:r>
            <a:r>
              <a:rPr lang="en-US" sz="2500" dirty="0" smtClean="0"/>
              <a:t>, and </a:t>
            </a:r>
            <a:r>
              <a:rPr lang="en-US" sz="2500" b="1" dirty="0" err="1" smtClean="0"/>
              <a:t>put_beeper</a:t>
            </a:r>
            <a:r>
              <a:rPr lang="en-US" sz="2500" b="1" dirty="0" smtClean="0"/>
              <a:t>()</a:t>
            </a:r>
            <a:endParaRPr lang="en-US" sz="2500" dirty="0" smtClean="0"/>
          </a:p>
          <a:p>
            <a:pPr fontAlgn="base"/>
            <a:r>
              <a:rPr lang="en-US" sz="2500" dirty="0" smtClean="0"/>
              <a:t/>
            </a:r>
            <a:br>
              <a:rPr lang="en-US" sz="2500" dirty="0" smtClean="0"/>
            </a:br>
            <a:r>
              <a:rPr lang="en-US" sz="2500" dirty="0" smtClean="0"/>
              <a:t>On its own, </a:t>
            </a:r>
            <a:r>
              <a:rPr lang="en-US" sz="2500" dirty="0" err="1" smtClean="0"/>
              <a:t>Karel</a:t>
            </a:r>
            <a:r>
              <a:rPr lang="en-US" sz="2500" dirty="0" smtClean="0"/>
              <a:t> has limited functionality, but with the help of our code, we can make great things happen!</a:t>
            </a:r>
          </a:p>
        </p:txBody>
      </p:sp>
      <p:pic>
        <p:nvPicPr>
          <p:cNvPr id="21506" name="Picture 2" descr="https://lh7-us.googleusercontent.com/Iv_nocJONzUgkiGfQILCZYbiHpyiH3OMcxo5uxZXh726gpKPjfXAendoUhM5-oShS3OSN2EP_GN9VuVr8myURqNmmg8bFHZsO7Wkm4Lnk4uQ_8sezImzUKRnxuTfZQAthBzGjhjH81bjm7UeSrLLuRfbbg=s2048"/>
          <p:cNvPicPr>
            <a:picLocks noChangeAspect="1" noChangeArrowheads="1"/>
          </p:cNvPicPr>
          <p:nvPr/>
        </p:nvPicPr>
        <p:blipFill>
          <a:blip r:embed="rId2"/>
          <a:srcRect/>
          <a:stretch>
            <a:fillRect/>
          </a:stretch>
        </p:blipFill>
        <p:spPr bwMode="auto">
          <a:xfrm>
            <a:off x="285825" y="2286000"/>
            <a:ext cx="3600375" cy="327660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Overview</a:t>
            </a:r>
            <a:endParaRPr lang="en-US" dirty="0"/>
          </a:p>
        </p:txBody>
      </p:sp>
      <p:sp>
        <p:nvSpPr>
          <p:cNvPr id="3" name="Content Placeholder 2"/>
          <p:cNvSpPr>
            <a:spLocks noGrp="1"/>
          </p:cNvSpPr>
          <p:nvPr>
            <p:ph idx="1"/>
          </p:nvPr>
        </p:nvSpPr>
        <p:spPr/>
        <p:txBody>
          <a:bodyPr>
            <a:normAutofit/>
          </a:bodyPr>
          <a:lstStyle/>
          <a:p>
            <a:r>
              <a:rPr lang="en-US" sz="2400" dirty="0" smtClean="0"/>
              <a:t>When you think of functions, recall Chris and </a:t>
            </a:r>
            <a:r>
              <a:rPr lang="en-US" sz="2400" dirty="0" err="1" smtClean="0"/>
              <a:t>Mehran’s</a:t>
            </a:r>
            <a:r>
              <a:rPr lang="en-US" sz="2400" dirty="0" smtClean="0"/>
              <a:t> analogy to </a:t>
            </a:r>
            <a:r>
              <a:rPr lang="en-US" sz="2400" b="1" dirty="0" smtClean="0"/>
              <a:t>making pasta</a:t>
            </a:r>
            <a:r>
              <a:rPr lang="en-US" sz="2400" dirty="0" smtClean="0"/>
              <a:t>. Each function has a specific purpose which breaks down a larger problem into smaller chunks—just like steps in making pasta from scratch!</a:t>
            </a:r>
          </a:p>
          <a:p>
            <a:pPr>
              <a:buNone/>
            </a:pPr>
            <a:r>
              <a:rPr lang="en-US" sz="2400" dirty="0" smtClean="0"/>
              <a:t/>
            </a:r>
            <a:br>
              <a:rPr lang="en-US" sz="2400" dirty="0" smtClean="0"/>
            </a:br>
            <a:r>
              <a:rPr lang="en-US" sz="2400" dirty="0" smtClean="0"/>
              <a:t>To make a function, you need to define it using the def keyword. </a:t>
            </a:r>
            <a:r>
              <a:rPr lang="en-US" sz="2400" dirty="0" err="1" smtClean="0"/>
              <a:t>Afterwords</a:t>
            </a:r>
            <a:r>
              <a:rPr lang="en-US" sz="2400" dirty="0" smtClean="0"/>
              <a:t>, write the code you want the function to run. Make sure the code is indented below the function name like so:</a:t>
            </a:r>
          </a:p>
          <a:p>
            <a:pPr>
              <a:buNone/>
            </a:pPr>
            <a:r>
              <a:rPr lang="en-GB" sz="2400" b="1" dirty="0" smtClean="0"/>
              <a:t>	</a:t>
            </a:r>
            <a:r>
              <a:rPr lang="en-US" sz="2400" b="1" dirty="0" smtClean="0">
                <a:solidFill>
                  <a:schemeClr val="tx2">
                    <a:lumMod val="60000"/>
                    <a:lumOff val="40000"/>
                  </a:schemeClr>
                </a:solidFill>
              </a:rPr>
              <a:t>def</a:t>
            </a:r>
            <a:r>
              <a:rPr lang="en-US" sz="2400" b="1" dirty="0" smtClean="0"/>
              <a:t> </a:t>
            </a:r>
            <a:r>
              <a:rPr lang="en-US" sz="2400" b="1" dirty="0" err="1" smtClean="0"/>
              <a:t>function_name</a:t>
            </a:r>
            <a:r>
              <a:rPr lang="en-US" sz="2400" b="1" dirty="0" smtClean="0"/>
              <a:t> </a:t>
            </a:r>
            <a:r>
              <a:rPr lang="en-US" sz="2400" b="1" dirty="0" smtClean="0">
                <a:solidFill>
                  <a:schemeClr val="tx2">
                    <a:lumMod val="60000"/>
                    <a:lumOff val="40000"/>
                  </a:schemeClr>
                </a:solidFill>
              </a:rPr>
              <a:t>( )</a:t>
            </a:r>
            <a:r>
              <a:rPr lang="en-US" sz="2400" b="1" dirty="0" smtClean="0"/>
              <a:t>:</a:t>
            </a:r>
            <a:endParaRPr lang="en-US" sz="2400" dirty="0" smtClean="0"/>
          </a:p>
          <a:p>
            <a:pPr>
              <a:buNone/>
            </a:pPr>
            <a:r>
              <a:rPr lang="en-US" sz="2400" b="1" dirty="0" smtClean="0"/>
              <a:t>		</a:t>
            </a:r>
            <a:r>
              <a:rPr lang="en-US" sz="2400" b="1" dirty="0" smtClean="0">
                <a:solidFill>
                  <a:srgbClr val="00B050"/>
                </a:solidFill>
              </a:rPr>
              <a:t># Function code goes here!!!</a:t>
            </a:r>
            <a:endParaRPr lang="en-US" sz="2400" dirty="0" smtClean="0">
              <a:solidFill>
                <a:srgbClr val="00B050"/>
              </a:solidFill>
            </a:endParaRPr>
          </a:p>
        </p:txBody>
      </p:sp>
      <p:pic>
        <p:nvPicPr>
          <p:cNvPr id="23554" name="Picture 2" descr="https://lh7-us.googleusercontent.com/vOGwArbHVhmx4bFYp_7itDrKHYMNYXxj00gcfh3IJ7XYAWpH942g7Nh5k36U7S2fXEM9cuqzSANMzqLuX8aXnxhoRuGSSsuj11aHVm1UhTJKyL236FhojnlvTY2MQbc6sHmC-7muUM123_RQ6bkUjv9FKw=s2048"/>
          <p:cNvPicPr>
            <a:picLocks noChangeAspect="1" noChangeArrowheads="1"/>
          </p:cNvPicPr>
          <p:nvPr/>
        </p:nvPicPr>
        <p:blipFill>
          <a:blip r:embed="rId2" cstate="print"/>
          <a:srcRect/>
          <a:stretch>
            <a:fillRect/>
          </a:stretch>
        </p:blipFill>
        <p:spPr bwMode="auto">
          <a:xfrm>
            <a:off x="5638800" y="5144304"/>
            <a:ext cx="3413124" cy="1332696"/>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178</TotalTime>
  <Words>480</Words>
  <Application>Microsoft Office PowerPoint</Application>
  <PresentationFormat>On-screen Show (4:3)</PresentationFormat>
  <Paragraphs>81</Paragraphs>
  <Slides>25</Slides>
  <Notes>2</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Flow</vt:lpstr>
      <vt:lpstr>Welcome to Section!!! Week 1</vt:lpstr>
      <vt:lpstr>Introductions</vt:lpstr>
      <vt:lpstr>What About You All?</vt:lpstr>
      <vt:lpstr>Breaking the Ice</vt:lpstr>
      <vt:lpstr>Lecture Review</vt:lpstr>
      <vt:lpstr>What We’ve Learned</vt:lpstr>
      <vt:lpstr>Let’s review and refresh these concepts a bit!</vt:lpstr>
      <vt:lpstr>Karel Overview</vt:lpstr>
      <vt:lpstr>Functions Overview</vt:lpstr>
      <vt:lpstr>Control Flow Overview</vt:lpstr>
      <vt:lpstr>For-Loop</vt:lpstr>
      <vt:lpstr>While-Loop</vt:lpstr>
      <vt:lpstr>If-Statement</vt:lpstr>
      <vt:lpstr>Any Questions?</vt:lpstr>
      <vt:lpstr>Section Problem:  Hospital Karel</vt:lpstr>
      <vt:lpstr>Setting Context</vt:lpstr>
      <vt:lpstr>Slide 17</vt:lpstr>
      <vt:lpstr>Slide 18</vt:lpstr>
      <vt:lpstr>Slide 19</vt:lpstr>
      <vt:lpstr>Slide 20</vt:lpstr>
      <vt:lpstr>Slide 21</vt:lpstr>
      <vt:lpstr>Slide 22</vt:lpstr>
      <vt:lpstr>Notes to Keep in Mind</vt:lpstr>
      <vt:lpstr>Slide 24</vt:lpstr>
      <vt:lpstr>Slide 25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Section!!! Week 1</dc:title>
  <dc:creator>admin</dc:creator>
  <cp:lastModifiedBy>admin</cp:lastModifiedBy>
  <cp:revision>27</cp:revision>
  <dcterms:created xsi:type="dcterms:W3CDTF">2006-08-16T00:00:00Z</dcterms:created>
  <dcterms:modified xsi:type="dcterms:W3CDTF">2024-04-26T17:32:31Z</dcterms:modified>
</cp:coreProperties>
</file>