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SemiBold"/>
      <p:regular r:id="rId13"/>
      <p:bold r:id="rId14"/>
      <p:italic r:id="rId15"/>
      <p:boldItalic r:id="rId16"/>
    </p:embeddedFont>
    <p:embeddedFont>
      <p:font typeface="Nunito"/>
      <p:regular r:id="rId17"/>
      <p:bold r:id="rId18"/>
      <p:italic r:id="rId19"/>
      <p:boldItalic r:id="rId20"/>
    </p:embeddedFont>
    <p:embeddedFont>
      <p:font typeface="Nunito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NunitoExtraBold-boldItalic.fntdata"/><Relationship Id="rId10" Type="http://schemas.openxmlformats.org/officeDocument/2006/relationships/slide" Target="slides/slide5.xml"/><Relationship Id="rId21" Type="http://schemas.openxmlformats.org/officeDocument/2006/relationships/font" Target="fonts/NunitoExtraBold-bold.fntdata"/><Relationship Id="rId13" Type="http://schemas.openxmlformats.org/officeDocument/2006/relationships/font" Target="fonts/Nunito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SemiBold-italic.fntdata"/><Relationship Id="rId14" Type="http://schemas.openxmlformats.org/officeDocument/2006/relationships/font" Target="fonts/NunitoSemiBold-bold.fntdata"/><Relationship Id="rId17" Type="http://schemas.openxmlformats.org/officeDocument/2006/relationships/font" Target="fonts/Nunito-regular.fntdata"/><Relationship Id="rId16" Type="http://schemas.openxmlformats.org/officeDocument/2006/relationships/font" Target="fonts/NunitoSemiBold-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d33a7d61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d33a7d61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d33a7d61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d33a7d61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d33a7d61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d33a7d61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d33a7d61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d33a7d61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d33a7d61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d33a7d61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d33a7d61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d33a7d61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04950" y="1140650"/>
            <a:ext cx="6268800" cy="227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ExtraBold"/>
                <a:ea typeface="Nunito ExtraBold"/>
                <a:cs typeface="Nunito ExtraBold"/>
                <a:sym typeface="Nunito ExtraBold"/>
              </a:rPr>
              <a:t>BestDeal</a:t>
            </a:r>
            <a:endParaRPr>
              <a:latin typeface="Nunito ExtraBold"/>
              <a:ea typeface="Nunito ExtraBold"/>
              <a:cs typeface="Nunito ExtraBold"/>
              <a:sym typeface="Nunito ExtraBold"/>
            </a:endParaRPr>
          </a:p>
          <a:p>
            <a:pPr indent="0" lvl="0" marL="0" rtl="0" algn="ctr">
              <a:spcBef>
                <a:spcPts val="0"/>
              </a:spcBef>
              <a:spcAft>
                <a:spcPts val="0"/>
              </a:spcAft>
              <a:buNone/>
            </a:pPr>
            <a:r>
              <a:rPr lang="en-GB" sz="2977">
                <a:latin typeface="Nunito ExtraBold"/>
                <a:ea typeface="Nunito ExtraBold"/>
                <a:cs typeface="Nunito ExtraBold"/>
                <a:sym typeface="Nunito ExtraBold"/>
              </a:rPr>
              <a:t>A Comparative Shopping Web Application</a:t>
            </a:r>
            <a:endParaRPr sz="2977">
              <a:latin typeface="Nunito ExtraBold"/>
              <a:ea typeface="Nunito ExtraBold"/>
              <a:cs typeface="Nunito ExtraBold"/>
              <a:sym typeface="Nunito ExtraBold"/>
            </a:endParaRPr>
          </a:p>
        </p:txBody>
      </p:sp>
      <p:sp>
        <p:nvSpPr>
          <p:cNvPr id="129" name="Google Shape;129;p13"/>
          <p:cNvSpPr txBox="1"/>
          <p:nvPr/>
        </p:nvSpPr>
        <p:spPr>
          <a:xfrm>
            <a:off x="870850" y="3252100"/>
            <a:ext cx="75657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Nunito SemiBold"/>
                <a:ea typeface="Nunito SemiBold"/>
                <a:cs typeface="Nunito SemiBold"/>
                <a:sym typeface="Nunito SemiBold"/>
              </a:rPr>
              <a:t>Project Repository (GitHub): https://github.com/mominul/BestDeal</a:t>
            </a:r>
            <a:endParaRPr sz="1900">
              <a:latin typeface="Nunito SemiBold"/>
              <a:ea typeface="Nunito SemiBold"/>
              <a:cs typeface="Nunito SemiBold"/>
              <a:sym typeface="Nunit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02075" y="287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Team:</a:t>
            </a:r>
            <a:endParaRPr/>
          </a:p>
        </p:txBody>
      </p:sp>
      <p:sp>
        <p:nvSpPr>
          <p:cNvPr id="135" name="Google Shape;135;p14"/>
          <p:cNvSpPr txBox="1"/>
          <p:nvPr>
            <p:ph idx="1" type="body"/>
          </p:nvPr>
        </p:nvSpPr>
        <p:spPr>
          <a:xfrm>
            <a:off x="601450" y="1202850"/>
            <a:ext cx="7505700" cy="34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latin typeface="Times New Roman"/>
                <a:ea typeface="Times New Roman"/>
                <a:cs typeface="Times New Roman"/>
                <a:sym typeface="Times New Roman"/>
              </a:rPr>
              <a:t>Azmee Tofail - 20201003</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Anowar Hossain Farvez - 20201059</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Meherab Hossain Yemon - 20201037</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Muhammad Mominul Haque - 20201049</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Muhammad Sohel Rahman - 20201054</a:t>
            </a:r>
            <a:endParaRPr sz="2300">
              <a:latin typeface="Times New Roman"/>
              <a:ea typeface="Times New Roman"/>
              <a:cs typeface="Times New Roman"/>
              <a:sym typeface="Times New Roman"/>
            </a:endParaRPr>
          </a:p>
          <a:p>
            <a:pPr indent="0" lvl="0" marL="0" rtl="0" algn="l">
              <a:spcBef>
                <a:spcPts val="1200"/>
              </a:spcBef>
              <a:spcAft>
                <a:spcPts val="1200"/>
              </a:spcAft>
              <a:buNone/>
            </a:pPr>
            <a:r>
              <a:rPr lang="en-GB" sz="2300">
                <a:latin typeface="Times New Roman"/>
                <a:ea typeface="Times New Roman"/>
                <a:cs typeface="Times New Roman"/>
                <a:sym typeface="Times New Roman"/>
              </a:rPr>
              <a:t>Ripa Rani Biswas - 20201001</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02075" y="287725"/>
            <a:ext cx="7505700" cy="7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Motivation</a:t>
            </a:r>
            <a:endParaRPr/>
          </a:p>
        </p:txBody>
      </p:sp>
      <p:sp>
        <p:nvSpPr>
          <p:cNvPr id="141" name="Google Shape;141;p15"/>
          <p:cNvSpPr txBox="1"/>
          <p:nvPr>
            <p:ph idx="1" type="body"/>
          </p:nvPr>
        </p:nvSpPr>
        <p:spPr>
          <a:xfrm>
            <a:off x="627300" y="942975"/>
            <a:ext cx="7889400" cy="38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50">
                <a:latin typeface="Times New Roman"/>
                <a:ea typeface="Times New Roman"/>
                <a:cs typeface="Times New Roman"/>
                <a:sym typeface="Times New Roman"/>
              </a:rPr>
              <a:t>The motivation behind creating the </a:t>
            </a:r>
            <a:r>
              <a:rPr b="1" lang="en-GB" sz="1450">
                <a:latin typeface="Times New Roman"/>
                <a:ea typeface="Times New Roman"/>
                <a:cs typeface="Times New Roman"/>
                <a:sym typeface="Times New Roman"/>
              </a:rPr>
              <a:t>BestDeal</a:t>
            </a:r>
            <a:r>
              <a:rPr lang="en-GB" sz="1450">
                <a:latin typeface="Times New Roman"/>
                <a:ea typeface="Times New Roman"/>
                <a:cs typeface="Times New Roman"/>
                <a:sym typeface="Times New Roman"/>
              </a:rPr>
              <a:t> web application is to empower consumers by providing them with an efficient and convenient way to compare prices and make informed purchasing decisions across various e-commerce platforms. By offering a centralized platform that aggregates product listings and displays them along with their prices, </a:t>
            </a:r>
            <a:r>
              <a:rPr b="1" lang="en-GB" sz="1450">
                <a:latin typeface="Times New Roman"/>
                <a:ea typeface="Times New Roman"/>
                <a:cs typeface="Times New Roman"/>
                <a:sym typeface="Times New Roman"/>
              </a:rPr>
              <a:t>BestDeal</a:t>
            </a:r>
            <a:r>
              <a:rPr lang="en-GB" sz="1450">
                <a:latin typeface="Times New Roman"/>
                <a:ea typeface="Times New Roman"/>
                <a:cs typeface="Times New Roman"/>
                <a:sym typeface="Times New Roman"/>
              </a:rPr>
              <a:t> aims to save users' time, effort, and money. Here are two similar existing systems that demonstrate the relevance and potential of the project: </a:t>
            </a:r>
            <a:endParaRPr sz="1450">
              <a:latin typeface="Times New Roman"/>
              <a:ea typeface="Times New Roman"/>
              <a:cs typeface="Times New Roman"/>
              <a:sym typeface="Times New Roman"/>
            </a:endParaRPr>
          </a:p>
          <a:p>
            <a:pPr indent="0" lvl="0" marL="0" rtl="0" algn="l">
              <a:spcBef>
                <a:spcPts val="1200"/>
              </a:spcBef>
              <a:spcAft>
                <a:spcPts val="0"/>
              </a:spcAft>
              <a:buNone/>
            </a:pPr>
            <a:r>
              <a:rPr b="1" lang="en-GB" sz="1450">
                <a:latin typeface="Times New Roman"/>
                <a:ea typeface="Times New Roman"/>
                <a:cs typeface="Times New Roman"/>
                <a:sym typeface="Times New Roman"/>
              </a:rPr>
              <a:t>● Price Comparison Websites (e.g., PriceGrabber, Shopzilla):</a:t>
            </a:r>
            <a:r>
              <a:rPr lang="en-GB" sz="1450">
                <a:latin typeface="Times New Roman"/>
                <a:ea typeface="Times New Roman"/>
                <a:cs typeface="Times New Roman"/>
                <a:sym typeface="Times New Roman"/>
              </a:rPr>
              <a:t>  These websites allow users to search for products and compare their prices across different online retailers. They provide a basic price comparison feature but often lack advanced features like real-time deal suggestions and AI-powered interactions. </a:t>
            </a:r>
            <a:endParaRPr sz="1450">
              <a:latin typeface="Times New Roman"/>
              <a:ea typeface="Times New Roman"/>
              <a:cs typeface="Times New Roman"/>
              <a:sym typeface="Times New Roman"/>
            </a:endParaRPr>
          </a:p>
          <a:p>
            <a:pPr indent="0" lvl="0" marL="0" rtl="0" algn="l">
              <a:spcBef>
                <a:spcPts val="1200"/>
              </a:spcBef>
              <a:spcAft>
                <a:spcPts val="1200"/>
              </a:spcAft>
              <a:buNone/>
            </a:pPr>
            <a:r>
              <a:rPr b="1" lang="en-GB" sz="1450">
                <a:latin typeface="Times New Roman"/>
                <a:ea typeface="Times New Roman"/>
                <a:cs typeface="Times New Roman"/>
                <a:sym typeface="Times New Roman"/>
              </a:rPr>
              <a:t>● Chatbot-Integrated Shopping Assistants (e.g., IBM Watson Assistant for E-commerce):</a:t>
            </a:r>
            <a:r>
              <a:rPr lang="en-GB" sz="1450">
                <a:latin typeface="Times New Roman"/>
                <a:ea typeface="Times New Roman"/>
                <a:cs typeface="Times New Roman"/>
                <a:sym typeface="Times New Roman"/>
              </a:rPr>
              <a:t>  Some e-commerce websites have integrated chatbots to assist users in finding products, answering queries, and suggesting recommendations. However, these systems are often limited to a single retailer's catalog and do not offer cross-platform comparison. </a:t>
            </a:r>
            <a:endParaRPr sz="14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47650" y="274100"/>
            <a:ext cx="7505700" cy="61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47" name="Google Shape;147;p16"/>
          <p:cNvSpPr txBox="1"/>
          <p:nvPr>
            <p:ph idx="1" type="body"/>
          </p:nvPr>
        </p:nvSpPr>
        <p:spPr>
          <a:xfrm>
            <a:off x="574200" y="884600"/>
            <a:ext cx="8025600" cy="38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latin typeface="Times New Roman"/>
                <a:ea typeface="Times New Roman"/>
                <a:cs typeface="Times New Roman"/>
                <a:sym typeface="Times New Roman"/>
              </a:rPr>
              <a:t>The problem statement for </a:t>
            </a:r>
            <a:r>
              <a:rPr b="1" lang="en-GB" sz="1450">
                <a:latin typeface="Times New Roman"/>
                <a:ea typeface="Times New Roman"/>
                <a:cs typeface="Times New Roman"/>
                <a:sym typeface="Times New Roman"/>
              </a:rPr>
              <a:t>BestDeal </a:t>
            </a:r>
            <a:r>
              <a:rPr lang="en-GB" sz="1450">
                <a:latin typeface="Times New Roman"/>
                <a:ea typeface="Times New Roman"/>
                <a:cs typeface="Times New Roman"/>
                <a:sym typeface="Times New Roman"/>
              </a:rPr>
              <a:t>revolves around the inconvenience consumers face when trying to find the best deals on various e-commerce platforms.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The challenges include: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a:t>
            </a:r>
            <a:r>
              <a:rPr b="1" lang="en-GB" sz="1450">
                <a:latin typeface="Times New Roman"/>
                <a:ea typeface="Times New Roman"/>
                <a:cs typeface="Times New Roman"/>
                <a:sym typeface="Times New Roman"/>
              </a:rPr>
              <a:t> Scattered Information:</a:t>
            </a:r>
            <a:r>
              <a:rPr lang="en-GB" sz="1450">
                <a:latin typeface="Times New Roman"/>
                <a:ea typeface="Times New Roman"/>
                <a:cs typeface="Times New Roman"/>
                <a:sym typeface="Times New Roman"/>
              </a:rPr>
              <a:t> Consumers need to manually search multiple e-commerce websites to compare prices for the same product, which is time-consuming and overwhelming. </a:t>
            </a:r>
            <a:endParaRPr sz="1450">
              <a:latin typeface="Times New Roman"/>
              <a:ea typeface="Times New Roman"/>
              <a:cs typeface="Times New Roman"/>
              <a:sym typeface="Times New Roman"/>
            </a:endParaRPr>
          </a:p>
          <a:p>
            <a:pPr indent="0" lvl="0" marL="0" rtl="0" algn="l">
              <a:spcBef>
                <a:spcPts val="1200"/>
              </a:spcBef>
              <a:spcAft>
                <a:spcPts val="0"/>
              </a:spcAft>
              <a:buNone/>
            </a:pPr>
            <a:r>
              <a:rPr b="1" lang="en-GB" sz="1450">
                <a:latin typeface="Times New Roman"/>
                <a:ea typeface="Times New Roman"/>
                <a:cs typeface="Times New Roman"/>
                <a:sym typeface="Times New Roman"/>
              </a:rPr>
              <a:t>● Lack of Centralized Information: </a:t>
            </a:r>
            <a:r>
              <a:rPr lang="en-GB" sz="1450">
                <a:latin typeface="Times New Roman"/>
                <a:ea typeface="Times New Roman"/>
                <a:cs typeface="Times New Roman"/>
                <a:sym typeface="Times New Roman"/>
              </a:rPr>
              <a:t>There's no single platform that provides a consolidated view of product listings and prices from different retailers. </a:t>
            </a:r>
            <a:endParaRPr sz="1450">
              <a:latin typeface="Times New Roman"/>
              <a:ea typeface="Times New Roman"/>
              <a:cs typeface="Times New Roman"/>
              <a:sym typeface="Times New Roman"/>
            </a:endParaRPr>
          </a:p>
          <a:p>
            <a:pPr indent="0" lvl="0" marL="0" rtl="0" algn="l">
              <a:spcBef>
                <a:spcPts val="1200"/>
              </a:spcBef>
              <a:spcAft>
                <a:spcPts val="0"/>
              </a:spcAft>
              <a:buNone/>
            </a:pPr>
            <a:r>
              <a:rPr b="1" lang="en-GB" sz="1450">
                <a:latin typeface="Times New Roman"/>
                <a:ea typeface="Times New Roman"/>
                <a:cs typeface="Times New Roman"/>
                <a:sym typeface="Times New Roman"/>
              </a:rPr>
              <a:t>● Decision Paralysis:</a:t>
            </a:r>
            <a:r>
              <a:rPr lang="en-GB" sz="1450">
                <a:latin typeface="Times New Roman"/>
                <a:ea typeface="Times New Roman"/>
                <a:cs typeface="Times New Roman"/>
                <a:sym typeface="Times New Roman"/>
              </a:rPr>
              <a:t> Consumers may struggle to make a decision due to the overwhelming amount of information, leading to indecision or suboptimal choices. </a:t>
            </a:r>
            <a:endParaRPr sz="1450">
              <a:latin typeface="Times New Roman"/>
              <a:ea typeface="Times New Roman"/>
              <a:cs typeface="Times New Roman"/>
              <a:sym typeface="Times New Roman"/>
            </a:endParaRPr>
          </a:p>
          <a:p>
            <a:pPr indent="0" lvl="0" marL="0" rtl="0" algn="l">
              <a:spcBef>
                <a:spcPts val="1200"/>
              </a:spcBef>
              <a:spcAft>
                <a:spcPts val="1200"/>
              </a:spcAft>
              <a:buNone/>
            </a:pPr>
            <a:r>
              <a:rPr b="1" lang="en-GB" sz="1450">
                <a:latin typeface="Times New Roman"/>
                <a:ea typeface="Times New Roman"/>
                <a:cs typeface="Times New Roman"/>
                <a:sym typeface="Times New Roman"/>
              </a:rPr>
              <a:t>● Limited Assistance:</a:t>
            </a:r>
            <a:r>
              <a:rPr lang="en-GB" sz="1450">
                <a:latin typeface="Times New Roman"/>
                <a:ea typeface="Times New Roman"/>
                <a:cs typeface="Times New Roman"/>
                <a:sym typeface="Times New Roman"/>
              </a:rPr>
              <a:t> Existing chatbots on e-commerce sites are often limited to specific retailers and may not provide comprehensive comparisons and intelligent recommendations.</a:t>
            </a:r>
            <a:endParaRPr sz="145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74875" y="287700"/>
            <a:ext cx="75057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 &amp; Project Output: </a:t>
            </a:r>
            <a:endParaRPr/>
          </a:p>
        </p:txBody>
      </p:sp>
      <p:sp>
        <p:nvSpPr>
          <p:cNvPr id="153" name="Google Shape;153;p17"/>
          <p:cNvSpPr txBox="1"/>
          <p:nvPr>
            <p:ph idx="1" type="body"/>
          </p:nvPr>
        </p:nvSpPr>
        <p:spPr>
          <a:xfrm>
            <a:off x="492575" y="966000"/>
            <a:ext cx="7505700" cy="3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latin typeface="Times New Roman"/>
                <a:ea typeface="Times New Roman"/>
                <a:cs typeface="Times New Roman"/>
                <a:sym typeface="Times New Roman"/>
              </a:rPr>
              <a:t>The primary objectives of the </a:t>
            </a:r>
            <a:r>
              <a:rPr b="1" lang="en-GB" sz="1450">
                <a:latin typeface="Times New Roman"/>
                <a:ea typeface="Times New Roman"/>
                <a:cs typeface="Times New Roman"/>
                <a:sym typeface="Times New Roman"/>
              </a:rPr>
              <a:t>BestDeal </a:t>
            </a:r>
            <a:r>
              <a:rPr lang="en-GB" sz="1450">
                <a:latin typeface="Times New Roman"/>
                <a:ea typeface="Times New Roman"/>
                <a:cs typeface="Times New Roman"/>
                <a:sym typeface="Times New Roman"/>
              </a:rPr>
              <a:t>project are as follows: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 </a:t>
            </a:r>
            <a:r>
              <a:rPr b="1" lang="en-GB" sz="1450">
                <a:latin typeface="Times New Roman"/>
                <a:ea typeface="Times New Roman"/>
                <a:cs typeface="Times New Roman"/>
                <a:sym typeface="Times New Roman"/>
              </a:rPr>
              <a:t>Develop a Web Application:</a:t>
            </a:r>
            <a:r>
              <a:rPr lang="en-GB" sz="1450">
                <a:latin typeface="Times New Roman"/>
                <a:ea typeface="Times New Roman"/>
                <a:cs typeface="Times New Roman"/>
                <a:sym typeface="Times New Roman"/>
              </a:rPr>
              <a:t> Create a user-friendly web application that allows users to search for products, compare prices, and receive real-time deal recommendations.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a:t>
            </a:r>
            <a:r>
              <a:rPr b="1" lang="en-GB" sz="1450">
                <a:latin typeface="Times New Roman"/>
                <a:ea typeface="Times New Roman"/>
                <a:cs typeface="Times New Roman"/>
                <a:sym typeface="Times New Roman"/>
              </a:rPr>
              <a:t> Implement Cross-Platform Comparison:</a:t>
            </a:r>
            <a:r>
              <a:rPr lang="en-GB" sz="1450">
                <a:latin typeface="Times New Roman"/>
                <a:ea typeface="Times New Roman"/>
                <a:cs typeface="Times New Roman"/>
                <a:sym typeface="Times New Roman"/>
              </a:rPr>
              <a:t> Integrate APIs or scrap data from various e-commerce platforms to fetch product information and prices, enabling users to compare across different retailers.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a:t>
            </a:r>
            <a:r>
              <a:rPr b="1" lang="en-GB" sz="1450">
                <a:latin typeface="Times New Roman"/>
                <a:ea typeface="Times New Roman"/>
                <a:cs typeface="Times New Roman"/>
                <a:sym typeface="Times New Roman"/>
              </a:rPr>
              <a:t> AI-Powered Chatbox:</a:t>
            </a:r>
            <a:r>
              <a:rPr lang="en-GB" sz="1450">
                <a:latin typeface="Times New Roman"/>
                <a:ea typeface="Times New Roman"/>
                <a:cs typeface="Times New Roman"/>
                <a:sym typeface="Times New Roman"/>
              </a:rPr>
              <a:t> Integrate an AI-driven chatbot that assists users in finding products, answering queries, and suggesting deals based on user preferences and trends. </a:t>
            </a:r>
            <a:endParaRPr sz="1450">
              <a:latin typeface="Times New Roman"/>
              <a:ea typeface="Times New Roman"/>
              <a:cs typeface="Times New Roman"/>
              <a:sym typeface="Times New Roman"/>
            </a:endParaRPr>
          </a:p>
          <a:p>
            <a:pPr indent="0" lvl="0" marL="0" rtl="0" algn="l">
              <a:spcBef>
                <a:spcPts val="1200"/>
              </a:spcBef>
              <a:spcAft>
                <a:spcPts val="1200"/>
              </a:spcAft>
              <a:buNone/>
            </a:pPr>
            <a:r>
              <a:rPr b="1" lang="en-GB" sz="1450">
                <a:latin typeface="Times New Roman"/>
                <a:ea typeface="Times New Roman"/>
                <a:cs typeface="Times New Roman"/>
                <a:sym typeface="Times New Roman"/>
              </a:rPr>
              <a:t>● Responsive Design:</a:t>
            </a:r>
            <a:r>
              <a:rPr lang="en-GB" sz="1450">
                <a:latin typeface="Times New Roman"/>
                <a:ea typeface="Times New Roman"/>
                <a:cs typeface="Times New Roman"/>
                <a:sym typeface="Times New Roman"/>
              </a:rPr>
              <a:t> Ensure the web application is responsive and accessible across various devices, including desktops, tablets, and smartphones. </a:t>
            </a:r>
            <a:endParaRPr sz="145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61250" y="260475"/>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Effect on Society: </a:t>
            </a:r>
            <a:endParaRPr/>
          </a:p>
        </p:txBody>
      </p:sp>
      <p:sp>
        <p:nvSpPr>
          <p:cNvPr id="159" name="Google Shape;159;p18"/>
          <p:cNvSpPr txBox="1"/>
          <p:nvPr>
            <p:ph idx="1" type="body"/>
          </p:nvPr>
        </p:nvSpPr>
        <p:spPr>
          <a:xfrm>
            <a:off x="465375" y="925275"/>
            <a:ext cx="8501700" cy="3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50">
                <a:latin typeface="Times New Roman"/>
                <a:ea typeface="Times New Roman"/>
                <a:cs typeface="Times New Roman"/>
                <a:sym typeface="Times New Roman"/>
              </a:rPr>
              <a:t>The </a:t>
            </a:r>
            <a:r>
              <a:rPr b="1" lang="en-GB" sz="1450">
                <a:latin typeface="Times New Roman"/>
                <a:ea typeface="Times New Roman"/>
                <a:cs typeface="Times New Roman"/>
                <a:sym typeface="Times New Roman"/>
              </a:rPr>
              <a:t>BestDeal</a:t>
            </a:r>
            <a:r>
              <a:rPr lang="en-GB" sz="1450">
                <a:latin typeface="Times New Roman"/>
                <a:ea typeface="Times New Roman"/>
                <a:cs typeface="Times New Roman"/>
                <a:sym typeface="Times New Roman"/>
              </a:rPr>
              <a:t> project has several potential positive effects on society: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a:t>
            </a:r>
            <a:r>
              <a:rPr b="1" lang="en-GB" sz="1450">
                <a:latin typeface="Times New Roman"/>
                <a:ea typeface="Times New Roman"/>
                <a:cs typeface="Times New Roman"/>
                <a:sym typeface="Times New Roman"/>
              </a:rPr>
              <a:t> Time and Money Savings:</a:t>
            </a:r>
            <a:r>
              <a:rPr lang="en-GB" sz="1450">
                <a:latin typeface="Times New Roman"/>
                <a:ea typeface="Times New Roman"/>
                <a:cs typeface="Times New Roman"/>
                <a:sym typeface="Times New Roman"/>
              </a:rPr>
              <a:t> Consumers can save time by avoiding the need to manually visit multiple websites for price comparisons. This can also lead to cost savings as users can find the best deals more efficiently.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 </a:t>
            </a:r>
            <a:r>
              <a:rPr b="1" lang="en-GB" sz="1450">
                <a:latin typeface="Times New Roman"/>
                <a:ea typeface="Times New Roman"/>
                <a:cs typeface="Times New Roman"/>
                <a:sym typeface="Times New Roman"/>
              </a:rPr>
              <a:t>Empowerment:</a:t>
            </a:r>
            <a:r>
              <a:rPr lang="en-GB" sz="1450">
                <a:latin typeface="Times New Roman"/>
                <a:ea typeface="Times New Roman"/>
                <a:cs typeface="Times New Roman"/>
                <a:sym typeface="Times New Roman"/>
              </a:rPr>
              <a:t> The platform empowers users with information, enabling them to make more informed decisions and avoid overpaying for products. </a:t>
            </a:r>
            <a:endParaRPr sz="1450">
              <a:latin typeface="Times New Roman"/>
              <a:ea typeface="Times New Roman"/>
              <a:cs typeface="Times New Roman"/>
              <a:sym typeface="Times New Roman"/>
            </a:endParaRPr>
          </a:p>
          <a:p>
            <a:pPr indent="0" lvl="0" marL="0" rtl="0" algn="l">
              <a:spcBef>
                <a:spcPts val="1200"/>
              </a:spcBef>
              <a:spcAft>
                <a:spcPts val="0"/>
              </a:spcAft>
              <a:buNone/>
            </a:pPr>
            <a:r>
              <a:rPr b="1" lang="en-GB" sz="1450">
                <a:latin typeface="Times New Roman"/>
                <a:ea typeface="Times New Roman"/>
                <a:cs typeface="Times New Roman"/>
                <a:sym typeface="Times New Roman"/>
              </a:rPr>
              <a:t>● Increased Competition: </a:t>
            </a:r>
            <a:r>
              <a:rPr lang="en-GB" sz="1450">
                <a:latin typeface="Times New Roman"/>
                <a:ea typeface="Times New Roman"/>
                <a:cs typeface="Times New Roman"/>
                <a:sym typeface="Times New Roman"/>
              </a:rPr>
              <a:t>The platform's existence may encourage e-commerce platforms to offer competitive prices and deals to attract customers. </a:t>
            </a:r>
            <a:endParaRPr sz="1450">
              <a:latin typeface="Times New Roman"/>
              <a:ea typeface="Times New Roman"/>
              <a:cs typeface="Times New Roman"/>
              <a:sym typeface="Times New Roman"/>
            </a:endParaRPr>
          </a:p>
          <a:p>
            <a:pPr indent="0" lvl="0" marL="0" rtl="0" algn="l">
              <a:spcBef>
                <a:spcPts val="1200"/>
              </a:spcBef>
              <a:spcAft>
                <a:spcPts val="0"/>
              </a:spcAft>
              <a:buNone/>
            </a:pPr>
            <a:r>
              <a:rPr lang="en-GB" sz="1450">
                <a:latin typeface="Times New Roman"/>
                <a:ea typeface="Times New Roman"/>
                <a:cs typeface="Times New Roman"/>
                <a:sym typeface="Times New Roman"/>
              </a:rPr>
              <a:t>●</a:t>
            </a:r>
            <a:r>
              <a:rPr b="1" lang="en-GB" sz="1450">
                <a:latin typeface="Times New Roman"/>
                <a:ea typeface="Times New Roman"/>
                <a:cs typeface="Times New Roman"/>
                <a:sym typeface="Times New Roman"/>
              </a:rPr>
              <a:t> Reduced Decision Fatigue:</a:t>
            </a:r>
            <a:r>
              <a:rPr lang="en-GB" sz="1450">
                <a:latin typeface="Times New Roman"/>
                <a:ea typeface="Times New Roman"/>
                <a:cs typeface="Times New Roman"/>
                <a:sym typeface="Times New Roman"/>
              </a:rPr>
              <a:t> The AI-powered chatbot can assist users in making quicker decisions by providing tailored suggestions, thereby reducing decision-making stress. </a:t>
            </a:r>
            <a:endParaRPr sz="1450">
              <a:latin typeface="Times New Roman"/>
              <a:ea typeface="Times New Roman"/>
              <a:cs typeface="Times New Roman"/>
              <a:sym typeface="Times New Roman"/>
            </a:endParaRPr>
          </a:p>
          <a:p>
            <a:pPr indent="0" lvl="0" marL="0" rtl="0" algn="l">
              <a:spcBef>
                <a:spcPts val="1200"/>
              </a:spcBef>
              <a:spcAft>
                <a:spcPts val="1200"/>
              </a:spcAft>
              <a:buNone/>
            </a:pPr>
            <a:r>
              <a:rPr lang="en-GB" sz="1450">
                <a:latin typeface="Times New Roman"/>
                <a:ea typeface="Times New Roman"/>
                <a:cs typeface="Times New Roman"/>
                <a:sym typeface="Times New Roman"/>
              </a:rPr>
              <a:t>● </a:t>
            </a:r>
            <a:r>
              <a:rPr b="1" lang="en-GB" sz="1450">
                <a:latin typeface="Times New Roman"/>
                <a:ea typeface="Times New Roman"/>
                <a:cs typeface="Times New Roman"/>
                <a:sym typeface="Times New Roman"/>
              </a:rPr>
              <a:t>Data Insights:</a:t>
            </a:r>
            <a:r>
              <a:rPr lang="en-GB" sz="1450">
                <a:latin typeface="Times New Roman"/>
                <a:ea typeface="Times New Roman"/>
                <a:cs typeface="Times New Roman"/>
                <a:sym typeface="Times New Roman"/>
              </a:rPr>
              <a:t> The platform can provide valuable insights into consumer preferences and purchasing trends, which could be useful for retailers and marketers. </a:t>
            </a:r>
            <a:endParaRPr sz="14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56500" y="301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65" name="Google Shape;165;p19"/>
          <p:cNvSpPr txBox="1"/>
          <p:nvPr>
            <p:ph idx="1" type="body"/>
          </p:nvPr>
        </p:nvSpPr>
        <p:spPr>
          <a:xfrm>
            <a:off x="587825" y="956600"/>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1000"/>
              </a:spcBef>
              <a:spcAft>
                <a:spcPts val="1200"/>
              </a:spcAft>
              <a:buNone/>
            </a:pPr>
            <a:r>
              <a:rPr lang="en-GB" sz="1450">
                <a:latin typeface="Times New Roman"/>
                <a:ea typeface="Times New Roman"/>
                <a:cs typeface="Times New Roman"/>
                <a:sym typeface="Times New Roman"/>
              </a:rPr>
              <a:t>In conclusion, the </a:t>
            </a:r>
            <a:r>
              <a:rPr b="1" lang="en-GB" sz="1450">
                <a:latin typeface="Times New Roman"/>
                <a:ea typeface="Times New Roman"/>
                <a:cs typeface="Times New Roman"/>
                <a:sym typeface="Times New Roman"/>
              </a:rPr>
              <a:t>BestDeal </a:t>
            </a:r>
            <a:r>
              <a:rPr lang="en-GB" sz="1450">
                <a:latin typeface="Times New Roman"/>
                <a:ea typeface="Times New Roman"/>
                <a:cs typeface="Times New Roman"/>
                <a:sym typeface="Times New Roman"/>
              </a:rPr>
              <a:t>project addresses the challenges consumers face in comparing prices and making informed purchasing decisions across multiple e-commerce platforms. By offering a user-friendly web application with cross-platform comparison and an AI-powered chatbot, the project aims to enhance user experience, save time and money, and contribute positively to society's shopping habits</a:t>
            </a:r>
            <a:endParaRPr sz="145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