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8" r:id="rId2"/>
    <p:sldId id="283" r:id="rId3"/>
    <p:sldId id="262" r:id="rId4"/>
    <p:sldId id="284" r:id="rId5"/>
    <p:sldId id="285" r:id="rId6"/>
    <p:sldId id="350" r:id="rId7"/>
    <p:sldId id="286" r:id="rId8"/>
    <p:sldId id="287" r:id="rId9"/>
    <p:sldId id="288" r:id="rId10"/>
    <p:sldId id="289" r:id="rId11"/>
    <p:sldId id="290" r:id="rId12"/>
    <p:sldId id="282" r:id="rId13"/>
    <p:sldId id="291" r:id="rId14"/>
    <p:sldId id="292" r:id="rId15"/>
    <p:sldId id="351" r:id="rId16"/>
    <p:sldId id="352" r:id="rId17"/>
    <p:sldId id="364" r:id="rId18"/>
    <p:sldId id="365" r:id="rId19"/>
    <p:sldId id="366" r:id="rId20"/>
    <p:sldId id="367" r:id="rId21"/>
    <p:sldId id="368" r:id="rId22"/>
    <p:sldId id="369" r:id="rId23"/>
    <p:sldId id="353" r:id="rId24"/>
    <p:sldId id="370" r:id="rId25"/>
    <p:sldId id="354" r:id="rId26"/>
  </p:sldIdLst>
  <p:sldSz cx="9144000" cy="6858000" type="letter"/>
  <p:notesSz cx="6881813" cy="92964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98394-5C4C-4F20-8977-1348CDBE16C0}" v="6" dt="2022-04-03T22:57:57.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1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lam, Md Mominul  - SDSU Student" userId="b30934c7-c001-4d60-ad3c-473ce9fcef19" providerId="ADAL" clId="{8949B6FA-F44F-4949-B264-825A5214B6B9}"/>
    <pc:docChg chg="undo custSel addSld delSld modSld">
      <pc:chgData name="Islam, Md Mominul  - SDSU Student" userId="b30934c7-c001-4d60-ad3c-473ce9fcef19" providerId="ADAL" clId="{8949B6FA-F44F-4949-B264-825A5214B6B9}" dt="2022-04-03T22:41:52.100" v="2094" actId="20577"/>
      <pc:docMkLst>
        <pc:docMk/>
      </pc:docMkLst>
      <pc:sldChg chg="modSp mod">
        <pc:chgData name="Islam, Md Mominul  - SDSU Student" userId="b30934c7-c001-4d60-ad3c-473ce9fcef19" providerId="ADAL" clId="{8949B6FA-F44F-4949-B264-825A5214B6B9}" dt="2022-04-03T21:13:27.528" v="2081" actId="27636"/>
        <pc:sldMkLst>
          <pc:docMk/>
          <pc:sldMk cId="2127108350" sldId="258"/>
        </pc:sldMkLst>
        <pc:spChg chg="mod">
          <ac:chgData name="Islam, Md Mominul  - SDSU Student" userId="b30934c7-c001-4d60-ad3c-473ce9fcef19" providerId="ADAL" clId="{8949B6FA-F44F-4949-B264-825A5214B6B9}" dt="2022-04-03T21:13:27.528" v="2081" actId="27636"/>
          <ac:spMkLst>
            <pc:docMk/>
            <pc:sldMk cId="2127108350" sldId="258"/>
            <ac:spMk id="4" creationId="{00000000-0000-0000-0000-000000000000}"/>
          </ac:spMkLst>
        </pc:spChg>
      </pc:sldChg>
      <pc:sldChg chg="modSp mod">
        <pc:chgData name="Islam, Md Mominul  - SDSU Student" userId="b30934c7-c001-4d60-ad3c-473ce9fcef19" providerId="ADAL" clId="{8949B6FA-F44F-4949-B264-825A5214B6B9}" dt="2022-04-03T21:10:59.631" v="2035" actId="20577"/>
        <pc:sldMkLst>
          <pc:docMk/>
          <pc:sldMk cId="528836909" sldId="290"/>
        </pc:sldMkLst>
        <pc:spChg chg="mod">
          <ac:chgData name="Islam, Md Mominul  - SDSU Student" userId="b30934c7-c001-4d60-ad3c-473ce9fcef19" providerId="ADAL" clId="{8949B6FA-F44F-4949-B264-825A5214B6B9}" dt="2022-04-03T21:10:59.631" v="2035" actId="20577"/>
          <ac:spMkLst>
            <pc:docMk/>
            <pc:sldMk cId="528836909" sldId="290"/>
            <ac:spMk id="7" creationId="{B93E6008-FFC0-2349-91EC-6D11D9215053}"/>
          </ac:spMkLst>
        </pc:spChg>
        <pc:picChg chg="mod">
          <ac:chgData name="Islam, Md Mominul  - SDSU Student" userId="b30934c7-c001-4d60-ad3c-473ce9fcef19" providerId="ADAL" clId="{8949B6FA-F44F-4949-B264-825A5214B6B9}" dt="2022-04-03T20:47:50.872" v="1815" actId="1076"/>
          <ac:picMkLst>
            <pc:docMk/>
            <pc:sldMk cId="528836909" sldId="290"/>
            <ac:picMk id="4" creationId="{62B230B0-589F-2E4E-B28D-896FA66D2753}"/>
          </ac:picMkLst>
        </pc:picChg>
        <pc:picChg chg="mod">
          <ac:chgData name="Islam, Md Mominul  - SDSU Student" userId="b30934c7-c001-4d60-ad3c-473ce9fcef19" providerId="ADAL" clId="{8949B6FA-F44F-4949-B264-825A5214B6B9}" dt="2022-04-03T20:47:53.112" v="1816" actId="1076"/>
          <ac:picMkLst>
            <pc:docMk/>
            <pc:sldMk cId="528836909" sldId="290"/>
            <ac:picMk id="9" creationId="{F8FAD408-0AD1-AB47-AC7C-924E2EE71C08}"/>
          </ac:picMkLst>
        </pc:picChg>
      </pc:sldChg>
      <pc:sldChg chg="modSp mod">
        <pc:chgData name="Islam, Md Mominul  - SDSU Student" userId="b30934c7-c001-4d60-ad3c-473ce9fcef19" providerId="ADAL" clId="{8949B6FA-F44F-4949-B264-825A5214B6B9}" dt="2022-04-03T20:08:41.891" v="245" actId="20577"/>
        <pc:sldMkLst>
          <pc:docMk/>
          <pc:sldMk cId="3352932784" sldId="291"/>
        </pc:sldMkLst>
        <pc:spChg chg="mod">
          <ac:chgData name="Islam, Md Mominul  - SDSU Student" userId="b30934c7-c001-4d60-ad3c-473ce9fcef19" providerId="ADAL" clId="{8949B6FA-F44F-4949-B264-825A5214B6B9}" dt="2022-04-03T20:08:41.891" v="245" actId="20577"/>
          <ac:spMkLst>
            <pc:docMk/>
            <pc:sldMk cId="3352932784" sldId="291"/>
            <ac:spMk id="2" creationId="{DC577BC4-8CF7-435A-8CBE-5D47E3D8D46C}"/>
          </ac:spMkLst>
        </pc:spChg>
        <pc:graphicFrameChg chg="mod modGraphic">
          <ac:chgData name="Islam, Md Mominul  - SDSU Student" userId="b30934c7-c001-4d60-ad3c-473ce9fcef19" providerId="ADAL" clId="{8949B6FA-F44F-4949-B264-825A5214B6B9}" dt="2022-04-03T20:07:32.727" v="217" actId="14100"/>
          <ac:graphicFrameMkLst>
            <pc:docMk/>
            <pc:sldMk cId="3352932784" sldId="291"/>
            <ac:graphicFrameMk id="6" creationId="{A5913E6E-EC9F-A442-B6F7-C51784AE958A}"/>
          </ac:graphicFrameMkLst>
        </pc:graphicFrameChg>
      </pc:sldChg>
      <pc:sldChg chg="addSp delSp modSp mod modClrScheme chgLayout">
        <pc:chgData name="Islam, Md Mominul  - SDSU Student" userId="b30934c7-c001-4d60-ad3c-473ce9fcef19" providerId="ADAL" clId="{8949B6FA-F44F-4949-B264-825A5214B6B9}" dt="2022-04-03T20:25:09.659" v="674" actId="1076"/>
        <pc:sldMkLst>
          <pc:docMk/>
          <pc:sldMk cId="4276040583" sldId="353"/>
        </pc:sldMkLst>
        <pc:spChg chg="mod">
          <ac:chgData name="Islam, Md Mominul  - SDSU Student" userId="b30934c7-c001-4d60-ad3c-473ce9fcef19" providerId="ADAL" clId="{8949B6FA-F44F-4949-B264-825A5214B6B9}" dt="2022-04-03T20:20:38.936" v="292" actId="1076"/>
          <ac:spMkLst>
            <pc:docMk/>
            <pc:sldMk cId="4276040583" sldId="353"/>
            <ac:spMk id="2" creationId="{2ADD12FE-3687-4714-A243-FD96CDAEF6EB}"/>
          </ac:spMkLst>
        </pc:spChg>
        <pc:spChg chg="add mod">
          <ac:chgData name="Islam, Md Mominul  - SDSU Student" userId="b30934c7-c001-4d60-ad3c-473ce9fcef19" providerId="ADAL" clId="{8949B6FA-F44F-4949-B264-825A5214B6B9}" dt="2022-04-03T20:25:09.659" v="674" actId="1076"/>
          <ac:spMkLst>
            <pc:docMk/>
            <pc:sldMk cId="4276040583" sldId="353"/>
            <ac:spMk id="5" creationId="{E9C5EC42-942C-741C-BC15-FB9A0235DD9C}"/>
          </ac:spMkLst>
        </pc:spChg>
        <pc:spChg chg="add del mod">
          <ac:chgData name="Islam, Md Mominul  - SDSU Student" userId="b30934c7-c001-4d60-ad3c-473ce9fcef19" providerId="ADAL" clId="{8949B6FA-F44F-4949-B264-825A5214B6B9}" dt="2022-04-03T20:18:51.061" v="277" actId="26606"/>
          <ac:spMkLst>
            <pc:docMk/>
            <pc:sldMk cId="4276040583" sldId="353"/>
            <ac:spMk id="8" creationId="{0B7CE637-3009-95C5-A01E-6529E8AC85B5}"/>
          </ac:spMkLst>
        </pc:spChg>
        <pc:graphicFrameChg chg="add mod modGraphic">
          <ac:chgData name="Islam, Md Mominul  - SDSU Student" userId="b30934c7-c001-4d60-ad3c-473ce9fcef19" providerId="ADAL" clId="{8949B6FA-F44F-4949-B264-825A5214B6B9}" dt="2022-04-03T20:22:14.536" v="367" actId="207"/>
          <ac:graphicFrameMkLst>
            <pc:docMk/>
            <pc:sldMk cId="4276040583" sldId="353"/>
            <ac:graphicFrameMk id="3" creationId="{D58DBA7A-40A2-471C-9AED-E13EA6B56C2D}"/>
          </ac:graphicFrameMkLst>
        </pc:graphicFrameChg>
      </pc:sldChg>
      <pc:sldChg chg="modSp mod">
        <pc:chgData name="Islam, Md Mominul  - SDSU Student" userId="b30934c7-c001-4d60-ad3c-473ce9fcef19" providerId="ADAL" clId="{8949B6FA-F44F-4949-B264-825A5214B6B9}" dt="2022-04-03T21:11:55.869" v="2078" actId="1076"/>
        <pc:sldMkLst>
          <pc:docMk/>
          <pc:sldMk cId="3168967864" sldId="354"/>
        </pc:sldMkLst>
        <pc:spChg chg="mod">
          <ac:chgData name="Islam, Md Mominul  - SDSU Student" userId="b30934c7-c001-4d60-ad3c-473ce9fcef19" providerId="ADAL" clId="{8949B6FA-F44F-4949-B264-825A5214B6B9}" dt="2022-04-03T21:11:55.869" v="2078" actId="1076"/>
          <ac:spMkLst>
            <pc:docMk/>
            <pc:sldMk cId="3168967864" sldId="354"/>
            <ac:spMk id="4" creationId="{0991F5C8-A5C0-4725-A895-0A4D1B59D3EC}"/>
          </ac:spMkLst>
        </pc:spChg>
        <pc:spChg chg="mod">
          <ac:chgData name="Islam, Md Mominul  - SDSU Student" userId="b30934c7-c001-4d60-ad3c-473ce9fcef19" providerId="ADAL" clId="{8949B6FA-F44F-4949-B264-825A5214B6B9}" dt="2022-04-03T21:11:46.886" v="2077" actId="20577"/>
          <ac:spMkLst>
            <pc:docMk/>
            <pc:sldMk cId="3168967864" sldId="354"/>
            <ac:spMk id="6" creationId="{8DC5EFD6-08DA-4AEE-98D5-748169D53000}"/>
          </ac:spMkLst>
        </pc:spChg>
      </pc:sldChg>
      <pc:sldChg chg="modSp mod">
        <pc:chgData name="Islam, Md Mominul  - SDSU Student" userId="b30934c7-c001-4d60-ad3c-473ce9fcef19" providerId="ADAL" clId="{8949B6FA-F44F-4949-B264-825A5214B6B9}" dt="2022-04-03T22:03:38.890" v="2086" actId="20577"/>
        <pc:sldMkLst>
          <pc:docMk/>
          <pc:sldMk cId="1066328960" sldId="364"/>
        </pc:sldMkLst>
        <pc:spChg chg="mod">
          <ac:chgData name="Islam, Md Mominul  - SDSU Student" userId="b30934c7-c001-4d60-ad3c-473ce9fcef19" providerId="ADAL" clId="{8949B6FA-F44F-4949-B264-825A5214B6B9}" dt="2022-04-03T22:03:38.890" v="2086" actId="20577"/>
          <ac:spMkLst>
            <pc:docMk/>
            <pc:sldMk cId="1066328960" sldId="364"/>
            <ac:spMk id="10" creationId="{C569CD0F-CC63-4608-9160-D91B0A909EB4}"/>
          </ac:spMkLst>
        </pc:spChg>
      </pc:sldChg>
      <pc:sldChg chg="modSp mod">
        <pc:chgData name="Islam, Md Mominul  - SDSU Student" userId="b30934c7-c001-4d60-ad3c-473ce9fcef19" providerId="ADAL" clId="{8949B6FA-F44F-4949-B264-825A5214B6B9}" dt="2022-04-03T22:41:30.831" v="2092" actId="20577"/>
        <pc:sldMkLst>
          <pc:docMk/>
          <pc:sldMk cId="54287854" sldId="367"/>
        </pc:sldMkLst>
        <pc:spChg chg="mod">
          <ac:chgData name="Islam, Md Mominul  - SDSU Student" userId="b30934c7-c001-4d60-ad3c-473ce9fcef19" providerId="ADAL" clId="{8949B6FA-F44F-4949-B264-825A5214B6B9}" dt="2022-04-03T22:41:30.831" v="2092" actId="20577"/>
          <ac:spMkLst>
            <pc:docMk/>
            <pc:sldMk cId="54287854" sldId="367"/>
            <ac:spMk id="2" creationId="{2ADD12FE-3687-4714-A243-FD96CDAEF6EB}"/>
          </ac:spMkLst>
        </pc:spChg>
      </pc:sldChg>
      <pc:sldChg chg="modSp mod">
        <pc:chgData name="Islam, Md Mominul  - SDSU Student" userId="b30934c7-c001-4d60-ad3c-473ce9fcef19" providerId="ADAL" clId="{8949B6FA-F44F-4949-B264-825A5214B6B9}" dt="2022-04-03T22:41:52.100" v="2094" actId="20577"/>
        <pc:sldMkLst>
          <pc:docMk/>
          <pc:sldMk cId="773861128" sldId="369"/>
        </pc:sldMkLst>
        <pc:spChg chg="mod">
          <ac:chgData name="Islam, Md Mominul  - SDSU Student" userId="b30934c7-c001-4d60-ad3c-473ce9fcef19" providerId="ADAL" clId="{8949B6FA-F44F-4949-B264-825A5214B6B9}" dt="2022-04-03T22:41:52.100" v="2094" actId="20577"/>
          <ac:spMkLst>
            <pc:docMk/>
            <pc:sldMk cId="773861128" sldId="369"/>
            <ac:spMk id="2" creationId="{2ADD12FE-3687-4714-A243-FD96CDAEF6EB}"/>
          </ac:spMkLst>
        </pc:spChg>
      </pc:sldChg>
      <pc:sldChg chg="addSp delSp modSp add del mod">
        <pc:chgData name="Islam, Md Mominul  - SDSU Student" userId="b30934c7-c001-4d60-ad3c-473ce9fcef19" providerId="ADAL" clId="{8949B6FA-F44F-4949-B264-825A5214B6B9}" dt="2022-04-03T20:43:14.720" v="1463" actId="20577"/>
        <pc:sldMkLst>
          <pc:docMk/>
          <pc:sldMk cId="3651827110" sldId="370"/>
        </pc:sldMkLst>
        <pc:spChg chg="mod">
          <ac:chgData name="Islam, Md Mominul  - SDSU Student" userId="b30934c7-c001-4d60-ad3c-473ce9fcef19" providerId="ADAL" clId="{8949B6FA-F44F-4949-B264-825A5214B6B9}" dt="2022-04-03T20:31:55.231" v="1153" actId="1076"/>
          <ac:spMkLst>
            <pc:docMk/>
            <pc:sldMk cId="3651827110" sldId="370"/>
            <ac:spMk id="2" creationId="{822710FC-9AE1-724B-8F32-2797A275BAD3}"/>
          </ac:spMkLst>
        </pc:spChg>
        <pc:spChg chg="add del mod">
          <ac:chgData name="Islam, Md Mominul  - SDSU Student" userId="b30934c7-c001-4d60-ad3c-473ce9fcef19" providerId="ADAL" clId="{8949B6FA-F44F-4949-B264-825A5214B6B9}" dt="2022-04-03T20:27:03.170" v="682" actId="1032"/>
          <ac:spMkLst>
            <pc:docMk/>
            <pc:sldMk cId="3651827110" sldId="370"/>
            <ac:spMk id="4" creationId="{1C9D763C-B99A-447E-95C9-BE7C53090CE6}"/>
          </ac:spMkLst>
        </pc:spChg>
        <pc:spChg chg="add del mod">
          <ac:chgData name="Islam, Md Mominul  - SDSU Student" userId="b30934c7-c001-4d60-ad3c-473ce9fcef19" providerId="ADAL" clId="{8949B6FA-F44F-4949-B264-825A5214B6B9}" dt="2022-04-03T20:29:18.786" v="836" actId="1032"/>
          <ac:spMkLst>
            <pc:docMk/>
            <pc:sldMk cId="3651827110" sldId="370"/>
            <ac:spMk id="10" creationId="{301A7A2D-B50A-4B0C-9C08-445DBD58FB10}"/>
          </ac:spMkLst>
        </pc:spChg>
        <pc:graphicFrameChg chg="del">
          <ac:chgData name="Islam, Md Mominul  - SDSU Student" userId="b30934c7-c001-4d60-ad3c-473ce9fcef19" providerId="ADAL" clId="{8949B6FA-F44F-4949-B264-825A5214B6B9}" dt="2022-04-03T20:25:59.988" v="677" actId="478"/>
          <ac:graphicFrameMkLst>
            <pc:docMk/>
            <pc:sldMk cId="3651827110" sldId="370"/>
            <ac:graphicFrameMk id="5" creationId="{FDDB9EB7-2E9C-4531-9D94-8499E79D5C60}"/>
          </ac:graphicFrameMkLst>
        </pc:graphicFrameChg>
        <pc:graphicFrameChg chg="add del modGraphic">
          <ac:chgData name="Islam, Md Mominul  - SDSU Student" userId="b30934c7-c001-4d60-ad3c-473ce9fcef19" providerId="ADAL" clId="{8949B6FA-F44F-4949-B264-825A5214B6B9}" dt="2022-04-03T20:26:25.453" v="679" actId="1032"/>
          <ac:graphicFrameMkLst>
            <pc:docMk/>
            <pc:sldMk cId="3651827110" sldId="370"/>
            <ac:graphicFrameMk id="6" creationId="{B61CBFFE-FD09-43CA-A007-9D1B1F3879F1}"/>
          </ac:graphicFrameMkLst>
        </pc:graphicFrameChg>
        <pc:graphicFrameChg chg="add del modGraphic">
          <ac:chgData name="Islam, Md Mominul  - SDSU Student" userId="b30934c7-c001-4d60-ad3c-473ce9fcef19" providerId="ADAL" clId="{8949B6FA-F44F-4949-B264-825A5214B6B9}" dt="2022-04-03T20:26:55.469" v="681" actId="1032"/>
          <ac:graphicFrameMkLst>
            <pc:docMk/>
            <pc:sldMk cId="3651827110" sldId="370"/>
            <ac:graphicFrameMk id="7" creationId="{1A283463-5D03-440E-9490-CB0EB0B7F4D5}"/>
          </ac:graphicFrameMkLst>
        </pc:graphicFrameChg>
        <pc:graphicFrameChg chg="add del mod modGraphic">
          <ac:chgData name="Islam, Md Mominul  - SDSU Student" userId="b30934c7-c001-4d60-ad3c-473ce9fcef19" providerId="ADAL" clId="{8949B6FA-F44F-4949-B264-825A5214B6B9}" dt="2022-04-03T20:29:08.632" v="835" actId="478"/>
          <ac:graphicFrameMkLst>
            <pc:docMk/>
            <pc:sldMk cId="3651827110" sldId="370"/>
            <ac:graphicFrameMk id="8" creationId="{8120891E-C501-416C-937A-7E33F9C1F88A}"/>
          </ac:graphicFrameMkLst>
        </pc:graphicFrameChg>
        <pc:graphicFrameChg chg="add mod modGraphic">
          <ac:chgData name="Islam, Md Mominul  - SDSU Student" userId="b30934c7-c001-4d60-ad3c-473ce9fcef19" providerId="ADAL" clId="{8949B6FA-F44F-4949-B264-825A5214B6B9}" dt="2022-04-03T20:43:14.720" v="1463" actId="20577"/>
          <ac:graphicFrameMkLst>
            <pc:docMk/>
            <pc:sldMk cId="3651827110" sldId="370"/>
            <ac:graphicFrameMk id="11" creationId="{F66A0438-1A7C-407C-87B0-E56875097FEC}"/>
          </ac:graphicFrameMkLst>
        </pc:graphicFrameChg>
        <pc:graphicFrameChg chg="add del mod">
          <ac:chgData name="Islam, Md Mominul  - SDSU Student" userId="b30934c7-c001-4d60-ad3c-473ce9fcef19" providerId="ADAL" clId="{8949B6FA-F44F-4949-B264-825A5214B6B9}" dt="2022-04-03T20:34:46.908" v="1247"/>
          <ac:graphicFrameMkLst>
            <pc:docMk/>
            <pc:sldMk cId="3651827110" sldId="370"/>
            <ac:graphicFrameMk id="12" creationId="{B805E03E-336E-43CC-AC95-6DAFFE26DA44}"/>
          </ac:graphicFrameMkLst>
        </pc:graphicFrameChg>
      </pc:sldChg>
      <pc:sldChg chg="addSp modSp new del">
        <pc:chgData name="Islam, Md Mominul  - SDSU Student" userId="b30934c7-c001-4d60-ad3c-473ce9fcef19" providerId="ADAL" clId="{8949B6FA-F44F-4949-B264-825A5214B6B9}" dt="2022-04-03T20:43:24.261" v="1464" actId="2696"/>
        <pc:sldMkLst>
          <pc:docMk/>
          <pc:sldMk cId="1257273867" sldId="371"/>
        </pc:sldMkLst>
        <pc:spChg chg="add mod">
          <ac:chgData name="Islam, Md Mominul  - SDSU Student" userId="b30934c7-c001-4d60-ad3c-473ce9fcef19" providerId="ADAL" clId="{8949B6FA-F44F-4949-B264-825A5214B6B9}" dt="2022-04-03T20:38:24.995" v="1261"/>
          <ac:spMkLst>
            <pc:docMk/>
            <pc:sldMk cId="1257273867" sldId="371"/>
            <ac:spMk id="4" creationId="{8C95C58C-FFE9-4FDD-992A-7336EF0F2559}"/>
          </ac:spMkLst>
        </pc:spChg>
        <pc:spChg chg="add mod">
          <ac:chgData name="Islam, Md Mominul  - SDSU Student" userId="b30934c7-c001-4d60-ad3c-473ce9fcef19" providerId="ADAL" clId="{8949B6FA-F44F-4949-B264-825A5214B6B9}" dt="2022-04-03T20:38:24.995" v="1261"/>
          <ac:spMkLst>
            <pc:docMk/>
            <pc:sldMk cId="1257273867" sldId="371"/>
            <ac:spMk id="5" creationId="{A71045CA-D486-41B7-9C46-7D4E2ACD7B63}"/>
          </ac:spMkLst>
        </pc:spChg>
        <pc:grpChg chg="add mod">
          <ac:chgData name="Islam, Md Mominul  - SDSU Student" userId="b30934c7-c001-4d60-ad3c-473ce9fcef19" providerId="ADAL" clId="{8949B6FA-F44F-4949-B264-825A5214B6B9}" dt="2022-04-03T20:38:24.995" v="1261"/>
          <ac:grpSpMkLst>
            <pc:docMk/>
            <pc:sldMk cId="1257273867" sldId="371"/>
            <ac:grpSpMk id="3" creationId="{F0831D74-7F73-48B3-9641-29309231AC9D}"/>
          </ac:grpSpMkLst>
        </pc:grpChg>
      </pc:sldChg>
    </pc:docChg>
  </pc:docChgLst>
  <pc:docChgLst>
    <pc:chgData name="Islam, Md Mominul  - SDSU Student" userId="b30934c7-c001-4d60-ad3c-473ce9fcef19" providerId="ADAL" clId="{30898394-5C4C-4F20-8977-1348CDBE16C0}"/>
    <pc:docChg chg="modSld">
      <pc:chgData name="Islam, Md Mominul  - SDSU Student" userId="b30934c7-c001-4d60-ad3c-473ce9fcef19" providerId="ADAL" clId="{30898394-5C4C-4F20-8977-1348CDBE16C0}" dt="2022-04-08T17:02:02.650" v="14" actId="20577"/>
      <pc:docMkLst>
        <pc:docMk/>
      </pc:docMkLst>
      <pc:sldChg chg="modSp mod">
        <pc:chgData name="Islam, Md Mominul  - SDSU Student" userId="b30934c7-c001-4d60-ad3c-473ce9fcef19" providerId="ADAL" clId="{30898394-5C4C-4F20-8977-1348CDBE16C0}" dt="2022-04-08T17:02:02.650" v="14" actId="20577"/>
        <pc:sldMkLst>
          <pc:docMk/>
          <pc:sldMk cId="554220633" sldId="292"/>
        </pc:sldMkLst>
        <pc:spChg chg="mod">
          <ac:chgData name="Islam, Md Mominul  - SDSU Student" userId="b30934c7-c001-4d60-ad3c-473ce9fcef19" providerId="ADAL" clId="{30898394-5C4C-4F20-8977-1348CDBE16C0}" dt="2022-04-08T17:02:02.650" v="14" actId="20577"/>
          <ac:spMkLst>
            <pc:docMk/>
            <pc:sldMk cId="554220633" sldId="292"/>
            <ac:spMk id="3" creationId="{F5E001E0-0536-ED46-BF40-4CF64269CD60}"/>
          </ac:spMkLst>
        </pc:spChg>
      </pc:sldChg>
      <pc:sldChg chg="modSp">
        <pc:chgData name="Islam, Md Mominul  - SDSU Student" userId="b30934c7-c001-4d60-ad3c-473ce9fcef19" providerId="ADAL" clId="{30898394-5C4C-4F20-8977-1348CDBE16C0}" dt="2022-04-03T22:57:57.266" v="5" actId="114"/>
        <pc:sldMkLst>
          <pc:docMk/>
          <pc:sldMk cId="3651827110" sldId="370"/>
        </pc:sldMkLst>
        <pc:graphicFrameChg chg="mod">
          <ac:chgData name="Islam, Md Mominul  - SDSU Student" userId="b30934c7-c001-4d60-ad3c-473ce9fcef19" providerId="ADAL" clId="{30898394-5C4C-4F20-8977-1348CDBE16C0}" dt="2022-04-03T22:57:57.266" v="5" actId="114"/>
          <ac:graphicFrameMkLst>
            <pc:docMk/>
            <pc:sldMk cId="3651827110" sldId="370"/>
            <ac:graphicFrameMk id="11" creationId="{F66A0438-1A7C-407C-87B0-E56875097F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E8AF79-FF83-6B45-94E3-EFE7F622501E}" type="doc">
      <dgm:prSet loTypeId="urn:microsoft.com/office/officeart/2005/8/layout/chevron1" loCatId="" qsTypeId="urn:microsoft.com/office/officeart/2005/8/quickstyle/simple1" qsCatId="simple" csTypeId="urn:microsoft.com/office/officeart/2005/8/colors/accent1_2" csCatId="accent1" phldr="1"/>
      <dgm:spPr/>
    </dgm:pt>
    <dgm:pt modelId="{31F90965-BEE1-E545-974F-5B9286FA8CFB}">
      <dgm:prSet phldrT="[Text]"/>
      <dgm:spPr/>
      <dgm:t>
        <a:bodyPr/>
        <a:lstStyle/>
        <a:p>
          <a:r>
            <a:rPr lang="en-US">
              <a:latin typeface="Times New Roman" panose="02020603050405020304" pitchFamily="18" charset="0"/>
              <a:cs typeface="Times New Roman" panose="02020603050405020304" pitchFamily="18" charset="0"/>
            </a:rPr>
            <a:t>Exploratory Analysis</a:t>
          </a:r>
        </a:p>
      </dgm:t>
    </dgm:pt>
    <dgm:pt modelId="{A19153DC-175A-964D-B905-0B31DC78A3CA}" type="parTrans" cxnId="{228FEC5E-4399-1840-A3AE-92C58D870899}">
      <dgm:prSet/>
      <dgm:spPr/>
      <dgm:t>
        <a:bodyPr/>
        <a:lstStyle/>
        <a:p>
          <a:endParaRPr lang="en-US"/>
        </a:p>
      </dgm:t>
    </dgm:pt>
    <dgm:pt modelId="{93CA963E-CF09-CD49-9233-87993F07150D}" type="sibTrans" cxnId="{228FEC5E-4399-1840-A3AE-92C58D870899}">
      <dgm:prSet/>
      <dgm:spPr/>
      <dgm:t>
        <a:bodyPr/>
        <a:lstStyle/>
        <a:p>
          <a:endParaRPr lang="en-US"/>
        </a:p>
      </dgm:t>
    </dgm:pt>
    <dgm:pt modelId="{1683216D-712F-DC4F-AF6C-54CF792920E1}">
      <dgm:prSet phldrT="[Text]"/>
      <dgm:spPr/>
      <dgm:t>
        <a:bodyPr/>
        <a:lstStyle/>
        <a:p>
          <a:r>
            <a:rPr lang="en-US">
              <a:latin typeface="Times New Roman" panose="02020603050405020304" pitchFamily="18" charset="0"/>
              <a:cs typeface="Times New Roman" panose="02020603050405020304" pitchFamily="18" charset="0"/>
            </a:rPr>
            <a:t>Feature Selection</a:t>
          </a:r>
        </a:p>
      </dgm:t>
    </dgm:pt>
    <dgm:pt modelId="{8B10683A-FBE3-334B-94BE-15A1EC384840}" type="parTrans" cxnId="{D283461D-1570-6341-BC26-93E8EDB93A63}">
      <dgm:prSet/>
      <dgm:spPr/>
      <dgm:t>
        <a:bodyPr/>
        <a:lstStyle/>
        <a:p>
          <a:endParaRPr lang="en-US"/>
        </a:p>
      </dgm:t>
    </dgm:pt>
    <dgm:pt modelId="{662541EA-117E-204C-8B64-8B0B0AC902B2}" type="sibTrans" cxnId="{D283461D-1570-6341-BC26-93E8EDB93A63}">
      <dgm:prSet/>
      <dgm:spPr/>
      <dgm:t>
        <a:bodyPr/>
        <a:lstStyle/>
        <a:p>
          <a:endParaRPr lang="en-US"/>
        </a:p>
      </dgm:t>
    </dgm:pt>
    <dgm:pt modelId="{FAF2ACE7-91F4-AF4F-8B20-5D5FE24AC0E3}">
      <dgm:prSet phldrT="[Text]"/>
      <dgm:spPr/>
      <dgm:t>
        <a:bodyPr/>
        <a:lstStyle/>
        <a:p>
          <a:r>
            <a:rPr lang="en-US">
              <a:latin typeface="Times New Roman" panose="02020603050405020304" pitchFamily="18" charset="0"/>
              <a:cs typeface="Times New Roman" panose="02020603050405020304" pitchFamily="18" charset="0"/>
            </a:rPr>
            <a:t>Model Development</a:t>
          </a:r>
        </a:p>
      </dgm:t>
    </dgm:pt>
    <dgm:pt modelId="{CDA468E5-22B9-DE48-B960-1EDE39E078D2}" type="parTrans" cxnId="{05427233-A32D-ED4D-954F-958B8FEA8F43}">
      <dgm:prSet/>
      <dgm:spPr/>
      <dgm:t>
        <a:bodyPr/>
        <a:lstStyle/>
        <a:p>
          <a:endParaRPr lang="en-US"/>
        </a:p>
      </dgm:t>
    </dgm:pt>
    <dgm:pt modelId="{0B5A9CF2-AA59-834C-B7EE-3E5BE4D17FEF}" type="sibTrans" cxnId="{05427233-A32D-ED4D-954F-958B8FEA8F43}">
      <dgm:prSet/>
      <dgm:spPr/>
      <dgm:t>
        <a:bodyPr/>
        <a:lstStyle/>
        <a:p>
          <a:endParaRPr lang="en-US"/>
        </a:p>
      </dgm:t>
    </dgm:pt>
    <dgm:pt modelId="{FD09EDE2-FA6D-674C-926A-C84D69A7962F}">
      <dgm:prSet/>
      <dgm:spPr/>
      <dgm:t>
        <a:bodyPr/>
        <a:lstStyle/>
        <a:p>
          <a:r>
            <a:rPr lang="en-US">
              <a:latin typeface="Times New Roman" panose="02020603050405020304" pitchFamily="18" charset="0"/>
              <a:cs typeface="Times New Roman" panose="02020603050405020304" pitchFamily="18" charset="0"/>
            </a:rPr>
            <a:t>Price Prediction</a:t>
          </a:r>
        </a:p>
      </dgm:t>
    </dgm:pt>
    <dgm:pt modelId="{0E7B8612-850E-A04E-B935-E4C33A9A078D}" type="parTrans" cxnId="{6BE4B043-FE31-774D-9BFE-CEB2FA36EF40}">
      <dgm:prSet/>
      <dgm:spPr/>
      <dgm:t>
        <a:bodyPr/>
        <a:lstStyle/>
        <a:p>
          <a:endParaRPr lang="en-US"/>
        </a:p>
      </dgm:t>
    </dgm:pt>
    <dgm:pt modelId="{FAC86F7A-5A20-234B-B4AB-BE8C6B07E96A}" type="sibTrans" cxnId="{6BE4B043-FE31-774D-9BFE-CEB2FA36EF40}">
      <dgm:prSet/>
      <dgm:spPr/>
      <dgm:t>
        <a:bodyPr/>
        <a:lstStyle/>
        <a:p>
          <a:endParaRPr lang="en-US"/>
        </a:p>
      </dgm:t>
    </dgm:pt>
    <dgm:pt modelId="{773D352A-B3F8-9A47-AC9D-50B4DF1BEF01}">
      <dgm:prSet/>
      <dgm:spPr/>
      <dgm:t>
        <a:bodyPr/>
        <a:lstStyle/>
        <a:p>
          <a:r>
            <a:rPr lang="en-US">
              <a:latin typeface="Times New Roman" panose="02020603050405020304" pitchFamily="18" charset="0"/>
              <a:cs typeface="Times New Roman" panose="02020603050405020304" pitchFamily="18" charset="0"/>
            </a:rPr>
            <a:t>Model Accuracy</a:t>
          </a:r>
        </a:p>
      </dgm:t>
    </dgm:pt>
    <dgm:pt modelId="{A088FF6E-7265-4B49-9ADE-17FE9408CAB6}" type="parTrans" cxnId="{9B31DC2F-B4B3-2747-8AEB-34B812246806}">
      <dgm:prSet/>
      <dgm:spPr/>
      <dgm:t>
        <a:bodyPr/>
        <a:lstStyle/>
        <a:p>
          <a:endParaRPr lang="en-US"/>
        </a:p>
      </dgm:t>
    </dgm:pt>
    <dgm:pt modelId="{C4AB2C08-B7D0-C344-9E3A-F20BA931BD6A}" type="sibTrans" cxnId="{9B31DC2F-B4B3-2747-8AEB-34B812246806}">
      <dgm:prSet/>
      <dgm:spPr/>
      <dgm:t>
        <a:bodyPr/>
        <a:lstStyle/>
        <a:p>
          <a:endParaRPr lang="en-US"/>
        </a:p>
      </dgm:t>
    </dgm:pt>
    <dgm:pt modelId="{24A4CADB-83D9-9C43-AD8D-294EBC532635}" type="pres">
      <dgm:prSet presAssocID="{67E8AF79-FF83-6B45-94E3-EFE7F622501E}" presName="Name0" presStyleCnt="0">
        <dgm:presLayoutVars>
          <dgm:dir/>
          <dgm:animLvl val="lvl"/>
          <dgm:resizeHandles val="exact"/>
        </dgm:presLayoutVars>
      </dgm:prSet>
      <dgm:spPr/>
    </dgm:pt>
    <dgm:pt modelId="{030CA1DF-E478-E74F-8C9F-E5ECEC906BB9}" type="pres">
      <dgm:prSet presAssocID="{31F90965-BEE1-E545-974F-5B9286FA8CFB}" presName="parTxOnly" presStyleLbl="node1" presStyleIdx="0" presStyleCnt="5">
        <dgm:presLayoutVars>
          <dgm:chMax val="0"/>
          <dgm:chPref val="0"/>
          <dgm:bulletEnabled val="1"/>
        </dgm:presLayoutVars>
      </dgm:prSet>
      <dgm:spPr/>
    </dgm:pt>
    <dgm:pt modelId="{5D8A63DE-92E2-FA40-82F3-014F1732E85E}" type="pres">
      <dgm:prSet presAssocID="{93CA963E-CF09-CD49-9233-87993F07150D}" presName="parTxOnlySpace" presStyleCnt="0"/>
      <dgm:spPr/>
    </dgm:pt>
    <dgm:pt modelId="{FE739443-FF02-1C4D-8B61-EC832C31A472}" type="pres">
      <dgm:prSet presAssocID="{1683216D-712F-DC4F-AF6C-54CF792920E1}" presName="parTxOnly" presStyleLbl="node1" presStyleIdx="1" presStyleCnt="5">
        <dgm:presLayoutVars>
          <dgm:chMax val="0"/>
          <dgm:chPref val="0"/>
          <dgm:bulletEnabled val="1"/>
        </dgm:presLayoutVars>
      </dgm:prSet>
      <dgm:spPr/>
    </dgm:pt>
    <dgm:pt modelId="{D2DF31D3-2DDB-C742-BEBC-917DE680CAAB}" type="pres">
      <dgm:prSet presAssocID="{662541EA-117E-204C-8B64-8B0B0AC902B2}" presName="parTxOnlySpace" presStyleCnt="0"/>
      <dgm:spPr/>
    </dgm:pt>
    <dgm:pt modelId="{4FBF459A-9723-5946-87F5-7617E590FB03}" type="pres">
      <dgm:prSet presAssocID="{FAF2ACE7-91F4-AF4F-8B20-5D5FE24AC0E3}" presName="parTxOnly" presStyleLbl="node1" presStyleIdx="2" presStyleCnt="5" custLinFactNeighborY="2789">
        <dgm:presLayoutVars>
          <dgm:chMax val="0"/>
          <dgm:chPref val="0"/>
          <dgm:bulletEnabled val="1"/>
        </dgm:presLayoutVars>
      </dgm:prSet>
      <dgm:spPr/>
    </dgm:pt>
    <dgm:pt modelId="{5B3129A7-8D4E-A646-83D8-F334B434BCBC}" type="pres">
      <dgm:prSet presAssocID="{0B5A9CF2-AA59-834C-B7EE-3E5BE4D17FEF}" presName="parTxOnlySpace" presStyleCnt="0"/>
      <dgm:spPr/>
    </dgm:pt>
    <dgm:pt modelId="{DC0E4D56-376B-4B40-9FE8-401425A0723E}" type="pres">
      <dgm:prSet presAssocID="{773D352A-B3F8-9A47-AC9D-50B4DF1BEF01}" presName="parTxOnly" presStyleLbl="node1" presStyleIdx="3" presStyleCnt="5">
        <dgm:presLayoutVars>
          <dgm:chMax val="0"/>
          <dgm:chPref val="0"/>
          <dgm:bulletEnabled val="1"/>
        </dgm:presLayoutVars>
      </dgm:prSet>
      <dgm:spPr/>
    </dgm:pt>
    <dgm:pt modelId="{EBEFC23D-79A5-8A49-9DFE-8B20319B7C8D}" type="pres">
      <dgm:prSet presAssocID="{C4AB2C08-B7D0-C344-9E3A-F20BA931BD6A}" presName="parTxOnlySpace" presStyleCnt="0"/>
      <dgm:spPr/>
    </dgm:pt>
    <dgm:pt modelId="{E5AE0ABB-2C15-CF4E-9888-145FAAABA06F}" type="pres">
      <dgm:prSet presAssocID="{FD09EDE2-FA6D-674C-926A-C84D69A7962F}" presName="parTxOnly" presStyleLbl="node1" presStyleIdx="4" presStyleCnt="5">
        <dgm:presLayoutVars>
          <dgm:chMax val="0"/>
          <dgm:chPref val="0"/>
          <dgm:bulletEnabled val="1"/>
        </dgm:presLayoutVars>
      </dgm:prSet>
      <dgm:spPr/>
    </dgm:pt>
  </dgm:ptLst>
  <dgm:cxnLst>
    <dgm:cxn modelId="{D283461D-1570-6341-BC26-93E8EDB93A63}" srcId="{67E8AF79-FF83-6B45-94E3-EFE7F622501E}" destId="{1683216D-712F-DC4F-AF6C-54CF792920E1}" srcOrd="1" destOrd="0" parTransId="{8B10683A-FBE3-334B-94BE-15A1EC384840}" sibTransId="{662541EA-117E-204C-8B64-8B0B0AC902B2}"/>
    <dgm:cxn modelId="{9B31DC2F-B4B3-2747-8AEB-34B812246806}" srcId="{67E8AF79-FF83-6B45-94E3-EFE7F622501E}" destId="{773D352A-B3F8-9A47-AC9D-50B4DF1BEF01}" srcOrd="3" destOrd="0" parTransId="{A088FF6E-7265-4B49-9ADE-17FE9408CAB6}" sibTransId="{C4AB2C08-B7D0-C344-9E3A-F20BA931BD6A}"/>
    <dgm:cxn modelId="{05427233-A32D-ED4D-954F-958B8FEA8F43}" srcId="{67E8AF79-FF83-6B45-94E3-EFE7F622501E}" destId="{FAF2ACE7-91F4-AF4F-8B20-5D5FE24AC0E3}" srcOrd="2" destOrd="0" parTransId="{CDA468E5-22B9-DE48-B960-1EDE39E078D2}" sibTransId="{0B5A9CF2-AA59-834C-B7EE-3E5BE4D17FEF}"/>
    <dgm:cxn modelId="{ADB31C5B-87E3-2440-8158-7B7FFD6C9F8F}" type="presOf" srcId="{31F90965-BEE1-E545-974F-5B9286FA8CFB}" destId="{030CA1DF-E478-E74F-8C9F-E5ECEC906BB9}" srcOrd="0" destOrd="0" presId="urn:microsoft.com/office/officeart/2005/8/layout/chevron1"/>
    <dgm:cxn modelId="{228FEC5E-4399-1840-A3AE-92C58D870899}" srcId="{67E8AF79-FF83-6B45-94E3-EFE7F622501E}" destId="{31F90965-BEE1-E545-974F-5B9286FA8CFB}" srcOrd="0" destOrd="0" parTransId="{A19153DC-175A-964D-B905-0B31DC78A3CA}" sibTransId="{93CA963E-CF09-CD49-9233-87993F07150D}"/>
    <dgm:cxn modelId="{6BE4B043-FE31-774D-9BFE-CEB2FA36EF40}" srcId="{67E8AF79-FF83-6B45-94E3-EFE7F622501E}" destId="{FD09EDE2-FA6D-674C-926A-C84D69A7962F}" srcOrd="4" destOrd="0" parTransId="{0E7B8612-850E-A04E-B935-E4C33A9A078D}" sibTransId="{FAC86F7A-5A20-234B-B4AB-BE8C6B07E96A}"/>
    <dgm:cxn modelId="{D8800364-2207-A541-8A3C-A03D74C416DF}" type="presOf" srcId="{773D352A-B3F8-9A47-AC9D-50B4DF1BEF01}" destId="{DC0E4D56-376B-4B40-9FE8-401425A0723E}" srcOrd="0" destOrd="0" presId="urn:microsoft.com/office/officeart/2005/8/layout/chevron1"/>
    <dgm:cxn modelId="{E2CC9667-4604-B54E-BFE0-33EA8DF5BF2B}" type="presOf" srcId="{FD09EDE2-FA6D-674C-926A-C84D69A7962F}" destId="{E5AE0ABB-2C15-CF4E-9888-145FAAABA06F}" srcOrd="0" destOrd="0" presId="urn:microsoft.com/office/officeart/2005/8/layout/chevron1"/>
    <dgm:cxn modelId="{F53E3569-EFC8-FA49-B72B-ED86C776F0E1}" type="presOf" srcId="{67E8AF79-FF83-6B45-94E3-EFE7F622501E}" destId="{24A4CADB-83D9-9C43-AD8D-294EBC532635}" srcOrd="0" destOrd="0" presId="urn:microsoft.com/office/officeart/2005/8/layout/chevron1"/>
    <dgm:cxn modelId="{C53171E4-4B3E-D64B-9363-496CE4A4E222}" type="presOf" srcId="{FAF2ACE7-91F4-AF4F-8B20-5D5FE24AC0E3}" destId="{4FBF459A-9723-5946-87F5-7617E590FB03}" srcOrd="0" destOrd="0" presId="urn:microsoft.com/office/officeart/2005/8/layout/chevron1"/>
    <dgm:cxn modelId="{DCA8E5EB-9303-014D-909B-B9CA6B22C203}" type="presOf" srcId="{1683216D-712F-DC4F-AF6C-54CF792920E1}" destId="{FE739443-FF02-1C4D-8B61-EC832C31A472}" srcOrd="0" destOrd="0" presId="urn:microsoft.com/office/officeart/2005/8/layout/chevron1"/>
    <dgm:cxn modelId="{9C566A76-0384-8348-A66E-69996AE2E6D4}" type="presParOf" srcId="{24A4CADB-83D9-9C43-AD8D-294EBC532635}" destId="{030CA1DF-E478-E74F-8C9F-E5ECEC906BB9}" srcOrd="0" destOrd="0" presId="urn:microsoft.com/office/officeart/2005/8/layout/chevron1"/>
    <dgm:cxn modelId="{AD45AD1F-D80D-D044-8515-EE4F26B6FDF2}" type="presParOf" srcId="{24A4CADB-83D9-9C43-AD8D-294EBC532635}" destId="{5D8A63DE-92E2-FA40-82F3-014F1732E85E}" srcOrd="1" destOrd="0" presId="urn:microsoft.com/office/officeart/2005/8/layout/chevron1"/>
    <dgm:cxn modelId="{9682E55F-3310-0B43-8C1B-96F8EC36BD11}" type="presParOf" srcId="{24A4CADB-83D9-9C43-AD8D-294EBC532635}" destId="{FE739443-FF02-1C4D-8B61-EC832C31A472}" srcOrd="2" destOrd="0" presId="urn:microsoft.com/office/officeart/2005/8/layout/chevron1"/>
    <dgm:cxn modelId="{E344E1C9-622A-5344-9DA1-C355BF6DFCF9}" type="presParOf" srcId="{24A4CADB-83D9-9C43-AD8D-294EBC532635}" destId="{D2DF31D3-2DDB-C742-BEBC-917DE680CAAB}" srcOrd="3" destOrd="0" presId="urn:microsoft.com/office/officeart/2005/8/layout/chevron1"/>
    <dgm:cxn modelId="{92D4FECD-BBDB-A344-9F4F-4EC2F5D4723E}" type="presParOf" srcId="{24A4CADB-83D9-9C43-AD8D-294EBC532635}" destId="{4FBF459A-9723-5946-87F5-7617E590FB03}" srcOrd="4" destOrd="0" presId="urn:microsoft.com/office/officeart/2005/8/layout/chevron1"/>
    <dgm:cxn modelId="{7393C836-E1A8-684A-943F-BD643271BF90}" type="presParOf" srcId="{24A4CADB-83D9-9C43-AD8D-294EBC532635}" destId="{5B3129A7-8D4E-A646-83D8-F334B434BCBC}" srcOrd="5" destOrd="0" presId="urn:microsoft.com/office/officeart/2005/8/layout/chevron1"/>
    <dgm:cxn modelId="{07BB7365-06F6-1843-BED8-C12398B96C4C}" type="presParOf" srcId="{24A4CADB-83D9-9C43-AD8D-294EBC532635}" destId="{DC0E4D56-376B-4B40-9FE8-401425A0723E}" srcOrd="6" destOrd="0" presId="urn:microsoft.com/office/officeart/2005/8/layout/chevron1"/>
    <dgm:cxn modelId="{B2DC7B8B-DFBA-8D4A-B386-A0B4599BBF2A}" type="presParOf" srcId="{24A4CADB-83D9-9C43-AD8D-294EBC532635}" destId="{EBEFC23D-79A5-8A49-9DFE-8B20319B7C8D}" srcOrd="7" destOrd="0" presId="urn:microsoft.com/office/officeart/2005/8/layout/chevron1"/>
    <dgm:cxn modelId="{DF0ED21F-7B8A-FA48-8711-B6F59456D49D}" type="presParOf" srcId="{24A4CADB-83D9-9C43-AD8D-294EBC532635}" destId="{E5AE0ABB-2C15-CF4E-9888-145FAAABA06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8AA9CD-2420-4002-9E5A-AC0B83EDBEE9}" type="doc">
      <dgm:prSet loTypeId="urn:microsoft.com/office/officeart/2005/8/layout/hierarchy3" loCatId="list" qsTypeId="urn:microsoft.com/office/officeart/2005/8/quickstyle/simple1" qsCatId="simple" csTypeId="urn:microsoft.com/office/officeart/2005/8/colors/colorful3" csCatId="colorful" phldr="1"/>
      <dgm:spPr/>
      <dgm:t>
        <a:bodyPr/>
        <a:lstStyle/>
        <a:p>
          <a:endParaRPr lang="en-US"/>
        </a:p>
      </dgm:t>
    </dgm:pt>
    <dgm:pt modelId="{4991E39E-BA7B-482F-8963-7425B94AD254}">
      <dgm:prSet phldrT="[Text]"/>
      <dgm:spPr/>
      <dgm:t>
        <a:bodyPr/>
        <a:lstStyle/>
        <a:p>
          <a:r>
            <a:rPr lang="en-US" dirty="0">
              <a:latin typeface="Times New Roman" panose="02020603050405020304" pitchFamily="18" charset="0"/>
              <a:cs typeface="Times New Roman" panose="02020603050405020304" pitchFamily="18" charset="0"/>
            </a:rPr>
            <a:t>Initially, we have done EDA to see the distribution of data using Histograms and boxplots, our descriptive statistics helped to understand the variability and ranges. </a:t>
          </a:r>
        </a:p>
      </dgm:t>
    </dgm:pt>
    <dgm:pt modelId="{FF890C12-C24E-4037-B124-33CD8C514282}" type="parTrans" cxnId="{7615412E-C86F-4A5A-AD69-93ABE49E721D}">
      <dgm:prSet/>
      <dgm:spPr/>
      <dgm:t>
        <a:bodyPr/>
        <a:lstStyle/>
        <a:p>
          <a:endParaRPr lang="en-US"/>
        </a:p>
      </dgm:t>
    </dgm:pt>
    <dgm:pt modelId="{79D4B330-B1C4-4C2C-BDC1-8DF66CEFD5FB}" type="sibTrans" cxnId="{7615412E-C86F-4A5A-AD69-93ABE49E721D}">
      <dgm:prSet/>
      <dgm:spPr/>
      <dgm:t>
        <a:bodyPr/>
        <a:lstStyle/>
        <a:p>
          <a:endParaRPr lang="en-US"/>
        </a:p>
      </dgm:t>
    </dgm:pt>
    <dgm:pt modelId="{4C506F32-AFDA-4392-BDEA-C8F2481D44ED}">
      <dgm:prSet phldrT="[Text]"/>
      <dgm:spPr/>
      <dgm:t>
        <a:bodyPr/>
        <a:lstStyle/>
        <a:p>
          <a:r>
            <a:rPr lang="en-US" dirty="0">
              <a:latin typeface="Times New Roman" panose="02020603050405020304" pitchFamily="18" charset="0"/>
              <a:cs typeface="Times New Roman" panose="02020603050405020304" pitchFamily="18" charset="0"/>
            </a:rPr>
            <a:t>Using two-way-ANOVA, we have done the feature selection criterion.</a:t>
          </a:r>
        </a:p>
      </dgm:t>
    </dgm:pt>
    <dgm:pt modelId="{14B2C4A1-2B24-4104-98A3-A9D14AEDD3F7}" type="parTrans" cxnId="{BC8D74F7-504E-4FE1-8FAA-0FE7B45BFC2C}">
      <dgm:prSet/>
      <dgm:spPr/>
      <dgm:t>
        <a:bodyPr/>
        <a:lstStyle/>
        <a:p>
          <a:endParaRPr lang="en-US"/>
        </a:p>
      </dgm:t>
    </dgm:pt>
    <dgm:pt modelId="{46BFC5FF-2F38-46F0-9206-85E3EA58FE9F}" type="sibTrans" cxnId="{BC8D74F7-504E-4FE1-8FAA-0FE7B45BFC2C}">
      <dgm:prSet/>
      <dgm:spPr/>
      <dgm:t>
        <a:bodyPr/>
        <a:lstStyle/>
        <a:p>
          <a:endParaRPr lang="en-US"/>
        </a:p>
      </dgm:t>
    </dgm:pt>
    <dgm:pt modelId="{EA6327FE-10DE-4824-808C-EFF3A694245E}">
      <dgm:prSet phldrT="[Text]"/>
      <dgm:spPr/>
      <dgm:t>
        <a:bodyPr/>
        <a:lstStyle/>
        <a:p>
          <a:r>
            <a:rPr lang="en-US" dirty="0">
              <a:latin typeface="Times New Roman" panose="02020603050405020304" pitchFamily="18" charset="0"/>
              <a:cs typeface="Times New Roman" panose="02020603050405020304" pitchFamily="18" charset="0"/>
            </a:rPr>
            <a:t>Based on our data, we have built four different classification algorithms (60% Train and 40% Test Data)and compared the accuracy of each models.</a:t>
          </a:r>
        </a:p>
      </dgm:t>
    </dgm:pt>
    <dgm:pt modelId="{10DCAEFF-98D8-493A-A0D4-ACB94EB50DAD}" type="parTrans" cxnId="{F32B238D-F3C4-44CC-8CDD-8AC3600F6945}">
      <dgm:prSet/>
      <dgm:spPr/>
      <dgm:t>
        <a:bodyPr/>
        <a:lstStyle/>
        <a:p>
          <a:endParaRPr lang="en-US"/>
        </a:p>
      </dgm:t>
    </dgm:pt>
    <dgm:pt modelId="{039AAED6-2E13-47AF-8A98-87A0B0C3A1D5}" type="sibTrans" cxnId="{F32B238D-F3C4-44CC-8CDD-8AC3600F6945}">
      <dgm:prSet/>
      <dgm:spPr/>
      <dgm:t>
        <a:bodyPr/>
        <a:lstStyle/>
        <a:p>
          <a:endParaRPr lang="en-US"/>
        </a:p>
      </dgm:t>
    </dgm:pt>
    <dgm:pt modelId="{848E5336-8B2F-4205-A730-933A143EBBD7}">
      <dgm:prSet phldrT="[Text]"/>
      <dgm:spPr/>
      <dgm:t>
        <a:bodyPr/>
        <a:lstStyle/>
        <a:p>
          <a:r>
            <a:rPr lang="en-US" dirty="0">
              <a:latin typeface="Times New Roman" panose="02020603050405020304" pitchFamily="18" charset="0"/>
              <a:cs typeface="Times New Roman" panose="02020603050405020304" pitchFamily="18" charset="0"/>
            </a:rPr>
            <a:t>Accuracy: </a:t>
          </a:r>
          <a:r>
            <a:rPr lang="en-US" i="1" dirty="0" err="1">
              <a:latin typeface="Times New Roman" panose="02020603050405020304" pitchFamily="18" charset="0"/>
              <a:cs typeface="Times New Roman" panose="02020603050405020304" pitchFamily="18" charset="0"/>
            </a:rPr>
            <a:t>MclustDA</a:t>
          </a:r>
          <a:r>
            <a:rPr lang="en-US" i="1" dirty="0">
              <a:latin typeface="Times New Roman" panose="02020603050405020304" pitchFamily="18" charset="0"/>
              <a:cs typeface="Times New Roman" panose="02020603050405020304" pitchFamily="18" charset="0"/>
            </a:rPr>
            <a:t> &gt;QDA&gt; </a:t>
          </a:r>
          <a:r>
            <a:rPr lang="en-US" i="1" dirty="0" err="1">
              <a:latin typeface="Times New Roman" panose="02020603050405020304" pitchFamily="18" charset="0"/>
              <a:cs typeface="Times New Roman" panose="02020603050405020304" pitchFamily="18" charset="0"/>
            </a:rPr>
            <a:t>MclustEDDA</a:t>
          </a:r>
          <a:r>
            <a:rPr lang="en-US" i="1" dirty="0">
              <a:latin typeface="Times New Roman" panose="02020603050405020304" pitchFamily="18" charset="0"/>
              <a:cs typeface="Times New Roman" panose="02020603050405020304" pitchFamily="18" charset="0"/>
            </a:rPr>
            <a:t>&gt;LDA</a:t>
          </a:r>
        </a:p>
      </dgm:t>
    </dgm:pt>
    <dgm:pt modelId="{6CAA0DE7-4ED5-43AE-880B-25074538412E}" type="parTrans" cxnId="{FEEAFA40-3807-42B1-A4EF-57A6E636D9E2}">
      <dgm:prSet/>
      <dgm:spPr/>
      <dgm:t>
        <a:bodyPr/>
        <a:lstStyle/>
        <a:p>
          <a:endParaRPr lang="en-US"/>
        </a:p>
      </dgm:t>
    </dgm:pt>
    <dgm:pt modelId="{2DB86182-A62C-415F-8E77-B943F5A6ED05}" type="sibTrans" cxnId="{FEEAFA40-3807-42B1-A4EF-57A6E636D9E2}">
      <dgm:prSet/>
      <dgm:spPr/>
      <dgm:t>
        <a:bodyPr/>
        <a:lstStyle/>
        <a:p>
          <a:endParaRPr lang="en-US"/>
        </a:p>
      </dgm:t>
    </dgm:pt>
    <dgm:pt modelId="{736506DF-B71D-41FE-B664-7CC351E3F53A}">
      <dgm:prSet phldrT="[Text]"/>
      <dgm:spPr/>
      <dgm:t>
        <a:bodyPr/>
        <a:lstStyle/>
        <a:p>
          <a:r>
            <a:rPr lang="en-US" dirty="0">
              <a:latin typeface="Times New Roman" panose="02020603050405020304" pitchFamily="18" charset="0"/>
              <a:cs typeface="Times New Roman" panose="02020603050405020304" pitchFamily="18" charset="0"/>
            </a:rPr>
            <a:t>Finally,</a:t>
          </a:r>
          <a:r>
            <a:rPr lang="en-US" baseline="0" dirty="0">
              <a:latin typeface="Times New Roman" panose="02020603050405020304" pitchFamily="18" charset="0"/>
              <a:cs typeface="Times New Roman" panose="02020603050405020304" pitchFamily="18" charset="0"/>
            </a:rPr>
            <a:t> we have compared the predicted price for all the four models and found that QDA can most accurately predict price base on test data set. </a:t>
          </a:r>
          <a:endParaRPr lang="en-US" dirty="0">
            <a:latin typeface="Times New Roman" panose="02020603050405020304" pitchFamily="18" charset="0"/>
            <a:cs typeface="Times New Roman" panose="02020603050405020304" pitchFamily="18" charset="0"/>
          </a:endParaRPr>
        </a:p>
      </dgm:t>
    </dgm:pt>
    <dgm:pt modelId="{302A046F-A895-4EE4-937C-E81C2771B85B}" type="parTrans" cxnId="{4638FB00-CC63-45DA-8CBA-014528672EBD}">
      <dgm:prSet/>
      <dgm:spPr/>
      <dgm:t>
        <a:bodyPr/>
        <a:lstStyle/>
        <a:p>
          <a:endParaRPr lang="en-US"/>
        </a:p>
      </dgm:t>
    </dgm:pt>
    <dgm:pt modelId="{C0B7BA0E-5B09-41A6-9430-F1756DA64B13}" type="sibTrans" cxnId="{4638FB00-CC63-45DA-8CBA-014528672EBD}">
      <dgm:prSet/>
      <dgm:spPr/>
      <dgm:t>
        <a:bodyPr/>
        <a:lstStyle/>
        <a:p>
          <a:endParaRPr lang="en-US"/>
        </a:p>
      </dgm:t>
    </dgm:pt>
    <dgm:pt modelId="{30D5E492-DF5B-4AA9-B55A-FA2E193E2237}" type="pres">
      <dgm:prSet presAssocID="{3B8AA9CD-2420-4002-9E5A-AC0B83EDBEE9}" presName="diagram" presStyleCnt="0">
        <dgm:presLayoutVars>
          <dgm:chPref val="1"/>
          <dgm:dir/>
          <dgm:animOne val="branch"/>
          <dgm:animLvl val="lvl"/>
          <dgm:resizeHandles/>
        </dgm:presLayoutVars>
      </dgm:prSet>
      <dgm:spPr/>
    </dgm:pt>
    <dgm:pt modelId="{2B81DAF0-D0A7-4643-94EA-4E8201519D22}" type="pres">
      <dgm:prSet presAssocID="{4991E39E-BA7B-482F-8963-7425B94AD254}" presName="root" presStyleCnt="0"/>
      <dgm:spPr/>
    </dgm:pt>
    <dgm:pt modelId="{1892A6EE-52A2-4760-AF43-0DF3282AAFE3}" type="pres">
      <dgm:prSet presAssocID="{4991E39E-BA7B-482F-8963-7425B94AD254}" presName="rootComposite" presStyleCnt="0"/>
      <dgm:spPr/>
    </dgm:pt>
    <dgm:pt modelId="{11C8F5B4-43F1-4128-A285-ECC78B14B80F}" type="pres">
      <dgm:prSet presAssocID="{4991E39E-BA7B-482F-8963-7425B94AD254}" presName="rootText" presStyleLbl="node1" presStyleIdx="0" presStyleCnt="3"/>
      <dgm:spPr/>
    </dgm:pt>
    <dgm:pt modelId="{86DB4259-5135-41C5-B1E3-90980D79EC8A}" type="pres">
      <dgm:prSet presAssocID="{4991E39E-BA7B-482F-8963-7425B94AD254}" presName="rootConnector" presStyleLbl="node1" presStyleIdx="0" presStyleCnt="3"/>
      <dgm:spPr/>
    </dgm:pt>
    <dgm:pt modelId="{D0A40892-A63A-467E-85F7-D26EAF885B68}" type="pres">
      <dgm:prSet presAssocID="{4991E39E-BA7B-482F-8963-7425B94AD254}" presName="childShape" presStyleCnt="0"/>
      <dgm:spPr/>
    </dgm:pt>
    <dgm:pt modelId="{19B212AD-1594-4916-9B6A-89A6519A95F0}" type="pres">
      <dgm:prSet presAssocID="{14B2C4A1-2B24-4104-98A3-A9D14AEDD3F7}" presName="Name13" presStyleLbl="parChTrans1D2" presStyleIdx="0" presStyleCnt="2"/>
      <dgm:spPr/>
    </dgm:pt>
    <dgm:pt modelId="{05ECBDE2-94C7-473F-9AC5-E96868557BF7}" type="pres">
      <dgm:prSet presAssocID="{4C506F32-AFDA-4392-BDEA-C8F2481D44ED}" presName="childText" presStyleLbl="bgAcc1" presStyleIdx="0" presStyleCnt="2">
        <dgm:presLayoutVars>
          <dgm:bulletEnabled val="1"/>
        </dgm:presLayoutVars>
      </dgm:prSet>
      <dgm:spPr/>
    </dgm:pt>
    <dgm:pt modelId="{397716E3-DC8C-4147-8C01-1C55D13C0B49}" type="pres">
      <dgm:prSet presAssocID="{EA6327FE-10DE-4824-808C-EFF3A694245E}" presName="root" presStyleCnt="0"/>
      <dgm:spPr/>
    </dgm:pt>
    <dgm:pt modelId="{CEA7021F-B00D-4445-841D-3AFB9D0FEADB}" type="pres">
      <dgm:prSet presAssocID="{EA6327FE-10DE-4824-808C-EFF3A694245E}" presName="rootComposite" presStyleCnt="0"/>
      <dgm:spPr/>
    </dgm:pt>
    <dgm:pt modelId="{A1A5D02C-A60E-44BC-9D78-2F057A828B67}" type="pres">
      <dgm:prSet presAssocID="{EA6327FE-10DE-4824-808C-EFF3A694245E}" presName="rootText" presStyleLbl="node1" presStyleIdx="1" presStyleCnt="3"/>
      <dgm:spPr/>
    </dgm:pt>
    <dgm:pt modelId="{B79B389E-0837-4C1C-9065-2A1BDC02FF15}" type="pres">
      <dgm:prSet presAssocID="{EA6327FE-10DE-4824-808C-EFF3A694245E}" presName="rootConnector" presStyleLbl="node1" presStyleIdx="1" presStyleCnt="3"/>
      <dgm:spPr/>
    </dgm:pt>
    <dgm:pt modelId="{C92819E7-D5A2-4F08-9F23-198D8E161CF3}" type="pres">
      <dgm:prSet presAssocID="{EA6327FE-10DE-4824-808C-EFF3A694245E}" presName="childShape" presStyleCnt="0"/>
      <dgm:spPr/>
    </dgm:pt>
    <dgm:pt modelId="{90386BBA-AD07-4E14-84A2-86450BA7B951}" type="pres">
      <dgm:prSet presAssocID="{6CAA0DE7-4ED5-43AE-880B-25074538412E}" presName="Name13" presStyleLbl="parChTrans1D2" presStyleIdx="1" presStyleCnt="2"/>
      <dgm:spPr/>
    </dgm:pt>
    <dgm:pt modelId="{30CE32E6-06FD-4EFC-B3A7-BA1E525F4285}" type="pres">
      <dgm:prSet presAssocID="{848E5336-8B2F-4205-A730-933A143EBBD7}" presName="childText" presStyleLbl="bgAcc1" presStyleIdx="1" presStyleCnt="2">
        <dgm:presLayoutVars>
          <dgm:bulletEnabled val="1"/>
        </dgm:presLayoutVars>
      </dgm:prSet>
      <dgm:spPr/>
    </dgm:pt>
    <dgm:pt modelId="{2C1DACCA-DA94-4C63-8505-22DF188075DF}" type="pres">
      <dgm:prSet presAssocID="{736506DF-B71D-41FE-B664-7CC351E3F53A}" presName="root" presStyleCnt="0"/>
      <dgm:spPr/>
    </dgm:pt>
    <dgm:pt modelId="{33EE4E0B-613C-41B7-887D-642BA95A4583}" type="pres">
      <dgm:prSet presAssocID="{736506DF-B71D-41FE-B664-7CC351E3F53A}" presName="rootComposite" presStyleCnt="0"/>
      <dgm:spPr/>
    </dgm:pt>
    <dgm:pt modelId="{B0D8CFB9-DE08-46A6-956A-65921146A10C}" type="pres">
      <dgm:prSet presAssocID="{736506DF-B71D-41FE-B664-7CC351E3F53A}" presName="rootText" presStyleLbl="node1" presStyleIdx="2" presStyleCnt="3"/>
      <dgm:spPr/>
    </dgm:pt>
    <dgm:pt modelId="{98D4D4E6-5F01-4B33-A1FD-D11A1CF658A0}" type="pres">
      <dgm:prSet presAssocID="{736506DF-B71D-41FE-B664-7CC351E3F53A}" presName="rootConnector" presStyleLbl="node1" presStyleIdx="2" presStyleCnt="3"/>
      <dgm:spPr/>
    </dgm:pt>
    <dgm:pt modelId="{639CCCF9-A81A-4A97-9198-0D4B63C24964}" type="pres">
      <dgm:prSet presAssocID="{736506DF-B71D-41FE-B664-7CC351E3F53A}" presName="childShape" presStyleCnt="0"/>
      <dgm:spPr/>
    </dgm:pt>
  </dgm:ptLst>
  <dgm:cxnLst>
    <dgm:cxn modelId="{4638FB00-CC63-45DA-8CBA-014528672EBD}" srcId="{3B8AA9CD-2420-4002-9E5A-AC0B83EDBEE9}" destId="{736506DF-B71D-41FE-B664-7CC351E3F53A}" srcOrd="2" destOrd="0" parTransId="{302A046F-A895-4EE4-937C-E81C2771B85B}" sibTransId="{C0B7BA0E-5B09-41A6-9430-F1756DA64B13}"/>
    <dgm:cxn modelId="{A945F021-59FB-4256-925A-808AAE424770}" type="presOf" srcId="{3B8AA9CD-2420-4002-9E5A-AC0B83EDBEE9}" destId="{30D5E492-DF5B-4AA9-B55A-FA2E193E2237}" srcOrd="0" destOrd="0" presId="urn:microsoft.com/office/officeart/2005/8/layout/hierarchy3"/>
    <dgm:cxn modelId="{2ECEEF2A-ED0F-4A65-A4B6-1ABBA7346A30}" type="presOf" srcId="{4991E39E-BA7B-482F-8963-7425B94AD254}" destId="{86DB4259-5135-41C5-B1E3-90980D79EC8A}" srcOrd="1" destOrd="0" presId="urn:microsoft.com/office/officeart/2005/8/layout/hierarchy3"/>
    <dgm:cxn modelId="{7615412E-C86F-4A5A-AD69-93ABE49E721D}" srcId="{3B8AA9CD-2420-4002-9E5A-AC0B83EDBEE9}" destId="{4991E39E-BA7B-482F-8963-7425B94AD254}" srcOrd="0" destOrd="0" parTransId="{FF890C12-C24E-4037-B124-33CD8C514282}" sibTransId="{79D4B330-B1C4-4C2C-BDC1-8DF66CEFD5FB}"/>
    <dgm:cxn modelId="{FEEAFA40-3807-42B1-A4EF-57A6E636D9E2}" srcId="{EA6327FE-10DE-4824-808C-EFF3A694245E}" destId="{848E5336-8B2F-4205-A730-933A143EBBD7}" srcOrd="0" destOrd="0" parTransId="{6CAA0DE7-4ED5-43AE-880B-25074538412E}" sibTransId="{2DB86182-A62C-415F-8E77-B943F5A6ED05}"/>
    <dgm:cxn modelId="{24E37D60-D80C-434F-B1C9-A8C8C1B325FF}" type="presOf" srcId="{4991E39E-BA7B-482F-8963-7425B94AD254}" destId="{11C8F5B4-43F1-4128-A285-ECC78B14B80F}" srcOrd="0" destOrd="0" presId="urn:microsoft.com/office/officeart/2005/8/layout/hierarchy3"/>
    <dgm:cxn modelId="{25BCC061-80C7-465A-BE14-A1A084D988CC}" type="presOf" srcId="{EA6327FE-10DE-4824-808C-EFF3A694245E}" destId="{A1A5D02C-A60E-44BC-9D78-2F057A828B67}" srcOrd="0" destOrd="0" presId="urn:microsoft.com/office/officeart/2005/8/layout/hierarchy3"/>
    <dgm:cxn modelId="{91976262-A2CD-4306-B678-01783EB4F425}" type="presOf" srcId="{848E5336-8B2F-4205-A730-933A143EBBD7}" destId="{30CE32E6-06FD-4EFC-B3A7-BA1E525F4285}" srcOrd="0" destOrd="0" presId="urn:microsoft.com/office/officeart/2005/8/layout/hierarchy3"/>
    <dgm:cxn modelId="{F3835163-9587-4AD6-B41A-4D454544C8B5}" type="presOf" srcId="{736506DF-B71D-41FE-B664-7CC351E3F53A}" destId="{98D4D4E6-5F01-4B33-A1FD-D11A1CF658A0}" srcOrd="1" destOrd="0" presId="urn:microsoft.com/office/officeart/2005/8/layout/hierarchy3"/>
    <dgm:cxn modelId="{F5A2B344-3EB6-4F05-9779-ACD5008B3142}" type="presOf" srcId="{4C506F32-AFDA-4392-BDEA-C8F2481D44ED}" destId="{05ECBDE2-94C7-473F-9AC5-E96868557BF7}" srcOrd="0" destOrd="0" presId="urn:microsoft.com/office/officeart/2005/8/layout/hierarchy3"/>
    <dgm:cxn modelId="{CA383882-0CE3-4FF8-866E-C4C9D75D93EB}" type="presOf" srcId="{EA6327FE-10DE-4824-808C-EFF3A694245E}" destId="{B79B389E-0837-4C1C-9065-2A1BDC02FF15}" srcOrd="1" destOrd="0" presId="urn:microsoft.com/office/officeart/2005/8/layout/hierarchy3"/>
    <dgm:cxn modelId="{A9E8C088-A6F2-4A6F-987C-4B750AAADCD1}" type="presOf" srcId="{736506DF-B71D-41FE-B664-7CC351E3F53A}" destId="{B0D8CFB9-DE08-46A6-956A-65921146A10C}" srcOrd="0" destOrd="0" presId="urn:microsoft.com/office/officeart/2005/8/layout/hierarchy3"/>
    <dgm:cxn modelId="{F32B238D-F3C4-44CC-8CDD-8AC3600F6945}" srcId="{3B8AA9CD-2420-4002-9E5A-AC0B83EDBEE9}" destId="{EA6327FE-10DE-4824-808C-EFF3A694245E}" srcOrd="1" destOrd="0" parTransId="{10DCAEFF-98D8-493A-A0D4-ACB94EB50DAD}" sibTransId="{039AAED6-2E13-47AF-8A98-87A0B0C3A1D5}"/>
    <dgm:cxn modelId="{018E2FAA-0186-4FC4-941B-7C7F641B200D}" type="presOf" srcId="{6CAA0DE7-4ED5-43AE-880B-25074538412E}" destId="{90386BBA-AD07-4E14-84A2-86450BA7B951}" srcOrd="0" destOrd="0" presId="urn:microsoft.com/office/officeart/2005/8/layout/hierarchy3"/>
    <dgm:cxn modelId="{671E1DAD-CC51-47BA-86DD-403AF1D1A33E}" type="presOf" srcId="{14B2C4A1-2B24-4104-98A3-A9D14AEDD3F7}" destId="{19B212AD-1594-4916-9B6A-89A6519A95F0}" srcOrd="0" destOrd="0" presId="urn:microsoft.com/office/officeart/2005/8/layout/hierarchy3"/>
    <dgm:cxn modelId="{BC8D74F7-504E-4FE1-8FAA-0FE7B45BFC2C}" srcId="{4991E39E-BA7B-482F-8963-7425B94AD254}" destId="{4C506F32-AFDA-4392-BDEA-C8F2481D44ED}" srcOrd="0" destOrd="0" parTransId="{14B2C4A1-2B24-4104-98A3-A9D14AEDD3F7}" sibTransId="{46BFC5FF-2F38-46F0-9206-85E3EA58FE9F}"/>
    <dgm:cxn modelId="{A6CF1D80-34DF-420E-9E87-6D96A7018838}" type="presParOf" srcId="{30D5E492-DF5B-4AA9-B55A-FA2E193E2237}" destId="{2B81DAF0-D0A7-4643-94EA-4E8201519D22}" srcOrd="0" destOrd="0" presId="urn:microsoft.com/office/officeart/2005/8/layout/hierarchy3"/>
    <dgm:cxn modelId="{7CA87D58-B3E3-4690-8A21-48BFDEB72E68}" type="presParOf" srcId="{2B81DAF0-D0A7-4643-94EA-4E8201519D22}" destId="{1892A6EE-52A2-4760-AF43-0DF3282AAFE3}" srcOrd="0" destOrd="0" presId="urn:microsoft.com/office/officeart/2005/8/layout/hierarchy3"/>
    <dgm:cxn modelId="{845889B3-C98F-4801-ACF3-90DE8761B5A2}" type="presParOf" srcId="{1892A6EE-52A2-4760-AF43-0DF3282AAFE3}" destId="{11C8F5B4-43F1-4128-A285-ECC78B14B80F}" srcOrd="0" destOrd="0" presId="urn:microsoft.com/office/officeart/2005/8/layout/hierarchy3"/>
    <dgm:cxn modelId="{9A7F2550-2C65-4AC7-A465-67EC8299F1F7}" type="presParOf" srcId="{1892A6EE-52A2-4760-AF43-0DF3282AAFE3}" destId="{86DB4259-5135-41C5-B1E3-90980D79EC8A}" srcOrd="1" destOrd="0" presId="urn:microsoft.com/office/officeart/2005/8/layout/hierarchy3"/>
    <dgm:cxn modelId="{A62C5E82-4B15-4460-B26F-57E9660F6709}" type="presParOf" srcId="{2B81DAF0-D0A7-4643-94EA-4E8201519D22}" destId="{D0A40892-A63A-467E-85F7-D26EAF885B68}" srcOrd="1" destOrd="0" presId="urn:microsoft.com/office/officeart/2005/8/layout/hierarchy3"/>
    <dgm:cxn modelId="{CD0ADCB5-D969-4C1B-B7FA-F3CF02BD8613}" type="presParOf" srcId="{D0A40892-A63A-467E-85F7-D26EAF885B68}" destId="{19B212AD-1594-4916-9B6A-89A6519A95F0}" srcOrd="0" destOrd="0" presId="urn:microsoft.com/office/officeart/2005/8/layout/hierarchy3"/>
    <dgm:cxn modelId="{1DFCC0DD-0124-4B9F-A99D-83CEFAFE1C85}" type="presParOf" srcId="{D0A40892-A63A-467E-85F7-D26EAF885B68}" destId="{05ECBDE2-94C7-473F-9AC5-E96868557BF7}" srcOrd="1" destOrd="0" presId="urn:microsoft.com/office/officeart/2005/8/layout/hierarchy3"/>
    <dgm:cxn modelId="{31797B3F-48B4-464F-A982-DC219C5CA7AE}" type="presParOf" srcId="{30D5E492-DF5B-4AA9-B55A-FA2E193E2237}" destId="{397716E3-DC8C-4147-8C01-1C55D13C0B49}" srcOrd="1" destOrd="0" presId="urn:microsoft.com/office/officeart/2005/8/layout/hierarchy3"/>
    <dgm:cxn modelId="{1979761C-5494-4FE7-A429-5CF6B07023C3}" type="presParOf" srcId="{397716E3-DC8C-4147-8C01-1C55D13C0B49}" destId="{CEA7021F-B00D-4445-841D-3AFB9D0FEADB}" srcOrd="0" destOrd="0" presId="urn:microsoft.com/office/officeart/2005/8/layout/hierarchy3"/>
    <dgm:cxn modelId="{E405AC93-F200-4C3C-8822-6FD2F3C9ECD4}" type="presParOf" srcId="{CEA7021F-B00D-4445-841D-3AFB9D0FEADB}" destId="{A1A5D02C-A60E-44BC-9D78-2F057A828B67}" srcOrd="0" destOrd="0" presId="urn:microsoft.com/office/officeart/2005/8/layout/hierarchy3"/>
    <dgm:cxn modelId="{6608A803-A22F-4792-8DB8-07CABC929272}" type="presParOf" srcId="{CEA7021F-B00D-4445-841D-3AFB9D0FEADB}" destId="{B79B389E-0837-4C1C-9065-2A1BDC02FF15}" srcOrd="1" destOrd="0" presId="urn:microsoft.com/office/officeart/2005/8/layout/hierarchy3"/>
    <dgm:cxn modelId="{2AA085A6-8593-4E1A-9CA4-E86C6EE762C8}" type="presParOf" srcId="{397716E3-DC8C-4147-8C01-1C55D13C0B49}" destId="{C92819E7-D5A2-4F08-9F23-198D8E161CF3}" srcOrd="1" destOrd="0" presId="urn:microsoft.com/office/officeart/2005/8/layout/hierarchy3"/>
    <dgm:cxn modelId="{E48EAF73-5A71-400F-8D95-B766E57B417C}" type="presParOf" srcId="{C92819E7-D5A2-4F08-9F23-198D8E161CF3}" destId="{90386BBA-AD07-4E14-84A2-86450BA7B951}" srcOrd="0" destOrd="0" presId="urn:microsoft.com/office/officeart/2005/8/layout/hierarchy3"/>
    <dgm:cxn modelId="{50289937-B217-441F-88E7-5D101F9388BD}" type="presParOf" srcId="{C92819E7-D5A2-4F08-9F23-198D8E161CF3}" destId="{30CE32E6-06FD-4EFC-B3A7-BA1E525F4285}" srcOrd="1" destOrd="0" presId="urn:microsoft.com/office/officeart/2005/8/layout/hierarchy3"/>
    <dgm:cxn modelId="{3944FE52-F572-4D7F-844D-D1C2752B2C33}" type="presParOf" srcId="{30D5E492-DF5B-4AA9-B55A-FA2E193E2237}" destId="{2C1DACCA-DA94-4C63-8505-22DF188075DF}" srcOrd="2" destOrd="0" presId="urn:microsoft.com/office/officeart/2005/8/layout/hierarchy3"/>
    <dgm:cxn modelId="{3386A3E4-3EB4-4D62-890D-CB4C067C24E4}" type="presParOf" srcId="{2C1DACCA-DA94-4C63-8505-22DF188075DF}" destId="{33EE4E0B-613C-41B7-887D-642BA95A4583}" srcOrd="0" destOrd="0" presId="urn:microsoft.com/office/officeart/2005/8/layout/hierarchy3"/>
    <dgm:cxn modelId="{5D5D7A67-3F35-42BC-AD79-E01AA47DCB74}" type="presParOf" srcId="{33EE4E0B-613C-41B7-887D-642BA95A4583}" destId="{B0D8CFB9-DE08-46A6-956A-65921146A10C}" srcOrd="0" destOrd="0" presId="urn:microsoft.com/office/officeart/2005/8/layout/hierarchy3"/>
    <dgm:cxn modelId="{7AECF8BE-4E02-4C47-ABAB-63D24B0D96F0}" type="presParOf" srcId="{33EE4E0B-613C-41B7-887D-642BA95A4583}" destId="{98D4D4E6-5F01-4B33-A1FD-D11A1CF658A0}" srcOrd="1" destOrd="0" presId="urn:microsoft.com/office/officeart/2005/8/layout/hierarchy3"/>
    <dgm:cxn modelId="{C8A2BE97-7BF8-414F-8B07-39BE468EEA9D}" type="presParOf" srcId="{2C1DACCA-DA94-4C63-8505-22DF188075DF}" destId="{639CCCF9-A81A-4A97-9198-0D4B63C2496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CA1DF-E478-E74F-8C9F-E5ECEC906BB9}">
      <dsp:nvSpPr>
        <dsp:cNvPr id="0" name=""/>
        <dsp:cNvSpPr/>
      </dsp:nvSpPr>
      <dsp:spPr>
        <a:xfrm>
          <a:off x="1674" y="620528"/>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Exploratory Analysis</a:t>
          </a:r>
        </a:p>
      </dsp:txBody>
      <dsp:txXfrm>
        <a:off x="299702" y="620528"/>
        <a:ext cx="894085" cy="596056"/>
      </dsp:txXfrm>
    </dsp:sp>
    <dsp:sp modelId="{FE739443-FF02-1C4D-8B61-EC832C31A472}">
      <dsp:nvSpPr>
        <dsp:cNvPr id="0" name=""/>
        <dsp:cNvSpPr/>
      </dsp:nvSpPr>
      <dsp:spPr>
        <a:xfrm>
          <a:off x="1342801" y="620528"/>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Feature Selection</a:t>
          </a:r>
        </a:p>
      </dsp:txBody>
      <dsp:txXfrm>
        <a:off x="1640829" y="620528"/>
        <a:ext cx="894085" cy="596056"/>
      </dsp:txXfrm>
    </dsp:sp>
    <dsp:sp modelId="{4FBF459A-9723-5946-87F5-7617E590FB03}">
      <dsp:nvSpPr>
        <dsp:cNvPr id="0" name=""/>
        <dsp:cNvSpPr/>
      </dsp:nvSpPr>
      <dsp:spPr>
        <a:xfrm>
          <a:off x="2683929" y="637152"/>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Model Development</a:t>
          </a:r>
        </a:p>
      </dsp:txBody>
      <dsp:txXfrm>
        <a:off x="2981957" y="637152"/>
        <a:ext cx="894085" cy="596056"/>
      </dsp:txXfrm>
    </dsp:sp>
    <dsp:sp modelId="{DC0E4D56-376B-4B40-9FE8-401425A0723E}">
      <dsp:nvSpPr>
        <dsp:cNvPr id="0" name=""/>
        <dsp:cNvSpPr/>
      </dsp:nvSpPr>
      <dsp:spPr>
        <a:xfrm>
          <a:off x="4025056" y="620528"/>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Model Accuracy</a:t>
          </a:r>
        </a:p>
      </dsp:txBody>
      <dsp:txXfrm>
        <a:off x="4323084" y="620528"/>
        <a:ext cx="894085" cy="596056"/>
      </dsp:txXfrm>
    </dsp:sp>
    <dsp:sp modelId="{E5AE0ABB-2C15-CF4E-9888-145FAAABA06F}">
      <dsp:nvSpPr>
        <dsp:cNvPr id="0" name=""/>
        <dsp:cNvSpPr/>
      </dsp:nvSpPr>
      <dsp:spPr>
        <a:xfrm>
          <a:off x="5366184" y="620528"/>
          <a:ext cx="1490141" cy="5960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Price Prediction</a:t>
          </a:r>
        </a:p>
      </dsp:txBody>
      <dsp:txXfrm>
        <a:off x="5664212" y="620528"/>
        <a:ext cx="894085" cy="596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8F5B4-43F1-4128-A285-ECC78B14B80F}">
      <dsp:nvSpPr>
        <dsp:cNvPr id="0" name=""/>
        <dsp:cNvSpPr/>
      </dsp:nvSpPr>
      <dsp:spPr>
        <a:xfrm>
          <a:off x="1116" y="1334254"/>
          <a:ext cx="2611933" cy="13059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Initially, we have done EDA to see the distribution of data using Histograms and boxplots, our descriptive statistics helped to understand the variability and ranges. </a:t>
          </a:r>
        </a:p>
      </dsp:txBody>
      <dsp:txXfrm>
        <a:off x="39366" y="1372504"/>
        <a:ext cx="2535433" cy="1229466"/>
      </dsp:txXfrm>
    </dsp:sp>
    <dsp:sp modelId="{19B212AD-1594-4916-9B6A-89A6519A95F0}">
      <dsp:nvSpPr>
        <dsp:cNvPr id="0" name=""/>
        <dsp:cNvSpPr/>
      </dsp:nvSpPr>
      <dsp:spPr>
        <a:xfrm>
          <a:off x="262309" y="2640221"/>
          <a:ext cx="261193" cy="979475"/>
        </a:xfrm>
        <a:custGeom>
          <a:avLst/>
          <a:gdLst/>
          <a:ahLst/>
          <a:cxnLst/>
          <a:rect l="0" t="0" r="0" b="0"/>
          <a:pathLst>
            <a:path>
              <a:moveTo>
                <a:pt x="0" y="0"/>
              </a:moveTo>
              <a:lnTo>
                <a:pt x="0" y="979475"/>
              </a:lnTo>
              <a:lnTo>
                <a:pt x="261193" y="97947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ECBDE2-94C7-473F-9AC5-E96868557BF7}">
      <dsp:nvSpPr>
        <dsp:cNvPr id="0" name=""/>
        <dsp:cNvSpPr/>
      </dsp:nvSpPr>
      <dsp:spPr>
        <a:xfrm>
          <a:off x="523502" y="2966713"/>
          <a:ext cx="2089546" cy="130596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Using two-way-ANOVA, we have done the feature selection criterion.</a:t>
          </a:r>
        </a:p>
      </dsp:txBody>
      <dsp:txXfrm>
        <a:off x="561752" y="3004963"/>
        <a:ext cx="2013046" cy="1229466"/>
      </dsp:txXfrm>
    </dsp:sp>
    <dsp:sp modelId="{A1A5D02C-A60E-44BC-9D78-2F057A828B67}">
      <dsp:nvSpPr>
        <dsp:cNvPr id="0" name=""/>
        <dsp:cNvSpPr/>
      </dsp:nvSpPr>
      <dsp:spPr>
        <a:xfrm>
          <a:off x="3266033" y="1334254"/>
          <a:ext cx="2611933" cy="1305966"/>
        </a:xfrm>
        <a:prstGeom prst="roundRect">
          <a:avLst>
            <a:gd name="adj" fmla="val 10000"/>
          </a:avLst>
        </a:prstGeom>
        <a:solidFill>
          <a:schemeClr val="accent3">
            <a:hueOff val="4857144"/>
            <a:satOff val="0"/>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Based on our data, we have built four different classification algorithms (60% Train and 40% Test Data)and compared the accuracy of each models.</a:t>
          </a:r>
        </a:p>
      </dsp:txBody>
      <dsp:txXfrm>
        <a:off x="3304283" y="1372504"/>
        <a:ext cx="2535433" cy="1229466"/>
      </dsp:txXfrm>
    </dsp:sp>
    <dsp:sp modelId="{90386BBA-AD07-4E14-84A2-86450BA7B951}">
      <dsp:nvSpPr>
        <dsp:cNvPr id="0" name=""/>
        <dsp:cNvSpPr/>
      </dsp:nvSpPr>
      <dsp:spPr>
        <a:xfrm>
          <a:off x="3527226" y="2640221"/>
          <a:ext cx="261193" cy="979475"/>
        </a:xfrm>
        <a:custGeom>
          <a:avLst/>
          <a:gdLst/>
          <a:ahLst/>
          <a:cxnLst/>
          <a:rect l="0" t="0" r="0" b="0"/>
          <a:pathLst>
            <a:path>
              <a:moveTo>
                <a:pt x="0" y="0"/>
              </a:moveTo>
              <a:lnTo>
                <a:pt x="0" y="979475"/>
              </a:lnTo>
              <a:lnTo>
                <a:pt x="261193" y="97947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CE32E6-06FD-4EFC-B3A7-BA1E525F4285}">
      <dsp:nvSpPr>
        <dsp:cNvPr id="0" name=""/>
        <dsp:cNvSpPr/>
      </dsp:nvSpPr>
      <dsp:spPr>
        <a:xfrm>
          <a:off x="3788419" y="2966713"/>
          <a:ext cx="2089546" cy="130596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9714288"/>
              <a:satOff val="0"/>
              <a:lumOff val="1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Accuracy: </a:t>
          </a:r>
          <a:r>
            <a:rPr lang="en-US" sz="1900" i="1" kern="1200" dirty="0" err="1">
              <a:latin typeface="Times New Roman" panose="02020603050405020304" pitchFamily="18" charset="0"/>
              <a:cs typeface="Times New Roman" panose="02020603050405020304" pitchFamily="18" charset="0"/>
            </a:rPr>
            <a:t>MclustDA</a:t>
          </a:r>
          <a:r>
            <a:rPr lang="en-US" sz="1900" i="1" kern="1200" dirty="0">
              <a:latin typeface="Times New Roman" panose="02020603050405020304" pitchFamily="18" charset="0"/>
              <a:cs typeface="Times New Roman" panose="02020603050405020304" pitchFamily="18" charset="0"/>
            </a:rPr>
            <a:t> &gt;QDA&gt; </a:t>
          </a:r>
          <a:r>
            <a:rPr lang="en-US" sz="1900" i="1" kern="1200" dirty="0" err="1">
              <a:latin typeface="Times New Roman" panose="02020603050405020304" pitchFamily="18" charset="0"/>
              <a:cs typeface="Times New Roman" panose="02020603050405020304" pitchFamily="18" charset="0"/>
            </a:rPr>
            <a:t>MclustEDDA</a:t>
          </a:r>
          <a:r>
            <a:rPr lang="en-US" sz="1900" i="1" kern="1200" dirty="0">
              <a:latin typeface="Times New Roman" panose="02020603050405020304" pitchFamily="18" charset="0"/>
              <a:cs typeface="Times New Roman" panose="02020603050405020304" pitchFamily="18" charset="0"/>
            </a:rPr>
            <a:t>&gt;LDA</a:t>
          </a:r>
        </a:p>
      </dsp:txBody>
      <dsp:txXfrm>
        <a:off x="3826669" y="3004963"/>
        <a:ext cx="2013046" cy="1229466"/>
      </dsp:txXfrm>
    </dsp:sp>
    <dsp:sp modelId="{B0D8CFB9-DE08-46A6-956A-65921146A10C}">
      <dsp:nvSpPr>
        <dsp:cNvPr id="0" name=""/>
        <dsp:cNvSpPr/>
      </dsp:nvSpPr>
      <dsp:spPr>
        <a:xfrm>
          <a:off x="6530950" y="1334254"/>
          <a:ext cx="2611933" cy="1305966"/>
        </a:xfrm>
        <a:prstGeom prst="roundRect">
          <a:avLst>
            <a:gd name="adj" fmla="val 10000"/>
          </a:avLst>
        </a:prstGeom>
        <a:solidFill>
          <a:schemeClr val="accent3">
            <a:hueOff val="9714288"/>
            <a:satOff val="0"/>
            <a:lumOff val="1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Finally,</a:t>
          </a:r>
          <a:r>
            <a:rPr lang="en-US" sz="1500" kern="1200" baseline="0" dirty="0">
              <a:latin typeface="Times New Roman" panose="02020603050405020304" pitchFamily="18" charset="0"/>
              <a:cs typeface="Times New Roman" panose="02020603050405020304" pitchFamily="18" charset="0"/>
            </a:rPr>
            <a:t> we have compared the predicted price for all the four models and found that QDA can most accurately predict price base on test data set. </a:t>
          </a:r>
          <a:endParaRPr lang="en-US" sz="1500" kern="1200" dirty="0">
            <a:latin typeface="Times New Roman" panose="02020603050405020304" pitchFamily="18" charset="0"/>
            <a:cs typeface="Times New Roman" panose="02020603050405020304" pitchFamily="18" charset="0"/>
          </a:endParaRPr>
        </a:p>
      </dsp:txBody>
      <dsp:txXfrm>
        <a:off x="6569200" y="1372504"/>
        <a:ext cx="2535433" cy="12294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F26E9750-DF92-47F3-A0B3-FB8AFBFB7567}" type="datetimeFigureOut">
              <a:rPr lang="en-US" smtClean="0"/>
              <a:t>4/8/2022</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F74C28D3-CD96-4E45-B07C-A8446D1DA091}" type="slidenum">
              <a:rPr lang="en-US" smtClean="0"/>
              <a:t>‹#›</a:t>
            </a:fld>
            <a:endParaRPr lang="en-US"/>
          </a:p>
        </p:txBody>
      </p:sp>
    </p:spTree>
    <p:extLst>
      <p:ext uri="{BB962C8B-B14F-4D97-AF65-F5344CB8AC3E}">
        <p14:creationId xmlns:p14="http://schemas.microsoft.com/office/powerpoint/2010/main" val="183668708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9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4C28D3-CD96-4E45-B07C-A8446D1DA091}" type="slidenum">
              <a:rPr lang="en-US" smtClean="0"/>
              <a:t>1</a:t>
            </a:fld>
            <a:endParaRPr lang="en-US"/>
          </a:p>
        </p:txBody>
      </p:sp>
    </p:spTree>
    <p:extLst>
      <p:ext uri="{BB962C8B-B14F-4D97-AF65-F5344CB8AC3E}">
        <p14:creationId xmlns:p14="http://schemas.microsoft.com/office/powerpoint/2010/main" val="416897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9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4C28D3-CD96-4E45-B07C-A8446D1DA091}" type="slidenum">
              <a:rPr lang="en-US" smtClean="0"/>
              <a:t>2</a:t>
            </a:fld>
            <a:endParaRPr lang="en-US"/>
          </a:p>
        </p:txBody>
      </p:sp>
    </p:spTree>
    <p:extLst>
      <p:ext uri="{BB962C8B-B14F-4D97-AF65-F5344CB8AC3E}">
        <p14:creationId xmlns:p14="http://schemas.microsoft.com/office/powerpoint/2010/main" val="294158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9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4C28D3-CD96-4E45-B07C-A8446D1DA091}" type="slidenum">
              <a:rPr lang="en-US" smtClean="0"/>
              <a:t>3</a:t>
            </a:fld>
            <a:endParaRPr lang="en-US"/>
          </a:p>
        </p:txBody>
      </p:sp>
    </p:spTree>
    <p:extLst>
      <p:ext uri="{BB962C8B-B14F-4D97-AF65-F5344CB8AC3E}">
        <p14:creationId xmlns:p14="http://schemas.microsoft.com/office/powerpoint/2010/main" val="294158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9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C190C1-611A-4787-88BD-8A543DB63DF1}" type="slidenum">
              <a:rPr lang="en-US" smtClean="0"/>
              <a:t>12</a:t>
            </a:fld>
            <a:endParaRPr lang="en-US"/>
          </a:p>
        </p:txBody>
      </p:sp>
    </p:spTree>
    <p:extLst>
      <p:ext uri="{BB962C8B-B14F-4D97-AF65-F5344CB8AC3E}">
        <p14:creationId xmlns:p14="http://schemas.microsoft.com/office/powerpoint/2010/main" val="70250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C28D3-CD96-4E45-B07C-A8446D1DA091}" type="slidenum">
              <a:rPr lang="en-US" smtClean="0"/>
              <a:t>17</a:t>
            </a:fld>
            <a:endParaRPr lang="en-US"/>
          </a:p>
        </p:txBody>
      </p:sp>
    </p:spTree>
    <p:extLst>
      <p:ext uri="{BB962C8B-B14F-4D97-AF65-F5344CB8AC3E}">
        <p14:creationId xmlns:p14="http://schemas.microsoft.com/office/powerpoint/2010/main" val="54701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C28D3-CD96-4E45-B07C-A8446D1DA091}" type="slidenum">
              <a:rPr lang="en-US" smtClean="0"/>
              <a:t>19</a:t>
            </a:fld>
            <a:endParaRPr lang="en-US"/>
          </a:p>
        </p:txBody>
      </p:sp>
    </p:spTree>
    <p:extLst>
      <p:ext uri="{BB962C8B-B14F-4D97-AF65-F5344CB8AC3E}">
        <p14:creationId xmlns:p14="http://schemas.microsoft.com/office/powerpoint/2010/main" val="1134333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C28D3-CD96-4E45-B07C-A8446D1DA091}" type="slidenum">
              <a:rPr lang="en-US" smtClean="0"/>
              <a:t>21</a:t>
            </a:fld>
            <a:endParaRPr lang="en-US"/>
          </a:p>
        </p:txBody>
      </p:sp>
    </p:spTree>
    <p:extLst>
      <p:ext uri="{BB962C8B-B14F-4D97-AF65-F5344CB8AC3E}">
        <p14:creationId xmlns:p14="http://schemas.microsoft.com/office/powerpoint/2010/main" val="297834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145" y="5549903"/>
            <a:ext cx="3160127" cy="982847"/>
          </a:xfrm>
          <a:prstGeom prst="rect">
            <a:avLst/>
          </a:prstGeom>
        </p:spPr>
      </p:pic>
      <p:sp>
        <p:nvSpPr>
          <p:cNvPr id="7" name="Rectangle 6"/>
          <p:cNvSpPr/>
          <p:nvPr/>
        </p:nvSpPr>
        <p:spPr>
          <a:xfrm>
            <a:off x="228600" y="304800"/>
            <a:ext cx="86868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ctrTitle"/>
          </p:nvPr>
        </p:nvSpPr>
        <p:spPr>
          <a:xfrm>
            <a:off x="628650" y="1548245"/>
            <a:ext cx="7886700" cy="2240280"/>
          </a:xfrm>
        </p:spPr>
        <p:txBody>
          <a:bodyPr anchor="b">
            <a:normAutofit/>
          </a:bodyPr>
          <a:lstStyle>
            <a:lvl1pPr algn="ctr">
              <a:defRPr sz="3300">
                <a:solidFill>
                  <a:schemeClr val="bg1"/>
                </a:solidFill>
                <a:effectLst/>
              </a:defRPr>
            </a:lvl1pPr>
          </a:lstStyle>
          <a:p>
            <a:r>
              <a:rPr lang="en-US"/>
              <a:t>Click to edit Master title style</a:t>
            </a:r>
          </a:p>
        </p:txBody>
      </p:sp>
      <p:sp>
        <p:nvSpPr>
          <p:cNvPr id="3" name="Subtitle 2"/>
          <p:cNvSpPr>
            <a:spLocks noGrp="1"/>
          </p:cNvSpPr>
          <p:nvPr>
            <p:ph type="subTitle" idx="1"/>
          </p:nvPr>
        </p:nvSpPr>
        <p:spPr>
          <a:xfrm>
            <a:off x="628650" y="3854659"/>
            <a:ext cx="7886700" cy="1143000"/>
          </a:xfrm>
        </p:spPr>
        <p:txBody>
          <a:bodyPr>
            <a:normAutofit/>
          </a:bodyPr>
          <a:lstStyle>
            <a:lvl1pPr marL="0" indent="0" algn="ctr">
              <a:buNone/>
              <a:defRPr sz="2100" b="1" cap="all" spc="38" baseline="0">
                <a:solidFill>
                  <a:schemeClr val="bg1"/>
                </a:solidFill>
                <a:effectLs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498773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6115050" y="0"/>
            <a:ext cx="30289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title"/>
          </p:nvPr>
        </p:nvSpPr>
        <p:spPr>
          <a:xfrm>
            <a:off x="6399610" y="1683327"/>
            <a:ext cx="2344340" cy="2877260"/>
          </a:xfrm>
        </p:spPr>
        <p:txBody>
          <a:bodyPr anchor="b">
            <a:normAutofit/>
          </a:bodyPr>
          <a:lstStyle>
            <a:lvl1pPr>
              <a:defRPr sz="2300">
                <a:solidFill>
                  <a:schemeClr val="bg1"/>
                </a:solidFill>
                <a:effectLst/>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2"/>
            <a:ext cx="6076188" cy="6857999"/>
          </a:xfrm>
        </p:spPr>
        <p:txBody>
          <a:bodyPr tIns="3429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399610" y="4591761"/>
            <a:ext cx="2344340" cy="1580440"/>
          </a:xfrm>
        </p:spPr>
        <p:txBody>
          <a:bodyPr>
            <a:normAutofit/>
          </a:bodyPr>
          <a:lstStyle>
            <a:lvl1pPr marL="0" indent="0">
              <a:spcBef>
                <a:spcPts val="600"/>
              </a:spcBef>
              <a:buNone/>
              <a:defRPr sz="1800" b="1">
                <a:solidFill>
                  <a:schemeClr val="bg1"/>
                </a:solidFill>
                <a:effectLst/>
                <a:latin typeface="+mj-lt"/>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15051" y="6100796"/>
            <a:ext cx="2356658" cy="735676"/>
          </a:xfrm>
          <a:prstGeom prst="rect">
            <a:avLst/>
          </a:prstGeom>
        </p:spPr>
      </p:pic>
    </p:spTree>
    <p:extLst>
      <p:ext uri="{BB962C8B-B14F-4D97-AF65-F5344CB8AC3E}">
        <p14:creationId xmlns:p14="http://schemas.microsoft.com/office/powerpoint/2010/main" val="246070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143000" y="6601556"/>
            <a:ext cx="4868536" cy="228600"/>
          </a:xfrm>
          <a:prstGeom prst="rect">
            <a:avLst/>
          </a:prstGeom>
        </p:spPr>
        <p:txBody>
          <a:bodyPr lIns="68580" tIns="34290" rIns="68580" bIns="34290"/>
          <a:lstStyle/>
          <a:p>
            <a:endParaRPr lang="en-US"/>
          </a:p>
        </p:txBody>
      </p:sp>
      <p:sp>
        <p:nvSpPr>
          <p:cNvPr id="4" name="Date Placeholder 3"/>
          <p:cNvSpPr>
            <a:spLocks noGrp="1"/>
          </p:cNvSpPr>
          <p:nvPr>
            <p:ph type="dt" sz="half" idx="10"/>
          </p:nvPr>
        </p:nvSpPr>
        <p:spPr>
          <a:xfrm>
            <a:off x="6140931" y="6601556"/>
            <a:ext cx="1150548" cy="228600"/>
          </a:xfrm>
          <a:prstGeom prst="rect">
            <a:avLst/>
          </a:prstGeom>
        </p:spPr>
        <p:txBody>
          <a:bodyPr lIns="68580" tIns="34290" rIns="68580" bIns="34290"/>
          <a:lstStyle/>
          <a:p>
            <a:fld id="{BD2192C7-266E-4842-B655-C1510580F7A9}" type="datetimeFigureOut">
              <a:rPr lang="en-US" smtClean="0"/>
              <a:t>4/8/2022</a:t>
            </a:fld>
            <a:endParaRPr lang="en-US"/>
          </a:p>
        </p:txBody>
      </p:sp>
      <p:sp>
        <p:nvSpPr>
          <p:cNvPr id="6" name="Slide Number Placeholder 5"/>
          <p:cNvSpPr>
            <a:spLocks noGrp="1"/>
          </p:cNvSpPr>
          <p:nvPr>
            <p:ph type="sldNum" sz="quarter" idx="12"/>
          </p:nvPr>
        </p:nvSpPr>
        <p:spPr>
          <a:xfrm>
            <a:off x="7420875" y="6601556"/>
            <a:ext cx="580127" cy="228600"/>
          </a:xfrm>
          <a:prstGeom prst="rect">
            <a:avLst/>
          </a:prstGeom>
        </p:spPr>
        <p:txBody>
          <a:bodyPr lIns="68580" tIns="34290" rIns="68580" bIns="34290"/>
          <a:lstStyle/>
          <a:p>
            <a:fld id="{1BA69DBD-6F99-4699-87CC-ED1FAFEFE8A7}" type="slidenum">
              <a:rPr lang="en-US" smtClean="0"/>
              <a:t>‹#›</a:t>
            </a:fld>
            <a:endParaRPr lang="en-US"/>
          </a:p>
        </p:txBody>
      </p:sp>
    </p:spTree>
    <p:extLst>
      <p:ext uri="{BB962C8B-B14F-4D97-AF65-F5344CB8AC3E}">
        <p14:creationId xmlns:p14="http://schemas.microsoft.com/office/powerpoint/2010/main" val="67708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719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1" y="457200"/>
            <a:ext cx="5286375" cy="5719763"/>
          </a:xfrm>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143000" y="6601556"/>
            <a:ext cx="4868536" cy="228600"/>
          </a:xfrm>
          <a:prstGeom prst="rect">
            <a:avLst/>
          </a:prstGeom>
        </p:spPr>
        <p:txBody>
          <a:bodyPr lIns="68580" tIns="34290" rIns="68580" bIns="34290"/>
          <a:lstStyle/>
          <a:p>
            <a:endParaRPr lang="en-US"/>
          </a:p>
        </p:txBody>
      </p:sp>
      <p:sp>
        <p:nvSpPr>
          <p:cNvPr id="4" name="Date Placeholder 3"/>
          <p:cNvSpPr>
            <a:spLocks noGrp="1"/>
          </p:cNvSpPr>
          <p:nvPr>
            <p:ph type="dt" sz="half" idx="10"/>
          </p:nvPr>
        </p:nvSpPr>
        <p:spPr>
          <a:xfrm>
            <a:off x="6140931" y="6601556"/>
            <a:ext cx="1150548" cy="228600"/>
          </a:xfrm>
          <a:prstGeom prst="rect">
            <a:avLst/>
          </a:prstGeom>
        </p:spPr>
        <p:txBody>
          <a:bodyPr lIns="68580" tIns="34290" rIns="68580" bIns="34290"/>
          <a:lstStyle/>
          <a:p>
            <a:fld id="{BD2192C7-266E-4842-B655-C1510580F7A9}" type="datetimeFigureOut">
              <a:rPr lang="en-US" smtClean="0"/>
              <a:t>4/8/2022</a:t>
            </a:fld>
            <a:endParaRPr lang="en-US"/>
          </a:p>
        </p:txBody>
      </p:sp>
      <p:sp>
        <p:nvSpPr>
          <p:cNvPr id="6" name="Slide Number Placeholder 5"/>
          <p:cNvSpPr>
            <a:spLocks noGrp="1"/>
          </p:cNvSpPr>
          <p:nvPr>
            <p:ph type="sldNum" sz="quarter" idx="12"/>
          </p:nvPr>
        </p:nvSpPr>
        <p:spPr>
          <a:xfrm>
            <a:off x="7420875" y="6601556"/>
            <a:ext cx="580127" cy="228600"/>
          </a:xfrm>
          <a:prstGeom prst="rect">
            <a:avLst/>
          </a:prstGeom>
        </p:spPr>
        <p:txBody>
          <a:bodyPr lIns="68580" tIns="34290" rIns="68580" bIns="34290"/>
          <a:lstStyle/>
          <a:p>
            <a:fld id="{1BA69DBD-6F99-4699-87CC-ED1FAFEFE8A7}" type="slidenum">
              <a:rPr lang="en-US" smtClean="0"/>
              <a:t>‹#›</a:t>
            </a:fld>
            <a:endParaRPr lang="en-US"/>
          </a:p>
        </p:txBody>
      </p:sp>
    </p:spTree>
    <p:extLst>
      <p:ext uri="{BB962C8B-B14F-4D97-AF65-F5344CB8AC3E}">
        <p14:creationId xmlns:p14="http://schemas.microsoft.com/office/powerpoint/2010/main" val="421680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p:nvSpPr>
        <p:spPr>
          <a:xfrm>
            <a:off x="0" y="4800600"/>
            <a:ext cx="9144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ctrTitle"/>
          </p:nvPr>
        </p:nvSpPr>
        <p:spPr>
          <a:xfrm>
            <a:off x="400050" y="5084483"/>
            <a:ext cx="8343900" cy="914400"/>
          </a:xfrm>
        </p:spPr>
        <p:txBody>
          <a:bodyPr anchor="b">
            <a:normAutofit/>
          </a:bodyPr>
          <a:lstStyle>
            <a:lvl1pPr algn="ctr">
              <a:defRPr sz="3300" spc="-38" baseline="0">
                <a:solidFill>
                  <a:schemeClr val="bg1"/>
                </a:solidFill>
                <a:effectLst/>
              </a:defRPr>
            </a:lvl1pPr>
          </a:lstStyle>
          <a:p>
            <a:r>
              <a:rPr lang="en-US"/>
              <a:t>Click to edit Master title style</a:t>
            </a:r>
          </a:p>
        </p:txBody>
      </p:sp>
      <p:sp>
        <p:nvSpPr>
          <p:cNvPr id="9" name="Picture Placeholder 2" descr="An empty placeholder to add an image. Click on the placeholder and select the image that you wish to add"/>
          <p:cNvSpPr>
            <a:spLocks noGrp="1"/>
          </p:cNvSpPr>
          <p:nvPr>
            <p:ph type="pic" idx="10"/>
          </p:nvPr>
        </p:nvSpPr>
        <p:spPr>
          <a:xfrm>
            <a:off x="1" y="1"/>
            <a:ext cx="3017520" cy="4745736"/>
          </a:xfrm>
        </p:spPr>
        <p:txBody>
          <a:bodyPr tIns="3429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3063240" y="1"/>
            <a:ext cx="3017520" cy="4745736"/>
          </a:xfrm>
        </p:spPr>
        <p:txBody>
          <a:bodyPr tIns="3429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6126480" y="1"/>
            <a:ext cx="3017520" cy="4745736"/>
          </a:xfrm>
        </p:spPr>
        <p:txBody>
          <a:bodyPr tIns="3429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Subtitle 2"/>
          <p:cNvSpPr>
            <a:spLocks noGrp="1"/>
          </p:cNvSpPr>
          <p:nvPr>
            <p:ph type="subTitle" idx="1"/>
          </p:nvPr>
        </p:nvSpPr>
        <p:spPr>
          <a:xfrm>
            <a:off x="400050" y="6043123"/>
            <a:ext cx="8343900" cy="571500"/>
          </a:xfrm>
        </p:spPr>
        <p:txBody>
          <a:bodyPr>
            <a:normAutofit/>
          </a:bodyPr>
          <a:lstStyle>
            <a:lvl1pPr marL="0" indent="0" algn="ctr">
              <a:spcBef>
                <a:spcPts val="0"/>
              </a:spcBef>
              <a:buNone/>
              <a:defRPr sz="1500" b="1" cap="all" spc="38" baseline="0">
                <a:solidFill>
                  <a:schemeClr val="bg1"/>
                </a:solidFill>
                <a:effectLs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58364"/>
            <a:ext cx="1924396" cy="598516"/>
          </a:xfrm>
          <a:prstGeom prst="rect">
            <a:avLst/>
          </a:prstGeom>
        </p:spPr>
      </p:pic>
    </p:spTree>
    <p:extLst>
      <p:ext uri="{BB962C8B-B14F-4D97-AF65-F5344CB8AC3E}">
        <p14:creationId xmlns:p14="http://schemas.microsoft.com/office/powerpoint/2010/main" val="2676663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143000" y="6601556"/>
            <a:ext cx="4868536" cy="228600"/>
          </a:xfrm>
          <a:prstGeom prst="rect">
            <a:avLst/>
          </a:prstGeom>
        </p:spPr>
        <p:txBody>
          <a:bodyPr lIns="68580" tIns="34290" rIns="68580" bIns="34290"/>
          <a:lstStyle/>
          <a:p>
            <a:endParaRPr lang="en-US"/>
          </a:p>
        </p:txBody>
      </p:sp>
      <p:sp>
        <p:nvSpPr>
          <p:cNvPr id="4" name="Date Placeholder 3"/>
          <p:cNvSpPr>
            <a:spLocks noGrp="1"/>
          </p:cNvSpPr>
          <p:nvPr>
            <p:ph type="dt" sz="half" idx="10"/>
          </p:nvPr>
        </p:nvSpPr>
        <p:spPr>
          <a:xfrm>
            <a:off x="6140931" y="6601556"/>
            <a:ext cx="1150548" cy="228600"/>
          </a:xfrm>
          <a:prstGeom prst="rect">
            <a:avLst/>
          </a:prstGeom>
        </p:spPr>
        <p:txBody>
          <a:bodyPr lIns="68580" tIns="34290" rIns="68580" bIns="34290"/>
          <a:lstStyle/>
          <a:p>
            <a:fld id="{BD2192C7-266E-4842-B655-C1510580F7A9}" type="datetimeFigureOut">
              <a:rPr lang="en-US" smtClean="0"/>
              <a:t>4/8/2022</a:t>
            </a:fld>
            <a:endParaRPr lang="en-US"/>
          </a:p>
        </p:txBody>
      </p:sp>
      <p:sp>
        <p:nvSpPr>
          <p:cNvPr id="6" name="Slide Number Placeholder 5"/>
          <p:cNvSpPr>
            <a:spLocks noGrp="1"/>
          </p:cNvSpPr>
          <p:nvPr>
            <p:ph type="sldNum" sz="quarter" idx="12"/>
          </p:nvPr>
        </p:nvSpPr>
        <p:spPr>
          <a:xfrm>
            <a:off x="7420875" y="6601556"/>
            <a:ext cx="580127" cy="228600"/>
          </a:xfrm>
          <a:prstGeom prst="rect">
            <a:avLst/>
          </a:prstGeom>
        </p:spPr>
        <p:txBody>
          <a:bodyPr lIns="68580" tIns="34290" rIns="68580" bIns="34290"/>
          <a:lstStyle/>
          <a:p>
            <a:fld id="{1BA69DBD-6F99-4699-87CC-ED1FAFEFE8A7}" type="slidenum">
              <a:rPr lang="en-US" smtClean="0"/>
              <a:t>‹#›</a:t>
            </a:fld>
            <a:endParaRPr lang="en-US"/>
          </a:p>
        </p:txBody>
      </p:sp>
    </p:spTree>
    <p:extLst>
      <p:ext uri="{BB962C8B-B14F-4D97-AF65-F5344CB8AC3E}">
        <p14:creationId xmlns:p14="http://schemas.microsoft.com/office/powerpoint/2010/main" val="408320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p:nvSpPr>
        <p:spPr>
          <a:xfrm>
            <a:off x="228600" y="304800"/>
            <a:ext cx="86868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p:cNvSpPr>
            <a:spLocks noGrp="1"/>
          </p:cNvSpPr>
          <p:nvPr>
            <p:ph type="title"/>
          </p:nvPr>
        </p:nvSpPr>
        <p:spPr>
          <a:xfrm>
            <a:off x="623888" y="2483427"/>
            <a:ext cx="7886700" cy="2743200"/>
          </a:xfrm>
        </p:spPr>
        <p:txBody>
          <a:bodyPr anchor="b">
            <a:normAutofit/>
          </a:bodyPr>
          <a:lstStyle>
            <a:lvl1pPr algn="ctr">
              <a:defRPr sz="3300" spc="-38" baseline="0">
                <a:solidFill>
                  <a:schemeClr val="bg1"/>
                </a:solidFill>
                <a:effectLst/>
              </a:defRPr>
            </a:lvl1pPr>
          </a:lstStyle>
          <a:p>
            <a:r>
              <a:rPr lang="en-US"/>
              <a:t>Click to edit Master title style</a:t>
            </a:r>
          </a:p>
        </p:txBody>
      </p:sp>
      <p:sp>
        <p:nvSpPr>
          <p:cNvPr id="5" name="Text Placeholder 4"/>
          <p:cNvSpPr>
            <a:spLocks noGrp="1"/>
          </p:cNvSpPr>
          <p:nvPr>
            <p:ph type="body" sz="quarter" idx="10"/>
          </p:nvPr>
        </p:nvSpPr>
        <p:spPr>
          <a:xfrm>
            <a:off x="626269" y="5257800"/>
            <a:ext cx="7886700" cy="914400"/>
          </a:xfrm>
        </p:spPr>
        <p:txBody>
          <a:bodyPr>
            <a:normAutofit/>
          </a:bodyPr>
          <a:lstStyle>
            <a:lvl1pPr marL="0" indent="0" algn="ctr">
              <a:spcBef>
                <a:spcPts val="0"/>
              </a:spcBef>
              <a:buFontTx/>
              <a:buNone/>
              <a:defRPr sz="1800" b="1" strike="noStrike" cap="all" spc="38" baseline="0">
                <a:solidFill>
                  <a:schemeClr val="bg1"/>
                </a:solidFill>
                <a:effectLst/>
              </a:defRPr>
            </a:lvl1pPr>
            <a:lvl2pPr marL="274320" indent="0" algn="ctr">
              <a:buNone/>
              <a:defRPr sz="1500" cap="all" spc="38" baseline="0">
                <a:solidFill>
                  <a:schemeClr val="bg1"/>
                </a:solidFill>
              </a:defRPr>
            </a:lvl2pPr>
            <a:lvl3pPr algn="ctr">
              <a:defRPr sz="1500" cap="all" spc="38" baseline="0">
                <a:solidFill>
                  <a:schemeClr val="bg1"/>
                </a:solidFill>
              </a:defRPr>
            </a:lvl3pPr>
            <a:lvl4pPr algn="ctr">
              <a:defRPr sz="1500" cap="all" spc="38" baseline="0">
                <a:solidFill>
                  <a:schemeClr val="bg1"/>
                </a:solidFill>
              </a:defRPr>
            </a:lvl4pPr>
            <a:lvl5pPr algn="ctr">
              <a:defRPr sz="1500" cap="all" spc="38" baseline="0">
                <a:solidFill>
                  <a:schemeClr val="bg1"/>
                </a:solidFill>
              </a:defRPr>
            </a:lvl5pPr>
          </a:lstStyle>
          <a:p>
            <a:pPr lvl="0"/>
            <a:r>
              <a:rPr lang="en-US"/>
              <a:t>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145" y="5543288"/>
            <a:ext cx="3160127" cy="982847"/>
          </a:xfrm>
          <a:prstGeom prst="rect">
            <a:avLst/>
          </a:prstGeom>
        </p:spPr>
      </p:pic>
    </p:spTree>
    <p:extLst>
      <p:ext uri="{BB962C8B-B14F-4D97-AF65-F5344CB8AC3E}">
        <p14:creationId xmlns:p14="http://schemas.microsoft.com/office/powerpoint/2010/main" val="3230669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714500"/>
            <a:ext cx="3371850" cy="4462272"/>
          </a:xfrm>
        </p:spPr>
        <p:txBody>
          <a:bodyPr>
            <a:normAutofit/>
          </a:bodyPr>
          <a:lstStyle>
            <a:lvl1pPr>
              <a:defRPr sz="2100"/>
            </a:lvl1pPr>
            <a:lvl2pPr>
              <a:defRPr sz="1800"/>
            </a:lvl2pPr>
            <a:lvl3pPr>
              <a:defRPr sz="1500"/>
            </a:lvl3pPr>
            <a:lvl4pPr>
              <a:defRPr sz="1400"/>
            </a:lvl4pPr>
            <a:lvl5pPr>
              <a:defRPr sz="12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714500"/>
            <a:ext cx="3371850" cy="4462272"/>
          </a:xfrm>
        </p:spPr>
        <p:txBody>
          <a:bodyPr>
            <a:normAutofit/>
          </a:bodyPr>
          <a:lstStyle>
            <a:lvl1pPr>
              <a:defRPr sz="2100"/>
            </a:lvl1pPr>
            <a:lvl2pPr>
              <a:defRPr sz="1800"/>
            </a:lvl2pPr>
            <a:lvl3pPr>
              <a:defRPr sz="1500"/>
            </a:lvl3pPr>
            <a:lvl4pPr>
              <a:defRPr sz="1400"/>
            </a:lvl4pPr>
            <a:lvl5pPr>
              <a:defRPr sz="12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268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5286" y="1733163"/>
            <a:ext cx="3374136" cy="685800"/>
          </a:xfrm>
        </p:spPr>
        <p:txBody>
          <a:bodyPr anchor="b">
            <a:noAutofit/>
          </a:bodyPr>
          <a:lstStyle>
            <a:lvl1pPr marL="0" indent="0">
              <a:spcBef>
                <a:spcPts val="0"/>
              </a:spcBef>
              <a:buNone/>
              <a:defRPr sz="1800" b="1" cap="all" baseline="0">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45286" y="2481945"/>
            <a:ext cx="3374136" cy="3690257"/>
          </a:xfrm>
        </p:spPr>
        <p:txBody>
          <a:bodyPr>
            <a:normAutofit/>
          </a:bodyPr>
          <a:lstStyle>
            <a:lvl1pPr>
              <a:defRPr sz="2100"/>
            </a:lvl1pPr>
            <a:lvl2pPr>
              <a:defRPr sz="1800"/>
            </a:lvl2pPr>
            <a:lvl3pPr>
              <a:defRPr sz="1500"/>
            </a:lvl3pPr>
            <a:lvl4pPr>
              <a:defRPr sz="1400"/>
            </a:lvl4pPr>
            <a:lvl5pPr>
              <a:defRPr sz="14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733163"/>
            <a:ext cx="3374136" cy="685800"/>
          </a:xfrm>
        </p:spPr>
        <p:txBody>
          <a:bodyPr anchor="b">
            <a:noAutofit/>
          </a:bodyPr>
          <a:lstStyle>
            <a:lvl1pPr marL="0" indent="0">
              <a:spcBef>
                <a:spcPts val="0"/>
              </a:spcBef>
              <a:buNone/>
              <a:defRPr sz="1800" b="1" cap="all" baseline="0">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481945"/>
            <a:ext cx="3374136" cy="3690257"/>
          </a:xfrm>
        </p:spPr>
        <p:txBody>
          <a:bodyPr>
            <a:normAutofit/>
          </a:bodyPr>
          <a:lstStyle>
            <a:lvl1pPr>
              <a:defRPr sz="2100"/>
            </a:lvl1pPr>
            <a:lvl2pPr>
              <a:defRPr sz="1800"/>
            </a:lvl2pPr>
            <a:lvl3pPr>
              <a:defRPr sz="1500"/>
            </a:lvl3pPr>
            <a:lvl4pPr>
              <a:defRPr sz="1400"/>
            </a:lvl4pPr>
            <a:lvl5pPr>
              <a:defRPr sz="14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8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143000" y="6601556"/>
            <a:ext cx="4868536" cy="228600"/>
          </a:xfrm>
          <a:prstGeom prst="rect">
            <a:avLst/>
          </a:prstGeom>
        </p:spPr>
        <p:txBody>
          <a:bodyPr lIns="68580" tIns="34290" rIns="68580" bIns="34290"/>
          <a:lstStyle/>
          <a:p>
            <a:endParaRPr lang="en-US"/>
          </a:p>
        </p:txBody>
      </p:sp>
      <p:sp>
        <p:nvSpPr>
          <p:cNvPr id="3" name="Date Placeholder 2"/>
          <p:cNvSpPr>
            <a:spLocks noGrp="1"/>
          </p:cNvSpPr>
          <p:nvPr>
            <p:ph type="dt" sz="half" idx="10"/>
          </p:nvPr>
        </p:nvSpPr>
        <p:spPr>
          <a:xfrm>
            <a:off x="6140931" y="6601556"/>
            <a:ext cx="1150548" cy="228600"/>
          </a:xfrm>
          <a:prstGeom prst="rect">
            <a:avLst/>
          </a:prstGeom>
        </p:spPr>
        <p:txBody>
          <a:bodyPr lIns="68580" tIns="34290" rIns="68580" bIns="34290"/>
          <a:lstStyle/>
          <a:p>
            <a:fld id="{BD2192C7-266E-4842-B655-C1510580F7A9}" type="datetimeFigureOut">
              <a:rPr lang="en-US" smtClean="0"/>
              <a:t>4/8/2022</a:t>
            </a:fld>
            <a:endParaRPr lang="en-US"/>
          </a:p>
        </p:txBody>
      </p:sp>
      <p:sp>
        <p:nvSpPr>
          <p:cNvPr id="5" name="Slide Number Placeholder 4"/>
          <p:cNvSpPr>
            <a:spLocks noGrp="1"/>
          </p:cNvSpPr>
          <p:nvPr>
            <p:ph type="sldNum" sz="quarter" idx="12"/>
          </p:nvPr>
        </p:nvSpPr>
        <p:spPr>
          <a:xfrm>
            <a:off x="7420875" y="6601556"/>
            <a:ext cx="580127" cy="228600"/>
          </a:xfrm>
          <a:prstGeom prst="rect">
            <a:avLst/>
          </a:prstGeom>
        </p:spPr>
        <p:txBody>
          <a:bodyPr lIns="68580" tIns="34290" rIns="68580" bIns="34290"/>
          <a:lstStyle/>
          <a:p>
            <a:fld id="{1BA69DBD-6F99-4699-87CC-ED1FAFEFE8A7}" type="slidenum">
              <a:rPr lang="en-US" smtClean="0"/>
              <a:t>‹#›</a:t>
            </a:fld>
            <a:endParaRPr lang="en-US"/>
          </a:p>
        </p:txBody>
      </p:sp>
    </p:spTree>
    <p:extLst>
      <p:ext uri="{BB962C8B-B14F-4D97-AF65-F5344CB8AC3E}">
        <p14:creationId xmlns:p14="http://schemas.microsoft.com/office/powerpoint/2010/main" val="199031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5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3860" y="1672935"/>
            <a:ext cx="2630091" cy="2880360"/>
          </a:xfrm>
        </p:spPr>
        <p:txBody>
          <a:bodyPr anchor="b">
            <a:normAutofit/>
          </a:bodyPr>
          <a:lstStyle>
            <a:lvl1pPr>
              <a:defRPr sz="2300"/>
            </a:lvl1pPr>
          </a:lstStyle>
          <a:p>
            <a:r>
              <a:rPr lang="en-US"/>
              <a:t>Click to edit Master title style</a:t>
            </a:r>
          </a:p>
        </p:txBody>
      </p:sp>
      <p:sp>
        <p:nvSpPr>
          <p:cNvPr id="3" name="Content Placeholder 2"/>
          <p:cNvSpPr>
            <a:spLocks noGrp="1"/>
          </p:cNvSpPr>
          <p:nvPr>
            <p:ph idx="1"/>
          </p:nvPr>
        </p:nvSpPr>
        <p:spPr>
          <a:xfrm>
            <a:off x="397766" y="457200"/>
            <a:ext cx="5431583" cy="5715000"/>
          </a:xfrm>
        </p:spPr>
        <p:txBody>
          <a:bodyPr>
            <a:normAutofit/>
          </a:bodyPr>
          <a:lstStyle>
            <a:lvl1pPr>
              <a:defRPr sz="2100">
                <a:latin typeface="+mj-lt"/>
              </a:defRPr>
            </a:lvl1pPr>
            <a:lvl2pPr>
              <a:defRPr sz="1800">
                <a:latin typeface="+mj-lt"/>
              </a:defRPr>
            </a:lvl2pPr>
            <a:lvl3pPr>
              <a:defRPr sz="1500">
                <a:latin typeface="+mj-lt"/>
              </a:defRPr>
            </a:lvl3pPr>
            <a:lvl4pPr>
              <a:defRPr sz="1400">
                <a:latin typeface="+mj-lt"/>
              </a:defRPr>
            </a:lvl4pPr>
            <a:lvl5pPr>
              <a:defRPr sz="1400">
                <a:latin typeface="+mj-lt"/>
              </a:defRPr>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13860" y="4590288"/>
            <a:ext cx="2635923" cy="1581912"/>
          </a:xfrm>
        </p:spPr>
        <p:txBody>
          <a:bodyPr>
            <a:normAutofit/>
          </a:bodyPr>
          <a:lstStyle>
            <a:lvl1pPr marL="0" indent="0">
              <a:spcBef>
                <a:spcPts val="600"/>
              </a:spcBef>
              <a:buNone/>
              <a:defRPr sz="1800">
                <a:latin typeface="+mj-lt"/>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Tree>
    <p:extLst>
      <p:ext uri="{BB962C8B-B14F-4D97-AF65-F5344CB8AC3E}">
        <p14:creationId xmlns:p14="http://schemas.microsoft.com/office/powerpoint/2010/main" val="160582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457200"/>
            <a:ext cx="6858000" cy="1143000"/>
          </a:xfrm>
          <a:prstGeom prst="rect">
            <a:avLst/>
          </a:prstGeom>
        </p:spPr>
        <p:txBody>
          <a:bodyPr vert="horz" lIns="68580" tIns="34290" rIns="68580" bIns="34290" rtlCol="0" anchor="b">
            <a:normAutofit/>
          </a:bodyPr>
          <a:lstStyle/>
          <a:p>
            <a:r>
              <a:rPr lang="en-US"/>
              <a:t>Click to edit Master title style</a:t>
            </a:r>
          </a:p>
        </p:txBody>
      </p:sp>
      <p:sp>
        <p:nvSpPr>
          <p:cNvPr id="3" name="Text Placeholder 2"/>
          <p:cNvSpPr>
            <a:spLocks noGrp="1"/>
          </p:cNvSpPr>
          <p:nvPr>
            <p:ph type="body" idx="1"/>
          </p:nvPr>
        </p:nvSpPr>
        <p:spPr>
          <a:xfrm>
            <a:off x="1143000" y="1714501"/>
            <a:ext cx="6858000" cy="4457700"/>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286501"/>
            <a:ext cx="914400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6258364"/>
            <a:ext cx="1924396" cy="598516"/>
          </a:xfrm>
          <a:prstGeom prst="rect">
            <a:avLst/>
          </a:prstGeom>
        </p:spPr>
      </p:pic>
    </p:spTree>
    <p:extLst>
      <p:ext uri="{BB962C8B-B14F-4D97-AF65-F5344CB8AC3E}">
        <p14:creationId xmlns:p14="http://schemas.microsoft.com/office/powerpoint/2010/main" val="2492979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700" b="1" kern="1200" cap="all" baseline="0">
          <a:solidFill>
            <a:schemeClr val="accent1">
              <a:lumMod val="75000"/>
            </a:schemeClr>
          </a:solidFill>
          <a:latin typeface="+mj-lt"/>
          <a:ea typeface="+mj-ea"/>
          <a:cs typeface="+mj-cs"/>
        </a:defRPr>
      </a:lvl1pPr>
    </p:titleStyle>
    <p:bodyStyle>
      <a:lvl1pPr marL="205740" indent="-171450" algn="l" defTabSz="685800" rtl="0" eaLnBrk="1" latinLnBrk="0" hangingPunct="1">
        <a:lnSpc>
          <a:spcPct val="90000"/>
        </a:lnSpc>
        <a:spcBef>
          <a:spcPts val="1350"/>
        </a:spcBef>
        <a:buClr>
          <a:schemeClr val="accent1">
            <a:lumMod val="50000"/>
          </a:schemeClr>
        </a:buClr>
        <a:buSzPct val="100000"/>
        <a:buFont typeface="Arial" pitchFamily="34" charset="0"/>
        <a:buChar char="▪"/>
        <a:defRPr sz="2100" kern="1200">
          <a:solidFill>
            <a:schemeClr val="tx1"/>
          </a:solidFill>
          <a:latin typeface="+mj-lt"/>
          <a:ea typeface="+mn-ea"/>
          <a:cs typeface="+mn-cs"/>
        </a:defRPr>
      </a:lvl1pPr>
      <a:lvl2pPr marL="445770" indent="-171450" algn="l" defTabSz="685800" rtl="0" eaLnBrk="1" latinLnBrk="0" hangingPunct="1">
        <a:lnSpc>
          <a:spcPct val="90000"/>
        </a:lnSpc>
        <a:spcBef>
          <a:spcPts val="600"/>
        </a:spcBef>
        <a:buClr>
          <a:schemeClr val="accent1">
            <a:lumMod val="50000"/>
          </a:schemeClr>
        </a:buClr>
        <a:buSzPct val="100000"/>
        <a:buFont typeface="Arial" panose="020B0604020202020204" pitchFamily="34" charset="0"/>
        <a:buChar char="•"/>
        <a:defRPr sz="1800" kern="1200">
          <a:solidFill>
            <a:schemeClr val="tx1"/>
          </a:solidFill>
          <a:latin typeface="+mj-lt"/>
          <a:ea typeface="+mn-ea"/>
          <a:cs typeface="+mn-cs"/>
        </a:defRPr>
      </a:lvl2pPr>
      <a:lvl3pPr marL="685800" indent="-171450" algn="l" defTabSz="685800" rtl="0" eaLnBrk="1" latinLnBrk="0" hangingPunct="1">
        <a:lnSpc>
          <a:spcPct val="90000"/>
        </a:lnSpc>
        <a:spcBef>
          <a:spcPts val="600"/>
        </a:spcBef>
        <a:buClr>
          <a:schemeClr val="accent1">
            <a:lumMod val="50000"/>
          </a:schemeClr>
        </a:buClr>
        <a:buSzPct val="50000"/>
        <a:buFont typeface="Wingdings" panose="05000000000000000000" pitchFamily="2" charset="2"/>
        <a:buChar char="q"/>
        <a:defRPr sz="1500" kern="1200">
          <a:solidFill>
            <a:schemeClr val="tx1"/>
          </a:solidFill>
          <a:latin typeface="+mj-lt"/>
          <a:ea typeface="+mn-ea"/>
          <a:cs typeface="+mn-cs"/>
        </a:defRPr>
      </a:lvl3pPr>
      <a:lvl4pPr marL="89154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400" kern="1200">
          <a:solidFill>
            <a:schemeClr val="tx1"/>
          </a:solidFill>
          <a:latin typeface="+mj-lt"/>
          <a:ea typeface="+mn-ea"/>
          <a:cs typeface="+mn-cs"/>
        </a:defRPr>
      </a:lvl4pPr>
      <a:lvl5pPr marL="109728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200" kern="1200">
          <a:solidFill>
            <a:schemeClr val="tx1"/>
          </a:solidFill>
          <a:latin typeface="+mj-lt"/>
          <a:ea typeface="+mn-ea"/>
          <a:cs typeface="+mn-cs"/>
        </a:defRPr>
      </a:lvl5pPr>
      <a:lvl6pPr marL="126873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100" kern="1200">
          <a:solidFill>
            <a:schemeClr val="tx1"/>
          </a:solidFill>
          <a:latin typeface="+mn-lt"/>
          <a:ea typeface="+mn-ea"/>
          <a:cs typeface="+mn-cs"/>
        </a:defRPr>
      </a:lvl6pPr>
      <a:lvl7pPr marL="144018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100" kern="1200">
          <a:solidFill>
            <a:schemeClr val="tx1"/>
          </a:solidFill>
          <a:latin typeface="+mn-lt"/>
          <a:ea typeface="+mn-ea"/>
          <a:cs typeface="+mn-cs"/>
        </a:defRPr>
      </a:lvl7pPr>
      <a:lvl8pPr marL="161163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100" kern="1200">
          <a:solidFill>
            <a:schemeClr val="tx1"/>
          </a:solidFill>
          <a:latin typeface="+mn-lt"/>
          <a:ea typeface="+mn-ea"/>
          <a:cs typeface="+mn-cs"/>
        </a:defRPr>
      </a:lvl8pPr>
      <a:lvl9pPr marL="1783080" indent="-137160" algn="l" defTabSz="685800" rtl="0" eaLnBrk="1" latinLnBrk="0" hangingPunct="1">
        <a:lnSpc>
          <a:spcPct val="90000"/>
        </a:lnSpc>
        <a:spcBef>
          <a:spcPts val="600"/>
        </a:spcBef>
        <a:buClr>
          <a:schemeClr val="accent1">
            <a:lumMod val="50000"/>
          </a:schemeClr>
        </a:buClr>
        <a:buSzPct val="100000"/>
        <a:buFont typeface="Arial" pitchFamily="34" charset="0"/>
        <a:buChar char="▪"/>
        <a:defRPr sz="11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linear-discriminant-analysis-in-r-programming/" TargetMode="External"/><Relationship Id="rId2" Type="http://schemas.openxmlformats.org/officeDocument/2006/relationships/hyperlink" Target="https://www.ncbi.nlm.nih.gov/pmc/articles/PMC5096736/pdf/nihms793803.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010" y="1156455"/>
            <a:ext cx="9144000" cy="1470292"/>
          </a:xfrm>
        </p:spPr>
        <p:txBody>
          <a:bodyPr>
            <a:normAutofit/>
          </a:bodyPr>
          <a:lstStyle/>
          <a:p>
            <a:pPr algn="ctr"/>
            <a:r>
              <a:rPr lang="en-US" dirty="0">
                <a:latin typeface="Times New Roman" panose="02020603050405020304" pitchFamily="18" charset="0"/>
                <a:cs typeface="Times New Roman" panose="02020603050405020304" pitchFamily="18" charset="0"/>
              </a:rPr>
              <a:t>Multiclass classification and price prediction of dry beans using Different Algorithms</a:t>
            </a:r>
          </a:p>
        </p:txBody>
      </p:sp>
      <p:sp>
        <p:nvSpPr>
          <p:cNvPr id="7" name="TextBox 6">
            <a:extLst>
              <a:ext uri="{FF2B5EF4-FFF2-40B4-BE49-F238E27FC236}">
                <a16:creationId xmlns:a16="http://schemas.microsoft.com/office/drawing/2014/main" id="{5305666E-DC93-40B1-B905-A5195CFC1760}"/>
              </a:ext>
            </a:extLst>
          </p:cNvPr>
          <p:cNvSpPr txBox="1"/>
          <p:nvPr/>
        </p:nvSpPr>
        <p:spPr>
          <a:xfrm>
            <a:off x="80010" y="3547110"/>
            <a:ext cx="9144000" cy="2154436"/>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STAT 602 Mid Term Project</a:t>
            </a:r>
          </a:p>
          <a:p>
            <a:pPr algn="ctr"/>
            <a:r>
              <a:rPr lang="en-US" sz="2400">
                <a:latin typeface="Times New Roman" panose="02020603050405020304" pitchFamily="18" charset="0"/>
                <a:cs typeface="Times New Roman" panose="02020603050405020304" pitchFamily="18" charset="0"/>
              </a:rPr>
              <a:t>Spring 2022 </a:t>
            </a:r>
          </a:p>
          <a:p>
            <a:pPr algn="ctr"/>
            <a:endParaRPr lang="en-US" sz="2400">
              <a:latin typeface="Times New Roman" panose="02020603050405020304" pitchFamily="18" charset="0"/>
              <a:cs typeface="Times New Roman" panose="02020603050405020304" pitchFamily="18" charset="0"/>
            </a:endParaRPr>
          </a:p>
          <a:p>
            <a:pPr algn="ctr"/>
            <a:r>
              <a:rPr lang="en-US" sz="2400">
                <a:latin typeface="Times New Roman" panose="02020603050405020304" pitchFamily="18" charset="0"/>
                <a:cs typeface="Times New Roman" panose="02020603050405020304" pitchFamily="18" charset="0"/>
              </a:rPr>
              <a:t>Prepared By</a:t>
            </a:r>
          </a:p>
          <a:p>
            <a:pPr algn="ctr"/>
            <a:r>
              <a:rPr lang="en-US" sz="2400" b="1">
                <a:latin typeface="Times New Roman" panose="02020603050405020304" pitchFamily="18" charset="0"/>
                <a:cs typeface="Times New Roman" panose="02020603050405020304" pitchFamily="18" charset="0"/>
              </a:rPr>
              <a:t>Md Mominul Islam (101009250)</a:t>
            </a:r>
          </a:p>
          <a:p>
            <a:endParaRPr lang="en-US"/>
          </a:p>
        </p:txBody>
      </p:sp>
    </p:spTree>
    <p:extLst>
      <p:ext uri="{BB962C8B-B14F-4D97-AF65-F5344CB8AC3E}">
        <p14:creationId xmlns:p14="http://schemas.microsoft.com/office/powerpoint/2010/main" val="212710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341E-C2BD-074B-B63B-C521DBE525B4}"/>
              </a:ext>
            </a:extLst>
          </p:cNvPr>
          <p:cNvSpPr>
            <a:spLocks noGrp="1"/>
          </p:cNvSpPr>
          <p:nvPr>
            <p:ph type="title"/>
          </p:nvPr>
        </p:nvSpPr>
        <p:spPr>
          <a:xfrm>
            <a:off x="0" y="0"/>
            <a:ext cx="9144000" cy="457200"/>
          </a:xfrm>
        </p:spPr>
        <p:txBody>
          <a:bodyPr/>
          <a:lstStyle/>
          <a:p>
            <a:pPr algn="ctr"/>
            <a:r>
              <a:rPr lang="en-US">
                <a:latin typeface="Times New Roman" panose="02020603050405020304" pitchFamily="18" charset="0"/>
                <a:cs typeface="Times New Roman" panose="02020603050405020304" pitchFamily="18" charset="0"/>
              </a:rPr>
              <a:t>Exploratory Data Analysis (Histogram)</a:t>
            </a:r>
            <a:endParaRPr lang="en-US"/>
          </a:p>
        </p:txBody>
      </p:sp>
      <p:pic>
        <p:nvPicPr>
          <p:cNvPr id="4" name="Picture 3" descr="Chart, histogram&#10;&#10;Description automatically generated">
            <a:extLst>
              <a:ext uri="{FF2B5EF4-FFF2-40B4-BE49-F238E27FC236}">
                <a16:creationId xmlns:a16="http://schemas.microsoft.com/office/drawing/2014/main" id="{3F149462-4776-FA4F-ACB9-3D8BA31400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65" y="457200"/>
            <a:ext cx="7821676" cy="4331393"/>
          </a:xfrm>
          <a:prstGeom prst="rect">
            <a:avLst/>
          </a:prstGeom>
        </p:spPr>
      </p:pic>
      <p:sp>
        <p:nvSpPr>
          <p:cNvPr id="5" name="TextBox 4">
            <a:extLst>
              <a:ext uri="{FF2B5EF4-FFF2-40B4-BE49-F238E27FC236}">
                <a16:creationId xmlns:a16="http://schemas.microsoft.com/office/drawing/2014/main" id="{357D5B75-6E10-C24C-83F4-A2DD7C5FD561}"/>
              </a:ext>
            </a:extLst>
          </p:cNvPr>
          <p:cNvSpPr txBox="1"/>
          <p:nvPr/>
        </p:nvSpPr>
        <p:spPr>
          <a:xfrm>
            <a:off x="-1" y="5350934"/>
            <a:ext cx="9144001" cy="738664"/>
          </a:xfrm>
          <a:prstGeom prst="rect">
            <a:avLst/>
          </a:prstGeom>
          <a:noFill/>
        </p:spPr>
        <p:txBody>
          <a:bodyPr wrap="square" rtlCol="0">
            <a:spAutoFit/>
          </a:bodyPr>
          <a:lstStyle/>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The histograms from the labeled data reveal that the variables exhibit multimodal behavior. </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This indicates that at least one of the bean classes differs greatly from the others. </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Further investigation revealed that the kind of BOMBAY beans is to blame for the multimodality.</a:t>
            </a:r>
          </a:p>
        </p:txBody>
      </p:sp>
    </p:spTree>
    <p:extLst>
      <p:ext uri="{BB962C8B-B14F-4D97-AF65-F5344CB8AC3E}">
        <p14:creationId xmlns:p14="http://schemas.microsoft.com/office/powerpoint/2010/main" val="230338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2588-07B5-684B-8ABD-BB5B28C8653D}"/>
              </a:ext>
            </a:extLst>
          </p:cNvPr>
          <p:cNvSpPr>
            <a:spLocks noGrp="1"/>
          </p:cNvSpPr>
          <p:nvPr>
            <p:ph type="title"/>
          </p:nvPr>
        </p:nvSpPr>
        <p:spPr>
          <a:xfrm>
            <a:off x="0" y="0"/>
            <a:ext cx="9144000" cy="467958"/>
          </a:xfrm>
        </p:spPr>
        <p:txBody>
          <a:bodyPr/>
          <a:lstStyle/>
          <a:p>
            <a:pPr algn="ctr"/>
            <a:r>
              <a:rPr lang="en-US">
                <a:latin typeface="Times New Roman" panose="02020603050405020304" pitchFamily="18" charset="0"/>
                <a:cs typeface="Times New Roman" panose="02020603050405020304" pitchFamily="18" charset="0"/>
              </a:rPr>
              <a:t>Exploratory Data Analysis (Boxplot)</a:t>
            </a:r>
            <a:endParaRPr lang="en-US"/>
          </a:p>
        </p:txBody>
      </p:sp>
      <p:pic>
        <p:nvPicPr>
          <p:cNvPr id="4" name="Picture 3" descr="Chart, box and whisker chart&#10;&#10;Description automatically generated">
            <a:extLst>
              <a:ext uri="{FF2B5EF4-FFF2-40B4-BE49-F238E27FC236}">
                <a16:creationId xmlns:a16="http://schemas.microsoft.com/office/drawing/2014/main" id="{62B230B0-589F-2E4E-B28D-896FA66D2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94"/>
            <a:ext cx="4632265" cy="2639614"/>
          </a:xfrm>
          <a:prstGeom prst="rect">
            <a:avLst/>
          </a:prstGeom>
        </p:spPr>
      </p:pic>
      <p:sp>
        <p:nvSpPr>
          <p:cNvPr id="7" name="TextBox 6">
            <a:extLst>
              <a:ext uri="{FF2B5EF4-FFF2-40B4-BE49-F238E27FC236}">
                <a16:creationId xmlns:a16="http://schemas.microsoft.com/office/drawing/2014/main" id="{B93E6008-FFC0-2349-91EC-6D11D9215053}"/>
              </a:ext>
            </a:extLst>
          </p:cNvPr>
          <p:cNvSpPr txBox="1"/>
          <p:nvPr/>
        </p:nvSpPr>
        <p:spPr>
          <a:xfrm>
            <a:off x="0" y="3489455"/>
            <a:ext cx="9144000" cy="2523768"/>
          </a:xfrm>
          <a:prstGeom prst="rect">
            <a:avLst/>
          </a:prstGeom>
          <a:noFill/>
        </p:spPr>
        <p:txBody>
          <a:bodyPr wrap="square" rtlCol="0">
            <a:spAutoFit/>
          </a:bodyPr>
          <a:lstStyle/>
          <a:p>
            <a:pPr marL="285750" indent="-285750">
              <a:buFont typeface="Wingdings" pitchFamily="2" charset="2"/>
              <a:buChar char="§"/>
            </a:pPr>
            <a:r>
              <a:rPr lang="en-US" sz="1800" b="0" i="0" dirty="0">
                <a:effectLst/>
                <a:latin typeface="Times New Roman" panose="02020603050405020304" pitchFamily="18" charset="0"/>
                <a:cs typeface="Times New Roman" panose="02020603050405020304" pitchFamily="18" charset="0"/>
              </a:rPr>
              <a:t>A boxplot is a standardized way of displaying the distribution of data based on a five number summary (“minimum”, first quartile (Q1), median, third quartile (Q3), and “maximum”)</a:t>
            </a:r>
            <a:endParaRPr lang="en-US" sz="18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US" sz="1800" dirty="0">
                <a:latin typeface="Times New Roman" panose="02020603050405020304" pitchFamily="18" charset="0"/>
                <a:cs typeface="Times New Roman" panose="02020603050405020304" pitchFamily="18" charset="0"/>
              </a:rPr>
              <a:t>Plotted variables ‘Beans Area’ and ‘Perimeter’ with respect to each class.</a:t>
            </a:r>
          </a:p>
          <a:p>
            <a:pPr marL="285750" indent="-285750">
              <a:buFont typeface="Wingdings" pitchFamily="2" charset="2"/>
              <a:buChar char="§"/>
            </a:pPr>
            <a:r>
              <a:rPr lang="en-US" sz="1800" dirty="0">
                <a:latin typeface="Times New Roman" panose="02020603050405020304" pitchFamily="18" charset="0"/>
                <a:cs typeface="Times New Roman" panose="02020603050405020304" pitchFamily="18" charset="0"/>
              </a:rPr>
              <a:t>For class ‘BOMBAY’, we can say that their range is highest.</a:t>
            </a:r>
          </a:p>
          <a:p>
            <a:pPr marL="285750" indent="-285750">
              <a:buFont typeface="Wingdings" pitchFamily="2" charset="2"/>
              <a:buChar char="§"/>
            </a:pPr>
            <a:r>
              <a:rPr lang="en-US" sz="1800" dirty="0">
                <a:latin typeface="Times New Roman" panose="02020603050405020304" pitchFamily="18" charset="0"/>
                <a:cs typeface="Times New Roman" panose="02020603050405020304" pitchFamily="18" charset="0"/>
              </a:rPr>
              <a:t>All of the classes have similar variability except the ‘BOMBAY’.</a:t>
            </a:r>
          </a:p>
          <a:p>
            <a:pPr marL="285750" indent="-285750">
              <a:buFont typeface="Wingdings" pitchFamily="2" charset="2"/>
              <a:buChar char="§"/>
            </a:pPr>
            <a:r>
              <a:rPr lang="en-US" sz="1800" dirty="0">
                <a:latin typeface="Times New Roman" panose="02020603050405020304" pitchFamily="18" charset="0"/>
                <a:cs typeface="Times New Roman" panose="02020603050405020304" pitchFamily="18" charset="0"/>
              </a:rPr>
              <a:t>These inference is justified when we built our model.</a:t>
            </a:r>
          </a:p>
          <a:p>
            <a:pPr marL="285750" indent="-285750">
              <a:buFont typeface="Wingdings" pitchFamily="2" charset="2"/>
              <a:buChar char="§"/>
            </a:pPr>
            <a:r>
              <a:rPr lang="en-US" sz="1800" dirty="0">
                <a:latin typeface="Times New Roman" panose="02020603050405020304" pitchFamily="18" charset="0"/>
                <a:cs typeface="Times New Roman" panose="02020603050405020304" pitchFamily="18" charset="0"/>
              </a:rPr>
              <a:t>Median value of the class ‘DERMASON’ is lowest for both of the two parameters.</a:t>
            </a:r>
          </a:p>
          <a:p>
            <a:pPr marL="285750" indent="-285750">
              <a:buFont typeface="Wingdings" pitchFamily="2" charset="2"/>
              <a:buChar char="§"/>
            </a:pPr>
            <a:r>
              <a:rPr lang="en-US" sz="1800" dirty="0">
                <a:latin typeface="Times New Roman" panose="02020603050405020304" pitchFamily="18" charset="0"/>
                <a:cs typeface="Times New Roman" panose="02020603050405020304" pitchFamily="18" charset="0"/>
              </a:rPr>
              <a:t>No skewness is observed except some outliers in the class ‘BOMBAY’</a:t>
            </a:r>
          </a:p>
          <a:p>
            <a:pPr marL="285750" indent="-285750">
              <a:buFont typeface="Wingdings" pitchFamily="2" charset="2"/>
              <a:buChar char="§"/>
            </a:pPr>
            <a:endParaRPr lang="en-US" dirty="0"/>
          </a:p>
        </p:txBody>
      </p:sp>
      <p:pic>
        <p:nvPicPr>
          <p:cNvPr id="9" name="Picture 8" descr="Chart, box and whisker chart&#10;&#10;Description automatically generated">
            <a:extLst>
              <a:ext uri="{FF2B5EF4-FFF2-40B4-BE49-F238E27FC236}">
                <a16:creationId xmlns:a16="http://schemas.microsoft.com/office/drawing/2014/main" id="{F8FAD408-0AD1-AB47-AC7C-924E2EE71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896" y="769105"/>
            <a:ext cx="4195482" cy="2390721"/>
          </a:xfrm>
          <a:prstGeom prst="rect">
            <a:avLst/>
          </a:prstGeom>
        </p:spPr>
      </p:pic>
    </p:spTree>
    <p:extLst>
      <p:ext uri="{BB962C8B-B14F-4D97-AF65-F5344CB8AC3E}">
        <p14:creationId xmlns:p14="http://schemas.microsoft.com/office/powerpoint/2010/main" val="52883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0" y="1"/>
            <a:ext cx="9143999" cy="430306"/>
          </a:xfrm>
        </p:spPr>
        <p:txBody>
          <a:bodyPr>
            <a:normAutofit fontScale="90000"/>
          </a:bodyPr>
          <a:lstStyle/>
          <a:p>
            <a:pPr algn="ctr"/>
            <a:r>
              <a:rPr lang="en-US">
                <a:latin typeface="Times New Roman" panose="02020603050405020304" pitchFamily="18" charset="0"/>
                <a:cs typeface="Times New Roman" panose="02020603050405020304" pitchFamily="18" charset="0"/>
              </a:rPr>
              <a:t>Feature Selection</a:t>
            </a:r>
          </a:p>
        </p:txBody>
      </p:sp>
      <p:pic>
        <p:nvPicPr>
          <p:cNvPr id="5" name="Picture">
            <a:extLst>
              <a:ext uri="{FF2B5EF4-FFF2-40B4-BE49-F238E27FC236}">
                <a16:creationId xmlns:a16="http://schemas.microsoft.com/office/drawing/2014/main" id="{CC034D98-A757-CF44-99BA-52E4978F3F6F}"/>
              </a:ext>
            </a:extLst>
          </p:cNvPr>
          <p:cNvPicPr/>
          <p:nvPr/>
        </p:nvPicPr>
        <p:blipFill>
          <a:blip r:embed="rId3"/>
          <a:stretch>
            <a:fillRect/>
          </a:stretch>
        </p:blipFill>
        <p:spPr bwMode="auto">
          <a:xfrm>
            <a:off x="4707467" y="543857"/>
            <a:ext cx="4249271" cy="3695699"/>
          </a:xfrm>
          <a:prstGeom prst="rect">
            <a:avLst/>
          </a:prstGeom>
          <a:noFill/>
          <a:ln w="9525">
            <a:noFill/>
            <a:headEnd/>
            <a:tailEnd/>
          </a:ln>
        </p:spPr>
      </p:pic>
      <p:pic>
        <p:nvPicPr>
          <p:cNvPr id="7" name="Picture">
            <a:extLst>
              <a:ext uri="{FF2B5EF4-FFF2-40B4-BE49-F238E27FC236}">
                <a16:creationId xmlns:a16="http://schemas.microsoft.com/office/drawing/2014/main" id="{95FB2A21-4595-0F41-8EE7-C40862C2191A}"/>
              </a:ext>
            </a:extLst>
          </p:cNvPr>
          <p:cNvPicPr/>
          <p:nvPr/>
        </p:nvPicPr>
        <p:blipFill>
          <a:blip r:embed="rId4"/>
          <a:stretch>
            <a:fillRect/>
          </a:stretch>
        </p:blipFill>
        <p:spPr bwMode="auto">
          <a:xfrm>
            <a:off x="0" y="543857"/>
            <a:ext cx="4831644" cy="3797299"/>
          </a:xfrm>
          <a:prstGeom prst="rect">
            <a:avLst/>
          </a:prstGeom>
          <a:noFill/>
          <a:ln w="9525">
            <a:noFill/>
            <a:headEnd/>
            <a:tailEnd/>
          </a:ln>
        </p:spPr>
      </p:pic>
      <p:sp>
        <p:nvSpPr>
          <p:cNvPr id="6" name="TextBox 5">
            <a:extLst>
              <a:ext uri="{FF2B5EF4-FFF2-40B4-BE49-F238E27FC236}">
                <a16:creationId xmlns:a16="http://schemas.microsoft.com/office/drawing/2014/main" id="{1CA6E467-E75C-4481-90CA-83C1CD3993E8}"/>
              </a:ext>
            </a:extLst>
          </p:cNvPr>
          <p:cNvSpPr txBox="1"/>
          <p:nvPr/>
        </p:nvSpPr>
        <p:spPr>
          <a:xfrm>
            <a:off x="0" y="4556306"/>
            <a:ext cx="9143998" cy="923330"/>
          </a:xfrm>
          <a:prstGeom prst="rect">
            <a:avLst/>
          </a:prstGeom>
          <a:noFill/>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Most of the variables except for Eccentricity and Extent are highly correlated with each other.</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With using pairs plot, we can see Eccentricity and Extent are not having any correlation which is further validated with the correlation matrix on the right. </a:t>
            </a:r>
          </a:p>
        </p:txBody>
      </p:sp>
      <p:cxnSp>
        <p:nvCxnSpPr>
          <p:cNvPr id="4" name="Straight Connector 3">
            <a:extLst>
              <a:ext uri="{FF2B5EF4-FFF2-40B4-BE49-F238E27FC236}">
                <a16:creationId xmlns:a16="http://schemas.microsoft.com/office/drawing/2014/main" id="{A1871467-F178-4B6E-90E8-0798D6F99B27}"/>
              </a:ext>
            </a:extLst>
          </p:cNvPr>
          <p:cNvCxnSpPr/>
          <p:nvPr/>
        </p:nvCxnSpPr>
        <p:spPr>
          <a:xfrm>
            <a:off x="4831644" y="543857"/>
            <a:ext cx="0" cy="401244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06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B0C7B105-D80D-8A64-043E-CF5D5FE2B6A2}"/>
              </a:ext>
            </a:extLst>
          </p:cNvPr>
          <p:cNvSpPr>
            <a:spLocks noGrp="1"/>
          </p:cNvSpPr>
          <p:nvPr>
            <p:ph type="title"/>
          </p:nvPr>
        </p:nvSpPr>
        <p:spPr>
          <a:xfrm>
            <a:off x="0" y="0"/>
            <a:ext cx="9144000" cy="500231"/>
          </a:xfrm>
        </p:spPr>
        <p:txBody>
          <a:bodyPr/>
          <a:lstStyle/>
          <a:p>
            <a:pPr algn="ctr"/>
            <a:r>
              <a:rPr lang="en-US">
                <a:latin typeface="Times New Roman" panose="02020603050405020304" pitchFamily="18" charset="0"/>
                <a:cs typeface="Times New Roman" panose="02020603050405020304" pitchFamily="18" charset="0"/>
              </a:rPr>
              <a:t>Analysis of variance</a:t>
            </a:r>
          </a:p>
        </p:txBody>
      </p:sp>
      <p:graphicFrame>
        <p:nvGraphicFramePr>
          <p:cNvPr id="6" name="Table 5">
            <a:extLst>
              <a:ext uri="{FF2B5EF4-FFF2-40B4-BE49-F238E27FC236}">
                <a16:creationId xmlns:a16="http://schemas.microsoft.com/office/drawing/2014/main" id="{A5913E6E-EC9F-A442-B6F7-C51784AE958A}"/>
              </a:ext>
            </a:extLst>
          </p:cNvPr>
          <p:cNvGraphicFramePr>
            <a:graphicFrameLocks noGrp="1"/>
          </p:cNvGraphicFramePr>
          <p:nvPr>
            <p:extLst>
              <p:ext uri="{D42A27DB-BD31-4B8C-83A1-F6EECF244321}">
                <p14:modId xmlns:p14="http://schemas.microsoft.com/office/powerpoint/2010/main" val="1989800166"/>
              </p:ext>
            </p:extLst>
          </p:nvPr>
        </p:nvGraphicFramePr>
        <p:xfrm>
          <a:off x="0" y="500231"/>
          <a:ext cx="9144001" cy="2683236"/>
        </p:xfrm>
        <a:graphic>
          <a:graphicData uri="http://schemas.openxmlformats.org/drawingml/2006/table">
            <a:tbl>
              <a:tblPr firstRow="1" bandRow="1">
                <a:noFill/>
              </a:tblPr>
              <a:tblGrid>
                <a:gridCol w="1080509">
                  <a:extLst>
                    <a:ext uri="{9D8B030D-6E8A-4147-A177-3AD203B41FA5}">
                      <a16:colId xmlns:a16="http://schemas.microsoft.com/office/drawing/2014/main" val="3901428293"/>
                    </a:ext>
                  </a:extLst>
                </a:gridCol>
                <a:gridCol w="775779">
                  <a:extLst>
                    <a:ext uri="{9D8B030D-6E8A-4147-A177-3AD203B41FA5}">
                      <a16:colId xmlns:a16="http://schemas.microsoft.com/office/drawing/2014/main" val="1993147892"/>
                    </a:ext>
                  </a:extLst>
                </a:gridCol>
                <a:gridCol w="1034482">
                  <a:extLst>
                    <a:ext uri="{9D8B030D-6E8A-4147-A177-3AD203B41FA5}">
                      <a16:colId xmlns:a16="http://schemas.microsoft.com/office/drawing/2014/main" val="717601862"/>
                    </a:ext>
                  </a:extLst>
                </a:gridCol>
                <a:gridCol w="1597906">
                  <a:extLst>
                    <a:ext uri="{9D8B030D-6E8A-4147-A177-3AD203B41FA5}">
                      <a16:colId xmlns:a16="http://schemas.microsoft.com/office/drawing/2014/main" val="2624988990"/>
                    </a:ext>
                  </a:extLst>
                </a:gridCol>
                <a:gridCol w="1604256">
                  <a:extLst>
                    <a:ext uri="{9D8B030D-6E8A-4147-A177-3AD203B41FA5}">
                      <a16:colId xmlns:a16="http://schemas.microsoft.com/office/drawing/2014/main" val="3969475117"/>
                    </a:ext>
                  </a:extLst>
                </a:gridCol>
                <a:gridCol w="1117011">
                  <a:extLst>
                    <a:ext uri="{9D8B030D-6E8A-4147-A177-3AD203B41FA5}">
                      <a16:colId xmlns:a16="http://schemas.microsoft.com/office/drawing/2014/main" val="1863680851"/>
                    </a:ext>
                  </a:extLst>
                </a:gridCol>
                <a:gridCol w="1196367">
                  <a:extLst>
                    <a:ext uri="{9D8B030D-6E8A-4147-A177-3AD203B41FA5}">
                      <a16:colId xmlns:a16="http://schemas.microsoft.com/office/drawing/2014/main" val="175463335"/>
                    </a:ext>
                  </a:extLst>
                </a:gridCol>
                <a:gridCol w="737691">
                  <a:extLst>
                    <a:ext uri="{9D8B030D-6E8A-4147-A177-3AD203B41FA5}">
                      <a16:colId xmlns:a16="http://schemas.microsoft.com/office/drawing/2014/main" val="251082437"/>
                    </a:ext>
                  </a:extLst>
                </a:gridCol>
              </a:tblGrid>
              <a:tr h="673909">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Parameter</a:t>
                      </a:r>
                    </a:p>
                  </a:txBody>
                  <a:tcPr marL="34282" marR="34282" marT="9667" marB="68563" anchor="b">
                    <a:lnL w="12700" cmpd="sng">
                      <a:noFill/>
                    </a:lnL>
                    <a:lnR w="12700" cmpd="sng">
                      <a:noFill/>
                    </a:lnR>
                    <a:lnT w="12700" cap="flat" cmpd="sng" algn="ctr">
                      <a:solidFill>
                        <a:schemeClr val="accent1"/>
                      </a:solidFill>
                      <a:prstDash val="solid"/>
                    </a:lnT>
                    <a:lnB w="38100" cmpd="sng">
                      <a:noFill/>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Area</a:t>
                      </a:r>
                    </a:p>
                  </a:txBody>
                  <a:tcPr marL="34282" marR="34282" marT="9667" marB="68563" anchor="b">
                    <a:lnL w="12700" cmpd="sng">
                      <a:noFill/>
                    </a:lnL>
                    <a:lnR w="12700" cmpd="sng">
                      <a:noFill/>
                    </a:lnR>
                    <a:lnT w="12700" cap="flat" cmpd="sng" algn="ctr">
                      <a:solidFill>
                        <a:schemeClr val="accent1"/>
                      </a:solidFill>
                      <a:prstDash val="solid"/>
                    </a:lnT>
                    <a:lnB w="38100" cmpd="sng">
                      <a:noFill/>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Perimeter</a:t>
                      </a:r>
                    </a:p>
                  </a:txBody>
                  <a:tcPr marL="34282" marR="34282" marT="9667" marB="68563" anchor="b">
                    <a:lnL w="12700" cmpd="sng">
                      <a:noFill/>
                    </a:lnL>
                    <a:lnR w="12700" cmpd="sng">
                      <a:noFill/>
                    </a:lnR>
                    <a:lnT w="12700" cap="flat" cmpd="sng" algn="ctr">
                      <a:solidFill>
                        <a:schemeClr val="accent1"/>
                      </a:solidFill>
                      <a:prstDash val="solid"/>
                    </a:lnT>
                    <a:lnB w="38100" cmpd="sng">
                      <a:noFill/>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Major Axis Length</a:t>
                      </a:r>
                    </a:p>
                  </a:txBody>
                  <a:tcPr marL="34282" marR="34282" marT="9667" marB="68563" anchor="b">
                    <a:lnL w="12700" cmpd="sng">
                      <a:noFill/>
                    </a:lnL>
                    <a:lnR w="12700" cmpd="sng">
                      <a:noFill/>
                    </a:lnR>
                    <a:lnT w="12700" cap="flat" cmpd="sng" algn="ctr">
                      <a:solidFill>
                        <a:schemeClr val="accent1"/>
                      </a:solidFill>
                      <a:prstDash val="solid"/>
                    </a:lnT>
                    <a:lnB w="38100" cmpd="sng">
                      <a:noFill/>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Minor Axis Length</a:t>
                      </a:r>
                    </a:p>
                  </a:txBody>
                  <a:tcPr marL="34282" marR="34282" marT="9667" marB="68563" anchor="b">
                    <a:lnL w="12700" cmpd="sng">
                      <a:noFill/>
                    </a:lnL>
                    <a:lnR w="12700" cmpd="sng">
                      <a:noFill/>
                    </a:lnR>
                    <a:lnT w="12700" cap="flat" cmpd="sng" algn="ctr">
                      <a:solidFill>
                        <a:schemeClr val="accent1"/>
                      </a:solidFill>
                      <a:prstDash val="solid"/>
                    </a:lnT>
                    <a:lnB w="38100" cmpd="sng">
                      <a:noFill/>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Eccentrcity</a:t>
                      </a:r>
                    </a:p>
                  </a:txBody>
                  <a:tcPr marL="34282" marR="34282" marT="9667" marB="68563" anchor="b">
                    <a:lnL w="12700" cmpd="sng">
                      <a:noFill/>
                    </a:lnL>
                    <a:lnR w="12700" cmpd="sng">
                      <a:noFill/>
                    </a:lnR>
                    <a:lnT w="12700" cap="flat" cmpd="sng" algn="ctr">
                      <a:solidFill>
                        <a:schemeClr val="accent1"/>
                      </a:solidFill>
                      <a:prstDash val="solid"/>
                    </a:lnT>
                    <a:lnB w="38100" cmpd="sng">
                      <a:noFill/>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ConvexArea</a:t>
                      </a:r>
                    </a:p>
                  </a:txBody>
                  <a:tcPr marL="34282" marR="34282" marT="9667" marB="68563" anchor="b">
                    <a:lnL w="12700" cmpd="sng">
                      <a:noFill/>
                    </a:lnL>
                    <a:lnR w="12700" cmpd="sng">
                      <a:noFill/>
                    </a:lnR>
                    <a:lnT w="12700" cap="flat" cmpd="sng" algn="ctr">
                      <a:solidFill>
                        <a:schemeClr val="accent1"/>
                      </a:solidFill>
                      <a:prstDash val="solid"/>
                    </a:lnT>
                    <a:lnB w="38100" cmpd="sng">
                      <a:noFill/>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Extent</a:t>
                      </a:r>
                    </a:p>
                  </a:txBody>
                  <a:tcPr marL="34282" marR="34282" marT="9667" marB="68563" anchor="b">
                    <a:lnL w="12700" cmpd="sng">
                      <a:noFill/>
                    </a:lnL>
                    <a:lnR w="12700" cmpd="sng">
                      <a:noFill/>
                    </a:lnR>
                    <a:lnT w="12700" cap="flat" cmpd="sng" algn="ctr">
                      <a:solidFill>
                        <a:schemeClr val="accent1"/>
                      </a:solidFill>
                      <a:prstDash val="solid"/>
                    </a:lnT>
                    <a:lnB w="38100" cmpd="sng">
                      <a:noFill/>
                    </a:lnB>
                    <a:noFill/>
                  </a:tcPr>
                </a:tc>
                <a:extLst>
                  <a:ext uri="{0D108BD9-81ED-4DB2-BD59-A6C34878D82A}">
                    <a16:rowId xmlns:a16="http://schemas.microsoft.com/office/drawing/2014/main" val="1452618107"/>
                  </a:ext>
                </a:extLst>
              </a:tr>
              <a:tr h="546940">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Sum Square</a:t>
                      </a:r>
                    </a:p>
                  </a:txBody>
                  <a:tcPr marL="34282" marR="34282" marT="9667" marB="68563"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6.87E+12</a:t>
                      </a:r>
                    </a:p>
                  </a:txBody>
                  <a:tcPr marL="34282" marR="34282" marT="9667" marB="68563"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285666122</a:t>
                      </a:r>
                    </a:p>
                  </a:txBody>
                  <a:tcPr marL="34282" marR="34282" marT="9667" marB="68563"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42590497</a:t>
                      </a:r>
                    </a:p>
                  </a:txBody>
                  <a:tcPr marL="34282" marR="34282" marT="9667" marB="68563"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14591140</a:t>
                      </a:r>
                    </a:p>
                  </a:txBody>
                  <a:tcPr marL="34282" marR="34282" marT="9667" marB="68563"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22.933</a:t>
                      </a:r>
                    </a:p>
                  </a:txBody>
                  <a:tcPr marL="34282" marR="34282" marT="9667" marB="68563"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7.10E+12</a:t>
                      </a:r>
                    </a:p>
                  </a:txBody>
                  <a:tcPr marL="34282" marR="34282" marT="9667" marB="68563" anchor="b">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1.707</a:t>
                      </a:r>
                    </a:p>
                  </a:txBody>
                  <a:tcPr marL="34282" marR="34282" marT="9667" marB="68563" anchor="b">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3702252621"/>
                  </a:ext>
                </a:extLst>
              </a:tr>
              <a:tr h="546940">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Mean Square</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1.40E+12</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57133224</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8518099</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2918228</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4.587</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1.42E+12</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0.3414</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25966255"/>
                  </a:ext>
                </a:extLst>
              </a:tr>
              <a:tr h="368507">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F Statistic</a:t>
                      </a:r>
                    </a:p>
                  </a:txBody>
                  <a:tcPr marL="34282" marR="34282" marT="9667" marB="68563"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10877</a:t>
                      </a:r>
                    </a:p>
                  </a:txBody>
                  <a:tcPr marL="34282" marR="34282" marT="9667" marB="68563"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2221</a:t>
                      </a:r>
                    </a:p>
                  </a:txBody>
                  <a:tcPr marL="34282" marR="34282" marT="9667" marB="68563"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6523</a:t>
                      </a:r>
                    </a:p>
                  </a:txBody>
                  <a:tcPr marL="34282" marR="34282" marT="9667" marB="68563"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5658</a:t>
                      </a:r>
                    </a:p>
                  </a:txBody>
                  <a:tcPr marL="34282" marR="34282" marT="9667" marB="68563"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1715</a:t>
                      </a:r>
                    </a:p>
                  </a:txBody>
                  <a:tcPr marL="34282" marR="34282" marT="9667" marB="68563"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8442</a:t>
                      </a:r>
                    </a:p>
                  </a:txBody>
                  <a:tcPr marL="34282" marR="34282" marT="9667" marB="68563"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157.1</a:t>
                      </a:r>
                    </a:p>
                  </a:txBody>
                  <a:tcPr marL="34282" marR="34282" marT="9667" marB="68563"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861125174"/>
                  </a:ext>
                </a:extLst>
              </a:tr>
              <a:tr h="546940">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p-Value</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2.00E-16</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2.00E-16</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2.00E-16</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2.00E-16</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2.00E-16</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2.00E-16</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fontAlgn="b"/>
                      <a:r>
                        <a:rPr lang="en-US" sz="1200" b="1" i="0" u="none" strike="noStrike" cap="none" spc="0" dirty="0">
                          <a:solidFill>
                            <a:schemeClr val="tx1"/>
                          </a:solidFill>
                          <a:effectLst/>
                          <a:latin typeface="Times New Roman" panose="02020603050405020304" pitchFamily="18" charset="0"/>
                          <a:cs typeface="Times New Roman" panose="02020603050405020304" pitchFamily="18" charset="0"/>
                        </a:rPr>
                        <a:t>2.00E-16</a:t>
                      </a:r>
                    </a:p>
                  </a:txBody>
                  <a:tcPr marL="34282" marR="34282" marT="9667" marB="68563"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710369294"/>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C577BC4-8CF7-435A-8CBE-5D47E3D8D46C}"/>
                  </a:ext>
                </a:extLst>
              </p:cNvPr>
              <p:cNvSpPr txBox="1"/>
              <p:nvPr/>
            </p:nvSpPr>
            <p:spPr>
              <a:xfrm>
                <a:off x="-1" y="3316111"/>
                <a:ext cx="9144000" cy="2554545"/>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the pairs plot and correlation matrix, we have seen the variables eccentricity and extent has little correlation compared to other variables.</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To justify the assumption, we have done Two-way-ANOVA for all our numeric variables. (Numeric </a:t>
                </a:r>
                <a:r>
                  <a:rPr lang="en-US" sz="1600" dirty="0" err="1">
                    <a:latin typeface="Times New Roman" panose="02020603050405020304" pitchFamily="18" charset="0"/>
                    <a:cs typeface="Times New Roman" panose="02020603050405020304" pitchFamily="18" charset="0"/>
                  </a:rPr>
                  <a:t>variables~Class</a:t>
                </a:r>
                <a:r>
                  <a:rPr lang="en-US" sz="16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the Two-way ANOVA, we assumed the observations within each class are normally distributed and have equal variances.</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All the p-values are less than the significant level </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=0.05</m:t>
                    </m:r>
                  </m:oMath>
                </a14:m>
                <a:r>
                  <a:rPr lang="en-US" sz="1600" dirty="0">
                    <a:latin typeface="Times New Roman" panose="02020603050405020304" pitchFamily="18" charset="0"/>
                    <a:cs typeface="Times New Roman" panose="02020603050405020304" pitchFamily="18" charset="0"/>
                  </a:rPr>
                  <a:t> meaning they have significant differences in the mean values for all of 6 classes.</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Based on p-values, we have decided to keep all the variables in our model and then developed algorithms accordingly.</a:t>
                </a:r>
              </a:p>
            </p:txBody>
          </p:sp>
        </mc:Choice>
        <mc:Fallback xmlns="">
          <p:sp>
            <p:nvSpPr>
              <p:cNvPr id="2" name="TextBox 1">
                <a:extLst>
                  <a:ext uri="{FF2B5EF4-FFF2-40B4-BE49-F238E27FC236}">
                    <a16:creationId xmlns:a16="http://schemas.microsoft.com/office/drawing/2014/main" id="{DC577BC4-8CF7-435A-8CBE-5D47E3D8D46C}"/>
                  </a:ext>
                </a:extLst>
              </p:cNvPr>
              <p:cNvSpPr txBox="1">
                <a:spLocks noRot="1" noChangeAspect="1" noMove="1" noResize="1" noEditPoints="1" noAdjustHandles="1" noChangeArrowheads="1" noChangeShapeType="1" noTextEdit="1"/>
              </p:cNvSpPr>
              <p:nvPr/>
            </p:nvSpPr>
            <p:spPr>
              <a:xfrm>
                <a:off x="-1" y="3316111"/>
                <a:ext cx="9144000" cy="2554545"/>
              </a:xfrm>
              <a:prstGeom prst="rect">
                <a:avLst/>
              </a:prstGeom>
              <a:blipFill>
                <a:blip r:embed="rId2"/>
                <a:stretch>
                  <a:fillRect l="-267" t="-716" b="-2148"/>
                </a:stretch>
              </a:blipFill>
            </p:spPr>
            <p:txBody>
              <a:bodyPr/>
              <a:lstStyle/>
              <a:p>
                <a:r>
                  <a:rPr lang="en-US">
                    <a:noFill/>
                  </a:rPr>
                  <a:t> </a:t>
                </a:r>
              </a:p>
            </p:txBody>
          </p:sp>
        </mc:Fallback>
      </mc:AlternateContent>
    </p:spTree>
    <p:extLst>
      <p:ext uri="{BB962C8B-B14F-4D97-AF65-F5344CB8AC3E}">
        <p14:creationId xmlns:p14="http://schemas.microsoft.com/office/powerpoint/2010/main" val="335293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B10A-F06F-1F43-A4F3-AA980C0F591D}"/>
              </a:ext>
            </a:extLst>
          </p:cNvPr>
          <p:cNvSpPr>
            <a:spLocks noGrp="1"/>
          </p:cNvSpPr>
          <p:nvPr>
            <p:ph type="title"/>
          </p:nvPr>
        </p:nvSpPr>
        <p:spPr>
          <a:xfrm>
            <a:off x="0" y="0"/>
            <a:ext cx="9144000" cy="554019"/>
          </a:xfrm>
        </p:spPr>
        <p:txBody>
          <a:bodyPr/>
          <a:lstStyle/>
          <a:p>
            <a:pPr algn="ctr"/>
            <a:r>
              <a:rPr lang="en-US">
                <a:latin typeface="Times New Roman" panose="02020603050405020304" pitchFamily="18" charset="0"/>
                <a:cs typeface="Times New Roman" panose="02020603050405020304" pitchFamily="18" charset="0"/>
              </a:rPr>
              <a:t>STATISTICAL MODEL DEVELOPMENT</a:t>
            </a:r>
          </a:p>
        </p:txBody>
      </p:sp>
      <p:sp>
        <p:nvSpPr>
          <p:cNvPr id="3" name="Content Placeholder 2">
            <a:extLst>
              <a:ext uri="{FF2B5EF4-FFF2-40B4-BE49-F238E27FC236}">
                <a16:creationId xmlns:a16="http://schemas.microsoft.com/office/drawing/2014/main" id="{F5E001E0-0536-ED46-BF40-4CF64269CD60}"/>
              </a:ext>
            </a:extLst>
          </p:cNvPr>
          <p:cNvSpPr>
            <a:spLocks noGrp="1"/>
          </p:cNvSpPr>
          <p:nvPr>
            <p:ph idx="1"/>
          </p:nvPr>
        </p:nvSpPr>
        <p:spPr>
          <a:xfrm>
            <a:off x="0" y="681765"/>
            <a:ext cx="9144000" cy="5064279"/>
          </a:xfrm>
        </p:spPr>
        <p:txBody>
          <a:bodyPr>
            <a:normAutofit/>
          </a:bodyPr>
          <a:lstStyle/>
          <a:p>
            <a:r>
              <a:rPr lang="en-US" sz="1800" dirty="0">
                <a:latin typeface="Times New Roman" panose="02020603050405020304" pitchFamily="18" charset="0"/>
                <a:cs typeface="Times New Roman" panose="02020603050405020304" pitchFamily="18" charset="0"/>
              </a:rPr>
              <a:t>We have divided our data set into 60% training and 40% test data.</a:t>
            </a:r>
          </a:p>
          <a:p>
            <a:r>
              <a:rPr lang="en-US" sz="1800" dirty="0">
                <a:latin typeface="Times New Roman" panose="02020603050405020304" pitchFamily="18" charset="0"/>
                <a:cs typeface="Times New Roman" panose="02020603050405020304" pitchFamily="18" charset="0"/>
              </a:rPr>
              <a:t>Using Linear Discriminant Analysis (LDA), Quadratic Discriminant Analysis (QDA), </a:t>
            </a:r>
            <a:r>
              <a:rPr lang="en-US" sz="1800" dirty="0" err="1">
                <a:latin typeface="Times New Roman" panose="02020603050405020304" pitchFamily="18" charset="0"/>
                <a:cs typeface="Times New Roman" panose="02020603050405020304" pitchFamily="18" charset="0"/>
              </a:rPr>
              <a:t>Mclust</a:t>
            </a:r>
            <a:r>
              <a:rPr lang="en-US" sz="1800" dirty="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 and Mclust</a:t>
            </a:r>
            <a:r>
              <a:rPr lang="en-US" sz="1800" dirty="0">
                <a:latin typeface="Times New Roman" panose="02020603050405020304" pitchFamily="18" charset="0"/>
                <a:cs typeface="Times New Roman" panose="02020603050405020304" pitchFamily="18" charset="0"/>
              </a:rPr>
              <a:t> ‘EDDA’, we created confusion matrix for actual and predicted model and calculated accuracy.</a:t>
            </a:r>
          </a:p>
          <a:p>
            <a:r>
              <a:rPr lang="en-US" sz="1800" dirty="0">
                <a:latin typeface="Times New Roman" panose="02020603050405020304" pitchFamily="18" charset="0"/>
                <a:cs typeface="Times New Roman" panose="02020603050405020304" pitchFamily="18" charset="0"/>
              </a:rPr>
              <a:t>From the actual and predicted class, we tried to compare the price of a particular farm having different types of beans.</a:t>
            </a:r>
          </a:p>
          <a:p>
            <a:r>
              <a:rPr lang="en-US" sz="1800" b="1" i="1" dirty="0">
                <a:latin typeface="Times New Roman" panose="02020603050405020304" pitchFamily="18" charset="0"/>
                <a:cs typeface="Times New Roman" panose="02020603050405020304" pitchFamily="18" charset="0"/>
              </a:rPr>
              <a:t>LDA Model</a:t>
            </a:r>
            <a:r>
              <a:rPr lang="en-US" sz="1800" dirty="0">
                <a:latin typeface="Times New Roman" panose="02020603050405020304" pitchFamily="18" charset="0"/>
                <a:cs typeface="Times New Roman" panose="02020603050405020304" pitchFamily="18" charset="0"/>
              </a:rPr>
              <a:t>: A </a:t>
            </a:r>
            <a:r>
              <a:rPr lang="en-US" sz="1800" b="0" i="0" dirty="0">
                <a:effectLst/>
                <a:latin typeface="Times New Roman" panose="02020603050405020304" pitchFamily="18" charset="0"/>
                <a:cs typeface="Times New Roman" panose="02020603050405020304" pitchFamily="18" charset="0"/>
              </a:rPr>
              <a:t>dimensionality reduction technique used to solve classification problems. Using the Linear combinations of predictors, LDA tries to predict the class of the given observations. [4]</a:t>
            </a:r>
            <a:endParaRPr lang="en-US" sz="1800" dirty="0">
              <a:latin typeface="Times New Roman" panose="02020603050405020304" pitchFamily="18" charset="0"/>
              <a:cs typeface="Times New Roman" panose="02020603050405020304" pitchFamily="18" charset="0"/>
            </a:endParaRPr>
          </a:p>
          <a:p>
            <a:r>
              <a:rPr lang="en-US" sz="1800" b="1" i="1" dirty="0">
                <a:effectLst/>
                <a:latin typeface="Times New Roman" panose="02020603050405020304" pitchFamily="18" charset="0"/>
                <a:cs typeface="Times New Roman" panose="02020603050405020304" pitchFamily="18" charset="0"/>
              </a:rPr>
              <a:t>QDA Model </a:t>
            </a:r>
            <a:r>
              <a:rPr lang="en-US" sz="1800" b="0" i="0" dirty="0">
                <a:effectLst/>
                <a:latin typeface="Times New Roman" panose="02020603050405020304" pitchFamily="18" charset="0"/>
                <a:cs typeface="Times New Roman" panose="02020603050405020304" pitchFamily="18" charset="0"/>
              </a:rPr>
              <a:t>is the general form of Bayesian discrimination. Like LDA, the QDA classifier results from assuming that the observations from each class are drawn from a Gaussian distribution and plugging estimates for the parameters into Bayes’ theorem in order to perform prediction.</a:t>
            </a:r>
            <a:r>
              <a:rPr lang="en-US" sz="1800" dirty="0">
                <a:latin typeface="Times New Roman" panose="02020603050405020304" pitchFamily="18" charset="0"/>
                <a:cs typeface="Times New Roman" panose="02020603050405020304" pitchFamily="18" charset="0"/>
              </a:rPr>
              <a:t> [5]</a:t>
            </a:r>
            <a:endParaRPr lang="en-US" sz="1800" b="0" i="0" dirty="0">
              <a:effectLst/>
              <a:latin typeface="Times New Roman" panose="02020603050405020304" pitchFamily="18" charset="0"/>
              <a:cs typeface="Times New Roman" panose="02020603050405020304" pitchFamily="18" charset="0"/>
            </a:endParaRPr>
          </a:p>
          <a:p>
            <a:r>
              <a:rPr lang="en-US" sz="1800" b="1" i="1" dirty="0" err="1">
                <a:latin typeface="Times New Roman" panose="02020603050405020304" pitchFamily="18" charset="0"/>
                <a:cs typeface="Times New Roman" panose="02020603050405020304" pitchFamily="18" charset="0"/>
              </a:rPr>
              <a:t>Mclust</a:t>
            </a:r>
            <a:r>
              <a:rPr lang="en-US" sz="1800" b="1" i="1" dirty="0">
                <a:latin typeface="Times New Roman" panose="02020603050405020304" pitchFamily="18" charset="0"/>
                <a:cs typeface="Times New Roman" panose="02020603050405020304" pitchFamily="18" charset="0"/>
              </a:rPr>
              <a:t> and </a:t>
            </a:r>
            <a:r>
              <a:rPr lang="en-US" sz="1800" b="1" i="1" dirty="0" err="1">
                <a:latin typeface="Times New Roman" panose="02020603050405020304" pitchFamily="18" charset="0"/>
                <a:cs typeface="Times New Roman" panose="02020603050405020304" pitchFamily="18" charset="0"/>
              </a:rPr>
              <a:t>Mclust</a:t>
            </a:r>
            <a:r>
              <a:rPr lang="en-US" sz="1800" b="1" i="1" dirty="0">
                <a:latin typeface="Times New Roman" panose="02020603050405020304" pitchFamily="18" charset="0"/>
                <a:cs typeface="Times New Roman" panose="02020603050405020304" pitchFamily="18" charset="0"/>
              </a:rPr>
              <a:t> EDDA </a:t>
            </a:r>
            <a:r>
              <a:rPr lang="en-US" sz="1800" dirty="0">
                <a:latin typeface="Times New Roman" panose="02020603050405020304" pitchFamily="18" charset="0"/>
                <a:cs typeface="Times New Roman" panose="02020603050405020304" pitchFamily="18" charset="0"/>
              </a:rPr>
              <a:t>are powerful and popular packages which allows modelling of data as a Gaussian finite mixture with different covariance structures and different numbers of mixture components [3]</a:t>
            </a:r>
          </a:p>
          <a:p>
            <a:endParaRPr lang="en-US" dirty="0"/>
          </a:p>
        </p:txBody>
      </p:sp>
      <p:sp>
        <p:nvSpPr>
          <p:cNvPr id="4" name="TextBox 3">
            <a:extLst>
              <a:ext uri="{FF2B5EF4-FFF2-40B4-BE49-F238E27FC236}">
                <a16:creationId xmlns:a16="http://schemas.microsoft.com/office/drawing/2014/main" id="{B827534A-34E3-4536-910B-D693BC2E55CC}"/>
              </a:ext>
            </a:extLst>
          </p:cNvPr>
          <p:cNvSpPr txBox="1"/>
          <p:nvPr/>
        </p:nvSpPr>
        <p:spPr>
          <a:xfrm>
            <a:off x="1" y="5653015"/>
            <a:ext cx="9144000"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[3] </a:t>
            </a:r>
            <a:r>
              <a:rPr lang="en-US" sz="1100" dirty="0">
                <a:latin typeface="Times New Roman" panose="02020603050405020304" pitchFamily="18" charset="0"/>
                <a:cs typeface="Times New Roman" panose="02020603050405020304" pitchFamily="18" charset="0"/>
                <a:hlinkClick r:id="rId2"/>
              </a:rPr>
              <a:t>https://www.ncbi.nlm.nih.gov/pmc/articles/PMC5096736/pdf/nihms793803.pdf</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[4] </a:t>
            </a:r>
            <a:r>
              <a:rPr lang="en-US" sz="1100" dirty="0">
                <a:latin typeface="Times New Roman" panose="02020603050405020304" pitchFamily="18" charset="0"/>
                <a:cs typeface="Times New Roman" panose="02020603050405020304" pitchFamily="18" charset="0"/>
                <a:hlinkClick r:id="rId3"/>
              </a:rPr>
              <a:t>https://www.geeksforgeeks.org/linear-discriminant-analysis-in-r-programming</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[5] </a:t>
            </a:r>
            <a:r>
              <a:rPr lang="en-US" sz="1100" dirty="0">
                <a:solidFill>
                  <a:srgbClr val="333333"/>
                </a:solidFill>
                <a:effectLst/>
                <a:latin typeface="Times New Roman" panose="02020603050405020304" pitchFamily="18" charset="0"/>
                <a:cs typeface="Times New Roman" panose="02020603050405020304" pitchFamily="18" charset="0"/>
              </a:rPr>
              <a:t>Gareth James, Daniela Witten, Trevor Hastie, Robert </a:t>
            </a:r>
            <a:r>
              <a:rPr lang="en-US" sz="1100" dirty="0" err="1">
                <a:solidFill>
                  <a:srgbClr val="333333"/>
                </a:solidFill>
                <a:effectLst/>
                <a:latin typeface="Times New Roman" panose="02020603050405020304" pitchFamily="18" charset="0"/>
                <a:cs typeface="Times New Roman" panose="02020603050405020304" pitchFamily="18" charset="0"/>
              </a:rPr>
              <a:t>Tibshirani</a:t>
            </a:r>
            <a:r>
              <a:rPr lang="en-US" sz="1100" dirty="0">
                <a:solidFill>
                  <a:srgbClr val="333333"/>
                </a:solidFill>
                <a:effectLst/>
                <a:latin typeface="Times New Roman" panose="02020603050405020304" pitchFamily="18" charset="0"/>
                <a:cs typeface="Times New Roman" panose="02020603050405020304" pitchFamily="18" charset="0"/>
              </a:rPr>
              <a:t>. (2013). An introduction to statistical learning : with applications in R. New York :Springer,</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22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401468"/>
          </a:xfrm>
        </p:spPr>
        <p:txBody>
          <a:bodyPr>
            <a:normAutofit/>
          </a:bodyPr>
          <a:lstStyle/>
          <a:p>
            <a:pPr algn="ctr"/>
            <a:r>
              <a:rPr lang="en-US" sz="2400" dirty="0">
                <a:latin typeface="Times New Roman" panose="02020603050405020304" pitchFamily="18" charset="0"/>
                <a:cs typeface="Times New Roman" panose="02020603050405020304" pitchFamily="18" charset="0"/>
              </a:rPr>
              <a:t>Linear Discriminant Analysis (LDA) Model</a:t>
            </a:r>
            <a:endParaRPr lang="en-US" sz="2400" dirty="0"/>
          </a:p>
        </p:txBody>
      </p:sp>
      <p:graphicFrame>
        <p:nvGraphicFramePr>
          <p:cNvPr id="3" name="Table 2">
            <a:extLst>
              <a:ext uri="{FF2B5EF4-FFF2-40B4-BE49-F238E27FC236}">
                <a16:creationId xmlns:a16="http://schemas.microsoft.com/office/drawing/2014/main" id="{E8F5A9A6-B96D-4334-91CD-93D2DB4F6E78}"/>
              </a:ext>
            </a:extLst>
          </p:cNvPr>
          <p:cNvGraphicFramePr>
            <a:graphicFrameLocks noGrp="1"/>
          </p:cNvGraphicFramePr>
          <p:nvPr>
            <p:extLst>
              <p:ext uri="{D42A27DB-BD31-4B8C-83A1-F6EECF244321}">
                <p14:modId xmlns:p14="http://schemas.microsoft.com/office/powerpoint/2010/main" val="3194962889"/>
              </p:ext>
            </p:extLst>
          </p:nvPr>
        </p:nvGraphicFramePr>
        <p:xfrm>
          <a:off x="1435453" y="815057"/>
          <a:ext cx="6273094" cy="1915096"/>
        </p:xfrm>
        <a:graphic>
          <a:graphicData uri="http://schemas.openxmlformats.org/drawingml/2006/table">
            <a:tbl>
              <a:tblPr>
                <a:tableStyleId>{2D5ABB26-0587-4C30-8999-92F81FD0307C}</a:tableStyleId>
              </a:tblPr>
              <a:tblGrid>
                <a:gridCol w="1235162">
                  <a:extLst>
                    <a:ext uri="{9D8B030D-6E8A-4147-A177-3AD203B41FA5}">
                      <a16:colId xmlns:a16="http://schemas.microsoft.com/office/drawing/2014/main" val="778360049"/>
                    </a:ext>
                  </a:extLst>
                </a:gridCol>
                <a:gridCol w="977132">
                  <a:extLst>
                    <a:ext uri="{9D8B030D-6E8A-4147-A177-3AD203B41FA5}">
                      <a16:colId xmlns:a16="http://schemas.microsoft.com/office/drawing/2014/main" val="951177683"/>
                    </a:ext>
                  </a:extLst>
                </a:gridCol>
                <a:gridCol w="812160">
                  <a:extLst>
                    <a:ext uri="{9D8B030D-6E8A-4147-A177-3AD203B41FA5}">
                      <a16:colId xmlns:a16="http://schemas.microsoft.com/office/drawing/2014/main" val="3336922986"/>
                    </a:ext>
                  </a:extLst>
                </a:gridCol>
                <a:gridCol w="1081175">
                  <a:extLst>
                    <a:ext uri="{9D8B030D-6E8A-4147-A177-3AD203B41FA5}">
                      <a16:colId xmlns:a16="http://schemas.microsoft.com/office/drawing/2014/main" val="4149197754"/>
                    </a:ext>
                  </a:extLst>
                </a:gridCol>
                <a:gridCol w="745067">
                  <a:extLst>
                    <a:ext uri="{9D8B030D-6E8A-4147-A177-3AD203B41FA5}">
                      <a16:colId xmlns:a16="http://schemas.microsoft.com/office/drawing/2014/main" val="2687742387"/>
                    </a:ext>
                  </a:extLst>
                </a:gridCol>
                <a:gridCol w="610238">
                  <a:extLst>
                    <a:ext uri="{9D8B030D-6E8A-4147-A177-3AD203B41FA5}">
                      <a16:colId xmlns:a16="http://schemas.microsoft.com/office/drawing/2014/main" val="3335454293"/>
                    </a:ext>
                  </a:extLst>
                </a:gridCol>
                <a:gridCol w="812160">
                  <a:extLst>
                    <a:ext uri="{9D8B030D-6E8A-4147-A177-3AD203B41FA5}">
                      <a16:colId xmlns:a16="http://schemas.microsoft.com/office/drawing/2014/main" val="810151727"/>
                    </a:ext>
                  </a:extLst>
                </a:gridCol>
              </a:tblGrid>
              <a:tr h="196078">
                <a:tc>
                  <a:txBody>
                    <a:bodyPr/>
                    <a:lstStyle/>
                    <a:p>
                      <a:pPr algn="ctr" fontAlgn="b"/>
                      <a:r>
                        <a:rPr lang="en-US" sz="1400" b="1" u="none" strike="noStrike" dirty="0">
                          <a:solidFill>
                            <a:srgbClr val="000000"/>
                          </a:solidFill>
                          <a:effectLst/>
                        </a:rPr>
                        <a:t>Actual</a:t>
                      </a:r>
                      <a:endParaRPr lang="en-US" sz="1400" b="1" i="0" u="none" strike="noStrike" dirty="0">
                        <a:solidFill>
                          <a:srgbClr val="000000"/>
                        </a:solidFill>
                        <a:effectLst/>
                        <a:latin typeface="Times New Roman" panose="02020603050405020304" pitchFamily="18" charset="0"/>
                      </a:endParaRPr>
                    </a:p>
                  </a:txBody>
                  <a:tcPr marL="9525" marR="9525" marT="9525" marB="0" anchor="b"/>
                </a:tc>
                <a:tc gridSpan="6">
                  <a:txBody>
                    <a:bodyPr/>
                    <a:lstStyle/>
                    <a:p>
                      <a:pPr algn="ctr" fontAlgn="b"/>
                      <a:r>
                        <a:rPr lang="en-US" sz="1400" b="1" u="none" strike="noStrike">
                          <a:solidFill>
                            <a:srgbClr val="000000"/>
                          </a:solidFill>
                          <a:effectLst/>
                        </a:rPr>
                        <a:t>Predict</a:t>
                      </a:r>
                      <a:endParaRPr lang="en-US" sz="1400" b="1" i="0" u="none" strike="noStrike">
                        <a:solidFill>
                          <a:srgbClr val="000000"/>
                        </a:solidFill>
                        <a:effectLst/>
                        <a:latin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8854110"/>
                  </a:ext>
                </a:extLst>
              </a:tr>
              <a:tr h="354901">
                <a:tc>
                  <a:txBody>
                    <a:bodyPr/>
                    <a:lstStyle/>
                    <a:p>
                      <a:pPr algn="ctr" fontAlgn="b"/>
                      <a:r>
                        <a:rPr lang="en-US" sz="1400" b="1" u="none" strike="noStrike" dirty="0">
                          <a:solidFill>
                            <a:srgbClr val="000000"/>
                          </a:solidFill>
                          <a:effectLst/>
                        </a:rPr>
                        <a:t> </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BOMBAY</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CALI</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DERMASON</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HOROZ</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SEKER</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SIRA</a:t>
                      </a:r>
                      <a:endParaRPr lang="en-US" sz="14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46415240"/>
                  </a:ext>
                </a:extLst>
              </a:tr>
              <a:tr h="196078">
                <a:tc>
                  <a:txBody>
                    <a:bodyPr/>
                    <a:lstStyle/>
                    <a:p>
                      <a:pPr algn="ctr" fontAlgn="b"/>
                      <a:r>
                        <a:rPr lang="en-US" sz="1400" b="1" u="none" strike="noStrike">
                          <a:solidFill>
                            <a:srgbClr val="000000"/>
                          </a:solidFill>
                          <a:effectLst/>
                        </a:rPr>
                        <a:t>BOMBAY</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300</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0</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562888711"/>
                  </a:ext>
                </a:extLst>
              </a:tr>
              <a:tr h="196078">
                <a:tc>
                  <a:txBody>
                    <a:bodyPr/>
                    <a:lstStyle/>
                    <a:p>
                      <a:pPr algn="ctr" fontAlgn="b"/>
                      <a:r>
                        <a:rPr lang="en-US" sz="1400" b="1" u="none" strike="noStrike">
                          <a:solidFill>
                            <a:srgbClr val="000000"/>
                          </a:solidFill>
                          <a:effectLst/>
                        </a:rPr>
                        <a:t>CALI</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277</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0</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24</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a:t>
                      </a:r>
                      <a:endParaRPr lang="en-US" sz="14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928734850"/>
                  </a:ext>
                </a:extLst>
              </a:tr>
              <a:tr h="196078">
                <a:tc>
                  <a:txBody>
                    <a:bodyPr/>
                    <a:lstStyle/>
                    <a:p>
                      <a:pPr algn="ctr" fontAlgn="b"/>
                      <a:r>
                        <a:rPr lang="en-US" sz="1400" b="1" u="none" strike="noStrike">
                          <a:solidFill>
                            <a:srgbClr val="000000"/>
                          </a:solidFill>
                          <a:effectLst/>
                        </a:rPr>
                        <a:t>DERMASON</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233</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3</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22</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47</a:t>
                      </a:r>
                      <a:endParaRPr lang="en-US" sz="14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45362330"/>
                  </a:ext>
                </a:extLst>
              </a:tr>
              <a:tr h="196078">
                <a:tc>
                  <a:txBody>
                    <a:bodyPr/>
                    <a:lstStyle/>
                    <a:p>
                      <a:pPr algn="ctr" fontAlgn="b"/>
                      <a:r>
                        <a:rPr lang="en-US" sz="1400" b="1" u="none" strike="noStrike" dirty="0">
                          <a:solidFill>
                            <a:srgbClr val="000000"/>
                          </a:solidFill>
                          <a:effectLst/>
                        </a:rPr>
                        <a:t>HOROZ</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12</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0</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244</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0</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22</a:t>
                      </a:r>
                      <a:endParaRPr lang="en-US" sz="14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499621221"/>
                  </a:ext>
                </a:extLst>
              </a:tr>
              <a:tr h="196078">
                <a:tc>
                  <a:txBody>
                    <a:bodyPr/>
                    <a:lstStyle/>
                    <a:p>
                      <a:pPr algn="ctr" fontAlgn="b"/>
                      <a:r>
                        <a:rPr lang="en-US" sz="1400" b="1" u="none" strike="noStrike">
                          <a:solidFill>
                            <a:srgbClr val="000000"/>
                          </a:solidFill>
                          <a:effectLst/>
                        </a:rPr>
                        <a:t>SEKER</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0</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15</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0</a:t>
                      </a:r>
                      <a:endParaRPr lang="en-US" sz="14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248</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4</a:t>
                      </a:r>
                      <a:endParaRPr lang="en-US" sz="14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573746454"/>
                  </a:ext>
                </a:extLst>
              </a:tr>
              <a:tr h="196078">
                <a:tc>
                  <a:txBody>
                    <a:bodyPr/>
                    <a:lstStyle/>
                    <a:p>
                      <a:pPr algn="ctr" fontAlgn="b"/>
                      <a:r>
                        <a:rPr lang="en-US" sz="1400" b="1" u="none" strike="noStrike">
                          <a:solidFill>
                            <a:srgbClr val="000000"/>
                          </a:solidFill>
                          <a:effectLst/>
                        </a:rPr>
                        <a:t>SIRA</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10</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52</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29</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29</a:t>
                      </a:r>
                      <a:endParaRPr lang="en-US" sz="1400" b="1"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226</a:t>
                      </a:r>
                      <a:endParaRPr lang="en-US" sz="14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172711225"/>
                  </a:ext>
                </a:extLst>
              </a:tr>
            </a:tbl>
          </a:graphicData>
        </a:graphic>
      </p:graphicFrame>
      <p:sp>
        <p:nvSpPr>
          <p:cNvPr id="5" name="TextBox 4">
            <a:extLst>
              <a:ext uri="{FF2B5EF4-FFF2-40B4-BE49-F238E27FC236}">
                <a16:creationId xmlns:a16="http://schemas.microsoft.com/office/drawing/2014/main" id="{DB5651CF-44B3-48BC-8BDA-7B7D56A081EE}"/>
              </a:ext>
            </a:extLst>
          </p:cNvPr>
          <p:cNvSpPr txBox="1"/>
          <p:nvPr/>
        </p:nvSpPr>
        <p:spPr>
          <a:xfrm>
            <a:off x="1" y="411777"/>
            <a:ext cx="9143999" cy="338554"/>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Confusion Matrix and Accuracy – Training Data</a:t>
            </a:r>
          </a:p>
        </p:txBody>
      </p:sp>
      <p:graphicFrame>
        <p:nvGraphicFramePr>
          <p:cNvPr id="6" name="Table 5">
            <a:extLst>
              <a:ext uri="{FF2B5EF4-FFF2-40B4-BE49-F238E27FC236}">
                <a16:creationId xmlns:a16="http://schemas.microsoft.com/office/drawing/2014/main" id="{2EAE3171-3015-408E-A739-E2162CE9B8E4}"/>
              </a:ext>
            </a:extLst>
          </p:cNvPr>
          <p:cNvGraphicFramePr>
            <a:graphicFrameLocks noGrp="1"/>
          </p:cNvGraphicFramePr>
          <p:nvPr>
            <p:extLst>
              <p:ext uri="{D42A27DB-BD31-4B8C-83A1-F6EECF244321}">
                <p14:modId xmlns:p14="http://schemas.microsoft.com/office/powerpoint/2010/main" val="2273178325"/>
              </p:ext>
            </p:extLst>
          </p:nvPr>
        </p:nvGraphicFramePr>
        <p:xfrm>
          <a:off x="1186232" y="4178559"/>
          <a:ext cx="7042504" cy="1783080"/>
        </p:xfrm>
        <a:graphic>
          <a:graphicData uri="http://schemas.openxmlformats.org/drawingml/2006/table">
            <a:tbl>
              <a:tblPr>
                <a:tableStyleId>{2D5ABB26-0587-4C30-8999-92F81FD0307C}</a:tableStyleId>
              </a:tblPr>
              <a:tblGrid>
                <a:gridCol w="1328737">
                  <a:extLst>
                    <a:ext uri="{9D8B030D-6E8A-4147-A177-3AD203B41FA5}">
                      <a16:colId xmlns:a16="http://schemas.microsoft.com/office/drawing/2014/main" val="1929060750"/>
                    </a:ext>
                  </a:extLst>
                </a:gridCol>
                <a:gridCol w="823778">
                  <a:extLst>
                    <a:ext uri="{9D8B030D-6E8A-4147-A177-3AD203B41FA5}">
                      <a16:colId xmlns:a16="http://schemas.microsoft.com/office/drawing/2014/main" val="2938595901"/>
                    </a:ext>
                  </a:extLst>
                </a:gridCol>
                <a:gridCol w="761624">
                  <a:extLst>
                    <a:ext uri="{9D8B030D-6E8A-4147-A177-3AD203B41FA5}">
                      <a16:colId xmlns:a16="http://schemas.microsoft.com/office/drawing/2014/main" val="2099946731"/>
                    </a:ext>
                  </a:extLst>
                </a:gridCol>
                <a:gridCol w="1214225">
                  <a:extLst>
                    <a:ext uri="{9D8B030D-6E8A-4147-A177-3AD203B41FA5}">
                      <a16:colId xmlns:a16="http://schemas.microsoft.com/office/drawing/2014/main" val="3853232834"/>
                    </a:ext>
                  </a:extLst>
                </a:gridCol>
                <a:gridCol w="971380">
                  <a:extLst>
                    <a:ext uri="{9D8B030D-6E8A-4147-A177-3AD203B41FA5}">
                      <a16:colId xmlns:a16="http://schemas.microsoft.com/office/drawing/2014/main" val="2457611171"/>
                    </a:ext>
                  </a:extLst>
                </a:gridCol>
                <a:gridCol w="971380">
                  <a:extLst>
                    <a:ext uri="{9D8B030D-6E8A-4147-A177-3AD203B41FA5}">
                      <a16:colId xmlns:a16="http://schemas.microsoft.com/office/drawing/2014/main" val="1580223030"/>
                    </a:ext>
                  </a:extLst>
                </a:gridCol>
                <a:gridCol w="971380">
                  <a:extLst>
                    <a:ext uri="{9D8B030D-6E8A-4147-A177-3AD203B41FA5}">
                      <a16:colId xmlns:a16="http://schemas.microsoft.com/office/drawing/2014/main" val="3044864614"/>
                    </a:ext>
                  </a:extLst>
                </a:gridCol>
              </a:tblGrid>
              <a:tr h="196078">
                <a:tc>
                  <a:txBody>
                    <a:bodyPr/>
                    <a:lstStyle/>
                    <a:p>
                      <a:pPr algn="ctr" fontAlgn="b"/>
                      <a:r>
                        <a:rPr lang="en-US" sz="1400" b="1" u="none" strike="noStrike" dirty="0">
                          <a:solidFill>
                            <a:srgbClr val="000000"/>
                          </a:solidFill>
                          <a:effectLst/>
                        </a:rPr>
                        <a:t>Actual</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6">
                  <a:txBody>
                    <a:bodyPr/>
                    <a:lstStyle/>
                    <a:p>
                      <a:pPr algn="ctr" fontAlgn="b"/>
                      <a:r>
                        <a:rPr lang="en-US" sz="1400" b="1" u="none" strike="noStrike">
                          <a:solidFill>
                            <a:srgbClr val="000000"/>
                          </a:solidFill>
                          <a:effectLst/>
                        </a:rPr>
                        <a:t>Predict</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1207894"/>
                  </a:ext>
                </a:extLst>
              </a:tr>
              <a:tr h="196078">
                <a:tc>
                  <a:txBody>
                    <a:bodyPr/>
                    <a:lstStyle/>
                    <a:p>
                      <a:pPr algn="ctr" fontAlgn="b"/>
                      <a:r>
                        <a:rPr lang="en-US" sz="1400" b="1" u="none" strike="noStrike" dirty="0">
                          <a:solidFill>
                            <a:srgbClr val="000000"/>
                          </a:solidFill>
                          <a:effectLst/>
                        </a:rPr>
                        <a:t> </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BOMBAY</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CALI</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DERMASON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HOROZ</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SEKER</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SIRA</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26332564"/>
                  </a:ext>
                </a:extLst>
              </a:tr>
              <a:tr h="196078">
                <a:tc>
                  <a:txBody>
                    <a:bodyPr/>
                    <a:lstStyle/>
                    <a:p>
                      <a:pPr algn="ctr" fontAlgn="b"/>
                      <a:r>
                        <a:rPr lang="en-US" sz="1400" b="1" u="none" strike="noStrike">
                          <a:solidFill>
                            <a:srgbClr val="000000"/>
                          </a:solidFill>
                          <a:effectLst/>
                        </a:rPr>
                        <a:t>BOMBAY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199</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66030275"/>
                  </a:ext>
                </a:extLst>
              </a:tr>
              <a:tr h="196078">
                <a:tc>
                  <a:txBody>
                    <a:bodyPr/>
                    <a:lstStyle/>
                    <a:p>
                      <a:pPr algn="ctr" fontAlgn="b"/>
                      <a:r>
                        <a:rPr lang="en-US" sz="1400" b="1" u="none" strike="noStrike">
                          <a:solidFill>
                            <a:srgbClr val="000000"/>
                          </a:solidFill>
                          <a:effectLst/>
                        </a:rPr>
                        <a:t>CALI</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184</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47050776"/>
                  </a:ext>
                </a:extLst>
              </a:tr>
              <a:tr h="160978">
                <a:tc>
                  <a:txBody>
                    <a:bodyPr/>
                    <a:lstStyle/>
                    <a:p>
                      <a:pPr algn="ctr" fontAlgn="b"/>
                      <a:r>
                        <a:rPr lang="en-US" sz="1400" b="1" u="none" strike="noStrike" dirty="0">
                          <a:solidFill>
                            <a:srgbClr val="000000"/>
                          </a:solidFill>
                          <a:effectLst/>
                        </a:rPr>
                        <a:t>DERMASON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159</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3</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27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507682241"/>
                  </a:ext>
                </a:extLst>
              </a:tr>
              <a:tr h="196078">
                <a:tc>
                  <a:txBody>
                    <a:bodyPr/>
                    <a:lstStyle/>
                    <a:p>
                      <a:pPr algn="ctr" fontAlgn="b"/>
                      <a:r>
                        <a:rPr lang="en-US" sz="1400" b="1" u="none" strike="noStrike">
                          <a:solidFill>
                            <a:srgbClr val="000000"/>
                          </a:solidFill>
                          <a:effectLst/>
                        </a:rPr>
                        <a:t>HOROZ</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8</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171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922652475"/>
                  </a:ext>
                </a:extLst>
              </a:tr>
              <a:tr h="196078">
                <a:tc>
                  <a:txBody>
                    <a:bodyPr/>
                    <a:lstStyle/>
                    <a:p>
                      <a:pPr algn="ctr" fontAlgn="b"/>
                      <a:r>
                        <a:rPr lang="en-US" sz="1400" b="1" u="none" strike="noStrike">
                          <a:solidFill>
                            <a:srgbClr val="000000"/>
                          </a:solidFill>
                          <a:effectLst/>
                        </a:rPr>
                        <a:t>SEKER</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181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43138131"/>
                  </a:ext>
                </a:extLst>
              </a:tr>
              <a:tr h="196078">
                <a:tc>
                  <a:txBody>
                    <a:bodyPr/>
                    <a:lstStyle/>
                    <a:p>
                      <a:pPr algn="ctr" fontAlgn="b"/>
                      <a:r>
                        <a:rPr lang="en-US" sz="1400" b="1" u="none" strike="noStrike">
                          <a:solidFill>
                            <a:srgbClr val="000000"/>
                          </a:solidFill>
                          <a:effectLst/>
                        </a:rPr>
                        <a:t>SIRA</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8</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36</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rPr>
                        <a:t>17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rPr>
                        <a:t>155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679328863"/>
                  </a:ext>
                </a:extLst>
              </a:tr>
            </a:tbl>
          </a:graphicData>
        </a:graphic>
      </p:graphicFrame>
      <p:sp>
        <p:nvSpPr>
          <p:cNvPr id="7" name="TextBox 6">
            <a:extLst>
              <a:ext uri="{FF2B5EF4-FFF2-40B4-BE49-F238E27FC236}">
                <a16:creationId xmlns:a16="http://schemas.microsoft.com/office/drawing/2014/main" id="{49A60D1A-0EA2-4413-88ED-40DD48FD004B}"/>
              </a:ext>
            </a:extLst>
          </p:cNvPr>
          <p:cNvSpPr txBox="1"/>
          <p:nvPr/>
        </p:nvSpPr>
        <p:spPr>
          <a:xfrm>
            <a:off x="2641598" y="2845571"/>
            <a:ext cx="422904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LDA Model Accuracy on Training Data: </a:t>
            </a:r>
            <a:r>
              <a:rPr lang="en-US" sz="1600" b="1" dirty="0">
                <a:latin typeface="Times New Roman" panose="02020603050405020304" pitchFamily="18" charset="0"/>
                <a:cs typeface="Times New Roman" panose="02020603050405020304" pitchFamily="18" charset="0"/>
              </a:rPr>
              <a:t>84.88%</a:t>
            </a:r>
          </a:p>
        </p:txBody>
      </p:sp>
      <p:sp>
        <p:nvSpPr>
          <p:cNvPr id="9" name="TextBox 8">
            <a:extLst>
              <a:ext uri="{FF2B5EF4-FFF2-40B4-BE49-F238E27FC236}">
                <a16:creationId xmlns:a16="http://schemas.microsoft.com/office/drawing/2014/main" id="{CD001608-F6F6-41E9-9EA7-DB36D7AD1844}"/>
              </a:ext>
            </a:extLst>
          </p:cNvPr>
          <p:cNvSpPr txBox="1"/>
          <p:nvPr/>
        </p:nvSpPr>
        <p:spPr>
          <a:xfrm>
            <a:off x="0" y="3840005"/>
            <a:ext cx="9143998" cy="338554"/>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Confusion Matrix and Accuracy – Test Data</a:t>
            </a:r>
          </a:p>
        </p:txBody>
      </p:sp>
      <p:sp>
        <p:nvSpPr>
          <p:cNvPr id="10" name="TextBox 9">
            <a:extLst>
              <a:ext uri="{FF2B5EF4-FFF2-40B4-BE49-F238E27FC236}">
                <a16:creationId xmlns:a16="http://schemas.microsoft.com/office/drawing/2014/main" id="{C569CD0F-CC63-4608-9160-D91B0A909EB4}"/>
              </a:ext>
            </a:extLst>
          </p:cNvPr>
          <p:cNvSpPr txBox="1"/>
          <p:nvPr/>
        </p:nvSpPr>
        <p:spPr>
          <a:xfrm>
            <a:off x="-3" y="3171811"/>
            <a:ext cx="9144001" cy="646331"/>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have 1800 records in our training data set with 300 in each classes of beans. Our LDA model has an accuracy of 84.88% in terms of predicting beans classes.</a:t>
            </a:r>
          </a:p>
        </p:txBody>
      </p:sp>
      <p:sp>
        <p:nvSpPr>
          <p:cNvPr id="14" name="TextBox 13">
            <a:extLst>
              <a:ext uri="{FF2B5EF4-FFF2-40B4-BE49-F238E27FC236}">
                <a16:creationId xmlns:a16="http://schemas.microsoft.com/office/drawing/2014/main" id="{1431ABB5-3F60-4E4C-832A-E5802EECA7FB}"/>
              </a:ext>
            </a:extLst>
          </p:cNvPr>
          <p:cNvSpPr txBox="1"/>
          <p:nvPr/>
        </p:nvSpPr>
        <p:spPr>
          <a:xfrm>
            <a:off x="2641598" y="5993513"/>
            <a:ext cx="4588932"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LDA Model Accuracy on Test Data: </a:t>
            </a:r>
            <a:r>
              <a:rPr lang="en-US" sz="1600" b="1" dirty="0">
                <a:latin typeface="Times New Roman" panose="02020603050405020304" pitchFamily="18" charset="0"/>
                <a:cs typeface="Times New Roman" panose="02020603050405020304" pitchFamily="18" charset="0"/>
              </a:rPr>
              <a:t>87.41%</a:t>
            </a:r>
          </a:p>
        </p:txBody>
      </p:sp>
    </p:spTree>
    <p:extLst>
      <p:ext uri="{BB962C8B-B14F-4D97-AF65-F5344CB8AC3E}">
        <p14:creationId xmlns:p14="http://schemas.microsoft.com/office/powerpoint/2010/main" val="255675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513644"/>
          </a:xfrm>
        </p:spPr>
        <p:txBody>
          <a:bodyPr/>
          <a:lstStyle/>
          <a:p>
            <a:pPr algn="ctr"/>
            <a:r>
              <a:rPr lang="en-US" dirty="0">
                <a:latin typeface="Times New Roman" panose="02020603050405020304" pitchFamily="18" charset="0"/>
                <a:cs typeface="Times New Roman" panose="02020603050405020304" pitchFamily="18" charset="0"/>
              </a:rPr>
              <a:t>Price Prediction Using LDA Model</a:t>
            </a:r>
          </a:p>
        </p:txBody>
      </p:sp>
      <p:graphicFrame>
        <p:nvGraphicFramePr>
          <p:cNvPr id="6" name="Table 5">
            <a:extLst>
              <a:ext uri="{FF2B5EF4-FFF2-40B4-BE49-F238E27FC236}">
                <a16:creationId xmlns:a16="http://schemas.microsoft.com/office/drawing/2014/main" id="{06EAEF9D-09DC-4F38-ADF9-08E40C56AC8D}"/>
              </a:ext>
            </a:extLst>
          </p:cNvPr>
          <p:cNvGraphicFramePr>
            <a:graphicFrameLocks noGrp="1"/>
          </p:cNvGraphicFramePr>
          <p:nvPr>
            <p:extLst>
              <p:ext uri="{D42A27DB-BD31-4B8C-83A1-F6EECF244321}">
                <p14:modId xmlns:p14="http://schemas.microsoft.com/office/powerpoint/2010/main" val="2391076283"/>
              </p:ext>
            </p:extLst>
          </p:nvPr>
        </p:nvGraphicFramePr>
        <p:xfrm>
          <a:off x="733776" y="536138"/>
          <a:ext cx="6858000" cy="2007409"/>
        </p:xfrm>
        <a:graphic>
          <a:graphicData uri="http://schemas.openxmlformats.org/drawingml/2006/table">
            <a:tbl>
              <a:tblPr>
                <a:tableStyleId>{08FB837D-C827-4EFA-A057-4D05807E0F7C}</a:tableStyleId>
              </a:tblPr>
              <a:tblGrid>
                <a:gridCol w="950849">
                  <a:extLst>
                    <a:ext uri="{9D8B030D-6E8A-4147-A177-3AD203B41FA5}">
                      <a16:colId xmlns:a16="http://schemas.microsoft.com/office/drawing/2014/main" val="2066380823"/>
                    </a:ext>
                  </a:extLst>
                </a:gridCol>
                <a:gridCol w="1925470">
                  <a:extLst>
                    <a:ext uri="{9D8B030D-6E8A-4147-A177-3AD203B41FA5}">
                      <a16:colId xmlns:a16="http://schemas.microsoft.com/office/drawing/2014/main" val="4241382955"/>
                    </a:ext>
                  </a:extLst>
                </a:gridCol>
                <a:gridCol w="1901698">
                  <a:extLst>
                    <a:ext uri="{9D8B030D-6E8A-4147-A177-3AD203B41FA5}">
                      <a16:colId xmlns:a16="http://schemas.microsoft.com/office/drawing/2014/main" val="2653284097"/>
                    </a:ext>
                  </a:extLst>
                </a:gridCol>
                <a:gridCol w="879536">
                  <a:extLst>
                    <a:ext uri="{9D8B030D-6E8A-4147-A177-3AD203B41FA5}">
                      <a16:colId xmlns:a16="http://schemas.microsoft.com/office/drawing/2014/main" val="1878481873"/>
                    </a:ext>
                  </a:extLst>
                </a:gridCol>
                <a:gridCol w="1200447">
                  <a:extLst>
                    <a:ext uri="{9D8B030D-6E8A-4147-A177-3AD203B41FA5}">
                      <a16:colId xmlns:a16="http://schemas.microsoft.com/office/drawing/2014/main" val="2674693950"/>
                    </a:ext>
                  </a:extLst>
                </a:gridCol>
              </a:tblGrid>
              <a:tr h="222855">
                <a:tc>
                  <a:txBody>
                    <a:bodyPr/>
                    <a:lstStyle/>
                    <a:p>
                      <a:pPr algn="ctr" fontAlgn="b"/>
                      <a:r>
                        <a:rPr lang="en-US" sz="1300" b="0" u="none" strike="noStrike" dirty="0">
                          <a:solidFill>
                            <a:srgbClr val="000000"/>
                          </a:solidFill>
                          <a:effectLst/>
                        </a:rPr>
                        <a:t> </a:t>
                      </a:r>
                      <a:endParaRPr lang="en-US" sz="1300" b="0" i="0" u="none" strike="noStrike" dirty="0">
                        <a:solidFill>
                          <a:srgbClr val="000000"/>
                        </a:solidFill>
                        <a:effectLst/>
                        <a:latin typeface="Times New Roman" panose="02020603050405020304" pitchFamily="18" charset="0"/>
                      </a:endParaRPr>
                    </a:p>
                  </a:txBody>
                  <a:tcPr marL="8914" marR="8914" marT="8914" marB="0" anchor="b"/>
                </a:tc>
                <a:tc gridSpan="2">
                  <a:txBody>
                    <a:bodyPr/>
                    <a:lstStyle/>
                    <a:p>
                      <a:pPr algn="ctr" fontAlgn="b"/>
                      <a:r>
                        <a:rPr lang="en-US" sz="1300" b="0" u="none" strike="noStrike">
                          <a:solidFill>
                            <a:srgbClr val="000000"/>
                          </a:solidFill>
                          <a:effectLst/>
                        </a:rPr>
                        <a:t>Train Data</a:t>
                      </a:r>
                      <a:endParaRPr lang="en-US" sz="1300" b="0" i="0" u="none" strike="noStrike">
                        <a:solidFill>
                          <a:srgbClr val="000000"/>
                        </a:solidFill>
                        <a:effectLst/>
                        <a:latin typeface="Times New Roman" panose="02020603050405020304" pitchFamily="18" charset="0"/>
                      </a:endParaRPr>
                    </a:p>
                  </a:txBody>
                  <a:tcPr marL="8914" marR="8914" marT="8914" marB="0" anchor="b"/>
                </a:tc>
                <a:tc hMerge="1">
                  <a:txBody>
                    <a:bodyPr/>
                    <a:lstStyle/>
                    <a:p>
                      <a:endParaRPr lang="en-US"/>
                    </a:p>
                  </a:txBody>
                  <a:tcPr/>
                </a:tc>
                <a:tc gridSpan="2">
                  <a:txBody>
                    <a:bodyPr/>
                    <a:lstStyle/>
                    <a:p>
                      <a:pPr algn="ctr" fontAlgn="b"/>
                      <a:r>
                        <a:rPr lang="en-US" sz="1300" b="0" u="none" strike="noStrike">
                          <a:solidFill>
                            <a:srgbClr val="000000"/>
                          </a:solidFill>
                          <a:effectLst/>
                        </a:rPr>
                        <a:t>Test Data</a:t>
                      </a:r>
                      <a:endParaRPr lang="en-US" sz="1300" b="0" i="0" u="none" strike="noStrike">
                        <a:solidFill>
                          <a:srgbClr val="000000"/>
                        </a:solidFill>
                        <a:effectLst/>
                        <a:latin typeface="Times New Roman" panose="02020603050405020304" pitchFamily="18" charset="0"/>
                      </a:endParaRPr>
                    </a:p>
                  </a:txBody>
                  <a:tcPr marL="8914" marR="8914" marT="8914" marB="0" anchor="b"/>
                </a:tc>
                <a:tc hMerge="1">
                  <a:txBody>
                    <a:bodyPr/>
                    <a:lstStyle/>
                    <a:p>
                      <a:endParaRPr lang="en-US"/>
                    </a:p>
                  </a:txBody>
                  <a:tcPr/>
                </a:tc>
                <a:extLst>
                  <a:ext uri="{0D108BD9-81ED-4DB2-BD59-A6C34878D82A}">
                    <a16:rowId xmlns:a16="http://schemas.microsoft.com/office/drawing/2014/main" val="3005366964"/>
                  </a:ext>
                </a:extLst>
              </a:tr>
              <a:tr h="445711">
                <a:tc>
                  <a:txBody>
                    <a:bodyPr/>
                    <a:lstStyle/>
                    <a:p>
                      <a:pPr algn="ctr" rtl="0" fontAlgn="ctr"/>
                      <a:r>
                        <a:rPr lang="en-US" sz="1300" b="1" u="none" strike="noStrike" dirty="0">
                          <a:solidFill>
                            <a:srgbClr val="FFFFFF"/>
                          </a:solidFill>
                          <a:effectLst/>
                        </a:rPr>
                        <a:t>Class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Actual no of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a:solidFill>
                            <a:srgbClr val="FFFFFF"/>
                          </a:solidFill>
                          <a:effectLst/>
                        </a:rPr>
                        <a:t>Predicted Beans</a:t>
                      </a:r>
                      <a:endParaRPr lang="en-US" sz="1300" b="1" i="0" u="none" strike="noStrike">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a:solidFill>
                            <a:srgbClr val="FFFFFF"/>
                          </a:solidFill>
                          <a:effectLst/>
                        </a:rPr>
                        <a:t>Actual Beans</a:t>
                      </a:r>
                      <a:endParaRPr lang="en-US" sz="1300" b="1" i="0" u="none" strike="noStrike">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a:solidFill>
                            <a:srgbClr val="FFFFFF"/>
                          </a:solidFill>
                          <a:effectLst/>
                        </a:rPr>
                        <a:t>Predicted Beans</a:t>
                      </a:r>
                      <a:endParaRPr lang="en-US" sz="1300" b="1" i="0" u="none" strike="noStrike">
                        <a:solidFill>
                          <a:srgbClr val="FFFFFF"/>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273942749"/>
                  </a:ext>
                </a:extLst>
              </a:tr>
              <a:tr h="222855">
                <a:tc>
                  <a:txBody>
                    <a:bodyPr/>
                    <a:lstStyle/>
                    <a:p>
                      <a:pPr algn="ctr" rtl="0" fontAlgn="ctr"/>
                      <a:r>
                        <a:rPr lang="en-US" sz="1300" b="0" u="none" strike="noStrike">
                          <a:solidFill>
                            <a:srgbClr val="000000"/>
                          </a:solidFill>
                          <a:effectLst/>
                        </a:rPr>
                        <a:t>Bombay</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a:solidFill>
                            <a:srgbClr val="000000"/>
                          </a:solidFill>
                          <a:effectLst/>
                        </a:rPr>
                        <a:t>199</a:t>
                      </a:r>
                      <a:endParaRPr lang="en-US" sz="1300" b="0" i="0" u="none" strike="noStrike">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237280182"/>
                  </a:ext>
                </a:extLst>
              </a:tr>
              <a:tr h="222855">
                <a:tc>
                  <a:txBody>
                    <a:bodyPr/>
                    <a:lstStyle/>
                    <a:p>
                      <a:pPr algn="ctr" rtl="0" fontAlgn="ctr"/>
                      <a:r>
                        <a:rPr lang="en-US" sz="1300" b="0" u="none" strike="noStrike">
                          <a:solidFill>
                            <a:srgbClr val="000000"/>
                          </a:solidFill>
                          <a:effectLst/>
                        </a:rPr>
                        <a:t>Cali</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303</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303</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a:solidFill>
                            <a:srgbClr val="000000"/>
                          </a:solidFill>
                          <a:effectLst/>
                        </a:rPr>
                        <a:t>198</a:t>
                      </a:r>
                      <a:endParaRPr lang="en-US" sz="1300" b="0" i="0" u="none" strike="noStrike">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822125949"/>
                  </a:ext>
                </a:extLst>
              </a:tr>
              <a:tr h="224568">
                <a:tc>
                  <a:txBody>
                    <a:bodyPr/>
                    <a:lstStyle/>
                    <a:p>
                      <a:pPr algn="ctr" rtl="0" fontAlgn="ctr"/>
                      <a:r>
                        <a:rPr lang="en-US" sz="1300" b="0" u="none" strike="noStrike">
                          <a:solidFill>
                            <a:srgbClr val="000000"/>
                          </a:solidFill>
                          <a:effectLst/>
                        </a:rPr>
                        <a:t>Dermason</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305</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305</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a:solidFill>
                            <a:srgbClr val="000000"/>
                          </a:solidFill>
                          <a:effectLst/>
                        </a:rPr>
                        <a:t>195</a:t>
                      </a:r>
                      <a:endParaRPr lang="en-US" sz="1300" b="0" i="0" u="none" strike="noStrike">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4240819320"/>
                  </a:ext>
                </a:extLst>
              </a:tr>
              <a:tr h="222855">
                <a:tc>
                  <a:txBody>
                    <a:bodyPr/>
                    <a:lstStyle/>
                    <a:p>
                      <a:pPr algn="ctr" rtl="0" fontAlgn="ctr"/>
                      <a:r>
                        <a:rPr lang="en-US" sz="1300" b="0" u="none" strike="noStrike">
                          <a:solidFill>
                            <a:srgbClr val="000000"/>
                          </a:solidFill>
                          <a:effectLst/>
                        </a:rPr>
                        <a:t>Horoz</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278</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278</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194</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275796564"/>
                  </a:ext>
                </a:extLst>
              </a:tr>
              <a:tr h="222855">
                <a:tc>
                  <a:txBody>
                    <a:bodyPr/>
                    <a:lstStyle/>
                    <a:p>
                      <a:pPr algn="ctr" rtl="0" fontAlgn="ctr"/>
                      <a:r>
                        <a:rPr lang="en-US" sz="1300" b="0" u="none" strike="noStrike">
                          <a:solidFill>
                            <a:srgbClr val="000000"/>
                          </a:solidFill>
                          <a:effectLst/>
                        </a:rPr>
                        <a:t>Seker</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268</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268</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186</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135100311"/>
                  </a:ext>
                </a:extLst>
              </a:tr>
              <a:tr h="222855">
                <a:tc>
                  <a:txBody>
                    <a:bodyPr/>
                    <a:lstStyle/>
                    <a:p>
                      <a:pPr algn="ctr" rtl="0" fontAlgn="ctr"/>
                      <a:r>
                        <a:rPr lang="en-US" sz="1300" b="0" u="none" strike="noStrike">
                          <a:solidFill>
                            <a:srgbClr val="000000"/>
                          </a:solidFill>
                          <a:effectLst/>
                        </a:rPr>
                        <a:t>Sira</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346</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346</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228</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647021399"/>
                  </a:ext>
                </a:extLst>
              </a:tr>
            </a:tbl>
          </a:graphicData>
        </a:graphic>
      </p:graphicFrame>
      <p:sp>
        <p:nvSpPr>
          <p:cNvPr id="7" name="TextBox 6">
            <a:extLst>
              <a:ext uri="{FF2B5EF4-FFF2-40B4-BE49-F238E27FC236}">
                <a16:creationId xmlns:a16="http://schemas.microsoft.com/office/drawing/2014/main" id="{A8D27DD4-5B4E-4967-A5DE-4BE60B5D8851}"/>
              </a:ext>
            </a:extLst>
          </p:cNvPr>
          <p:cNvSpPr txBox="1"/>
          <p:nvPr/>
        </p:nvSpPr>
        <p:spPr>
          <a:xfrm>
            <a:off x="0" y="2681621"/>
            <a:ext cx="9042400" cy="132343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training and test data, we have calculated actual and predicted number of beans per class using LDA Model.</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These number are used further to calculate total actual and predicted price of beans.</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our convenience, we have converted each class of beans as factor :  </a:t>
            </a:r>
            <a:r>
              <a:rPr lang="es-ES" sz="1600" b="1" dirty="0">
                <a:latin typeface="Times New Roman" panose="02020603050405020304" pitchFamily="18" charset="0"/>
                <a:cs typeface="Times New Roman" panose="02020603050405020304" pitchFamily="18" charset="0"/>
              </a:rPr>
              <a:t>Bombay=1,Cali = 2 </a:t>
            </a:r>
            <a:r>
              <a:rPr lang="es-ES" sz="1600" b="1" dirty="0" err="1">
                <a:latin typeface="Times New Roman" panose="02020603050405020304" pitchFamily="18" charset="0"/>
                <a:cs typeface="Times New Roman" panose="02020603050405020304" pitchFamily="18" charset="0"/>
              </a:rPr>
              <a:t>Dermanson</a:t>
            </a:r>
            <a:r>
              <a:rPr lang="es-ES" sz="1600" b="1" dirty="0">
                <a:latin typeface="Times New Roman" panose="02020603050405020304" pitchFamily="18" charset="0"/>
                <a:cs typeface="Times New Roman" panose="02020603050405020304" pitchFamily="18" charset="0"/>
              </a:rPr>
              <a:t> = 3, </a:t>
            </a:r>
            <a:r>
              <a:rPr lang="es-ES" sz="1600" b="1" dirty="0" err="1">
                <a:latin typeface="Times New Roman" panose="02020603050405020304" pitchFamily="18" charset="0"/>
                <a:cs typeface="Times New Roman" panose="02020603050405020304" pitchFamily="18" charset="0"/>
              </a:rPr>
              <a:t>Horoz</a:t>
            </a:r>
            <a:r>
              <a:rPr lang="es-ES" sz="1600" b="1" dirty="0">
                <a:latin typeface="Times New Roman" panose="02020603050405020304" pitchFamily="18" charset="0"/>
                <a:cs typeface="Times New Roman" panose="02020603050405020304" pitchFamily="18" charset="0"/>
              </a:rPr>
              <a:t>=4, </a:t>
            </a:r>
            <a:r>
              <a:rPr lang="es-ES" sz="1600" b="1" dirty="0" err="1">
                <a:latin typeface="Times New Roman" panose="02020603050405020304" pitchFamily="18" charset="0"/>
                <a:cs typeface="Times New Roman" panose="02020603050405020304" pitchFamily="18" charset="0"/>
              </a:rPr>
              <a:t>Seker</a:t>
            </a:r>
            <a:r>
              <a:rPr lang="es-ES" sz="1600" b="1" dirty="0">
                <a:latin typeface="Times New Roman" panose="02020603050405020304" pitchFamily="18" charset="0"/>
                <a:cs typeface="Times New Roman" panose="02020603050405020304" pitchFamily="18" charset="0"/>
              </a:rPr>
              <a:t> =5, Sira = 6</a:t>
            </a:r>
            <a:endParaRPr lang="en-US" sz="1600"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E31F38C1-85AC-4045-B8EC-CAFAD4CDADA8}"/>
              </a:ext>
            </a:extLst>
          </p:cNvPr>
          <p:cNvGraphicFramePr>
            <a:graphicFrameLocks noGrp="1"/>
          </p:cNvGraphicFramePr>
          <p:nvPr>
            <p:extLst>
              <p:ext uri="{D42A27DB-BD31-4B8C-83A1-F6EECF244321}">
                <p14:modId xmlns:p14="http://schemas.microsoft.com/office/powerpoint/2010/main" val="307157634"/>
              </p:ext>
            </p:extLst>
          </p:nvPr>
        </p:nvGraphicFramePr>
        <p:xfrm>
          <a:off x="277091" y="4176379"/>
          <a:ext cx="8321965" cy="914478"/>
        </p:xfrm>
        <a:graphic>
          <a:graphicData uri="http://schemas.openxmlformats.org/drawingml/2006/table">
            <a:tbl>
              <a:tblPr firstRow="1" bandRow="1">
                <a:tableStyleId>{69C7853C-536D-4A76-A0AE-DD22124D55A5}</a:tableStyleId>
              </a:tblPr>
              <a:tblGrid>
                <a:gridCol w="914400">
                  <a:extLst>
                    <a:ext uri="{9D8B030D-6E8A-4147-A177-3AD203B41FA5}">
                      <a16:colId xmlns:a16="http://schemas.microsoft.com/office/drawing/2014/main" val="3352727465"/>
                    </a:ext>
                  </a:extLst>
                </a:gridCol>
                <a:gridCol w="1332647">
                  <a:extLst>
                    <a:ext uri="{9D8B030D-6E8A-4147-A177-3AD203B41FA5}">
                      <a16:colId xmlns:a16="http://schemas.microsoft.com/office/drawing/2014/main" val="1025566545"/>
                    </a:ext>
                  </a:extLst>
                </a:gridCol>
                <a:gridCol w="1207353">
                  <a:extLst>
                    <a:ext uri="{9D8B030D-6E8A-4147-A177-3AD203B41FA5}">
                      <a16:colId xmlns:a16="http://schemas.microsoft.com/office/drawing/2014/main" val="101753829"/>
                    </a:ext>
                  </a:extLst>
                </a:gridCol>
                <a:gridCol w="1071418">
                  <a:extLst>
                    <a:ext uri="{9D8B030D-6E8A-4147-A177-3AD203B41FA5}">
                      <a16:colId xmlns:a16="http://schemas.microsoft.com/office/drawing/2014/main" val="1621840351"/>
                    </a:ext>
                  </a:extLst>
                </a:gridCol>
                <a:gridCol w="1385455">
                  <a:extLst>
                    <a:ext uri="{9D8B030D-6E8A-4147-A177-3AD203B41FA5}">
                      <a16:colId xmlns:a16="http://schemas.microsoft.com/office/drawing/2014/main" val="3086391447"/>
                    </a:ext>
                  </a:extLst>
                </a:gridCol>
                <a:gridCol w="1454304">
                  <a:extLst>
                    <a:ext uri="{9D8B030D-6E8A-4147-A177-3AD203B41FA5}">
                      <a16:colId xmlns:a16="http://schemas.microsoft.com/office/drawing/2014/main" val="3156674696"/>
                    </a:ext>
                  </a:extLst>
                </a:gridCol>
                <a:gridCol w="956388">
                  <a:extLst>
                    <a:ext uri="{9D8B030D-6E8A-4147-A177-3AD203B41FA5}">
                      <a16:colId xmlns:a16="http://schemas.microsoft.com/office/drawing/2014/main" val="68375480"/>
                    </a:ext>
                  </a:extLst>
                </a:gridCol>
              </a:tblGrid>
              <a:tr h="143513">
                <a:tc>
                  <a:txBody>
                    <a:bodyPr/>
                    <a:lstStyle/>
                    <a:p>
                      <a:pPr algn="ctr" fontAlgn="b"/>
                      <a:r>
                        <a:rPr lang="en-US" sz="1400" b="1" u="none" strike="noStrike" dirty="0">
                          <a:solidFill>
                            <a:srgbClr val="000000"/>
                          </a:solidFill>
                          <a:effectLst/>
                        </a:rPr>
                        <a:t> </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Actual Weight (gm)</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Actual Weight (</a:t>
                      </a:r>
                      <a:r>
                        <a:rPr lang="en-US" sz="1400" b="1" u="none" strike="noStrike" dirty="0" err="1">
                          <a:solidFill>
                            <a:srgbClr val="000000"/>
                          </a:solidFill>
                          <a:effectLst/>
                        </a:rPr>
                        <a:t>lbs</a:t>
                      </a:r>
                      <a:r>
                        <a:rPr lang="en-US" sz="1400" b="1" u="none" strike="noStrike" dirty="0">
                          <a:solidFill>
                            <a:srgbClr val="000000"/>
                          </a:solidFill>
                          <a:effectLst/>
                        </a:rPr>
                        <a:t>)</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Actual Price ($)</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Predicted Weight(gm)</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Predicted Weight(lbs)</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Predicted Price ($)</a:t>
                      </a:r>
                      <a:endParaRPr lang="en-US" sz="1400" b="1"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2214278674"/>
                  </a:ext>
                </a:extLst>
              </a:tr>
              <a:tr h="262916">
                <a:tc>
                  <a:txBody>
                    <a:bodyPr/>
                    <a:lstStyle/>
                    <a:p>
                      <a:pPr algn="ctr" fontAlgn="b"/>
                      <a:r>
                        <a:rPr lang="en-US" sz="1400" b="1" u="none" strike="noStrike" dirty="0">
                          <a:solidFill>
                            <a:srgbClr val="000000"/>
                          </a:solidFill>
                          <a:effectLst/>
                        </a:rPr>
                        <a:t>Train Data</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1260</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2.77</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12.93</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1253.59</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2.76</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13.013</a:t>
                      </a:r>
                      <a:endParaRPr lang="en-US" sz="1400" b="0"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3433678966"/>
                  </a:ext>
                </a:extLst>
              </a:tr>
              <a:tr h="143513">
                <a:tc>
                  <a:txBody>
                    <a:bodyPr/>
                    <a:lstStyle/>
                    <a:p>
                      <a:pPr algn="ctr" fontAlgn="b"/>
                      <a:r>
                        <a:rPr lang="en-US" sz="1400" b="1" u="none" strike="noStrike" dirty="0">
                          <a:solidFill>
                            <a:srgbClr val="000000"/>
                          </a:solidFill>
                          <a:effectLst/>
                        </a:rPr>
                        <a:t>Test Data</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840</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1.85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a:solidFill>
                            <a:srgbClr val="000000"/>
                          </a:solidFill>
                          <a:effectLst/>
                        </a:rPr>
                        <a:t>8.62</a:t>
                      </a:r>
                      <a:endParaRPr lang="en-US" sz="1400" b="0"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836.12</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1.84</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8.6431</a:t>
                      </a:r>
                      <a:endParaRPr lang="en-US" sz="1400" b="0"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599863621"/>
                  </a:ext>
                </a:extLst>
              </a:tr>
            </a:tbl>
          </a:graphicData>
        </a:graphic>
      </p:graphicFrame>
      <p:sp>
        <p:nvSpPr>
          <p:cNvPr id="9" name="TextBox 8">
            <a:extLst>
              <a:ext uri="{FF2B5EF4-FFF2-40B4-BE49-F238E27FC236}">
                <a16:creationId xmlns:a16="http://schemas.microsoft.com/office/drawing/2014/main" id="{3510DE24-9DC1-4217-840E-487AA5B70909}"/>
              </a:ext>
            </a:extLst>
          </p:cNvPr>
          <p:cNvSpPr txBox="1"/>
          <p:nvPr/>
        </p:nvSpPr>
        <p:spPr>
          <a:xfrm>
            <a:off x="0" y="5366327"/>
            <a:ext cx="9144000" cy="584775"/>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train Data, the actual price was $12.93, and the predicted price is $13.013</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test data, actual price is $1.85, and predicted price is $8.643</a:t>
            </a:r>
          </a:p>
        </p:txBody>
      </p:sp>
    </p:spTree>
    <p:extLst>
      <p:ext uri="{BB962C8B-B14F-4D97-AF65-F5344CB8AC3E}">
        <p14:creationId xmlns:p14="http://schemas.microsoft.com/office/powerpoint/2010/main" val="263607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401468"/>
          </a:xfrm>
        </p:spPr>
        <p:txBody>
          <a:bodyPr>
            <a:normAutofit/>
          </a:bodyPr>
          <a:lstStyle/>
          <a:p>
            <a:pPr algn="ctr"/>
            <a:r>
              <a:rPr lang="en-US" sz="2400" dirty="0">
                <a:latin typeface="Times New Roman" panose="02020603050405020304" pitchFamily="18" charset="0"/>
                <a:cs typeface="Times New Roman" panose="02020603050405020304" pitchFamily="18" charset="0"/>
              </a:rPr>
              <a:t>Quadratic Discriminant Analysis (QDA) Model</a:t>
            </a:r>
            <a:endParaRPr lang="en-US" sz="2400" dirty="0"/>
          </a:p>
        </p:txBody>
      </p:sp>
      <p:sp>
        <p:nvSpPr>
          <p:cNvPr id="5" name="TextBox 4">
            <a:extLst>
              <a:ext uri="{FF2B5EF4-FFF2-40B4-BE49-F238E27FC236}">
                <a16:creationId xmlns:a16="http://schemas.microsoft.com/office/drawing/2014/main" id="{DB5651CF-44B3-48BC-8BDA-7B7D56A081EE}"/>
              </a:ext>
            </a:extLst>
          </p:cNvPr>
          <p:cNvSpPr txBox="1"/>
          <p:nvPr/>
        </p:nvSpPr>
        <p:spPr>
          <a:xfrm>
            <a:off x="1" y="411777"/>
            <a:ext cx="9143999" cy="338554"/>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Confusion Matrix and Accuracy – Training Data</a:t>
            </a:r>
          </a:p>
        </p:txBody>
      </p:sp>
      <p:sp>
        <p:nvSpPr>
          <p:cNvPr id="7" name="TextBox 6">
            <a:extLst>
              <a:ext uri="{FF2B5EF4-FFF2-40B4-BE49-F238E27FC236}">
                <a16:creationId xmlns:a16="http://schemas.microsoft.com/office/drawing/2014/main" id="{49A60D1A-0EA2-4413-88ED-40DD48FD004B}"/>
              </a:ext>
            </a:extLst>
          </p:cNvPr>
          <p:cNvSpPr txBox="1"/>
          <p:nvPr/>
        </p:nvSpPr>
        <p:spPr>
          <a:xfrm>
            <a:off x="2641598" y="2689693"/>
            <a:ext cx="4251485"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QDA Model Accuracy on Training Data: </a:t>
            </a:r>
            <a:r>
              <a:rPr lang="en-US" sz="1600" b="1" dirty="0">
                <a:latin typeface="Times New Roman" panose="02020603050405020304" pitchFamily="18" charset="0"/>
                <a:cs typeface="Times New Roman" panose="02020603050405020304" pitchFamily="18" charset="0"/>
              </a:rPr>
              <a:t>90.22%</a:t>
            </a:r>
          </a:p>
        </p:txBody>
      </p:sp>
      <p:sp>
        <p:nvSpPr>
          <p:cNvPr id="9" name="TextBox 8">
            <a:extLst>
              <a:ext uri="{FF2B5EF4-FFF2-40B4-BE49-F238E27FC236}">
                <a16:creationId xmlns:a16="http://schemas.microsoft.com/office/drawing/2014/main" id="{CD001608-F6F6-41E9-9EA7-DB36D7AD1844}"/>
              </a:ext>
            </a:extLst>
          </p:cNvPr>
          <p:cNvSpPr txBox="1"/>
          <p:nvPr/>
        </p:nvSpPr>
        <p:spPr>
          <a:xfrm>
            <a:off x="2" y="3670900"/>
            <a:ext cx="9143998" cy="338554"/>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Confusion Matrix and Accuracy – Test Data</a:t>
            </a:r>
          </a:p>
        </p:txBody>
      </p:sp>
      <p:sp>
        <p:nvSpPr>
          <p:cNvPr id="10" name="TextBox 9">
            <a:extLst>
              <a:ext uri="{FF2B5EF4-FFF2-40B4-BE49-F238E27FC236}">
                <a16:creationId xmlns:a16="http://schemas.microsoft.com/office/drawing/2014/main" id="{C569CD0F-CC63-4608-9160-D91B0A909EB4}"/>
              </a:ext>
            </a:extLst>
          </p:cNvPr>
          <p:cNvSpPr txBox="1"/>
          <p:nvPr/>
        </p:nvSpPr>
        <p:spPr>
          <a:xfrm>
            <a:off x="-1" y="3028247"/>
            <a:ext cx="9144001" cy="646331"/>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have 1800 records in our training data set with 300 in each classes of beans. Our QDA model has an accuracy of 90.22% in terms of predicting beans classes.</a:t>
            </a:r>
          </a:p>
        </p:txBody>
      </p:sp>
      <p:sp>
        <p:nvSpPr>
          <p:cNvPr id="14" name="TextBox 13">
            <a:extLst>
              <a:ext uri="{FF2B5EF4-FFF2-40B4-BE49-F238E27FC236}">
                <a16:creationId xmlns:a16="http://schemas.microsoft.com/office/drawing/2014/main" id="{1431ABB5-3F60-4E4C-832A-E5802EECA7FB}"/>
              </a:ext>
            </a:extLst>
          </p:cNvPr>
          <p:cNvSpPr txBox="1"/>
          <p:nvPr/>
        </p:nvSpPr>
        <p:spPr>
          <a:xfrm>
            <a:off x="2641598" y="5993513"/>
            <a:ext cx="4588932"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QDA Model Accuracy on Test Data: </a:t>
            </a:r>
            <a:r>
              <a:rPr lang="en-US" sz="1600" b="1" dirty="0">
                <a:latin typeface="Times New Roman" panose="02020603050405020304" pitchFamily="18" charset="0"/>
                <a:cs typeface="Times New Roman" panose="02020603050405020304" pitchFamily="18" charset="0"/>
              </a:rPr>
              <a:t>91.41%</a:t>
            </a:r>
          </a:p>
        </p:txBody>
      </p:sp>
      <p:graphicFrame>
        <p:nvGraphicFramePr>
          <p:cNvPr id="4" name="Table 3">
            <a:extLst>
              <a:ext uri="{FF2B5EF4-FFF2-40B4-BE49-F238E27FC236}">
                <a16:creationId xmlns:a16="http://schemas.microsoft.com/office/drawing/2014/main" id="{2BFB4912-D581-46C2-8FA7-320DC19E746D}"/>
              </a:ext>
            </a:extLst>
          </p:cNvPr>
          <p:cNvGraphicFramePr>
            <a:graphicFrameLocks noGrp="1"/>
          </p:cNvGraphicFramePr>
          <p:nvPr>
            <p:extLst>
              <p:ext uri="{D42A27DB-BD31-4B8C-83A1-F6EECF244321}">
                <p14:modId xmlns:p14="http://schemas.microsoft.com/office/powerpoint/2010/main" val="3042415374"/>
              </p:ext>
            </p:extLst>
          </p:nvPr>
        </p:nvGraphicFramePr>
        <p:xfrm>
          <a:off x="1695447" y="788371"/>
          <a:ext cx="5753099" cy="1905000"/>
        </p:xfrm>
        <a:graphic>
          <a:graphicData uri="http://schemas.openxmlformats.org/drawingml/2006/table">
            <a:tbl>
              <a:tblPr/>
              <a:tblGrid>
                <a:gridCol w="1094616">
                  <a:extLst>
                    <a:ext uri="{9D8B030D-6E8A-4147-A177-3AD203B41FA5}">
                      <a16:colId xmlns:a16="http://schemas.microsoft.com/office/drawing/2014/main" val="4288139971"/>
                    </a:ext>
                  </a:extLst>
                </a:gridCol>
                <a:gridCol w="849600">
                  <a:extLst>
                    <a:ext uri="{9D8B030D-6E8A-4147-A177-3AD203B41FA5}">
                      <a16:colId xmlns:a16="http://schemas.microsoft.com/office/drawing/2014/main" val="13744547"/>
                    </a:ext>
                  </a:extLst>
                </a:gridCol>
                <a:gridCol w="610949">
                  <a:extLst>
                    <a:ext uri="{9D8B030D-6E8A-4147-A177-3AD203B41FA5}">
                      <a16:colId xmlns:a16="http://schemas.microsoft.com/office/drawing/2014/main" val="1770240938"/>
                    </a:ext>
                  </a:extLst>
                </a:gridCol>
                <a:gridCol w="1174167">
                  <a:extLst>
                    <a:ext uri="{9D8B030D-6E8A-4147-A177-3AD203B41FA5}">
                      <a16:colId xmlns:a16="http://schemas.microsoft.com/office/drawing/2014/main" val="1781380785"/>
                    </a:ext>
                  </a:extLst>
                </a:gridCol>
                <a:gridCol w="706409">
                  <a:extLst>
                    <a:ext uri="{9D8B030D-6E8A-4147-A177-3AD203B41FA5}">
                      <a16:colId xmlns:a16="http://schemas.microsoft.com/office/drawing/2014/main" val="1207542780"/>
                    </a:ext>
                  </a:extLst>
                </a:gridCol>
                <a:gridCol w="706409">
                  <a:extLst>
                    <a:ext uri="{9D8B030D-6E8A-4147-A177-3AD203B41FA5}">
                      <a16:colId xmlns:a16="http://schemas.microsoft.com/office/drawing/2014/main" val="3331674069"/>
                    </a:ext>
                  </a:extLst>
                </a:gridCol>
                <a:gridCol w="610949">
                  <a:extLst>
                    <a:ext uri="{9D8B030D-6E8A-4147-A177-3AD203B41FA5}">
                      <a16:colId xmlns:a16="http://schemas.microsoft.com/office/drawing/2014/main" val="1300331893"/>
                    </a:ext>
                  </a:extLst>
                </a:gridCol>
              </a:tblGrid>
              <a:tr h="238125">
                <a:tc>
                  <a:txBody>
                    <a:bodyPr/>
                    <a:lstStyle/>
                    <a:p>
                      <a:pPr algn="ctr" fontAlgn="b"/>
                      <a:r>
                        <a:rPr lang="en-US" sz="1400" b="1" i="0" u="none" strike="noStrike" dirty="0">
                          <a:solidFill>
                            <a:srgbClr val="000000"/>
                          </a:solidFill>
                          <a:effectLst/>
                          <a:latin typeface="Times New Roman" panose="02020603050405020304" pitchFamily="18" charset="0"/>
                        </a:rPr>
                        <a:t>Actual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400" b="1" i="0" u="none" strike="noStrike">
                          <a:solidFill>
                            <a:srgbClr val="000000"/>
                          </a:solidFill>
                          <a:effectLst/>
                          <a:latin typeface="Times New Roman" panose="02020603050405020304" pitchFamily="18" charset="0"/>
                        </a:rPr>
                        <a:t>Predict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1642916"/>
                  </a:ext>
                </a:extLst>
              </a:tr>
              <a:tr h="238125">
                <a:tc>
                  <a:txBody>
                    <a:bodyPr/>
                    <a:lstStyle/>
                    <a:p>
                      <a:pPr algn="ctr" fontAlgn="b"/>
                      <a:r>
                        <a:rPr lang="en-US" sz="1400" b="1" i="0" u="none" strike="noStrike" dirty="0">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892313"/>
                  </a:ext>
                </a:extLst>
              </a:tr>
              <a:tr h="238125">
                <a:tc>
                  <a:txBody>
                    <a:bodyPr/>
                    <a:lstStyle/>
                    <a:p>
                      <a:pPr algn="ctr" fontAlgn="b"/>
                      <a:r>
                        <a:rPr lang="en-US" sz="1400" b="1" i="0" u="none" strike="noStrike">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931590"/>
                  </a:ext>
                </a:extLst>
              </a:tr>
              <a:tr h="238125">
                <a:tc>
                  <a:txBody>
                    <a:bodyPr/>
                    <a:lstStyle/>
                    <a:p>
                      <a:pPr algn="ctr" fontAlgn="b"/>
                      <a:r>
                        <a:rPr lang="en-US" sz="1400" b="1" i="0" u="none" strike="noStrike" dirty="0">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775570"/>
                  </a:ext>
                </a:extLst>
              </a:tr>
              <a:tr h="238125">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057873"/>
                  </a:ext>
                </a:extLst>
              </a:tr>
              <a:tr h="238125">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141678"/>
                  </a:ext>
                </a:extLst>
              </a:tr>
              <a:tr h="238125">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726746"/>
                  </a:ext>
                </a:extLst>
              </a:tr>
              <a:tr h="238125">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038253"/>
                  </a:ext>
                </a:extLst>
              </a:tr>
            </a:tbl>
          </a:graphicData>
        </a:graphic>
      </p:graphicFrame>
      <p:graphicFrame>
        <p:nvGraphicFramePr>
          <p:cNvPr id="8" name="Table 7">
            <a:extLst>
              <a:ext uri="{FF2B5EF4-FFF2-40B4-BE49-F238E27FC236}">
                <a16:creationId xmlns:a16="http://schemas.microsoft.com/office/drawing/2014/main" id="{3A61E078-0FD6-4338-B4B2-1C7DA1253623}"/>
              </a:ext>
            </a:extLst>
          </p:cNvPr>
          <p:cNvGraphicFramePr>
            <a:graphicFrameLocks noGrp="1"/>
          </p:cNvGraphicFramePr>
          <p:nvPr>
            <p:extLst>
              <p:ext uri="{D42A27DB-BD31-4B8C-83A1-F6EECF244321}">
                <p14:modId xmlns:p14="http://schemas.microsoft.com/office/powerpoint/2010/main" val="7811573"/>
              </p:ext>
            </p:extLst>
          </p:nvPr>
        </p:nvGraphicFramePr>
        <p:xfrm>
          <a:off x="1676396" y="4009454"/>
          <a:ext cx="5791200" cy="1905000"/>
        </p:xfrm>
        <a:graphic>
          <a:graphicData uri="http://schemas.openxmlformats.org/drawingml/2006/table">
            <a:tbl>
              <a:tblPr/>
              <a:tblGrid>
                <a:gridCol w="1092799">
                  <a:extLst>
                    <a:ext uri="{9D8B030D-6E8A-4147-A177-3AD203B41FA5}">
                      <a16:colId xmlns:a16="http://schemas.microsoft.com/office/drawing/2014/main" val="2460752081"/>
                    </a:ext>
                  </a:extLst>
                </a:gridCol>
                <a:gridCol w="848190">
                  <a:extLst>
                    <a:ext uri="{9D8B030D-6E8A-4147-A177-3AD203B41FA5}">
                      <a16:colId xmlns:a16="http://schemas.microsoft.com/office/drawing/2014/main" val="1846136664"/>
                    </a:ext>
                  </a:extLst>
                </a:gridCol>
                <a:gridCol w="609934">
                  <a:extLst>
                    <a:ext uri="{9D8B030D-6E8A-4147-A177-3AD203B41FA5}">
                      <a16:colId xmlns:a16="http://schemas.microsoft.com/office/drawing/2014/main" val="3819654329"/>
                    </a:ext>
                  </a:extLst>
                </a:gridCol>
                <a:gridCol w="1172218">
                  <a:extLst>
                    <a:ext uri="{9D8B030D-6E8A-4147-A177-3AD203B41FA5}">
                      <a16:colId xmlns:a16="http://schemas.microsoft.com/office/drawing/2014/main" val="1787908317"/>
                    </a:ext>
                  </a:extLst>
                </a:gridCol>
                <a:gridCol w="752888">
                  <a:extLst>
                    <a:ext uri="{9D8B030D-6E8A-4147-A177-3AD203B41FA5}">
                      <a16:colId xmlns:a16="http://schemas.microsoft.com/office/drawing/2014/main" val="3048040420"/>
                    </a:ext>
                  </a:extLst>
                </a:gridCol>
                <a:gridCol w="705237">
                  <a:extLst>
                    <a:ext uri="{9D8B030D-6E8A-4147-A177-3AD203B41FA5}">
                      <a16:colId xmlns:a16="http://schemas.microsoft.com/office/drawing/2014/main" val="3524123669"/>
                    </a:ext>
                  </a:extLst>
                </a:gridCol>
                <a:gridCol w="609934">
                  <a:extLst>
                    <a:ext uri="{9D8B030D-6E8A-4147-A177-3AD203B41FA5}">
                      <a16:colId xmlns:a16="http://schemas.microsoft.com/office/drawing/2014/main" val="2366907822"/>
                    </a:ext>
                  </a:extLst>
                </a:gridCol>
              </a:tblGrid>
              <a:tr h="238125">
                <a:tc>
                  <a:txBody>
                    <a:bodyPr/>
                    <a:lstStyle/>
                    <a:p>
                      <a:pPr algn="ctr" fontAlgn="b"/>
                      <a:r>
                        <a:rPr lang="en-US" sz="1400" b="1" i="0" u="none" strike="noStrike" dirty="0">
                          <a:solidFill>
                            <a:srgbClr val="000000"/>
                          </a:solidFill>
                          <a:effectLst/>
                          <a:latin typeface="Times New Roman" panose="02020603050405020304" pitchFamily="18" charset="0"/>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400" b="1" i="0" u="none" strike="noStrike">
                          <a:solidFill>
                            <a:srgbClr val="000000"/>
                          </a:solidFill>
                          <a:effectLst/>
                          <a:latin typeface="Times New Roman" panose="02020603050405020304" pitchFamily="18" charset="0"/>
                        </a:rPr>
                        <a:t>Predict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6026281"/>
                  </a:ext>
                </a:extLst>
              </a:tr>
              <a:tr h="238125">
                <a:tc>
                  <a:txBody>
                    <a:bodyPr/>
                    <a:lstStyle/>
                    <a:p>
                      <a:pPr algn="ctr" fontAlgn="b"/>
                      <a:r>
                        <a:rPr lang="en-US" sz="14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52237"/>
                  </a:ext>
                </a:extLst>
              </a:tr>
              <a:tr h="238125">
                <a:tc>
                  <a:txBody>
                    <a:bodyPr/>
                    <a:lstStyle/>
                    <a:p>
                      <a:pPr algn="ctr" fontAlgn="b"/>
                      <a:r>
                        <a:rPr lang="en-US" sz="1400" b="1" i="0" u="none" strike="noStrike">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180904"/>
                  </a:ext>
                </a:extLst>
              </a:tr>
              <a:tr h="238125">
                <a:tc>
                  <a:txBody>
                    <a:bodyPr/>
                    <a:lstStyle/>
                    <a:p>
                      <a:pPr algn="ctr" fontAlgn="b"/>
                      <a:r>
                        <a:rPr lang="en-US" sz="1400" b="1" i="0" u="none" strike="noStrike">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266002"/>
                  </a:ext>
                </a:extLst>
              </a:tr>
              <a:tr h="238125">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671396"/>
                  </a:ext>
                </a:extLst>
              </a:tr>
              <a:tr h="238125">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283185"/>
                  </a:ext>
                </a:extLst>
              </a:tr>
              <a:tr h="238125">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885621"/>
                  </a:ext>
                </a:extLst>
              </a:tr>
              <a:tr h="238125">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721026"/>
                  </a:ext>
                </a:extLst>
              </a:tr>
            </a:tbl>
          </a:graphicData>
        </a:graphic>
      </p:graphicFrame>
    </p:spTree>
    <p:extLst>
      <p:ext uri="{BB962C8B-B14F-4D97-AF65-F5344CB8AC3E}">
        <p14:creationId xmlns:p14="http://schemas.microsoft.com/office/powerpoint/2010/main" val="106632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513644"/>
          </a:xfrm>
        </p:spPr>
        <p:txBody>
          <a:bodyPr/>
          <a:lstStyle/>
          <a:p>
            <a:pPr algn="ctr"/>
            <a:r>
              <a:rPr lang="en-US" dirty="0">
                <a:latin typeface="Times New Roman" panose="02020603050405020304" pitchFamily="18" charset="0"/>
                <a:cs typeface="Times New Roman" panose="02020603050405020304" pitchFamily="18" charset="0"/>
              </a:rPr>
              <a:t>Price Prediction Using QDA Model</a:t>
            </a:r>
          </a:p>
        </p:txBody>
      </p:sp>
      <p:graphicFrame>
        <p:nvGraphicFramePr>
          <p:cNvPr id="6" name="Table 5">
            <a:extLst>
              <a:ext uri="{FF2B5EF4-FFF2-40B4-BE49-F238E27FC236}">
                <a16:creationId xmlns:a16="http://schemas.microsoft.com/office/drawing/2014/main" id="{06EAEF9D-09DC-4F38-ADF9-08E40C56AC8D}"/>
              </a:ext>
            </a:extLst>
          </p:cNvPr>
          <p:cNvGraphicFramePr>
            <a:graphicFrameLocks noGrp="1"/>
          </p:cNvGraphicFramePr>
          <p:nvPr>
            <p:extLst>
              <p:ext uri="{D42A27DB-BD31-4B8C-83A1-F6EECF244321}">
                <p14:modId xmlns:p14="http://schemas.microsoft.com/office/powerpoint/2010/main" val="18125205"/>
              </p:ext>
            </p:extLst>
          </p:nvPr>
        </p:nvGraphicFramePr>
        <p:xfrm>
          <a:off x="733776" y="536138"/>
          <a:ext cx="6858000" cy="2007409"/>
        </p:xfrm>
        <a:graphic>
          <a:graphicData uri="http://schemas.openxmlformats.org/drawingml/2006/table">
            <a:tbl>
              <a:tblPr>
                <a:tableStyleId>{08FB837D-C827-4EFA-A057-4D05807E0F7C}</a:tableStyleId>
              </a:tblPr>
              <a:tblGrid>
                <a:gridCol w="950849">
                  <a:extLst>
                    <a:ext uri="{9D8B030D-6E8A-4147-A177-3AD203B41FA5}">
                      <a16:colId xmlns:a16="http://schemas.microsoft.com/office/drawing/2014/main" val="2066380823"/>
                    </a:ext>
                  </a:extLst>
                </a:gridCol>
                <a:gridCol w="1925470">
                  <a:extLst>
                    <a:ext uri="{9D8B030D-6E8A-4147-A177-3AD203B41FA5}">
                      <a16:colId xmlns:a16="http://schemas.microsoft.com/office/drawing/2014/main" val="4241382955"/>
                    </a:ext>
                  </a:extLst>
                </a:gridCol>
                <a:gridCol w="1901698">
                  <a:extLst>
                    <a:ext uri="{9D8B030D-6E8A-4147-A177-3AD203B41FA5}">
                      <a16:colId xmlns:a16="http://schemas.microsoft.com/office/drawing/2014/main" val="2653284097"/>
                    </a:ext>
                  </a:extLst>
                </a:gridCol>
                <a:gridCol w="879536">
                  <a:extLst>
                    <a:ext uri="{9D8B030D-6E8A-4147-A177-3AD203B41FA5}">
                      <a16:colId xmlns:a16="http://schemas.microsoft.com/office/drawing/2014/main" val="1878481873"/>
                    </a:ext>
                  </a:extLst>
                </a:gridCol>
                <a:gridCol w="1200447">
                  <a:extLst>
                    <a:ext uri="{9D8B030D-6E8A-4147-A177-3AD203B41FA5}">
                      <a16:colId xmlns:a16="http://schemas.microsoft.com/office/drawing/2014/main" val="2674693950"/>
                    </a:ext>
                  </a:extLst>
                </a:gridCol>
              </a:tblGrid>
              <a:tr h="222855">
                <a:tc>
                  <a:txBody>
                    <a:bodyPr/>
                    <a:lstStyle/>
                    <a:p>
                      <a:pPr algn="ctr" fontAlgn="b"/>
                      <a:r>
                        <a:rPr lang="en-US" sz="1300" b="0" u="none" strike="noStrike" dirty="0">
                          <a:solidFill>
                            <a:srgbClr val="000000"/>
                          </a:solidFill>
                          <a:effectLst/>
                        </a:rPr>
                        <a:t> </a:t>
                      </a:r>
                      <a:endParaRPr lang="en-US" sz="1300" b="0" i="0" u="none" strike="noStrike" dirty="0">
                        <a:solidFill>
                          <a:srgbClr val="000000"/>
                        </a:solidFill>
                        <a:effectLst/>
                        <a:latin typeface="Times New Roman" panose="02020603050405020304" pitchFamily="18" charset="0"/>
                      </a:endParaRPr>
                    </a:p>
                  </a:txBody>
                  <a:tcPr marL="8914" marR="8914" marT="8914" marB="0" anchor="b"/>
                </a:tc>
                <a:tc gridSpan="2">
                  <a:txBody>
                    <a:bodyPr/>
                    <a:lstStyle/>
                    <a:p>
                      <a:pPr algn="ctr" fontAlgn="b"/>
                      <a:r>
                        <a:rPr lang="en-US" sz="1300" b="0" u="none" strike="noStrike">
                          <a:solidFill>
                            <a:srgbClr val="000000"/>
                          </a:solidFill>
                          <a:effectLst/>
                        </a:rPr>
                        <a:t>Train Data</a:t>
                      </a:r>
                      <a:endParaRPr lang="en-US" sz="1300" b="0" i="0" u="none" strike="noStrike">
                        <a:solidFill>
                          <a:srgbClr val="000000"/>
                        </a:solidFill>
                        <a:effectLst/>
                        <a:latin typeface="Times New Roman" panose="02020603050405020304" pitchFamily="18" charset="0"/>
                      </a:endParaRPr>
                    </a:p>
                  </a:txBody>
                  <a:tcPr marL="8914" marR="8914" marT="8914" marB="0" anchor="b"/>
                </a:tc>
                <a:tc hMerge="1">
                  <a:txBody>
                    <a:bodyPr/>
                    <a:lstStyle/>
                    <a:p>
                      <a:endParaRPr lang="en-US"/>
                    </a:p>
                  </a:txBody>
                  <a:tcPr/>
                </a:tc>
                <a:tc gridSpan="2">
                  <a:txBody>
                    <a:bodyPr/>
                    <a:lstStyle/>
                    <a:p>
                      <a:pPr algn="ctr" fontAlgn="b"/>
                      <a:r>
                        <a:rPr lang="en-US" sz="1300" b="0" u="none" strike="noStrike">
                          <a:solidFill>
                            <a:srgbClr val="000000"/>
                          </a:solidFill>
                          <a:effectLst/>
                        </a:rPr>
                        <a:t>Test Data</a:t>
                      </a:r>
                      <a:endParaRPr lang="en-US" sz="1300" b="0" i="0" u="none" strike="noStrike">
                        <a:solidFill>
                          <a:srgbClr val="000000"/>
                        </a:solidFill>
                        <a:effectLst/>
                        <a:latin typeface="Times New Roman" panose="02020603050405020304" pitchFamily="18" charset="0"/>
                      </a:endParaRPr>
                    </a:p>
                  </a:txBody>
                  <a:tcPr marL="8914" marR="8914" marT="8914" marB="0" anchor="b"/>
                </a:tc>
                <a:tc hMerge="1">
                  <a:txBody>
                    <a:bodyPr/>
                    <a:lstStyle/>
                    <a:p>
                      <a:endParaRPr lang="en-US"/>
                    </a:p>
                  </a:txBody>
                  <a:tcPr/>
                </a:tc>
                <a:extLst>
                  <a:ext uri="{0D108BD9-81ED-4DB2-BD59-A6C34878D82A}">
                    <a16:rowId xmlns:a16="http://schemas.microsoft.com/office/drawing/2014/main" val="3005366964"/>
                  </a:ext>
                </a:extLst>
              </a:tr>
              <a:tr h="445711">
                <a:tc>
                  <a:txBody>
                    <a:bodyPr/>
                    <a:lstStyle/>
                    <a:p>
                      <a:pPr algn="ctr" rtl="0" fontAlgn="ctr"/>
                      <a:r>
                        <a:rPr lang="en-US" sz="1300" b="1" u="none" strike="noStrike" dirty="0">
                          <a:solidFill>
                            <a:srgbClr val="FFFFFF"/>
                          </a:solidFill>
                          <a:effectLst/>
                        </a:rPr>
                        <a:t>Class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Actual no of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a:solidFill>
                            <a:srgbClr val="FFFFFF"/>
                          </a:solidFill>
                          <a:effectLst/>
                        </a:rPr>
                        <a:t>Predicted Beans</a:t>
                      </a:r>
                      <a:endParaRPr lang="en-US" sz="1300" b="1" i="0" u="none" strike="noStrike">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a:solidFill>
                            <a:srgbClr val="FFFFFF"/>
                          </a:solidFill>
                          <a:effectLst/>
                        </a:rPr>
                        <a:t>Actual Beans</a:t>
                      </a:r>
                      <a:endParaRPr lang="en-US" sz="1300" b="1" i="0" u="none" strike="noStrike">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a:solidFill>
                            <a:srgbClr val="FFFFFF"/>
                          </a:solidFill>
                          <a:effectLst/>
                        </a:rPr>
                        <a:t>Predicted Beans</a:t>
                      </a:r>
                      <a:endParaRPr lang="en-US" sz="1300" b="1" i="0" u="none" strike="noStrike">
                        <a:solidFill>
                          <a:srgbClr val="FFFFFF"/>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273942749"/>
                  </a:ext>
                </a:extLst>
              </a:tr>
              <a:tr h="222855">
                <a:tc>
                  <a:txBody>
                    <a:bodyPr/>
                    <a:lstStyle/>
                    <a:p>
                      <a:pPr algn="ctr" rtl="0" fontAlgn="ctr"/>
                      <a:r>
                        <a:rPr lang="en-US" sz="1300" b="0" u="none" strike="noStrike">
                          <a:solidFill>
                            <a:srgbClr val="000000"/>
                          </a:solidFill>
                          <a:effectLst/>
                        </a:rPr>
                        <a:t>Bombay</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300</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201</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237280182"/>
                  </a:ext>
                </a:extLst>
              </a:tr>
              <a:tr h="222855">
                <a:tc>
                  <a:txBody>
                    <a:bodyPr/>
                    <a:lstStyle/>
                    <a:p>
                      <a:pPr algn="ctr" rtl="0" fontAlgn="ctr"/>
                      <a:r>
                        <a:rPr lang="en-US" sz="1300" b="0" u="none" strike="noStrike">
                          <a:solidFill>
                            <a:srgbClr val="000000"/>
                          </a:solidFill>
                          <a:effectLst/>
                        </a:rPr>
                        <a:t>Cali</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303</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304</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197</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822125949"/>
                  </a:ext>
                </a:extLst>
              </a:tr>
              <a:tr h="224568">
                <a:tc>
                  <a:txBody>
                    <a:bodyPr/>
                    <a:lstStyle/>
                    <a:p>
                      <a:pPr algn="ctr" rtl="0" fontAlgn="ctr"/>
                      <a:r>
                        <a:rPr lang="en-US" sz="1300" b="0" u="none" strike="noStrike">
                          <a:solidFill>
                            <a:srgbClr val="000000"/>
                          </a:solidFill>
                          <a:effectLst/>
                        </a:rPr>
                        <a:t>Dermason</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305</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295</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196</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4240819320"/>
                  </a:ext>
                </a:extLst>
              </a:tr>
              <a:tr h="222855">
                <a:tc>
                  <a:txBody>
                    <a:bodyPr/>
                    <a:lstStyle/>
                    <a:p>
                      <a:pPr algn="ctr" rtl="0" fontAlgn="ctr"/>
                      <a:r>
                        <a:rPr lang="en-US" sz="1300" b="0" u="none" strike="noStrike">
                          <a:solidFill>
                            <a:srgbClr val="000000"/>
                          </a:solidFill>
                          <a:effectLst/>
                        </a:rPr>
                        <a:t>Horoz</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278</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297</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205</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275796564"/>
                  </a:ext>
                </a:extLst>
              </a:tr>
              <a:tr h="222855">
                <a:tc>
                  <a:txBody>
                    <a:bodyPr/>
                    <a:lstStyle/>
                    <a:p>
                      <a:pPr algn="ctr" rtl="0" fontAlgn="ctr"/>
                      <a:r>
                        <a:rPr lang="en-US" sz="1300" b="0" u="none" strike="noStrike">
                          <a:solidFill>
                            <a:srgbClr val="000000"/>
                          </a:solidFill>
                          <a:effectLst/>
                        </a:rPr>
                        <a:t>Seker</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268</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295</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196</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135100311"/>
                  </a:ext>
                </a:extLst>
              </a:tr>
              <a:tr h="222855">
                <a:tc>
                  <a:txBody>
                    <a:bodyPr/>
                    <a:lstStyle/>
                    <a:p>
                      <a:pPr algn="ctr" rtl="0" fontAlgn="ctr"/>
                      <a:r>
                        <a:rPr lang="en-US" sz="1300" b="0" u="none" strike="noStrike">
                          <a:solidFill>
                            <a:srgbClr val="000000"/>
                          </a:solidFill>
                          <a:effectLst/>
                        </a:rPr>
                        <a:t>Sira</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346</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309</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205</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647021399"/>
                  </a:ext>
                </a:extLst>
              </a:tr>
            </a:tbl>
          </a:graphicData>
        </a:graphic>
      </p:graphicFrame>
      <p:sp>
        <p:nvSpPr>
          <p:cNvPr id="7" name="TextBox 6">
            <a:extLst>
              <a:ext uri="{FF2B5EF4-FFF2-40B4-BE49-F238E27FC236}">
                <a16:creationId xmlns:a16="http://schemas.microsoft.com/office/drawing/2014/main" id="{A8D27DD4-5B4E-4967-A5DE-4BE60B5D8851}"/>
              </a:ext>
            </a:extLst>
          </p:cNvPr>
          <p:cNvSpPr txBox="1"/>
          <p:nvPr/>
        </p:nvSpPr>
        <p:spPr>
          <a:xfrm>
            <a:off x="0" y="2681621"/>
            <a:ext cx="9042400" cy="132343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training and test data, we have calculated actual and predicted number of beans per class using QDA Model.</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These number are used further to calculate total actual and predicted price of beans.</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our convenience, we have converted each class of beans as factor :  </a:t>
            </a:r>
            <a:r>
              <a:rPr lang="es-ES" sz="1600" b="1" dirty="0">
                <a:latin typeface="Times New Roman" panose="02020603050405020304" pitchFamily="18" charset="0"/>
                <a:cs typeface="Times New Roman" panose="02020603050405020304" pitchFamily="18" charset="0"/>
              </a:rPr>
              <a:t>Bombay=1,Cali = 2 </a:t>
            </a:r>
            <a:r>
              <a:rPr lang="es-ES" sz="1600" b="1" dirty="0" err="1">
                <a:latin typeface="Times New Roman" panose="02020603050405020304" pitchFamily="18" charset="0"/>
                <a:cs typeface="Times New Roman" panose="02020603050405020304" pitchFamily="18" charset="0"/>
              </a:rPr>
              <a:t>Dermanson</a:t>
            </a:r>
            <a:r>
              <a:rPr lang="es-ES" sz="1600" b="1" dirty="0">
                <a:latin typeface="Times New Roman" panose="02020603050405020304" pitchFamily="18" charset="0"/>
                <a:cs typeface="Times New Roman" panose="02020603050405020304" pitchFamily="18" charset="0"/>
              </a:rPr>
              <a:t> = 3, </a:t>
            </a:r>
            <a:r>
              <a:rPr lang="es-ES" sz="1600" b="1" dirty="0" err="1">
                <a:latin typeface="Times New Roman" panose="02020603050405020304" pitchFamily="18" charset="0"/>
                <a:cs typeface="Times New Roman" panose="02020603050405020304" pitchFamily="18" charset="0"/>
              </a:rPr>
              <a:t>Horoz</a:t>
            </a:r>
            <a:r>
              <a:rPr lang="es-ES" sz="1600" b="1" dirty="0">
                <a:latin typeface="Times New Roman" panose="02020603050405020304" pitchFamily="18" charset="0"/>
                <a:cs typeface="Times New Roman" panose="02020603050405020304" pitchFamily="18" charset="0"/>
              </a:rPr>
              <a:t>=4, </a:t>
            </a:r>
            <a:r>
              <a:rPr lang="es-ES" sz="1600" b="1" dirty="0" err="1">
                <a:latin typeface="Times New Roman" panose="02020603050405020304" pitchFamily="18" charset="0"/>
                <a:cs typeface="Times New Roman" panose="02020603050405020304" pitchFamily="18" charset="0"/>
              </a:rPr>
              <a:t>Seker</a:t>
            </a:r>
            <a:r>
              <a:rPr lang="es-ES" sz="1600" b="1" dirty="0">
                <a:latin typeface="Times New Roman" panose="02020603050405020304" pitchFamily="18" charset="0"/>
                <a:cs typeface="Times New Roman" panose="02020603050405020304" pitchFamily="18" charset="0"/>
              </a:rPr>
              <a:t> =5, Sira = 6</a:t>
            </a:r>
            <a:endParaRPr lang="en-US" sz="1600"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E31F38C1-85AC-4045-B8EC-CAFAD4CDADA8}"/>
              </a:ext>
            </a:extLst>
          </p:cNvPr>
          <p:cNvGraphicFramePr>
            <a:graphicFrameLocks noGrp="1"/>
          </p:cNvGraphicFramePr>
          <p:nvPr>
            <p:extLst>
              <p:ext uri="{D42A27DB-BD31-4B8C-83A1-F6EECF244321}">
                <p14:modId xmlns:p14="http://schemas.microsoft.com/office/powerpoint/2010/main" val="984716367"/>
              </p:ext>
            </p:extLst>
          </p:nvPr>
        </p:nvGraphicFramePr>
        <p:xfrm>
          <a:off x="277091" y="4176379"/>
          <a:ext cx="8321965" cy="914478"/>
        </p:xfrm>
        <a:graphic>
          <a:graphicData uri="http://schemas.openxmlformats.org/drawingml/2006/table">
            <a:tbl>
              <a:tblPr firstRow="1" bandRow="1">
                <a:tableStyleId>{69C7853C-536D-4A76-A0AE-DD22124D55A5}</a:tableStyleId>
              </a:tblPr>
              <a:tblGrid>
                <a:gridCol w="914400">
                  <a:extLst>
                    <a:ext uri="{9D8B030D-6E8A-4147-A177-3AD203B41FA5}">
                      <a16:colId xmlns:a16="http://schemas.microsoft.com/office/drawing/2014/main" val="3352727465"/>
                    </a:ext>
                  </a:extLst>
                </a:gridCol>
                <a:gridCol w="1332647">
                  <a:extLst>
                    <a:ext uri="{9D8B030D-6E8A-4147-A177-3AD203B41FA5}">
                      <a16:colId xmlns:a16="http://schemas.microsoft.com/office/drawing/2014/main" val="1025566545"/>
                    </a:ext>
                  </a:extLst>
                </a:gridCol>
                <a:gridCol w="1207353">
                  <a:extLst>
                    <a:ext uri="{9D8B030D-6E8A-4147-A177-3AD203B41FA5}">
                      <a16:colId xmlns:a16="http://schemas.microsoft.com/office/drawing/2014/main" val="101753829"/>
                    </a:ext>
                  </a:extLst>
                </a:gridCol>
                <a:gridCol w="1071418">
                  <a:extLst>
                    <a:ext uri="{9D8B030D-6E8A-4147-A177-3AD203B41FA5}">
                      <a16:colId xmlns:a16="http://schemas.microsoft.com/office/drawing/2014/main" val="1621840351"/>
                    </a:ext>
                  </a:extLst>
                </a:gridCol>
                <a:gridCol w="1385455">
                  <a:extLst>
                    <a:ext uri="{9D8B030D-6E8A-4147-A177-3AD203B41FA5}">
                      <a16:colId xmlns:a16="http://schemas.microsoft.com/office/drawing/2014/main" val="3086391447"/>
                    </a:ext>
                  </a:extLst>
                </a:gridCol>
                <a:gridCol w="1454304">
                  <a:extLst>
                    <a:ext uri="{9D8B030D-6E8A-4147-A177-3AD203B41FA5}">
                      <a16:colId xmlns:a16="http://schemas.microsoft.com/office/drawing/2014/main" val="3156674696"/>
                    </a:ext>
                  </a:extLst>
                </a:gridCol>
                <a:gridCol w="956388">
                  <a:extLst>
                    <a:ext uri="{9D8B030D-6E8A-4147-A177-3AD203B41FA5}">
                      <a16:colId xmlns:a16="http://schemas.microsoft.com/office/drawing/2014/main" val="68375480"/>
                    </a:ext>
                  </a:extLst>
                </a:gridCol>
              </a:tblGrid>
              <a:tr h="143513">
                <a:tc>
                  <a:txBody>
                    <a:bodyPr/>
                    <a:lstStyle/>
                    <a:p>
                      <a:pPr algn="ctr" fontAlgn="b"/>
                      <a:r>
                        <a:rPr lang="en-US" sz="1400" b="1" u="none" strike="noStrike" dirty="0">
                          <a:solidFill>
                            <a:srgbClr val="000000"/>
                          </a:solidFill>
                          <a:effectLst/>
                        </a:rPr>
                        <a:t> </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Actual Weight (gm)</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Actual Weight (</a:t>
                      </a:r>
                      <a:r>
                        <a:rPr lang="en-US" sz="1400" b="1" u="none" strike="noStrike" dirty="0" err="1">
                          <a:solidFill>
                            <a:srgbClr val="000000"/>
                          </a:solidFill>
                          <a:effectLst/>
                        </a:rPr>
                        <a:t>lbs</a:t>
                      </a:r>
                      <a:r>
                        <a:rPr lang="en-US" sz="1400" b="1" u="none" strike="noStrike" dirty="0">
                          <a:solidFill>
                            <a:srgbClr val="000000"/>
                          </a:solidFill>
                          <a:effectLst/>
                        </a:rPr>
                        <a:t>)</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Actual Price ($)</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Predicted Weight(gm)</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Predicted Weight(lbs)</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Predicted Price ($)</a:t>
                      </a:r>
                      <a:endParaRPr lang="en-US" sz="1400" b="1"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2214278674"/>
                  </a:ext>
                </a:extLst>
              </a:tr>
              <a:tr h="262916">
                <a:tc>
                  <a:txBody>
                    <a:bodyPr/>
                    <a:lstStyle/>
                    <a:p>
                      <a:pPr algn="ctr" fontAlgn="b"/>
                      <a:r>
                        <a:rPr lang="en-US" sz="1400" b="1" u="none" strike="noStrike" dirty="0">
                          <a:solidFill>
                            <a:srgbClr val="000000"/>
                          </a:solidFill>
                          <a:effectLst/>
                        </a:rPr>
                        <a:t>Train Data</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1260</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2.777</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12.9304</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1260.45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2.778</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12.974</a:t>
                      </a:r>
                      <a:endParaRPr lang="en-US" sz="1400" b="0"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3433678966"/>
                  </a:ext>
                </a:extLst>
              </a:tr>
              <a:tr h="143513">
                <a:tc>
                  <a:txBody>
                    <a:bodyPr/>
                    <a:lstStyle/>
                    <a:p>
                      <a:pPr algn="ctr" fontAlgn="b"/>
                      <a:r>
                        <a:rPr lang="en-US" sz="1400" b="1" u="none" strike="noStrike">
                          <a:solidFill>
                            <a:srgbClr val="000000"/>
                          </a:solidFill>
                          <a:effectLst/>
                        </a:rPr>
                        <a:t>Test Data</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a:solidFill>
                            <a:srgbClr val="000000"/>
                          </a:solidFill>
                          <a:effectLst/>
                        </a:rPr>
                        <a:t>840</a:t>
                      </a:r>
                      <a:endParaRPr lang="en-US" sz="1400" b="0"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1.85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a:solidFill>
                            <a:srgbClr val="000000"/>
                          </a:solidFill>
                          <a:effectLst/>
                        </a:rPr>
                        <a:t>8.62</a:t>
                      </a:r>
                      <a:endParaRPr lang="en-US" sz="1400" b="0"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841.51</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1.855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8.639</a:t>
                      </a:r>
                      <a:endParaRPr lang="en-US" sz="1400" b="0"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599863621"/>
                  </a:ext>
                </a:extLst>
              </a:tr>
            </a:tbl>
          </a:graphicData>
        </a:graphic>
      </p:graphicFrame>
      <p:sp>
        <p:nvSpPr>
          <p:cNvPr id="9" name="TextBox 8">
            <a:extLst>
              <a:ext uri="{FF2B5EF4-FFF2-40B4-BE49-F238E27FC236}">
                <a16:creationId xmlns:a16="http://schemas.microsoft.com/office/drawing/2014/main" id="{3510DE24-9DC1-4217-840E-487AA5B70909}"/>
              </a:ext>
            </a:extLst>
          </p:cNvPr>
          <p:cNvSpPr txBox="1"/>
          <p:nvPr/>
        </p:nvSpPr>
        <p:spPr>
          <a:xfrm>
            <a:off x="0" y="5366327"/>
            <a:ext cx="9144000" cy="584775"/>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train Data, the actual price was $12.93, and the predicted price is $12.97</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test data, actual price is $1.85, and predicted price is $8.639</a:t>
            </a:r>
          </a:p>
        </p:txBody>
      </p:sp>
    </p:spTree>
    <p:extLst>
      <p:ext uri="{BB962C8B-B14F-4D97-AF65-F5344CB8AC3E}">
        <p14:creationId xmlns:p14="http://schemas.microsoft.com/office/powerpoint/2010/main" val="417031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401468"/>
          </a:xfrm>
        </p:spPr>
        <p:txBody>
          <a:bodyPr>
            <a:normAutofit/>
          </a:bodyPr>
          <a:lstStyle/>
          <a:p>
            <a:pPr algn="ctr"/>
            <a:r>
              <a:rPr lang="en-US" sz="2400" dirty="0" err="1">
                <a:latin typeface="Times New Roman" panose="02020603050405020304" pitchFamily="18" charset="0"/>
                <a:cs typeface="Times New Roman" panose="02020603050405020304" pitchFamily="18" charset="0"/>
              </a:rPr>
              <a:t>MCLUStDA</a:t>
            </a:r>
            <a:r>
              <a:rPr lang="en-US" sz="2400" dirty="0">
                <a:latin typeface="Times New Roman" panose="02020603050405020304" pitchFamily="18" charset="0"/>
                <a:cs typeface="Times New Roman" panose="02020603050405020304" pitchFamily="18" charset="0"/>
              </a:rPr>
              <a:t> Model</a:t>
            </a:r>
            <a:endParaRPr lang="en-US" sz="2400" dirty="0"/>
          </a:p>
        </p:txBody>
      </p:sp>
      <p:sp>
        <p:nvSpPr>
          <p:cNvPr id="5" name="TextBox 4">
            <a:extLst>
              <a:ext uri="{FF2B5EF4-FFF2-40B4-BE49-F238E27FC236}">
                <a16:creationId xmlns:a16="http://schemas.microsoft.com/office/drawing/2014/main" id="{DB5651CF-44B3-48BC-8BDA-7B7D56A081EE}"/>
              </a:ext>
            </a:extLst>
          </p:cNvPr>
          <p:cNvSpPr txBox="1"/>
          <p:nvPr/>
        </p:nvSpPr>
        <p:spPr>
          <a:xfrm>
            <a:off x="1" y="411777"/>
            <a:ext cx="9143999" cy="338554"/>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Confusion Matrix and Accuracy – Training Data</a:t>
            </a:r>
          </a:p>
        </p:txBody>
      </p:sp>
      <p:sp>
        <p:nvSpPr>
          <p:cNvPr id="7" name="TextBox 6">
            <a:extLst>
              <a:ext uri="{FF2B5EF4-FFF2-40B4-BE49-F238E27FC236}">
                <a16:creationId xmlns:a16="http://schemas.microsoft.com/office/drawing/2014/main" id="{49A60D1A-0EA2-4413-88ED-40DD48FD004B}"/>
              </a:ext>
            </a:extLst>
          </p:cNvPr>
          <p:cNvSpPr txBox="1"/>
          <p:nvPr/>
        </p:nvSpPr>
        <p:spPr>
          <a:xfrm>
            <a:off x="2641598" y="2689693"/>
            <a:ext cx="4676280" cy="338554"/>
          </a:xfrm>
          <a:prstGeom prst="rect">
            <a:avLst/>
          </a:prstGeom>
          <a:noFill/>
        </p:spPr>
        <p:txBody>
          <a:bodyPr wrap="none" rtlCol="0">
            <a:spAutoFit/>
          </a:bodyPr>
          <a:lstStyle/>
          <a:p>
            <a:r>
              <a:rPr lang="en-US" sz="1600" dirty="0" err="1">
                <a:latin typeface="Times New Roman" panose="02020603050405020304" pitchFamily="18" charset="0"/>
                <a:cs typeface="Times New Roman" panose="02020603050405020304" pitchFamily="18" charset="0"/>
              </a:rPr>
              <a:t>MclustDA</a:t>
            </a:r>
            <a:r>
              <a:rPr lang="en-US" sz="1600" dirty="0">
                <a:latin typeface="Times New Roman" panose="02020603050405020304" pitchFamily="18" charset="0"/>
                <a:cs typeface="Times New Roman" panose="02020603050405020304" pitchFamily="18" charset="0"/>
              </a:rPr>
              <a:t> Model Accuracy on Training Data: </a:t>
            </a:r>
            <a:r>
              <a:rPr lang="en-US" sz="1600" b="1" dirty="0">
                <a:latin typeface="Times New Roman" panose="02020603050405020304" pitchFamily="18" charset="0"/>
                <a:cs typeface="Times New Roman" panose="02020603050405020304" pitchFamily="18" charset="0"/>
              </a:rPr>
              <a:t>91.41%</a:t>
            </a:r>
          </a:p>
        </p:txBody>
      </p:sp>
      <p:sp>
        <p:nvSpPr>
          <p:cNvPr id="9" name="TextBox 8">
            <a:extLst>
              <a:ext uri="{FF2B5EF4-FFF2-40B4-BE49-F238E27FC236}">
                <a16:creationId xmlns:a16="http://schemas.microsoft.com/office/drawing/2014/main" id="{CD001608-F6F6-41E9-9EA7-DB36D7AD1844}"/>
              </a:ext>
            </a:extLst>
          </p:cNvPr>
          <p:cNvSpPr txBox="1"/>
          <p:nvPr/>
        </p:nvSpPr>
        <p:spPr>
          <a:xfrm>
            <a:off x="2" y="3670900"/>
            <a:ext cx="9143998" cy="338554"/>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Confusion Matrix and Accuracy – Test Data</a:t>
            </a:r>
          </a:p>
        </p:txBody>
      </p:sp>
      <p:sp>
        <p:nvSpPr>
          <p:cNvPr id="10" name="TextBox 9">
            <a:extLst>
              <a:ext uri="{FF2B5EF4-FFF2-40B4-BE49-F238E27FC236}">
                <a16:creationId xmlns:a16="http://schemas.microsoft.com/office/drawing/2014/main" id="{C569CD0F-CC63-4608-9160-D91B0A909EB4}"/>
              </a:ext>
            </a:extLst>
          </p:cNvPr>
          <p:cNvSpPr txBox="1"/>
          <p:nvPr/>
        </p:nvSpPr>
        <p:spPr>
          <a:xfrm>
            <a:off x="-1" y="3028247"/>
            <a:ext cx="9144001" cy="646331"/>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have 1800 records in our training data set with 300 in each classes of beans. Our ‘</a:t>
            </a:r>
            <a:r>
              <a:rPr lang="en-US" sz="1800" dirty="0" err="1">
                <a:latin typeface="Times New Roman" panose="02020603050405020304" pitchFamily="18" charset="0"/>
                <a:cs typeface="Times New Roman" panose="02020603050405020304" pitchFamily="18" charset="0"/>
              </a:rPr>
              <a:t>MclustDA</a:t>
            </a:r>
            <a:r>
              <a:rPr lang="en-US" sz="1800" dirty="0">
                <a:latin typeface="Times New Roman" panose="02020603050405020304" pitchFamily="18" charset="0"/>
                <a:cs typeface="Times New Roman" panose="02020603050405020304" pitchFamily="18" charset="0"/>
              </a:rPr>
              <a:t>’ model has an accuracy of 91.41% in terms of predicting beans classes.</a:t>
            </a:r>
          </a:p>
        </p:txBody>
      </p:sp>
      <p:sp>
        <p:nvSpPr>
          <p:cNvPr id="14" name="TextBox 13">
            <a:extLst>
              <a:ext uri="{FF2B5EF4-FFF2-40B4-BE49-F238E27FC236}">
                <a16:creationId xmlns:a16="http://schemas.microsoft.com/office/drawing/2014/main" id="{1431ABB5-3F60-4E4C-832A-E5802EECA7FB}"/>
              </a:ext>
            </a:extLst>
          </p:cNvPr>
          <p:cNvSpPr txBox="1"/>
          <p:nvPr/>
        </p:nvSpPr>
        <p:spPr>
          <a:xfrm>
            <a:off x="2641598" y="5993513"/>
            <a:ext cx="4588932" cy="338554"/>
          </a:xfrm>
          <a:prstGeom prst="rect">
            <a:avLst/>
          </a:prstGeom>
          <a:noFill/>
        </p:spPr>
        <p:txBody>
          <a:bodyPr wrap="square">
            <a:spAutoFit/>
          </a:bodyPr>
          <a:lstStyle/>
          <a:p>
            <a:r>
              <a:rPr lang="en-US" sz="1600" dirty="0" err="1">
                <a:latin typeface="Times New Roman" panose="02020603050405020304" pitchFamily="18" charset="0"/>
                <a:cs typeface="Times New Roman" panose="02020603050405020304" pitchFamily="18" charset="0"/>
              </a:rPr>
              <a:t>MclustDA</a:t>
            </a:r>
            <a:r>
              <a:rPr lang="en-US" sz="1600" dirty="0">
                <a:latin typeface="Times New Roman" panose="02020603050405020304" pitchFamily="18" charset="0"/>
                <a:cs typeface="Times New Roman" panose="02020603050405020304" pitchFamily="18" charset="0"/>
              </a:rPr>
              <a:t> Model Accuracy on Test Data: </a:t>
            </a:r>
            <a:r>
              <a:rPr lang="en-US" sz="1600" b="1" dirty="0">
                <a:latin typeface="Times New Roman" panose="02020603050405020304" pitchFamily="18" charset="0"/>
                <a:cs typeface="Times New Roman" panose="02020603050405020304" pitchFamily="18" charset="0"/>
              </a:rPr>
              <a:t>92.5%</a:t>
            </a:r>
          </a:p>
        </p:txBody>
      </p:sp>
      <p:graphicFrame>
        <p:nvGraphicFramePr>
          <p:cNvPr id="4" name="Table 3">
            <a:extLst>
              <a:ext uri="{FF2B5EF4-FFF2-40B4-BE49-F238E27FC236}">
                <a16:creationId xmlns:a16="http://schemas.microsoft.com/office/drawing/2014/main" id="{2BFB4912-D581-46C2-8FA7-320DC19E746D}"/>
              </a:ext>
            </a:extLst>
          </p:cNvPr>
          <p:cNvGraphicFramePr>
            <a:graphicFrameLocks noGrp="1"/>
          </p:cNvGraphicFramePr>
          <p:nvPr>
            <p:extLst>
              <p:ext uri="{D42A27DB-BD31-4B8C-83A1-F6EECF244321}">
                <p14:modId xmlns:p14="http://schemas.microsoft.com/office/powerpoint/2010/main" val="4130937711"/>
              </p:ext>
            </p:extLst>
          </p:nvPr>
        </p:nvGraphicFramePr>
        <p:xfrm>
          <a:off x="1695447" y="788371"/>
          <a:ext cx="5753099" cy="1905000"/>
        </p:xfrm>
        <a:graphic>
          <a:graphicData uri="http://schemas.openxmlformats.org/drawingml/2006/table">
            <a:tbl>
              <a:tblPr/>
              <a:tblGrid>
                <a:gridCol w="1094616">
                  <a:extLst>
                    <a:ext uri="{9D8B030D-6E8A-4147-A177-3AD203B41FA5}">
                      <a16:colId xmlns:a16="http://schemas.microsoft.com/office/drawing/2014/main" val="4288139971"/>
                    </a:ext>
                  </a:extLst>
                </a:gridCol>
                <a:gridCol w="849600">
                  <a:extLst>
                    <a:ext uri="{9D8B030D-6E8A-4147-A177-3AD203B41FA5}">
                      <a16:colId xmlns:a16="http://schemas.microsoft.com/office/drawing/2014/main" val="13744547"/>
                    </a:ext>
                  </a:extLst>
                </a:gridCol>
                <a:gridCol w="610949">
                  <a:extLst>
                    <a:ext uri="{9D8B030D-6E8A-4147-A177-3AD203B41FA5}">
                      <a16:colId xmlns:a16="http://schemas.microsoft.com/office/drawing/2014/main" val="1770240938"/>
                    </a:ext>
                  </a:extLst>
                </a:gridCol>
                <a:gridCol w="1174167">
                  <a:extLst>
                    <a:ext uri="{9D8B030D-6E8A-4147-A177-3AD203B41FA5}">
                      <a16:colId xmlns:a16="http://schemas.microsoft.com/office/drawing/2014/main" val="1781380785"/>
                    </a:ext>
                  </a:extLst>
                </a:gridCol>
                <a:gridCol w="706409">
                  <a:extLst>
                    <a:ext uri="{9D8B030D-6E8A-4147-A177-3AD203B41FA5}">
                      <a16:colId xmlns:a16="http://schemas.microsoft.com/office/drawing/2014/main" val="1207542780"/>
                    </a:ext>
                  </a:extLst>
                </a:gridCol>
                <a:gridCol w="706409">
                  <a:extLst>
                    <a:ext uri="{9D8B030D-6E8A-4147-A177-3AD203B41FA5}">
                      <a16:colId xmlns:a16="http://schemas.microsoft.com/office/drawing/2014/main" val="3331674069"/>
                    </a:ext>
                  </a:extLst>
                </a:gridCol>
                <a:gridCol w="610949">
                  <a:extLst>
                    <a:ext uri="{9D8B030D-6E8A-4147-A177-3AD203B41FA5}">
                      <a16:colId xmlns:a16="http://schemas.microsoft.com/office/drawing/2014/main" val="1300331893"/>
                    </a:ext>
                  </a:extLst>
                </a:gridCol>
              </a:tblGrid>
              <a:tr h="238125">
                <a:tc>
                  <a:txBody>
                    <a:bodyPr/>
                    <a:lstStyle/>
                    <a:p>
                      <a:pPr algn="ctr" fontAlgn="b"/>
                      <a:r>
                        <a:rPr lang="en-US" sz="1400" b="1" i="0" u="none" strike="noStrike" dirty="0">
                          <a:solidFill>
                            <a:srgbClr val="000000"/>
                          </a:solidFill>
                          <a:effectLst/>
                          <a:latin typeface="Times New Roman" panose="02020603050405020304" pitchFamily="18" charset="0"/>
                        </a:rPr>
                        <a:t>Actual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400" b="1" i="0" u="none" strike="noStrike">
                          <a:solidFill>
                            <a:srgbClr val="000000"/>
                          </a:solidFill>
                          <a:effectLst/>
                          <a:latin typeface="Times New Roman" panose="02020603050405020304" pitchFamily="18" charset="0"/>
                        </a:rPr>
                        <a:t>Predict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1642916"/>
                  </a:ext>
                </a:extLst>
              </a:tr>
              <a:tr h="238125">
                <a:tc>
                  <a:txBody>
                    <a:bodyPr/>
                    <a:lstStyle/>
                    <a:p>
                      <a:pPr algn="ctr" fontAlgn="b"/>
                      <a:r>
                        <a:rPr lang="en-US" sz="1400" b="1" i="0" u="none" strike="noStrike" dirty="0">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892313"/>
                  </a:ext>
                </a:extLst>
              </a:tr>
              <a:tr h="238125">
                <a:tc>
                  <a:txBody>
                    <a:bodyPr/>
                    <a:lstStyle/>
                    <a:p>
                      <a:pPr algn="ctr" fontAlgn="b"/>
                      <a:r>
                        <a:rPr lang="en-US" sz="1400" b="1" i="0" u="none" strike="noStrike">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931590"/>
                  </a:ext>
                </a:extLst>
              </a:tr>
              <a:tr h="238125">
                <a:tc>
                  <a:txBody>
                    <a:bodyPr/>
                    <a:lstStyle/>
                    <a:p>
                      <a:pPr algn="ctr" fontAlgn="b"/>
                      <a:r>
                        <a:rPr lang="en-US" sz="1400" b="1" i="0" u="none" strike="noStrike" dirty="0">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775570"/>
                  </a:ext>
                </a:extLst>
              </a:tr>
              <a:tr h="238125">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057873"/>
                  </a:ext>
                </a:extLst>
              </a:tr>
              <a:tr h="238125">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141678"/>
                  </a:ext>
                </a:extLst>
              </a:tr>
              <a:tr h="238125">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726746"/>
                  </a:ext>
                </a:extLst>
              </a:tr>
              <a:tr h="238125">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038253"/>
                  </a:ext>
                </a:extLst>
              </a:tr>
            </a:tbl>
          </a:graphicData>
        </a:graphic>
      </p:graphicFrame>
      <p:graphicFrame>
        <p:nvGraphicFramePr>
          <p:cNvPr id="8" name="Table 7">
            <a:extLst>
              <a:ext uri="{FF2B5EF4-FFF2-40B4-BE49-F238E27FC236}">
                <a16:creationId xmlns:a16="http://schemas.microsoft.com/office/drawing/2014/main" id="{3A61E078-0FD6-4338-B4B2-1C7DA1253623}"/>
              </a:ext>
            </a:extLst>
          </p:cNvPr>
          <p:cNvGraphicFramePr>
            <a:graphicFrameLocks noGrp="1"/>
          </p:cNvGraphicFramePr>
          <p:nvPr>
            <p:extLst>
              <p:ext uri="{D42A27DB-BD31-4B8C-83A1-F6EECF244321}">
                <p14:modId xmlns:p14="http://schemas.microsoft.com/office/powerpoint/2010/main" val="1005563158"/>
              </p:ext>
            </p:extLst>
          </p:nvPr>
        </p:nvGraphicFramePr>
        <p:xfrm>
          <a:off x="1676396" y="4009454"/>
          <a:ext cx="5791200" cy="1905000"/>
        </p:xfrm>
        <a:graphic>
          <a:graphicData uri="http://schemas.openxmlformats.org/drawingml/2006/table">
            <a:tbl>
              <a:tblPr/>
              <a:tblGrid>
                <a:gridCol w="1092799">
                  <a:extLst>
                    <a:ext uri="{9D8B030D-6E8A-4147-A177-3AD203B41FA5}">
                      <a16:colId xmlns:a16="http://schemas.microsoft.com/office/drawing/2014/main" val="2460752081"/>
                    </a:ext>
                  </a:extLst>
                </a:gridCol>
                <a:gridCol w="848190">
                  <a:extLst>
                    <a:ext uri="{9D8B030D-6E8A-4147-A177-3AD203B41FA5}">
                      <a16:colId xmlns:a16="http://schemas.microsoft.com/office/drawing/2014/main" val="1846136664"/>
                    </a:ext>
                  </a:extLst>
                </a:gridCol>
                <a:gridCol w="609934">
                  <a:extLst>
                    <a:ext uri="{9D8B030D-6E8A-4147-A177-3AD203B41FA5}">
                      <a16:colId xmlns:a16="http://schemas.microsoft.com/office/drawing/2014/main" val="3819654329"/>
                    </a:ext>
                  </a:extLst>
                </a:gridCol>
                <a:gridCol w="1172218">
                  <a:extLst>
                    <a:ext uri="{9D8B030D-6E8A-4147-A177-3AD203B41FA5}">
                      <a16:colId xmlns:a16="http://schemas.microsoft.com/office/drawing/2014/main" val="1787908317"/>
                    </a:ext>
                  </a:extLst>
                </a:gridCol>
                <a:gridCol w="752888">
                  <a:extLst>
                    <a:ext uri="{9D8B030D-6E8A-4147-A177-3AD203B41FA5}">
                      <a16:colId xmlns:a16="http://schemas.microsoft.com/office/drawing/2014/main" val="3048040420"/>
                    </a:ext>
                  </a:extLst>
                </a:gridCol>
                <a:gridCol w="705237">
                  <a:extLst>
                    <a:ext uri="{9D8B030D-6E8A-4147-A177-3AD203B41FA5}">
                      <a16:colId xmlns:a16="http://schemas.microsoft.com/office/drawing/2014/main" val="3524123669"/>
                    </a:ext>
                  </a:extLst>
                </a:gridCol>
                <a:gridCol w="609934">
                  <a:extLst>
                    <a:ext uri="{9D8B030D-6E8A-4147-A177-3AD203B41FA5}">
                      <a16:colId xmlns:a16="http://schemas.microsoft.com/office/drawing/2014/main" val="2366907822"/>
                    </a:ext>
                  </a:extLst>
                </a:gridCol>
              </a:tblGrid>
              <a:tr h="238125">
                <a:tc>
                  <a:txBody>
                    <a:bodyPr/>
                    <a:lstStyle/>
                    <a:p>
                      <a:pPr algn="ctr" fontAlgn="b"/>
                      <a:r>
                        <a:rPr lang="en-US" sz="1400" b="1" i="0" u="none" strike="noStrike" dirty="0">
                          <a:solidFill>
                            <a:srgbClr val="000000"/>
                          </a:solidFill>
                          <a:effectLst/>
                          <a:latin typeface="Times New Roman" panose="02020603050405020304" pitchFamily="18" charset="0"/>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400" b="1" i="0" u="none" strike="noStrike">
                          <a:solidFill>
                            <a:srgbClr val="000000"/>
                          </a:solidFill>
                          <a:effectLst/>
                          <a:latin typeface="Times New Roman" panose="02020603050405020304" pitchFamily="18" charset="0"/>
                        </a:rPr>
                        <a:t>Predict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6026281"/>
                  </a:ext>
                </a:extLst>
              </a:tr>
              <a:tr h="238125">
                <a:tc>
                  <a:txBody>
                    <a:bodyPr/>
                    <a:lstStyle/>
                    <a:p>
                      <a:pPr algn="ctr" fontAlgn="b"/>
                      <a:r>
                        <a:rPr lang="en-US" sz="14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52237"/>
                  </a:ext>
                </a:extLst>
              </a:tr>
              <a:tr h="238125">
                <a:tc>
                  <a:txBody>
                    <a:bodyPr/>
                    <a:lstStyle/>
                    <a:p>
                      <a:pPr algn="ctr" fontAlgn="b"/>
                      <a:r>
                        <a:rPr lang="en-US" sz="1400" b="1" i="0" u="none" strike="noStrike" dirty="0">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180904"/>
                  </a:ext>
                </a:extLst>
              </a:tr>
              <a:tr h="238125">
                <a:tc>
                  <a:txBody>
                    <a:bodyPr/>
                    <a:lstStyle/>
                    <a:p>
                      <a:pPr algn="ctr" fontAlgn="b"/>
                      <a:r>
                        <a:rPr lang="en-US" sz="1400" b="1" i="0" u="none" strike="noStrike">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266002"/>
                  </a:ext>
                </a:extLst>
              </a:tr>
              <a:tr h="238125">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671396"/>
                  </a:ext>
                </a:extLst>
              </a:tr>
              <a:tr h="238125">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283185"/>
                  </a:ext>
                </a:extLst>
              </a:tr>
              <a:tr h="238125">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885621"/>
                  </a:ext>
                </a:extLst>
              </a:tr>
              <a:tr h="238125">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721026"/>
                  </a:ext>
                </a:extLst>
              </a:tr>
            </a:tbl>
          </a:graphicData>
        </a:graphic>
      </p:graphicFrame>
    </p:spTree>
    <p:extLst>
      <p:ext uri="{BB962C8B-B14F-4D97-AF65-F5344CB8AC3E}">
        <p14:creationId xmlns:p14="http://schemas.microsoft.com/office/powerpoint/2010/main" val="106119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 y="0"/>
            <a:ext cx="9143999" cy="583555"/>
          </a:xfrm>
        </p:spPr>
        <p:txBody>
          <a:bodyPr>
            <a:normAutofit/>
          </a:bodyPr>
          <a:lstStyle/>
          <a:p>
            <a:pPr algn="ctr"/>
            <a:r>
              <a:rPr lang="en-US">
                <a:latin typeface="Times New Roman" panose="02020603050405020304" pitchFamily="18" charset="0"/>
                <a:cs typeface="Times New Roman" panose="02020603050405020304" pitchFamily="18" charset="0"/>
              </a:rPr>
              <a:t>PRJECT Outline</a:t>
            </a:r>
          </a:p>
        </p:txBody>
      </p:sp>
      <p:sp>
        <p:nvSpPr>
          <p:cNvPr id="3" name="Rectangle 2">
            <a:extLst>
              <a:ext uri="{FF2B5EF4-FFF2-40B4-BE49-F238E27FC236}">
                <a16:creationId xmlns:a16="http://schemas.microsoft.com/office/drawing/2014/main" id="{C2EBCB69-D450-6E4E-B71C-975FA6BC5B4B}"/>
              </a:ext>
            </a:extLst>
          </p:cNvPr>
          <p:cNvSpPr/>
          <p:nvPr/>
        </p:nvSpPr>
        <p:spPr>
          <a:xfrm>
            <a:off x="0" y="1177159"/>
            <a:ext cx="9143998" cy="3416320"/>
          </a:xfrm>
          <a:prstGeom prst="rect">
            <a:avLst/>
          </a:prstGeom>
        </p:spPr>
        <p:txBody>
          <a:bodyPr wrap="square">
            <a:spAutoFit/>
          </a:bodyPr>
          <a:lstStyle/>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Background Study</a:t>
            </a:r>
          </a:p>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Project Objective</a:t>
            </a:r>
          </a:p>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Data Preview</a:t>
            </a:r>
          </a:p>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Developed Algorithm</a:t>
            </a:r>
          </a:p>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Exploratory Data Analysis</a:t>
            </a:r>
          </a:p>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Statistical Model Development</a:t>
            </a:r>
          </a:p>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Statistical Model Accuracy Summary</a:t>
            </a:r>
          </a:p>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Project Conclusion</a:t>
            </a:r>
          </a:p>
          <a:p>
            <a:pPr marL="457200"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59236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513644"/>
          </a:xfrm>
        </p:spPr>
        <p:txBody>
          <a:bodyPr/>
          <a:lstStyle/>
          <a:p>
            <a:pPr algn="ctr"/>
            <a:r>
              <a:rPr lang="en-US" dirty="0">
                <a:latin typeface="Times New Roman" panose="02020603050405020304" pitchFamily="18" charset="0"/>
                <a:cs typeface="Times New Roman" panose="02020603050405020304" pitchFamily="18" charset="0"/>
              </a:rPr>
              <a:t>Price Prediction Using </a:t>
            </a:r>
            <a:r>
              <a:rPr lang="en-US" dirty="0" err="1">
                <a:latin typeface="Times New Roman" panose="02020603050405020304" pitchFamily="18" charset="0"/>
                <a:cs typeface="Times New Roman" panose="02020603050405020304" pitchFamily="18" charset="0"/>
              </a:rPr>
              <a:t>MclustDA</a:t>
            </a:r>
            <a:r>
              <a:rPr lang="en-US" dirty="0">
                <a:latin typeface="Times New Roman" panose="02020603050405020304" pitchFamily="18" charset="0"/>
                <a:cs typeface="Times New Roman" panose="02020603050405020304" pitchFamily="18" charset="0"/>
              </a:rPr>
              <a:t> Model</a:t>
            </a:r>
          </a:p>
        </p:txBody>
      </p:sp>
      <p:graphicFrame>
        <p:nvGraphicFramePr>
          <p:cNvPr id="6" name="Table 5">
            <a:extLst>
              <a:ext uri="{FF2B5EF4-FFF2-40B4-BE49-F238E27FC236}">
                <a16:creationId xmlns:a16="http://schemas.microsoft.com/office/drawing/2014/main" id="{06EAEF9D-09DC-4F38-ADF9-08E40C56AC8D}"/>
              </a:ext>
            </a:extLst>
          </p:cNvPr>
          <p:cNvGraphicFramePr>
            <a:graphicFrameLocks noGrp="1"/>
          </p:cNvGraphicFramePr>
          <p:nvPr>
            <p:extLst>
              <p:ext uri="{D42A27DB-BD31-4B8C-83A1-F6EECF244321}">
                <p14:modId xmlns:p14="http://schemas.microsoft.com/office/powerpoint/2010/main" val="216350312"/>
              </p:ext>
            </p:extLst>
          </p:nvPr>
        </p:nvGraphicFramePr>
        <p:xfrm>
          <a:off x="1009073" y="554416"/>
          <a:ext cx="6858000" cy="2007409"/>
        </p:xfrm>
        <a:graphic>
          <a:graphicData uri="http://schemas.openxmlformats.org/drawingml/2006/table">
            <a:tbl>
              <a:tblPr>
                <a:tableStyleId>{08FB837D-C827-4EFA-A057-4D05807E0F7C}</a:tableStyleId>
              </a:tblPr>
              <a:tblGrid>
                <a:gridCol w="950849">
                  <a:extLst>
                    <a:ext uri="{9D8B030D-6E8A-4147-A177-3AD203B41FA5}">
                      <a16:colId xmlns:a16="http://schemas.microsoft.com/office/drawing/2014/main" val="2066380823"/>
                    </a:ext>
                  </a:extLst>
                </a:gridCol>
                <a:gridCol w="1925470">
                  <a:extLst>
                    <a:ext uri="{9D8B030D-6E8A-4147-A177-3AD203B41FA5}">
                      <a16:colId xmlns:a16="http://schemas.microsoft.com/office/drawing/2014/main" val="4241382955"/>
                    </a:ext>
                  </a:extLst>
                </a:gridCol>
                <a:gridCol w="1901698">
                  <a:extLst>
                    <a:ext uri="{9D8B030D-6E8A-4147-A177-3AD203B41FA5}">
                      <a16:colId xmlns:a16="http://schemas.microsoft.com/office/drawing/2014/main" val="2653284097"/>
                    </a:ext>
                  </a:extLst>
                </a:gridCol>
                <a:gridCol w="879536">
                  <a:extLst>
                    <a:ext uri="{9D8B030D-6E8A-4147-A177-3AD203B41FA5}">
                      <a16:colId xmlns:a16="http://schemas.microsoft.com/office/drawing/2014/main" val="1878481873"/>
                    </a:ext>
                  </a:extLst>
                </a:gridCol>
                <a:gridCol w="1200447">
                  <a:extLst>
                    <a:ext uri="{9D8B030D-6E8A-4147-A177-3AD203B41FA5}">
                      <a16:colId xmlns:a16="http://schemas.microsoft.com/office/drawing/2014/main" val="2674693950"/>
                    </a:ext>
                  </a:extLst>
                </a:gridCol>
              </a:tblGrid>
              <a:tr h="222855">
                <a:tc>
                  <a:txBody>
                    <a:bodyPr/>
                    <a:lstStyle/>
                    <a:p>
                      <a:pPr algn="ctr" fontAlgn="b"/>
                      <a:r>
                        <a:rPr lang="en-US" sz="1300" b="0" u="none" strike="noStrike" dirty="0">
                          <a:solidFill>
                            <a:srgbClr val="000000"/>
                          </a:solidFill>
                          <a:effectLst/>
                        </a:rPr>
                        <a:t> </a:t>
                      </a:r>
                      <a:endParaRPr lang="en-US" sz="1300" b="0" i="0" u="none" strike="noStrike" dirty="0">
                        <a:solidFill>
                          <a:srgbClr val="000000"/>
                        </a:solidFill>
                        <a:effectLst/>
                        <a:latin typeface="Times New Roman" panose="02020603050405020304" pitchFamily="18" charset="0"/>
                      </a:endParaRPr>
                    </a:p>
                  </a:txBody>
                  <a:tcPr marL="8914" marR="8914" marT="8914" marB="0" anchor="b"/>
                </a:tc>
                <a:tc gridSpan="2">
                  <a:txBody>
                    <a:bodyPr/>
                    <a:lstStyle/>
                    <a:p>
                      <a:pPr algn="ctr" fontAlgn="b"/>
                      <a:r>
                        <a:rPr lang="en-US" sz="1300" b="0" u="none" strike="noStrike">
                          <a:solidFill>
                            <a:srgbClr val="000000"/>
                          </a:solidFill>
                          <a:effectLst/>
                        </a:rPr>
                        <a:t>Train Data</a:t>
                      </a:r>
                      <a:endParaRPr lang="en-US" sz="1300" b="0" i="0" u="none" strike="noStrike">
                        <a:solidFill>
                          <a:srgbClr val="000000"/>
                        </a:solidFill>
                        <a:effectLst/>
                        <a:latin typeface="Times New Roman" panose="02020603050405020304" pitchFamily="18" charset="0"/>
                      </a:endParaRPr>
                    </a:p>
                  </a:txBody>
                  <a:tcPr marL="8914" marR="8914" marT="8914" marB="0" anchor="b"/>
                </a:tc>
                <a:tc hMerge="1">
                  <a:txBody>
                    <a:bodyPr/>
                    <a:lstStyle/>
                    <a:p>
                      <a:endParaRPr lang="en-US"/>
                    </a:p>
                  </a:txBody>
                  <a:tcPr/>
                </a:tc>
                <a:tc gridSpan="2">
                  <a:txBody>
                    <a:bodyPr/>
                    <a:lstStyle/>
                    <a:p>
                      <a:pPr algn="ctr" fontAlgn="b"/>
                      <a:r>
                        <a:rPr lang="en-US" sz="1300" b="0" u="none" strike="noStrike">
                          <a:solidFill>
                            <a:srgbClr val="000000"/>
                          </a:solidFill>
                          <a:effectLst/>
                        </a:rPr>
                        <a:t>Test Data</a:t>
                      </a:r>
                      <a:endParaRPr lang="en-US" sz="1300" b="0" i="0" u="none" strike="noStrike">
                        <a:solidFill>
                          <a:srgbClr val="000000"/>
                        </a:solidFill>
                        <a:effectLst/>
                        <a:latin typeface="Times New Roman" panose="02020603050405020304" pitchFamily="18" charset="0"/>
                      </a:endParaRPr>
                    </a:p>
                  </a:txBody>
                  <a:tcPr marL="8914" marR="8914" marT="8914" marB="0" anchor="b"/>
                </a:tc>
                <a:tc hMerge="1">
                  <a:txBody>
                    <a:bodyPr/>
                    <a:lstStyle/>
                    <a:p>
                      <a:endParaRPr lang="en-US"/>
                    </a:p>
                  </a:txBody>
                  <a:tcPr/>
                </a:tc>
                <a:extLst>
                  <a:ext uri="{0D108BD9-81ED-4DB2-BD59-A6C34878D82A}">
                    <a16:rowId xmlns:a16="http://schemas.microsoft.com/office/drawing/2014/main" val="3005366964"/>
                  </a:ext>
                </a:extLst>
              </a:tr>
              <a:tr h="445711">
                <a:tc>
                  <a:txBody>
                    <a:bodyPr/>
                    <a:lstStyle/>
                    <a:p>
                      <a:pPr algn="ctr" rtl="0" fontAlgn="ctr"/>
                      <a:r>
                        <a:rPr lang="en-US" sz="1300" b="1" u="none" strike="noStrike" dirty="0">
                          <a:solidFill>
                            <a:srgbClr val="FFFFFF"/>
                          </a:solidFill>
                          <a:effectLst/>
                        </a:rPr>
                        <a:t>Class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Actual no of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Predicted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Actual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Predicted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273942749"/>
                  </a:ext>
                </a:extLst>
              </a:tr>
              <a:tr h="222855">
                <a:tc>
                  <a:txBody>
                    <a:bodyPr/>
                    <a:lstStyle/>
                    <a:p>
                      <a:pPr algn="ctr" rtl="0" fontAlgn="ctr"/>
                      <a:r>
                        <a:rPr lang="en-US" sz="1300" b="0" u="none" strike="noStrike">
                          <a:solidFill>
                            <a:srgbClr val="000000"/>
                          </a:solidFill>
                          <a:effectLst/>
                        </a:rPr>
                        <a:t>Bombay</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237280182"/>
                  </a:ext>
                </a:extLst>
              </a:tr>
              <a:tr h="222855">
                <a:tc>
                  <a:txBody>
                    <a:bodyPr/>
                    <a:lstStyle/>
                    <a:p>
                      <a:pPr algn="ctr" rtl="0" fontAlgn="ctr"/>
                      <a:r>
                        <a:rPr lang="en-US" sz="1300" b="0" u="none" strike="noStrike">
                          <a:solidFill>
                            <a:srgbClr val="000000"/>
                          </a:solidFill>
                          <a:effectLst/>
                        </a:rPr>
                        <a:t>Cali</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303</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304</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204</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822125949"/>
                  </a:ext>
                </a:extLst>
              </a:tr>
              <a:tr h="224568">
                <a:tc>
                  <a:txBody>
                    <a:bodyPr/>
                    <a:lstStyle/>
                    <a:p>
                      <a:pPr algn="ctr" rtl="0" fontAlgn="ctr"/>
                      <a:r>
                        <a:rPr lang="en-US" sz="1300" b="0" u="none" strike="noStrike">
                          <a:solidFill>
                            <a:srgbClr val="000000"/>
                          </a:solidFill>
                          <a:effectLst/>
                        </a:rPr>
                        <a:t>Dermason</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305</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295</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192</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4240819320"/>
                  </a:ext>
                </a:extLst>
              </a:tr>
              <a:tr h="222855">
                <a:tc>
                  <a:txBody>
                    <a:bodyPr/>
                    <a:lstStyle/>
                    <a:p>
                      <a:pPr algn="ctr" rtl="0" fontAlgn="ctr"/>
                      <a:r>
                        <a:rPr lang="en-US" sz="1300" b="0" u="none" strike="noStrike">
                          <a:solidFill>
                            <a:srgbClr val="000000"/>
                          </a:solidFill>
                          <a:effectLst/>
                        </a:rPr>
                        <a:t>Horoz</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278</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297</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196</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275796564"/>
                  </a:ext>
                </a:extLst>
              </a:tr>
              <a:tr h="222855">
                <a:tc>
                  <a:txBody>
                    <a:bodyPr/>
                    <a:lstStyle/>
                    <a:p>
                      <a:pPr algn="ctr" rtl="0" fontAlgn="ctr"/>
                      <a:r>
                        <a:rPr lang="en-US" sz="1300" b="0" u="none" strike="noStrike">
                          <a:solidFill>
                            <a:srgbClr val="000000"/>
                          </a:solidFill>
                          <a:effectLst/>
                        </a:rPr>
                        <a:t>Seker</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268</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295</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199</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135100311"/>
                  </a:ext>
                </a:extLst>
              </a:tr>
              <a:tr h="222855">
                <a:tc>
                  <a:txBody>
                    <a:bodyPr/>
                    <a:lstStyle/>
                    <a:p>
                      <a:pPr algn="ctr" rtl="0" fontAlgn="ctr"/>
                      <a:r>
                        <a:rPr lang="en-US" sz="1300" b="0" u="none" strike="noStrike">
                          <a:solidFill>
                            <a:srgbClr val="000000"/>
                          </a:solidFill>
                          <a:effectLst/>
                        </a:rPr>
                        <a:t>Sira</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346</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309</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209</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647021399"/>
                  </a:ext>
                </a:extLst>
              </a:tr>
            </a:tbl>
          </a:graphicData>
        </a:graphic>
      </p:graphicFrame>
      <p:sp>
        <p:nvSpPr>
          <p:cNvPr id="7" name="TextBox 6">
            <a:extLst>
              <a:ext uri="{FF2B5EF4-FFF2-40B4-BE49-F238E27FC236}">
                <a16:creationId xmlns:a16="http://schemas.microsoft.com/office/drawing/2014/main" id="{A8D27DD4-5B4E-4967-A5DE-4BE60B5D8851}"/>
              </a:ext>
            </a:extLst>
          </p:cNvPr>
          <p:cNvSpPr txBox="1"/>
          <p:nvPr/>
        </p:nvSpPr>
        <p:spPr>
          <a:xfrm>
            <a:off x="0" y="2681621"/>
            <a:ext cx="9042400" cy="132343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training and test data, we have calculated actual and predicted number of beans per class using </a:t>
            </a:r>
            <a:r>
              <a:rPr lang="en-US" sz="1600" dirty="0" err="1">
                <a:latin typeface="Times New Roman" panose="02020603050405020304" pitchFamily="18" charset="0"/>
                <a:cs typeface="Times New Roman" panose="02020603050405020304" pitchFamily="18" charset="0"/>
              </a:rPr>
              <a:t>MclustDA</a:t>
            </a:r>
            <a:r>
              <a:rPr lang="en-US" sz="1600" dirty="0">
                <a:latin typeface="Times New Roman" panose="02020603050405020304" pitchFamily="18" charset="0"/>
                <a:cs typeface="Times New Roman" panose="02020603050405020304" pitchFamily="18" charset="0"/>
              </a:rPr>
              <a:t> Model.</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These number are used further to calculate total actual and predicted price of beans.</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our convenience, we have converted each class of beans as factor :  </a:t>
            </a:r>
            <a:r>
              <a:rPr lang="es-ES" sz="1600" b="1" dirty="0">
                <a:latin typeface="Times New Roman" panose="02020603050405020304" pitchFamily="18" charset="0"/>
                <a:cs typeface="Times New Roman" panose="02020603050405020304" pitchFamily="18" charset="0"/>
              </a:rPr>
              <a:t>Bombay=1,Cali = 2 </a:t>
            </a:r>
            <a:r>
              <a:rPr lang="es-ES" sz="1600" b="1" dirty="0" err="1">
                <a:latin typeface="Times New Roman" panose="02020603050405020304" pitchFamily="18" charset="0"/>
                <a:cs typeface="Times New Roman" panose="02020603050405020304" pitchFamily="18" charset="0"/>
              </a:rPr>
              <a:t>Dermanson</a:t>
            </a:r>
            <a:r>
              <a:rPr lang="es-ES" sz="1600" b="1" dirty="0">
                <a:latin typeface="Times New Roman" panose="02020603050405020304" pitchFamily="18" charset="0"/>
                <a:cs typeface="Times New Roman" panose="02020603050405020304" pitchFamily="18" charset="0"/>
              </a:rPr>
              <a:t> = 3, </a:t>
            </a:r>
            <a:r>
              <a:rPr lang="es-ES" sz="1600" b="1" dirty="0" err="1">
                <a:latin typeface="Times New Roman" panose="02020603050405020304" pitchFamily="18" charset="0"/>
                <a:cs typeface="Times New Roman" panose="02020603050405020304" pitchFamily="18" charset="0"/>
              </a:rPr>
              <a:t>Horoz</a:t>
            </a:r>
            <a:r>
              <a:rPr lang="es-ES" sz="1600" b="1" dirty="0">
                <a:latin typeface="Times New Roman" panose="02020603050405020304" pitchFamily="18" charset="0"/>
                <a:cs typeface="Times New Roman" panose="02020603050405020304" pitchFamily="18" charset="0"/>
              </a:rPr>
              <a:t>=4, </a:t>
            </a:r>
            <a:r>
              <a:rPr lang="es-ES" sz="1600" b="1" dirty="0" err="1">
                <a:latin typeface="Times New Roman" panose="02020603050405020304" pitchFamily="18" charset="0"/>
                <a:cs typeface="Times New Roman" panose="02020603050405020304" pitchFamily="18" charset="0"/>
              </a:rPr>
              <a:t>Seker</a:t>
            </a:r>
            <a:r>
              <a:rPr lang="es-ES" sz="1600" b="1" dirty="0">
                <a:latin typeface="Times New Roman" panose="02020603050405020304" pitchFamily="18" charset="0"/>
                <a:cs typeface="Times New Roman" panose="02020603050405020304" pitchFamily="18" charset="0"/>
              </a:rPr>
              <a:t> =5, Sira = 6</a:t>
            </a:r>
            <a:endParaRPr lang="en-US" sz="1600"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E31F38C1-85AC-4045-B8EC-CAFAD4CDADA8}"/>
              </a:ext>
            </a:extLst>
          </p:cNvPr>
          <p:cNvGraphicFramePr>
            <a:graphicFrameLocks noGrp="1"/>
          </p:cNvGraphicFramePr>
          <p:nvPr>
            <p:extLst>
              <p:ext uri="{D42A27DB-BD31-4B8C-83A1-F6EECF244321}">
                <p14:modId xmlns:p14="http://schemas.microsoft.com/office/powerpoint/2010/main" val="2722039377"/>
              </p:ext>
            </p:extLst>
          </p:nvPr>
        </p:nvGraphicFramePr>
        <p:xfrm>
          <a:off x="277091" y="4176379"/>
          <a:ext cx="8321965" cy="914478"/>
        </p:xfrm>
        <a:graphic>
          <a:graphicData uri="http://schemas.openxmlformats.org/drawingml/2006/table">
            <a:tbl>
              <a:tblPr firstRow="1" bandRow="1">
                <a:tableStyleId>{69C7853C-536D-4A76-A0AE-DD22124D55A5}</a:tableStyleId>
              </a:tblPr>
              <a:tblGrid>
                <a:gridCol w="914400">
                  <a:extLst>
                    <a:ext uri="{9D8B030D-6E8A-4147-A177-3AD203B41FA5}">
                      <a16:colId xmlns:a16="http://schemas.microsoft.com/office/drawing/2014/main" val="3352727465"/>
                    </a:ext>
                  </a:extLst>
                </a:gridCol>
                <a:gridCol w="1332647">
                  <a:extLst>
                    <a:ext uri="{9D8B030D-6E8A-4147-A177-3AD203B41FA5}">
                      <a16:colId xmlns:a16="http://schemas.microsoft.com/office/drawing/2014/main" val="1025566545"/>
                    </a:ext>
                  </a:extLst>
                </a:gridCol>
                <a:gridCol w="1207353">
                  <a:extLst>
                    <a:ext uri="{9D8B030D-6E8A-4147-A177-3AD203B41FA5}">
                      <a16:colId xmlns:a16="http://schemas.microsoft.com/office/drawing/2014/main" val="101753829"/>
                    </a:ext>
                  </a:extLst>
                </a:gridCol>
                <a:gridCol w="1071418">
                  <a:extLst>
                    <a:ext uri="{9D8B030D-6E8A-4147-A177-3AD203B41FA5}">
                      <a16:colId xmlns:a16="http://schemas.microsoft.com/office/drawing/2014/main" val="1621840351"/>
                    </a:ext>
                  </a:extLst>
                </a:gridCol>
                <a:gridCol w="1385455">
                  <a:extLst>
                    <a:ext uri="{9D8B030D-6E8A-4147-A177-3AD203B41FA5}">
                      <a16:colId xmlns:a16="http://schemas.microsoft.com/office/drawing/2014/main" val="3086391447"/>
                    </a:ext>
                  </a:extLst>
                </a:gridCol>
                <a:gridCol w="1454304">
                  <a:extLst>
                    <a:ext uri="{9D8B030D-6E8A-4147-A177-3AD203B41FA5}">
                      <a16:colId xmlns:a16="http://schemas.microsoft.com/office/drawing/2014/main" val="3156674696"/>
                    </a:ext>
                  </a:extLst>
                </a:gridCol>
                <a:gridCol w="956388">
                  <a:extLst>
                    <a:ext uri="{9D8B030D-6E8A-4147-A177-3AD203B41FA5}">
                      <a16:colId xmlns:a16="http://schemas.microsoft.com/office/drawing/2014/main" val="68375480"/>
                    </a:ext>
                  </a:extLst>
                </a:gridCol>
              </a:tblGrid>
              <a:tr h="143513">
                <a:tc>
                  <a:txBody>
                    <a:bodyPr/>
                    <a:lstStyle/>
                    <a:p>
                      <a:pPr algn="ctr" fontAlgn="b"/>
                      <a:r>
                        <a:rPr lang="en-US" sz="1400" b="1" u="none" strike="noStrike" dirty="0">
                          <a:solidFill>
                            <a:srgbClr val="000000"/>
                          </a:solidFill>
                          <a:effectLst/>
                        </a:rPr>
                        <a:t> </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Actual Weight (gm)</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Actual Weight (</a:t>
                      </a:r>
                      <a:r>
                        <a:rPr lang="en-US" sz="1400" b="1" u="none" strike="noStrike" dirty="0" err="1">
                          <a:solidFill>
                            <a:srgbClr val="000000"/>
                          </a:solidFill>
                          <a:effectLst/>
                        </a:rPr>
                        <a:t>lbs</a:t>
                      </a:r>
                      <a:r>
                        <a:rPr lang="en-US" sz="1400" b="1" u="none" strike="noStrike" dirty="0">
                          <a:solidFill>
                            <a:srgbClr val="000000"/>
                          </a:solidFill>
                          <a:effectLst/>
                        </a:rPr>
                        <a:t>)</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Actual Price ($)</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Predicted Weight(gm)</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Predicted Weight(lbs)</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Predicted Price ($)</a:t>
                      </a:r>
                      <a:endParaRPr lang="en-US" sz="1400" b="1"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2214278674"/>
                  </a:ext>
                </a:extLst>
              </a:tr>
              <a:tr h="262916">
                <a:tc>
                  <a:txBody>
                    <a:bodyPr/>
                    <a:lstStyle/>
                    <a:p>
                      <a:pPr algn="ctr" fontAlgn="b"/>
                      <a:r>
                        <a:rPr lang="en-US" sz="1400" b="1" u="none" strike="noStrike" dirty="0">
                          <a:solidFill>
                            <a:srgbClr val="000000"/>
                          </a:solidFill>
                          <a:effectLst/>
                        </a:rPr>
                        <a:t>Train Data</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1260</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2.777</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12.9304</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1260.45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2.778</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12.974</a:t>
                      </a:r>
                      <a:endParaRPr lang="en-US" sz="1400" b="0"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3433678966"/>
                  </a:ext>
                </a:extLst>
              </a:tr>
              <a:tr h="143513">
                <a:tc>
                  <a:txBody>
                    <a:bodyPr/>
                    <a:lstStyle/>
                    <a:p>
                      <a:pPr algn="ctr" fontAlgn="b"/>
                      <a:r>
                        <a:rPr lang="en-US" sz="1400" b="1" u="none" strike="noStrike">
                          <a:solidFill>
                            <a:srgbClr val="000000"/>
                          </a:solidFill>
                          <a:effectLst/>
                        </a:rPr>
                        <a:t>Test Data</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a:solidFill>
                            <a:srgbClr val="000000"/>
                          </a:solidFill>
                          <a:effectLst/>
                        </a:rPr>
                        <a:t>840</a:t>
                      </a:r>
                      <a:endParaRPr lang="en-US" sz="1400" b="0"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1.85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a:solidFill>
                            <a:srgbClr val="000000"/>
                          </a:solidFill>
                          <a:effectLst/>
                        </a:rPr>
                        <a:t>8.62</a:t>
                      </a:r>
                      <a:endParaRPr lang="en-US" sz="1400" b="0"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841.05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1.854</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8.66</a:t>
                      </a:r>
                      <a:endParaRPr lang="en-US" sz="1400" b="0"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599863621"/>
                  </a:ext>
                </a:extLst>
              </a:tr>
            </a:tbl>
          </a:graphicData>
        </a:graphic>
      </p:graphicFrame>
      <p:sp>
        <p:nvSpPr>
          <p:cNvPr id="9" name="TextBox 8">
            <a:extLst>
              <a:ext uri="{FF2B5EF4-FFF2-40B4-BE49-F238E27FC236}">
                <a16:creationId xmlns:a16="http://schemas.microsoft.com/office/drawing/2014/main" id="{3510DE24-9DC1-4217-840E-487AA5B70909}"/>
              </a:ext>
            </a:extLst>
          </p:cNvPr>
          <p:cNvSpPr txBox="1"/>
          <p:nvPr/>
        </p:nvSpPr>
        <p:spPr>
          <a:xfrm>
            <a:off x="0" y="5366327"/>
            <a:ext cx="9144000" cy="584775"/>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train Data, the actual price was $12.93, and the predicted price is $12.97</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test data, actual price is $1.85, and predicted price is $8.66</a:t>
            </a:r>
          </a:p>
        </p:txBody>
      </p:sp>
    </p:spTree>
    <p:extLst>
      <p:ext uri="{BB962C8B-B14F-4D97-AF65-F5344CB8AC3E}">
        <p14:creationId xmlns:p14="http://schemas.microsoft.com/office/powerpoint/2010/main" val="5428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401468"/>
          </a:xfrm>
        </p:spPr>
        <p:txBody>
          <a:bodyPr>
            <a:normAutofit/>
          </a:bodyPr>
          <a:lstStyle/>
          <a:p>
            <a:pPr algn="ctr"/>
            <a:r>
              <a:rPr lang="en-US" sz="2400" dirty="0" err="1">
                <a:latin typeface="Times New Roman" panose="02020603050405020304" pitchFamily="18" charset="0"/>
                <a:cs typeface="Times New Roman" panose="02020603050405020304" pitchFamily="18" charset="0"/>
              </a:rPr>
              <a:t>MCLUSt</a:t>
            </a:r>
            <a:r>
              <a:rPr lang="en-US" sz="2400" dirty="0">
                <a:latin typeface="Times New Roman" panose="02020603050405020304" pitchFamily="18" charset="0"/>
                <a:cs typeface="Times New Roman" panose="02020603050405020304" pitchFamily="18" charset="0"/>
              </a:rPr>
              <a:t> ‘EDDA’ Model</a:t>
            </a:r>
            <a:endParaRPr lang="en-US" sz="2400" dirty="0"/>
          </a:p>
        </p:txBody>
      </p:sp>
      <p:sp>
        <p:nvSpPr>
          <p:cNvPr id="5" name="TextBox 4">
            <a:extLst>
              <a:ext uri="{FF2B5EF4-FFF2-40B4-BE49-F238E27FC236}">
                <a16:creationId xmlns:a16="http://schemas.microsoft.com/office/drawing/2014/main" id="{DB5651CF-44B3-48BC-8BDA-7B7D56A081EE}"/>
              </a:ext>
            </a:extLst>
          </p:cNvPr>
          <p:cNvSpPr txBox="1"/>
          <p:nvPr/>
        </p:nvSpPr>
        <p:spPr>
          <a:xfrm>
            <a:off x="1" y="411777"/>
            <a:ext cx="9143999" cy="338554"/>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Confusion Matrix and Accuracy – Training Data</a:t>
            </a:r>
          </a:p>
        </p:txBody>
      </p:sp>
      <p:sp>
        <p:nvSpPr>
          <p:cNvPr id="7" name="TextBox 6">
            <a:extLst>
              <a:ext uri="{FF2B5EF4-FFF2-40B4-BE49-F238E27FC236}">
                <a16:creationId xmlns:a16="http://schemas.microsoft.com/office/drawing/2014/main" id="{49A60D1A-0EA2-4413-88ED-40DD48FD004B}"/>
              </a:ext>
            </a:extLst>
          </p:cNvPr>
          <p:cNvSpPr txBox="1"/>
          <p:nvPr/>
        </p:nvSpPr>
        <p:spPr>
          <a:xfrm>
            <a:off x="2641598" y="2689693"/>
            <a:ext cx="4948791" cy="338554"/>
          </a:xfrm>
          <a:prstGeom prst="rect">
            <a:avLst/>
          </a:prstGeom>
          <a:noFill/>
        </p:spPr>
        <p:txBody>
          <a:bodyPr wrap="none" rtlCol="0">
            <a:spAutoFit/>
          </a:bodyPr>
          <a:lstStyle/>
          <a:p>
            <a:r>
              <a:rPr lang="en-US" sz="1600" dirty="0" err="1">
                <a:latin typeface="Times New Roman" panose="02020603050405020304" pitchFamily="18" charset="0"/>
                <a:cs typeface="Times New Roman" panose="02020603050405020304" pitchFamily="18" charset="0"/>
              </a:rPr>
              <a:t>MclustEDDA</a:t>
            </a:r>
            <a:r>
              <a:rPr lang="en-US" sz="1600" dirty="0">
                <a:latin typeface="Times New Roman" panose="02020603050405020304" pitchFamily="18" charset="0"/>
                <a:cs typeface="Times New Roman" panose="02020603050405020304" pitchFamily="18" charset="0"/>
              </a:rPr>
              <a:t> Model Accuracy on Training Data: </a:t>
            </a:r>
            <a:r>
              <a:rPr lang="en-US" sz="1600" b="1" dirty="0">
                <a:latin typeface="Times New Roman" panose="02020603050405020304" pitchFamily="18" charset="0"/>
                <a:cs typeface="Times New Roman" panose="02020603050405020304" pitchFamily="18" charset="0"/>
              </a:rPr>
              <a:t>89.58%</a:t>
            </a:r>
          </a:p>
        </p:txBody>
      </p:sp>
      <p:sp>
        <p:nvSpPr>
          <p:cNvPr id="9" name="TextBox 8">
            <a:extLst>
              <a:ext uri="{FF2B5EF4-FFF2-40B4-BE49-F238E27FC236}">
                <a16:creationId xmlns:a16="http://schemas.microsoft.com/office/drawing/2014/main" id="{CD001608-F6F6-41E9-9EA7-DB36D7AD1844}"/>
              </a:ext>
            </a:extLst>
          </p:cNvPr>
          <p:cNvSpPr txBox="1"/>
          <p:nvPr/>
        </p:nvSpPr>
        <p:spPr>
          <a:xfrm>
            <a:off x="2" y="3670900"/>
            <a:ext cx="9143998" cy="338554"/>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Confusion Matrix and Accuracy – Test Data</a:t>
            </a:r>
          </a:p>
        </p:txBody>
      </p:sp>
      <p:sp>
        <p:nvSpPr>
          <p:cNvPr id="10" name="TextBox 9">
            <a:extLst>
              <a:ext uri="{FF2B5EF4-FFF2-40B4-BE49-F238E27FC236}">
                <a16:creationId xmlns:a16="http://schemas.microsoft.com/office/drawing/2014/main" id="{C569CD0F-CC63-4608-9160-D91B0A909EB4}"/>
              </a:ext>
            </a:extLst>
          </p:cNvPr>
          <p:cNvSpPr txBox="1"/>
          <p:nvPr/>
        </p:nvSpPr>
        <p:spPr>
          <a:xfrm>
            <a:off x="-1" y="3028247"/>
            <a:ext cx="9144001" cy="646331"/>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have 1800 records in our training data set with 300 in each classes of beans. Our ‘</a:t>
            </a:r>
            <a:r>
              <a:rPr lang="en-US" sz="1800" dirty="0" err="1">
                <a:latin typeface="Times New Roman" panose="02020603050405020304" pitchFamily="18" charset="0"/>
                <a:cs typeface="Times New Roman" panose="02020603050405020304" pitchFamily="18" charset="0"/>
              </a:rPr>
              <a:t>MclustEDDA</a:t>
            </a:r>
            <a:r>
              <a:rPr lang="en-US" sz="1800" dirty="0">
                <a:latin typeface="Times New Roman" panose="02020603050405020304" pitchFamily="18" charset="0"/>
                <a:cs typeface="Times New Roman" panose="02020603050405020304" pitchFamily="18" charset="0"/>
              </a:rPr>
              <a:t>’ model has an accuracy of 89.58% in terms of predicting beans classes.</a:t>
            </a:r>
          </a:p>
        </p:txBody>
      </p:sp>
      <p:sp>
        <p:nvSpPr>
          <p:cNvPr id="14" name="TextBox 13">
            <a:extLst>
              <a:ext uri="{FF2B5EF4-FFF2-40B4-BE49-F238E27FC236}">
                <a16:creationId xmlns:a16="http://schemas.microsoft.com/office/drawing/2014/main" id="{1431ABB5-3F60-4E4C-832A-E5802EECA7FB}"/>
              </a:ext>
            </a:extLst>
          </p:cNvPr>
          <p:cNvSpPr txBox="1"/>
          <p:nvPr/>
        </p:nvSpPr>
        <p:spPr>
          <a:xfrm>
            <a:off x="2641598" y="5993513"/>
            <a:ext cx="4588932" cy="338554"/>
          </a:xfrm>
          <a:prstGeom prst="rect">
            <a:avLst/>
          </a:prstGeom>
          <a:noFill/>
        </p:spPr>
        <p:txBody>
          <a:bodyPr wrap="square">
            <a:spAutoFit/>
          </a:bodyPr>
          <a:lstStyle/>
          <a:p>
            <a:r>
              <a:rPr lang="en-US" sz="1600" dirty="0" err="1">
                <a:latin typeface="Times New Roman" panose="02020603050405020304" pitchFamily="18" charset="0"/>
                <a:cs typeface="Times New Roman" panose="02020603050405020304" pitchFamily="18" charset="0"/>
              </a:rPr>
              <a:t>MclustEDDA</a:t>
            </a:r>
            <a:r>
              <a:rPr lang="en-US" sz="1600" dirty="0">
                <a:latin typeface="Times New Roman" panose="02020603050405020304" pitchFamily="18" charset="0"/>
                <a:cs typeface="Times New Roman" panose="02020603050405020304" pitchFamily="18" charset="0"/>
              </a:rPr>
              <a:t> Model Accuracy on Test Data: </a:t>
            </a:r>
            <a:r>
              <a:rPr lang="en-US" sz="1600" b="1" dirty="0">
                <a:latin typeface="Times New Roman" panose="02020603050405020304" pitchFamily="18" charset="0"/>
                <a:cs typeface="Times New Roman" panose="02020603050405020304" pitchFamily="18" charset="0"/>
              </a:rPr>
              <a:t>89.41%</a:t>
            </a:r>
          </a:p>
        </p:txBody>
      </p:sp>
      <p:graphicFrame>
        <p:nvGraphicFramePr>
          <p:cNvPr id="4" name="Table 3">
            <a:extLst>
              <a:ext uri="{FF2B5EF4-FFF2-40B4-BE49-F238E27FC236}">
                <a16:creationId xmlns:a16="http://schemas.microsoft.com/office/drawing/2014/main" id="{2BFB4912-D581-46C2-8FA7-320DC19E746D}"/>
              </a:ext>
            </a:extLst>
          </p:cNvPr>
          <p:cNvGraphicFramePr>
            <a:graphicFrameLocks noGrp="1"/>
          </p:cNvGraphicFramePr>
          <p:nvPr>
            <p:extLst>
              <p:ext uri="{D42A27DB-BD31-4B8C-83A1-F6EECF244321}">
                <p14:modId xmlns:p14="http://schemas.microsoft.com/office/powerpoint/2010/main" val="2881242228"/>
              </p:ext>
            </p:extLst>
          </p:nvPr>
        </p:nvGraphicFramePr>
        <p:xfrm>
          <a:off x="2059514" y="784693"/>
          <a:ext cx="5753099" cy="1905000"/>
        </p:xfrm>
        <a:graphic>
          <a:graphicData uri="http://schemas.openxmlformats.org/drawingml/2006/table">
            <a:tbl>
              <a:tblPr/>
              <a:tblGrid>
                <a:gridCol w="1094616">
                  <a:extLst>
                    <a:ext uri="{9D8B030D-6E8A-4147-A177-3AD203B41FA5}">
                      <a16:colId xmlns:a16="http://schemas.microsoft.com/office/drawing/2014/main" val="4288139971"/>
                    </a:ext>
                  </a:extLst>
                </a:gridCol>
                <a:gridCol w="849600">
                  <a:extLst>
                    <a:ext uri="{9D8B030D-6E8A-4147-A177-3AD203B41FA5}">
                      <a16:colId xmlns:a16="http://schemas.microsoft.com/office/drawing/2014/main" val="13744547"/>
                    </a:ext>
                  </a:extLst>
                </a:gridCol>
                <a:gridCol w="610949">
                  <a:extLst>
                    <a:ext uri="{9D8B030D-6E8A-4147-A177-3AD203B41FA5}">
                      <a16:colId xmlns:a16="http://schemas.microsoft.com/office/drawing/2014/main" val="1770240938"/>
                    </a:ext>
                  </a:extLst>
                </a:gridCol>
                <a:gridCol w="1174167">
                  <a:extLst>
                    <a:ext uri="{9D8B030D-6E8A-4147-A177-3AD203B41FA5}">
                      <a16:colId xmlns:a16="http://schemas.microsoft.com/office/drawing/2014/main" val="1781380785"/>
                    </a:ext>
                  </a:extLst>
                </a:gridCol>
                <a:gridCol w="706409">
                  <a:extLst>
                    <a:ext uri="{9D8B030D-6E8A-4147-A177-3AD203B41FA5}">
                      <a16:colId xmlns:a16="http://schemas.microsoft.com/office/drawing/2014/main" val="1207542780"/>
                    </a:ext>
                  </a:extLst>
                </a:gridCol>
                <a:gridCol w="706409">
                  <a:extLst>
                    <a:ext uri="{9D8B030D-6E8A-4147-A177-3AD203B41FA5}">
                      <a16:colId xmlns:a16="http://schemas.microsoft.com/office/drawing/2014/main" val="3331674069"/>
                    </a:ext>
                  </a:extLst>
                </a:gridCol>
                <a:gridCol w="610949">
                  <a:extLst>
                    <a:ext uri="{9D8B030D-6E8A-4147-A177-3AD203B41FA5}">
                      <a16:colId xmlns:a16="http://schemas.microsoft.com/office/drawing/2014/main" val="1300331893"/>
                    </a:ext>
                  </a:extLst>
                </a:gridCol>
              </a:tblGrid>
              <a:tr h="238125">
                <a:tc>
                  <a:txBody>
                    <a:bodyPr/>
                    <a:lstStyle/>
                    <a:p>
                      <a:pPr algn="ctr" fontAlgn="b"/>
                      <a:r>
                        <a:rPr lang="en-US" sz="1400" b="1" i="0" u="none" strike="noStrike" dirty="0">
                          <a:solidFill>
                            <a:srgbClr val="000000"/>
                          </a:solidFill>
                          <a:effectLst/>
                          <a:latin typeface="Times New Roman" panose="02020603050405020304" pitchFamily="18" charset="0"/>
                        </a:rPr>
                        <a:t>Actual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400" b="1" i="0" u="none" strike="noStrike">
                          <a:solidFill>
                            <a:srgbClr val="000000"/>
                          </a:solidFill>
                          <a:effectLst/>
                          <a:latin typeface="Times New Roman" panose="02020603050405020304" pitchFamily="18" charset="0"/>
                        </a:rPr>
                        <a:t>Predict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1642916"/>
                  </a:ext>
                </a:extLst>
              </a:tr>
              <a:tr h="238125">
                <a:tc>
                  <a:txBody>
                    <a:bodyPr/>
                    <a:lstStyle/>
                    <a:p>
                      <a:pPr algn="ctr" fontAlgn="b"/>
                      <a:r>
                        <a:rPr lang="en-US" sz="1400" b="1" i="0" u="none" strike="noStrike" dirty="0">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892313"/>
                  </a:ext>
                </a:extLst>
              </a:tr>
              <a:tr h="238125">
                <a:tc>
                  <a:txBody>
                    <a:bodyPr/>
                    <a:lstStyle/>
                    <a:p>
                      <a:pPr algn="ctr" fontAlgn="b"/>
                      <a:r>
                        <a:rPr lang="en-US" sz="1400" b="1" i="0" u="none" strike="noStrike">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931590"/>
                  </a:ext>
                </a:extLst>
              </a:tr>
              <a:tr h="238125">
                <a:tc>
                  <a:txBody>
                    <a:bodyPr/>
                    <a:lstStyle/>
                    <a:p>
                      <a:pPr algn="ctr" fontAlgn="b"/>
                      <a:r>
                        <a:rPr lang="en-US" sz="1400" b="1" i="0" u="none" strike="noStrike" dirty="0">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775570"/>
                  </a:ext>
                </a:extLst>
              </a:tr>
              <a:tr h="238125">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057873"/>
                  </a:ext>
                </a:extLst>
              </a:tr>
              <a:tr h="238125">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141678"/>
                  </a:ext>
                </a:extLst>
              </a:tr>
              <a:tr h="238125">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726746"/>
                  </a:ext>
                </a:extLst>
              </a:tr>
              <a:tr h="238125">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038253"/>
                  </a:ext>
                </a:extLst>
              </a:tr>
            </a:tbl>
          </a:graphicData>
        </a:graphic>
      </p:graphicFrame>
      <p:graphicFrame>
        <p:nvGraphicFramePr>
          <p:cNvPr id="8" name="Table 7">
            <a:extLst>
              <a:ext uri="{FF2B5EF4-FFF2-40B4-BE49-F238E27FC236}">
                <a16:creationId xmlns:a16="http://schemas.microsoft.com/office/drawing/2014/main" id="{3A61E078-0FD6-4338-B4B2-1C7DA1253623}"/>
              </a:ext>
            </a:extLst>
          </p:cNvPr>
          <p:cNvGraphicFramePr>
            <a:graphicFrameLocks noGrp="1"/>
          </p:cNvGraphicFramePr>
          <p:nvPr>
            <p:extLst>
              <p:ext uri="{D42A27DB-BD31-4B8C-83A1-F6EECF244321}">
                <p14:modId xmlns:p14="http://schemas.microsoft.com/office/powerpoint/2010/main" val="3603576407"/>
              </p:ext>
            </p:extLst>
          </p:nvPr>
        </p:nvGraphicFramePr>
        <p:xfrm>
          <a:off x="1676396" y="4009454"/>
          <a:ext cx="5791200" cy="1905000"/>
        </p:xfrm>
        <a:graphic>
          <a:graphicData uri="http://schemas.openxmlformats.org/drawingml/2006/table">
            <a:tbl>
              <a:tblPr/>
              <a:tblGrid>
                <a:gridCol w="1092799">
                  <a:extLst>
                    <a:ext uri="{9D8B030D-6E8A-4147-A177-3AD203B41FA5}">
                      <a16:colId xmlns:a16="http://schemas.microsoft.com/office/drawing/2014/main" val="2460752081"/>
                    </a:ext>
                  </a:extLst>
                </a:gridCol>
                <a:gridCol w="848190">
                  <a:extLst>
                    <a:ext uri="{9D8B030D-6E8A-4147-A177-3AD203B41FA5}">
                      <a16:colId xmlns:a16="http://schemas.microsoft.com/office/drawing/2014/main" val="1846136664"/>
                    </a:ext>
                  </a:extLst>
                </a:gridCol>
                <a:gridCol w="609934">
                  <a:extLst>
                    <a:ext uri="{9D8B030D-6E8A-4147-A177-3AD203B41FA5}">
                      <a16:colId xmlns:a16="http://schemas.microsoft.com/office/drawing/2014/main" val="3819654329"/>
                    </a:ext>
                  </a:extLst>
                </a:gridCol>
                <a:gridCol w="1172218">
                  <a:extLst>
                    <a:ext uri="{9D8B030D-6E8A-4147-A177-3AD203B41FA5}">
                      <a16:colId xmlns:a16="http://schemas.microsoft.com/office/drawing/2014/main" val="1787908317"/>
                    </a:ext>
                  </a:extLst>
                </a:gridCol>
                <a:gridCol w="752888">
                  <a:extLst>
                    <a:ext uri="{9D8B030D-6E8A-4147-A177-3AD203B41FA5}">
                      <a16:colId xmlns:a16="http://schemas.microsoft.com/office/drawing/2014/main" val="3048040420"/>
                    </a:ext>
                  </a:extLst>
                </a:gridCol>
                <a:gridCol w="705237">
                  <a:extLst>
                    <a:ext uri="{9D8B030D-6E8A-4147-A177-3AD203B41FA5}">
                      <a16:colId xmlns:a16="http://schemas.microsoft.com/office/drawing/2014/main" val="3524123669"/>
                    </a:ext>
                  </a:extLst>
                </a:gridCol>
                <a:gridCol w="609934">
                  <a:extLst>
                    <a:ext uri="{9D8B030D-6E8A-4147-A177-3AD203B41FA5}">
                      <a16:colId xmlns:a16="http://schemas.microsoft.com/office/drawing/2014/main" val="2366907822"/>
                    </a:ext>
                  </a:extLst>
                </a:gridCol>
              </a:tblGrid>
              <a:tr h="238125">
                <a:tc>
                  <a:txBody>
                    <a:bodyPr/>
                    <a:lstStyle/>
                    <a:p>
                      <a:pPr algn="ctr" fontAlgn="b"/>
                      <a:r>
                        <a:rPr lang="en-US" sz="1400" b="1" i="0" u="none" strike="noStrike" dirty="0">
                          <a:solidFill>
                            <a:srgbClr val="000000"/>
                          </a:solidFill>
                          <a:effectLst/>
                          <a:latin typeface="Times New Roman" panose="02020603050405020304" pitchFamily="18" charset="0"/>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400" b="1" i="0" u="none" strike="noStrike">
                          <a:solidFill>
                            <a:srgbClr val="000000"/>
                          </a:solidFill>
                          <a:effectLst/>
                          <a:latin typeface="Times New Roman" panose="02020603050405020304" pitchFamily="18" charset="0"/>
                        </a:rPr>
                        <a:t>Predict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6026281"/>
                  </a:ext>
                </a:extLst>
              </a:tr>
              <a:tr h="238125">
                <a:tc>
                  <a:txBody>
                    <a:bodyPr/>
                    <a:lstStyle/>
                    <a:p>
                      <a:pPr algn="ctr" fontAlgn="b"/>
                      <a:r>
                        <a:rPr lang="en-US" sz="14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52237"/>
                  </a:ext>
                </a:extLst>
              </a:tr>
              <a:tr h="238125">
                <a:tc>
                  <a:txBody>
                    <a:bodyPr/>
                    <a:lstStyle/>
                    <a:p>
                      <a:pPr algn="ctr" fontAlgn="b"/>
                      <a:r>
                        <a:rPr lang="en-US" sz="1400" b="1" i="0" u="none" strike="noStrike" dirty="0">
                          <a:solidFill>
                            <a:srgbClr val="000000"/>
                          </a:solidFill>
                          <a:effectLst/>
                          <a:latin typeface="Times New Roman" panose="02020603050405020304" pitchFamily="18" charset="0"/>
                        </a:rPr>
                        <a:t>BOMBAY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180904"/>
                  </a:ext>
                </a:extLst>
              </a:tr>
              <a:tr h="238125">
                <a:tc>
                  <a:txBody>
                    <a:bodyPr/>
                    <a:lstStyle/>
                    <a:p>
                      <a:pPr algn="ctr" fontAlgn="b"/>
                      <a:r>
                        <a:rPr lang="en-US" sz="1400" b="1" i="0" u="none" strike="noStrike">
                          <a:solidFill>
                            <a:srgbClr val="000000"/>
                          </a:solidFill>
                          <a:effectLst/>
                          <a:latin typeface="Times New Roman" panose="02020603050405020304" pitchFamily="18" charset="0"/>
                        </a:rPr>
                        <a:t>CALI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266002"/>
                  </a:ext>
                </a:extLst>
              </a:tr>
              <a:tr h="238125">
                <a:tc>
                  <a:txBody>
                    <a:bodyPr/>
                    <a:lstStyle/>
                    <a:p>
                      <a:pPr algn="ctr" fontAlgn="b"/>
                      <a:r>
                        <a:rPr lang="en-US" sz="1400" b="1" i="0" u="none" strike="noStrike">
                          <a:solidFill>
                            <a:srgbClr val="000000"/>
                          </a:solidFill>
                          <a:effectLst/>
                          <a:latin typeface="Times New Roman" panose="02020603050405020304" pitchFamily="18" charset="0"/>
                        </a:rPr>
                        <a:t>DERMASON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671396"/>
                  </a:ext>
                </a:extLst>
              </a:tr>
              <a:tr h="238125">
                <a:tc>
                  <a:txBody>
                    <a:bodyPr/>
                    <a:lstStyle/>
                    <a:p>
                      <a:pPr algn="ctr" fontAlgn="b"/>
                      <a:r>
                        <a:rPr lang="en-US" sz="1400" b="1" i="0" u="none" strike="noStrike">
                          <a:solidFill>
                            <a:srgbClr val="000000"/>
                          </a:solidFill>
                          <a:effectLst/>
                          <a:latin typeface="Times New Roman" panose="02020603050405020304" pitchFamily="18" charset="0"/>
                        </a:rPr>
                        <a:t>HOROZ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283185"/>
                  </a:ext>
                </a:extLst>
              </a:tr>
              <a:tr h="238125">
                <a:tc>
                  <a:txBody>
                    <a:bodyPr/>
                    <a:lstStyle/>
                    <a:p>
                      <a:pPr algn="ctr" fontAlgn="b"/>
                      <a:r>
                        <a:rPr lang="en-US" sz="1400" b="1" i="0" u="none" strike="noStrike">
                          <a:solidFill>
                            <a:srgbClr val="000000"/>
                          </a:solidFill>
                          <a:effectLst/>
                          <a:latin typeface="Times New Roman" panose="02020603050405020304" pitchFamily="18" charset="0"/>
                        </a:rPr>
                        <a:t>SEKER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885621"/>
                  </a:ext>
                </a:extLst>
              </a:tr>
              <a:tr h="238125">
                <a:tc>
                  <a:txBody>
                    <a:bodyPr/>
                    <a:lstStyle/>
                    <a:p>
                      <a:pPr algn="ctr" fontAlgn="b"/>
                      <a:r>
                        <a:rPr lang="en-US" sz="1400" b="1" i="0" u="none" strike="noStrike">
                          <a:solidFill>
                            <a:srgbClr val="000000"/>
                          </a:solidFill>
                          <a:effectLst/>
                          <a:latin typeface="Times New Roman" panose="02020603050405020304" pitchFamily="18" charset="0"/>
                        </a:rPr>
                        <a:t>SIRA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157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721026"/>
                  </a:ext>
                </a:extLst>
              </a:tr>
            </a:tbl>
          </a:graphicData>
        </a:graphic>
      </p:graphicFrame>
    </p:spTree>
    <p:extLst>
      <p:ext uri="{BB962C8B-B14F-4D97-AF65-F5344CB8AC3E}">
        <p14:creationId xmlns:p14="http://schemas.microsoft.com/office/powerpoint/2010/main" val="19737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513644"/>
          </a:xfrm>
        </p:spPr>
        <p:txBody>
          <a:bodyPr/>
          <a:lstStyle/>
          <a:p>
            <a:pPr algn="ctr"/>
            <a:r>
              <a:rPr lang="en-US" dirty="0">
                <a:latin typeface="Times New Roman" panose="02020603050405020304" pitchFamily="18" charset="0"/>
                <a:cs typeface="Times New Roman" panose="02020603050405020304" pitchFamily="18" charset="0"/>
              </a:rPr>
              <a:t>Price Prediction Using </a:t>
            </a:r>
            <a:r>
              <a:rPr lang="en-US" dirty="0" err="1">
                <a:latin typeface="Times New Roman" panose="02020603050405020304" pitchFamily="18" charset="0"/>
                <a:cs typeface="Times New Roman" panose="02020603050405020304" pitchFamily="18" charset="0"/>
              </a:rPr>
              <a:t>MclustEDDA</a:t>
            </a:r>
            <a:r>
              <a:rPr lang="en-US" dirty="0">
                <a:latin typeface="Times New Roman" panose="02020603050405020304" pitchFamily="18" charset="0"/>
                <a:cs typeface="Times New Roman" panose="02020603050405020304" pitchFamily="18" charset="0"/>
              </a:rPr>
              <a:t> Model</a:t>
            </a:r>
          </a:p>
        </p:txBody>
      </p:sp>
      <p:graphicFrame>
        <p:nvGraphicFramePr>
          <p:cNvPr id="6" name="Table 5">
            <a:extLst>
              <a:ext uri="{FF2B5EF4-FFF2-40B4-BE49-F238E27FC236}">
                <a16:creationId xmlns:a16="http://schemas.microsoft.com/office/drawing/2014/main" id="{06EAEF9D-09DC-4F38-ADF9-08E40C56AC8D}"/>
              </a:ext>
            </a:extLst>
          </p:cNvPr>
          <p:cNvGraphicFramePr>
            <a:graphicFrameLocks noGrp="1"/>
          </p:cNvGraphicFramePr>
          <p:nvPr/>
        </p:nvGraphicFramePr>
        <p:xfrm>
          <a:off x="1009073" y="554416"/>
          <a:ext cx="6858000" cy="2007409"/>
        </p:xfrm>
        <a:graphic>
          <a:graphicData uri="http://schemas.openxmlformats.org/drawingml/2006/table">
            <a:tbl>
              <a:tblPr>
                <a:tableStyleId>{08FB837D-C827-4EFA-A057-4D05807E0F7C}</a:tableStyleId>
              </a:tblPr>
              <a:tblGrid>
                <a:gridCol w="950849">
                  <a:extLst>
                    <a:ext uri="{9D8B030D-6E8A-4147-A177-3AD203B41FA5}">
                      <a16:colId xmlns:a16="http://schemas.microsoft.com/office/drawing/2014/main" val="2066380823"/>
                    </a:ext>
                  </a:extLst>
                </a:gridCol>
                <a:gridCol w="1925470">
                  <a:extLst>
                    <a:ext uri="{9D8B030D-6E8A-4147-A177-3AD203B41FA5}">
                      <a16:colId xmlns:a16="http://schemas.microsoft.com/office/drawing/2014/main" val="4241382955"/>
                    </a:ext>
                  </a:extLst>
                </a:gridCol>
                <a:gridCol w="1901698">
                  <a:extLst>
                    <a:ext uri="{9D8B030D-6E8A-4147-A177-3AD203B41FA5}">
                      <a16:colId xmlns:a16="http://schemas.microsoft.com/office/drawing/2014/main" val="2653284097"/>
                    </a:ext>
                  </a:extLst>
                </a:gridCol>
                <a:gridCol w="879536">
                  <a:extLst>
                    <a:ext uri="{9D8B030D-6E8A-4147-A177-3AD203B41FA5}">
                      <a16:colId xmlns:a16="http://schemas.microsoft.com/office/drawing/2014/main" val="1878481873"/>
                    </a:ext>
                  </a:extLst>
                </a:gridCol>
                <a:gridCol w="1200447">
                  <a:extLst>
                    <a:ext uri="{9D8B030D-6E8A-4147-A177-3AD203B41FA5}">
                      <a16:colId xmlns:a16="http://schemas.microsoft.com/office/drawing/2014/main" val="2674693950"/>
                    </a:ext>
                  </a:extLst>
                </a:gridCol>
              </a:tblGrid>
              <a:tr h="222855">
                <a:tc>
                  <a:txBody>
                    <a:bodyPr/>
                    <a:lstStyle/>
                    <a:p>
                      <a:pPr algn="ctr" fontAlgn="b"/>
                      <a:r>
                        <a:rPr lang="en-US" sz="1300" b="0" u="none" strike="noStrike" dirty="0">
                          <a:solidFill>
                            <a:srgbClr val="000000"/>
                          </a:solidFill>
                          <a:effectLst/>
                        </a:rPr>
                        <a:t> </a:t>
                      </a:r>
                      <a:endParaRPr lang="en-US" sz="1300" b="0" i="0" u="none" strike="noStrike" dirty="0">
                        <a:solidFill>
                          <a:srgbClr val="000000"/>
                        </a:solidFill>
                        <a:effectLst/>
                        <a:latin typeface="Times New Roman" panose="02020603050405020304" pitchFamily="18" charset="0"/>
                      </a:endParaRPr>
                    </a:p>
                  </a:txBody>
                  <a:tcPr marL="8914" marR="8914" marT="8914" marB="0" anchor="b"/>
                </a:tc>
                <a:tc gridSpan="2">
                  <a:txBody>
                    <a:bodyPr/>
                    <a:lstStyle/>
                    <a:p>
                      <a:pPr algn="ctr" fontAlgn="b"/>
                      <a:r>
                        <a:rPr lang="en-US" sz="1300" b="0" u="none" strike="noStrike">
                          <a:solidFill>
                            <a:srgbClr val="000000"/>
                          </a:solidFill>
                          <a:effectLst/>
                        </a:rPr>
                        <a:t>Train Data</a:t>
                      </a:r>
                      <a:endParaRPr lang="en-US" sz="1300" b="0" i="0" u="none" strike="noStrike">
                        <a:solidFill>
                          <a:srgbClr val="000000"/>
                        </a:solidFill>
                        <a:effectLst/>
                        <a:latin typeface="Times New Roman" panose="02020603050405020304" pitchFamily="18" charset="0"/>
                      </a:endParaRPr>
                    </a:p>
                  </a:txBody>
                  <a:tcPr marL="8914" marR="8914" marT="8914" marB="0" anchor="b"/>
                </a:tc>
                <a:tc hMerge="1">
                  <a:txBody>
                    <a:bodyPr/>
                    <a:lstStyle/>
                    <a:p>
                      <a:endParaRPr lang="en-US"/>
                    </a:p>
                  </a:txBody>
                  <a:tcPr/>
                </a:tc>
                <a:tc gridSpan="2">
                  <a:txBody>
                    <a:bodyPr/>
                    <a:lstStyle/>
                    <a:p>
                      <a:pPr algn="ctr" fontAlgn="b"/>
                      <a:r>
                        <a:rPr lang="en-US" sz="1300" b="0" u="none" strike="noStrike">
                          <a:solidFill>
                            <a:srgbClr val="000000"/>
                          </a:solidFill>
                          <a:effectLst/>
                        </a:rPr>
                        <a:t>Test Data</a:t>
                      </a:r>
                      <a:endParaRPr lang="en-US" sz="1300" b="0" i="0" u="none" strike="noStrike">
                        <a:solidFill>
                          <a:srgbClr val="000000"/>
                        </a:solidFill>
                        <a:effectLst/>
                        <a:latin typeface="Times New Roman" panose="02020603050405020304" pitchFamily="18" charset="0"/>
                      </a:endParaRPr>
                    </a:p>
                  </a:txBody>
                  <a:tcPr marL="8914" marR="8914" marT="8914" marB="0" anchor="b"/>
                </a:tc>
                <a:tc hMerge="1">
                  <a:txBody>
                    <a:bodyPr/>
                    <a:lstStyle/>
                    <a:p>
                      <a:endParaRPr lang="en-US"/>
                    </a:p>
                  </a:txBody>
                  <a:tcPr/>
                </a:tc>
                <a:extLst>
                  <a:ext uri="{0D108BD9-81ED-4DB2-BD59-A6C34878D82A}">
                    <a16:rowId xmlns:a16="http://schemas.microsoft.com/office/drawing/2014/main" val="3005366964"/>
                  </a:ext>
                </a:extLst>
              </a:tr>
              <a:tr h="445711">
                <a:tc>
                  <a:txBody>
                    <a:bodyPr/>
                    <a:lstStyle/>
                    <a:p>
                      <a:pPr algn="ctr" rtl="0" fontAlgn="ctr"/>
                      <a:r>
                        <a:rPr lang="en-US" sz="1300" b="1" u="none" strike="noStrike" dirty="0">
                          <a:solidFill>
                            <a:srgbClr val="FFFFFF"/>
                          </a:solidFill>
                          <a:effectLst/>
                        </a:rPr>
                        <a:t>Class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Actual no of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Predicted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Actual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tc>
                  <a:txBody>
                    <a:bodyPr/>
                    <a:lstStyle/>
                    <a:p>
                      <a:pPr algn="ctr" rtl="0" fontAlgn="ctr"/>
                      <a:r>
                        <a:rPr lang="en-US" sz="1300" b="1" u="none" strike="noStrike" dirty="0">
                          <a:solidFill>
                            <a:srgbClr val="FFFFFF"/>
                          </a:solidFill>
                          <a:effectLst/>
                        </a:rPr>
                        <a:t>Predicted Beans</a:t>
                      </a:r>
                      <a:endParaRPr lang="en-US" sz="1300" b="1" i="0" u="none" strike="noStrike" dirty="0">
                        <a:solidFill>
                          <a:srgbClr val="FFFFFF"/>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273942749"/>
                  </a:ext>
                </a:extLst>
              </a:tr>
              <a:tr h="222855">
                <a:tc>
                  <a:txBody>
                    <a:bodyPr/>
                    <a:lstStyle/>
                    <a:p>
                      <a:pPr algn="ctr" rtl="0" fontAlgn="ctr"/>
                      <a:r>
                        <a:rPr lang="en-US" sz="1300" b="0" u="none" strike="noStrike">
                          <a:solidFill>
                            <a:srgbClr val="000000"/>
                          </a:solidFill>
                          <a:effectLst/>
                        </a:rPr>
                        <a:t>Bombay</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237280182"/>
                  </a:ext>
                </a:extLst>
              </a:tr>
              <a:tr h="222855">
                <a:tc>
                  <a:txBody>
                    <a:bodyPr/>
                    <a:lstStyle/>
                    <a:p>
                      <a:pPr algn="ctr" rtl="0" fontAlgn="ctr"/>
                      <a:r>
                        <a:rPr lang="en-US" sz="1300" b="0" u="none" strike="noStrike">
                          <a:solidFill>
                            <a:srgbClr val="000000"/>
                          </a:solidFill>
                          <a:effectLst/>
                        </a:rPr>
                        <a:t>Cali</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303</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304</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204</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822125949"/>
                  </a:ext>
                </a:extLst>
              </a:tr>
              <a:tr h="224568">
                <a:tc>
                  <a:txBody>
                    <a:bodyPr/>
                    <a:lstStyle/>
                    <a:p>
                      <a:pPr algn="ctr" rtl="0" fontAlgn="ctr"/>
                      <a:r>
                        <a:rPr lang="en-US" sz="1300" b="0" u="none" strike="noStrike">
                          <a:solidFill>
                            <a:srgbClr val="000000"/>
                          </a:solidFill>
                          <a:effectLst/>
                        </a:rPr>
                        <a:t>Dermason</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305</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295</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192</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4240819320"/>
                  </a:ext>
                </a:extLst>
              </a:tr>
              <a:tr h="222855">
                <a:tc>
                  <a:txBody>
                    <a:bodyPr/>
                    <a:lstStyle/>
                    <a:p>
                      <a:pPr algn="ctr" rtl="0" fontAlgn="ctr"/>
                      <a:r>
                        <a:rPr lang="en-US" sz="1300" b="0" u="none" strike="noStrike">
                          <a:solidFill>
                            <a:srgbClr val="000000"/>
                          </a:solidFill>
                          <a:effectLst/>
                        </a:rPr>
                        <a:t>Horoz</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278</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297</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a:solidFill>
                            <a:srgbClr val="000000"/>
                          </a:solidFill>
                          <a:effectLst/>
                        </a:rPr>
                        <a:t>200</a:t>
                      </a:r>
                      <a:endParaRPr lang="en-US" sz="1300" b="0" i="0" u="none" strike="noStrike">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196</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275796564"/>
                  </a:ext>
                </a:extLst>
              </a:tr>
              <a:tr h="222855">
                <a:tc>
                  <a:txBody>
                    <a:bodyPr/>
                    <a:lstStyle/>
                    <a:p>
                      <a:pPr algn="ctr" rtl="0" fontAlgn="ctr"/>
                      <a:r>
                        <a:rPr lang="en-US" sz="1300" b="0" u="none" strike="noStrike">
                          <a:solidFill>
                            <a:srgbClr val="000000"/>
                          </a:solidFill>
                          <a:effectLst/>
                        </a:rPr>
                        <a:t>Seker</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268</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295</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199</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3135100311"/>
                  </a:ext>
                </a:extLst>
              </a:tr>
              <a:tr h="222855">
                <a:tc>
                  <a:txBody>
                    <a:bodyPr/>
                    <a:lstStyle/>
                    <a:p>
                      <a:pPr algn="ctr" rtl="0" fontAlgn="ctr"/>
                      <a:r>
                        <a:rPr lang="en-US" sz="1300" b="0" u="none" strike="noStrike">
                          <a:solidFill>
                            <a:srgbClr val="000000"/>
                          </a:solidFill>
                          <a:effectLst/>
                        </a:rPr>
                        <a:t>Sira</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a:solidFill>
                            <a:srgbClr val="000000"/>
                          </a:solidFill>
                          <a:effectLst/>
                        </a:rPr>
                        <a:t>346</a:t>
                      </a:r>
                      <a:endParaRPr lang="en-US" sz="1300" b="0" i="0" u="none" strike="noStrike">
                        <a:solidFill>
                          <a:srgbClr val="000000"/>
                        </a:solidFill>
                        <a:effectLst/>
                        <a:latin typeface="Times New Roman" panose="02020603050405020304" pitchFamily="18" charset="0"/>
                      </a:endParaRPr>
                    </a:p>
                  </a:txBody>
                  <a:tcPr marL="8914" marR="8914" marT="8914" marB="0" anchor="ctr"/>
                </a:tc>
                <a:tc>
                  <a:txBody>
                    <a:bodyPr/>
                    <a:lstStyle/>
                    <a:p>
                      <a:pPr algn="ctr" rtl="0" fontAlgn="ctr"/>
                      <a:r>
                        <a:rPr lang="en-US" sz="1300" b="0" u="none" strike="noStrike" dirty="0">
                          <a:solidFill>
                            <a:srgbClr val="000000"/>
                          </a:solidFill>
                          <a:effectLst/>
                        </a:rPr>
                        <a:t>309</a:t>
                      </a:r>
                      <a:endParaRPr lang="en-US" sz="1300" b="0" i="0" u="none" strike="noStrike" dirty="0">
                        <a:solidFill>
                          <a:srgbClr val="000000"/>
                        </a:solidFill>
                        <a:effectLst/>
                        <a:latin typeface="Times New Roman" panose="02020603050405020304" pitchFamily="18" charset="0"/>
                      </a:endParaRPr>
                    </a:p>
                  </a:txBody>
                  <a:tcPr marL="8914" marR="8914" marT="8914" marB="0" anchor="ctr"/>
                </a:tc>
                <a:tc>
                  <a:txBody>
                    <a:bodyPr/>
                    <a:lstStyle/>
                    <a:p>
                      <a:pPr algn="ctr" fontAlgn="b"/>
                      <a:r>
                        <a:rPr lang="en-US" sz="1300" b="0" u="none" strike="noStrike" dirty="0">
                          <a:solidFill>
                            <a:srgbClr val="000000"/>
                          </a:solidFill>
                          <a:effectLst/>
                        </a:rPr>
                        <a:t>200</a:t>
                      </a:r>
                      <a:endParaRPr lang="en-US" sz="1300" b="0" i="0" u="none" strike="noStrike" dirty="0">
                        <a:solidFill>
                          <a:srgbClr val="000000"/>
                        </a:solidFill>
                        <a:effectLst/>
                        <a:latin typeface="Times New Roman" panose="02020603050405020304" pitchFamily="18" charset="0"/>
                      </a:endParaRPr>
                    </a:p>
                  </a:txBody>
                  <a:tcPr marL="8914" marR="8914" marT="8914" marB="0" anchor="b"/>
                </a:tc>
                <a:tc>
                  <a:txBody>
                    <a:bodyPr/>
                    <a:lstStyle/>
                    <a:p>
                      <a:pPr algn="ctr" rtl="0" fontAlgn="ctr"/>
                      <a:r>
                        <a:rPr lang="en-US" sz="1300" b="0" u="none" strike="noStrike" dirty="0">
                          <a:solidFill>
                            <a:srgbClr val="000000"/>
                          </a:solidFill>
                          <a:effectLst/>
                        </a:rPr>
                        <a:t>209</a:t>
                      </a:r>
                      <a:endParaRPr lang="en-US" sz="1300" b="0" i="0" u="none" strike="noStrike" dirty="0">
                        <a:solidFill>
                          <a:srgbClr val="000000"/>
                        </a:solidFill>
                        <a:effectLst/>
                        <a:latin typeface="Times New Roman" panose="02020603050405020304" pitchFamily="18" charset="0"/>
                      </a:endParaRPr>
                    </a:p>
                  </a:txBody>
                  <a:tcPr marL="8914" marR="8914" marT="8914" marB="0" anchor="ctr"/>
                </a:tc>
                <a:extLst>
                  <a:ext uri="{0D108BD9-81ED-4DB2-BD59-A6C34878D82A}">
                    <a16:rowId xmlns:a16="http://schemas.microsoft.com/office/drawing/2014/main" val="647021399"/>
                  </a:ext>
                </a:extLst>
              </a:tr>
            </a:tbl>
          </a:graphicData>
        </a:graphic>
      </p:graphicFrame>
      <p:sp>
        <p:nvSpPr>
          <p:cNvPr id="7" name="TextBox 6">
            <a:extLst>
              <a:ext uri="{FF2B5EF4-FFF2-40B4-BE49-F238E27FC236}">
                <a16:creationId xmlns:a16="http://schemas.microsoft.com/office/drawing/2014/main" id="{A8D27DD4-5B4E-4967-A5DE-4BE60B5D8851}"/>
              </a:ext>
            </a:extLst>
          </p:cNvPr>
          <p:cNvSpPr txBox="1"/>
          <p:nvPr/>
        </p:nvSpPr>
        <p:spPr>
          <a:xfrm>
            <a:off x="0" y="2681621"/>
            <a:ext cx="9042400" cy="132343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training and test data, we have calculated actual and predicted number of beans per class using </a:t>
            </a:r>
            <a:r>
              <a:rPr lang="en-US" sz="1600" dirty="0" err="1">
                <a:latin typeface="Times New Roman" panose="02020603050405020304" pitchFamily="18" charset="0"/>
                <a:cs typeface="Times New Roman" panose="02020603050405020304" pitchFamily="18" charset="0"/>
              </a:rPr>
              <a:t>MclustDA</a:t>
            </a:r>
            <a:r>
              <a:rPr lang="en-US" sz="1600" dirty="0">
                <a:latin typeface="Times New Roman" panose="02020603050405020304" pitchFamily="18" charset="0"/>
                <a:cs typeface="Times New Roman" panose="02020603050405020304" pitchFamily="18" charset="0"/>
              </a:rPr>
              <a:t> Model.</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These number are used further to calculate total actual and predicted price of beans.</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our convenience, we have converted each class of beans as factor :  </a:t>
            </a:r>
            <a:r>
              <a:rPr lang="es-ES" sz="1600" b="1" dirty="0">
                <a:latin typeface="Times New Roman" panose="02020603050405020304" pitchFamily="18" charset="0"/>
                <a:cs typeface="Times New Roman" panose="02020603050405020304" pitchFamily="18" charset="0"/>
              </a:rPr>
              <a:t>Bombay=1,Cali = 2 </a:t>
            </a:r>
            <a:r>
              <a:rPr lang="es-ES" sz="1600" b="1" dirty="0" err="1">
                <a:latin typeface="Times New Roman" panose="02020603050405020304" pitchFamily="18" charset="0"/>
                <a:cs typeface="Times New Roman" panose="02020603050405020304" pitchFamily="18" charset="0"/>
              </a:rPr>
              <a:t>Dermanson</a:t>
            </a:r>
            <a:r>
              <a:rPr lang="es-ES" sz="1600" b="1" dirty="0">
                <a:latin typeface="Times New Roman" panose="02020603050405020304" pitchFamily="18" charset="0"/>
                <a:cs typeface="Times New Roman" panose="02020603050405020304" pitchFamily="18" charset="0"/>
              </a:rPr>
              <a:t> = 3, </a:t>
            </a:r>
            <a:r>
              <a:rPr lang="es-ES" sz="1600" b="1" dirty="0" err="1">
                <a:latin typeface="Times New Roman" panose="02020603050405020304" pitchFamily="18" charset="0"/>
                <a:cs typeface="Times New Roman" panose="02020603050405020304" pitchFamily="18" charset="0"/>
              </a:rPr>
              <a:t>Horoz</a:t>
            </a:r>
            <a:r>
              <a:rPr lang="es-ES" sz="1600" b="1" dirty="0">
                <a:latin typeface="Times New Roman" panose="02020603050405020304" pitchFamily="18" charset="0"/>
                <a:cs typeface="Times New Roman" panose="02020603050405020304" pitchFamily="18" charset="0"/>
              </a:rPr>
              <a:t>=4, </a:t>
            </a:r>
            <a:r>
              <a:rPr lang="es-ES" sz="1600" b="1" dirty="0" err="1">
                <a:latin typeface="Times New Roman" panose="02020603050405020304" pitchFamily="18" charset="0"/>
                <a:cs typeface="Times New Roman" panose="02020603050405020304" pitchFamily="18" charset="0"/>
              </a:rPr>
              <a:t>Seker</a:t>
            </a:r>
            <a:r>
              <a:rPr lang="es-ES" sz="1600" b="1" dirty="0">
                <a:latin typeface="Times New Roman" panose="02020603050405020304" pitchFamily="18" charset="0"/>
                <a:cs typeface="Times New Roman" panose="02020603050405020304" pitchFamily="18" charset="0"/>
              </a:rPr>
              <a:t> =5, Sira = 6</a:t>
            </a:r>
            <a:endParaRPr lang="en-US" sz="1600"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E31F38C1-85AC-4045-B8EC-CAFAD4CDADA8}"/>
              </a:ext>
            </a:extLst>
          </p:cNvPr>
          <p:cNvGraphicFramePr>
            <a:graphicFrameLocks noGrp="1"/>
          </p:cNvGraphicFramePr>
          <p:nvPr/>
        </p:nvGraphicFramePr>
        <p:xfrm>
          <a:off x="277091" y="4176379"/>
          <a:ext cx="8321965" cy="914478"/>
        </p:xfrm>
        <a:graphic>
          <a:graphicData uri="http://schemas.openxmlformats.org/drawingml/2006/table">
            <a:tbl>
              <a:tblPr firstRow="1" bandRow="1">
                <a:tableStyleId>{69C7853C-536D-4A76-A0AE-DD22124D55A5}</a:tableStyleId>
              </a:tblPr>
              <a:tblGrid>
                <a:gridCol w="914400">
                  <a:extLst>
                    <a:ext uri="{9D8B030D-6E8A-4147-A177-3AD203B41FA5}">
                      <a16:colId xmlns:a16="http://schemas.microsoft.com/office/drawing/2014/main" val="3352727465"/>
                    </a:ext>
                  </a:extLst>
                </a:gridCol>
                <a:gridCol w="1332647">
                  <a:extLst>
                    <a:ext uri="{9D8B030D-6E8A-4147-A177-3AD203B41FA5}">
                      <a16:colId xmlns:a16="http://schemas.microsoft.com/office/drawing/2014/main" val="1025566545"/>
                    </a:ext>
                  </a:extLst>
                </a:gridCol>
                <a:gridCol w="1207353">
                  <a:extLst>
                    <a:ext uri="{9D8B030D-6E8A-4147-A177-3AD203B41FA5}">
                      <a16:colId xmlns:a16="http://schemas.microsoft.com/office/drawing/2014/main" val="101753829"/>
                    </a:ext>
                  </a:extLst>
                </a:gridCol>
                <a:gridCol w="1071418">
                  <a:extLst>
                    <a:ext uri="{9D8B030D-6E8A-4147-A177-3AD203B41FA5}">
                      <a16:colId xmlns:a16="http://schemas.microsoft.com/office/drawing/2014/main" val="1621840351"/>
                    </a:ext>
                  </a:extLst>
                </a:gridCol>
                <a:gridCol w="1385455">
                  <a:extLst>
                    <a:ext uri="{9D8B030D-6E8A-4147-A177-3AD203B41FA5}">
                      <a16:colId xmlns:a16="http://schemas.microsoft.com/office/drawing/2014/main" val="3086391447"/>
                    </a:ext>
                  </a:extLst>
                </a:gridCol>
                <a:gridCol w="1454304">
                  <a:extLst>
                    <a:ext uri="{9D8B030D-6E8A-4147-A177-3AD203B41FA5}">
                      <a16:colId xmlns:a16="http://schemas.microsoft.com/office/drawing/2014/main" val="3156674696"/>
                    </a:ext>
                  </a:extLst>
                </a:gridCol>
                <a:gridCol w="956388">
                  <a:extLst>
                    <a:ext uri="{9D8B030D-6E8A-4147-A177-3AD203B41FA5}">
                      <a16:colId xmlns:a16="http://schemas.microsoft.com/office/drawing/2014/main" val="68375480"/>
                    </a:ext>
                  </a:extLst>
                </a:gridCol>
              </a:tblGrid>
              <a:tr h="143513">
                <a:tc>
                  <a:txBody>
                    <a:bodyPr/>
                    <a:lstStyle/>
                    <a:p>
                      <a:pPr algn="ctr" fontAlgn="b"/>
                      <a:r>
                        <a:rPr lang="en-US" sz="1400" b="1" u="none" strike="noStrike" dirty="0">
                          <a:solidFill>
                            <a:srgbClr val="000000"/>
                          </a:solidFill>
                          <a:effectLst/>
                        </a:rPr>
                        <a:t> </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Actual Weight (gm)</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Actual Weight (</a:t>
                      </a:r>
                      <a:r>
                        <a:rPr lang="en-US" sz="1400" b="1" u="none" strike="noStrike" dirty="0" err="1">
                          <a:solidFill>
                            <a:srgbClr val="000000"/>
                          </a:solidFill>
                          <a:effectLst/>
                        </a:rPr>
                        <a:t>lbs</a:t>
                      </a:r>
                      <a:r>
                        <a:rPr lang="en-US" sz="1400" b="1" u="none" strike="noStrike" dirty="0">
                          <a:solidFill>
                            <a:srgbClr val="000000"/>
                          </a:solidFill>
                          <a:effectLst/>
                        </a:rPr>
                        <a:t>)</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Actual Price ($)</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Predicted Weight(gm)</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a:solidFill>
                            <a:srgbClr val="000000"/>
                          </a:solidFill>
                          <a:effectLst/>
                        </a:rPr>
                        <a:t>Predicted Weight(lbs)</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1" u="none" strike="noStrike" dirty="0">
                          <a:solidFill>
                            <a:srgbClr val="000000"/>
                          </a:solidFill>
                          <a:effectLst/>
                        </a:rPr>
                        <a:t>Predicted Price ($)</a:t>
                      </a:r>
                      <a:endParaRPr lang="en-US" sz="1400" b="1"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2214278674"/>
                  </a:ext>
                </a:extLst>
              </a:tr>
              <a:tr h="262916">
                <a:tc>
                  <a:txBody>
                    <a:bodyPr/>
                    <a:lstStyle/>
                    <a:p>
                      <a:pPr algn="ctr" fontAlgn="b"/>
                      <a:r>
                        <a:rPr lang="en-US" sz="1400" b="1" u="none" strike="noStrike" dirty="0">
                          <a:solidFill>
                            <a:srgbClr val="000000"/>
                          </a:solidFill>
                          <a:effectLst/>
                        </a:rPr>
                        <a:t>Train Data</a:t>
                      </a:r>
                      <a:endParaRPr lang="en-US" sz="1400" b="1"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1260</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2.777</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12.9304</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1260.45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2.778</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12.974</a:t>
                      </a:r>
                      <a:endParaRPr lang="en-US" sz="1400" b="0"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3433678966"/>
                  </a:ext>
                </a:extLst>
              </a:tr>
              <a:tr h="143513">
                <a:tc>
                  <a:txBody>
                    <a:bodyPr/>
                    <a:lstStyle/>
                    <a:p>
                      <a:pPr algn="ctr" fontAlgn="b"/>
                      <a:r>
                        <a:rPr lang="en-US" sz="1400" b="1" u="none" strike="noStrike">
                          <a:solidFill>
                            <a:srgbClr val="000000"/>
                          </a:solidFill>
                          <a:effectLst/>
                        </a:rPr>
                        <a:t>Test Data</a:t>
                      </a:r>
                      <a:endParaRPr lang="en-US" sz="1400" b="1"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a:solidFill>
                            <a:srgbClr val="000000"/>
                          </a:solidFill>
                          <a:effectLst/>
                        </a:rPr>
                        <a:t>840</a:t>
                      </a:r>
                      <a:endParaRPr lang="en-US" sz="1400" b="0"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1.85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a:solidFill>
                            <a:srgbClr val="000000"/>
                          </a:solidFill>
                          <a:effectLst/>
                        </a:rPr>
                        <a:t>8.62</a:t>
                      </a:r>
                      <a:endParaRPr lang="en-US" sz="1400" b="0" i="0" u="none" strike="noStrike">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841.05</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1.854</a:t>
                      </a:r>
                      <a:endParaRPr lang="en-US" sz="1400" b="0" i="0" u="none" strike="noStrike" dirty="0">
                        <a:solidFill>
                          <a:srgbClr val="000000"/>
                        </a:solidFill>
                        <a:effectLst/>
                        <a:latin typeface="Times New Roman" panose="02020603050405020304" pitchFamily="18" charset="0"/>
                      </a:endParaRPr>
                    </a:p>
                  </a:txBody>
                  <a:tcPr marL="5741" marR="5741" marT="5741" marB="0" anchor="b"/>
                </a:tc>
                <a:tc>
                  <a:txBody>
                    <a:bodyPr/>
                    <a:lstStyle/>
                    <a:p>
                      <a:pPr algn="ctr" fontAlgn="b"/>
                      <a:r>
                        <a:rPr lang="en-US" sz="1400" b="0" u="none" strike="noStrike" dirty="0">
                          <a:solidFill>
                            <a:srgbClr val="000000"/>
                          </a:solidFill>
                          <a:effectLst/>
                        </a:rPr>
                        <a:t>8.66</a:t>
                      </a:r>
                      <a:endParaRPr lang="en-US" sz="1400" b="0" i="0" u="none" strike="noStrike" dirty="0">
                        <a:solidFill>
                          <a:srgbClr val="000000"/>
                        </a:solidFill>
                        <a:effectLst/>
                        <a:latin typeface="Times New Roman" panose="02020603050405020304" pitchFamily="18" charset="0"/>
                      </a:endParaRPr>
                    </a:p>
                  </a:txBody>
                  <a:tcPr marL="5741" marR="5741" marT="5741" marB="0" anchor="b"/>
                </a:tc>
                <a:extLst>
                  <a:ext uri="{0D108BD9-81ED-4DB2-BD59-A6C34878D82A}">
                    <a16:rowId xmlns:a16="http://schemas.microsoft.com/office/drawing/2014/main" val="599863621"/>
                  </a:ext>
                </a:extLst>
              </a:tr>
            </a:tbl>
          </a:graphicData>
        </a:graphic>
      </p:graphicFrame>
      <p:sp>
        <p:nvSpPr>
          <p:cNvPr id="9" name="TextBox 8">
            <a:extLst>
              <a:ext uri="{FF2B5EF4-FFF2-40B4-BE49-F238E27FC236}">
                <a16:creationId xmlns:a16="http://schemas.microsoft.com/office/drawing/2014/main" id="{3510DE24-9DC1-4217-840E-487AA5B70909}"/>
              </a:ext>
            </a:extLst>
          </p:cNvPr>
          <p:cNvSpPr txBox="1"/>
          <p:nvPr/>
        </p:nvSpPr>
        <p:spPr>
          <a:xfrm>
            <a:off x="0" y="5366327"/>
            <a:ext cx="9144000" cy="584775"/>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train Data, the actual price was $12.93, and the predicted price is $12.97</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our test data, actual price is $1.85, and predicted price is $8.66</a:t>
            </a:r>
          </a:p>
        </p:txBody>
      </p:sp>
    </p:spTree>
    <p:extLst>
      <p:ext uri="{BB962C8B-B14F-4D97-AF65-F5344CB8AC3E}">
        <p14:creationId xmlns:p14="http://schemas.microsoft.com/office/powerpoint/2010/main" val="77386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424389"/>
          </a:xfrm>
        </p:spPr>
        <p:txBody>
          <a:bodyPr anchor="b">
            <a:normAutofit/>
          </a:bodyPr>
          <a:lstStyle/>
          <a:p>
            <a:pPr algn="ctr"/>
            <a:r>
              <a:rPr lang="en-US" dirty="0">
                <a:latin typeface="Times New Roman" panose="02020603050405020304" pitchFamily="18" charset="0"/>
                <a:cs typeface="Times New Roman" panose="02020603050405020304" pitchFamily="18" charset="0"/>
              </a:rPr>
              <a:t>Model Comparisons</a:t>
            </a:r>
          </a:p>
        </p:txBody>
      </p:sp>
      <p:sp>
        <p:nvSpPr>
          <p:cNvPr id="5" name="Text Placeholder 3">
            <a:extLst>
              <a:ext uri="{FF2B5EF4-FFF2-40B4-BE49-F238E27FC236}">
                <a16:creationId xmlns:a16="http://schemas.microsoft.com/office/drawing/2014/main" id="{E9C5EC42-942C-741C-BC15-FB9A0235DD9C}"/>
              </a:ext>
            </a:extLst>
          </p:cNvPr>
          <p:cNvSpPr>
            <a:spLocks noGrp="1"/>
          </p:cNvSpPr>
          <p:nvPr>
            <p:ph type="body" sz="half" idx="2"/>
          </p:nvPr>
        </p:nvSpPr>
        <p:spPr>
          <a:xfrm>
            <a:off x="0" y="4296777"/>
            <a:ext cx="9143998" cy="1581912"/>
          </a:xfrm>
        </p:spPr>
        <p:txBody>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have developed four kinds of classification algorithms and predicted the price of beans.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Compared to all models, </a:t>
            </a:r>
            <a:r>
              <a:rPr lang="en-US" dirty="0" err="1">
                <a:latin typeface="Times New Roman" panose="02020603050405020304" pitchFamily="18" charset="0"/>
                <a:cs typeface="Times New Roman" panose="02020603050405020304" pitchFamily="18" charset="0"/>
              </a:rPr>
              <a:t>Mclust</a:t>
            </a:r>
            <a:r>
              <a:rPr lang="en-US" dirty="0">
                <a:latin typeface="Times New Roman" panose="02020603050405020304" pitchFamily="18" charset="0"/>
                <a:cs typeface="Times New Roman" panose="02020603050405020304" pitchFamily="18" charset="0"/>
              </a:rPr>
              <a:t> DA performed better with a test accuracy of 92.5% and the actual and predicted price on test data are very close.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have also obtained similar results using QDA approach.</a:t>
            </a:r>
          </a:p>
          <a:p>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58DBA7A-40A2-471C-9AED-E13EA6B56C2D}"/>
              </a:ext>
            </a:extLst>
          </p:cNvPr>
          <p:cNvGraphicFramePr>
            <a:graphicFrameLocks noGrp="1"/>
          </p:cNvGraphicFramePr>
          <p:nvPr>
            <p:extLst>
              <p:ext uri="{D42A27DB-BD31-4B8C-83A1-F6EECF244321}">
                <p14:modId xmlns:p14="http://schemas.microsoft.com/office/powerpoint/2010/main" val="3189783120"/>
              </p:ext>
            </p:extLst>
          </p:nvPr>
        </p:nvGraphicFramePr>
        <p:xfrm>
          <a:off x="0" y="577774"/>
          <a:ext cx="9143998" cy="3136269"/>
        </p:xfrm>
        <a:graphic>
          <a:graphicData uri="http://schemas.openxmlformats.org/drawingml/2006/table">
            <a:tbl>
              <a:tblPr firstRow="1" bandRow="1">
                <a:noFill/>
              </a:tblPr>
              <a:tblGrid>
                <a:gridCol w="975623">
                  <a:extLst>
                    <a:ext uri="{9D8B030D-6E8A-4147-A177-3AD203B41FA5}">
                      <a16:colId xmlns:a16="http://schemas.microsoft.com/office/drawing/2014/main" val="1959363699"/>
                    </a:ext>
                  </a:extLst>
                </a:gridCol>
                <a:gridCol w="1654814">
                  <a:extLst>
                    <a:ext uri="{9D8B030D-6E8A-4147-A177-3AD203B41FA5}">
                      <a16:colId xmlns:a16="http://schemas.microsoft.com/office/drawing/2014/main" val="829395652"/>
                    </a:ext>
                  </a:extLst>
                </a:gridCol>
                <a:gridCol w="1654811">
                  <a:extLst>
                    <a:ext uri="{9D8B030D-6E8A-4147-A177-3AD203B41FA5}">
                      <a16:colId xmlns:a16="http://schemas.microsoft.com/office/drawing/2014/main" val="3862049507"/>
                    </a:ext>
                  </a:extLst>
                </a:gridCol>
                <a:gridCol w="1137451">
                  <a:extLst>
                    <a:ext uri="{9D8B030D-6E8A-4147-A177-3AD203B41FA5}">
                      <a16:colId xmlns:a16="http://schemas.microsoft.com/office/drawing/2014/main" val="708372435"/>
                    </a:ext>
                  </a:extLst>
                </a:gridCol>
                <a:gridCol w="1291924">
                  <a:extLst>
                    <a:ext uri="{9D8B030D-6E8A-4147-A177-3AD203B41FA5}">
                      <a16:colId xmlns:a16="http://schemas.microsoft.com/office/drawing/2014/main" val="2636402287"/>
                    </a:ext>
                  </a:extLst>
                </a:gridCol>
                <a:gridCol w="1137451">
                  <a:extLst>
                    <a:ext uri="{9D8B030D-6E8A-4147-A177-3AD203B41FA5}">
                      <a16:colId xmlns:a16="http://schemas.microsoft.com/office/drawing/2014/main" val="1578871521"/>
                    </a:ext>
                  </a:extLst>
                </a:gridCol>
                <a:gridCol w="1291924">
                  <a:extLst>
                    <a:ext uri="{9D8B030D-6E8A-4147-A177-3AD203B41FA5}">
                      <a16:colId xmlns:a16="http://schemas.microsoft.com/office/drawing/2014/main" val="3989075912"/>
                    </a:ext>
                  </a:extLst>
                </a:gridCol>
              </a:tblGrid>
              <a:tr h="420884">
                <a:tc>
                  <a:txBody>
                    <a:bodyPr/>
                    <a:lstStyle/>
                    <a:p>
                      <a:pPr algn="ctr" fontAlgn="b"/>
                      <a:r>
                        <a:rPr lang="en-US" sz="1400" b="0" i="0" u="none" strike="noStrike" cap="none" spc="0" dirty="0">
                          <a:solidFill>
                            <a:schemeClr val="tx1"/>
                          </a:solidFill>
                          <a:effectLst/>
                          <a:latin typeface="Times New Roman" panose="02020603050405020304" pitchFamily="18" charset="0"/>
                          <a:cs typeface="Times New Roman" panose="02020603050405020304" pitchFamily="18" charset="0"/>
                        </a:rPr>
                        <a:t> </a:t>
                      </a:r>
                    </a:p>
                  </a:txBody>
                  <a:tcPr marL="9246" marR="9246" marT="58725" marB="58725"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US" sz="1400" b="0" i="0" u="none" strike="noStrike" cap="none" spc="0">
                          <a:solidFill>
                            <a:schemeClr val="tx1"/>
                          </a:solidFill>
                          <a:effectLst/>
                          <a:latin typeface="Times New Roman" panose="02020603050405020304" pitchFamily="18" charset="0"/>
                          <a:cs typeface="Times New Roman" panose="02020603050405020304" pitchFamily="18" charset="0"/>
                        </a:rPr>
                        <a:t> </a:t>
                      </a:r>
                    </a:p>
                  </a:txBody>
                  <a:tcPr marL="9246" marR="9246" marT="58725" marB="58725"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US" sz="1400" b="0" i="0" u="none" strike="noStrike" cap="none" spc="0">
                          <a:solidFill>
                            <a:schemeClr val="tx1"/>
                          </a:solidFill>
                          <a:effectLst/>
                          <a:latin typeface="Times New Roman" panose="02020603050405020304" pitchFamily="18" charset="0"/>
                          <a:cs typeface="Times New Roman" panose="02020603050405020304" pitchFamily="18" charset="0"/>
                        </a:rPr>
                        <a:t> </a:t>
                      </a:r>
                    </a:p>
                  </a:txBody>
                  <a:tcPr marL="9246" marR="9246" marT="58725" marB="58725" anchor="b">
                    <a:lnL w="12700" cmpd="sng">
                      <a:noFill/>
                    </a:lnL>
                    <a:lnR w="12700" cmpd="sng">
                      <a:noFill/>
                    </a:lnR>
                    <a:lnT w="28575" cap="flat" cmpd="sng" algn="ctr">
                      <a:solidFill>
                        <a:schemeClr val="tx1"/>
                      </a:solidFill>
                      <a:prstDash val="solid"/>
                    </a:lnT>
                    <a:lnB w="38100" cmpd="sng">
                      <a:noFill/>
                    </a:lnB>
                    <a:noFill/>
                  </a:tcPr>
                </a:tc>
                <a:tc gridSpan="2">
                  <a:txBody>
                    <a:bodyPr/>
                    <a:lstStyle/>
                    <a:p>
                      <a:pPr algn="ctr" fontAlgn="b"/>
                      <a:r>
                        <a:rPr lang="en-US" sz="1400" b="0" i="0" u="none" strike="noStrike" cap="none" spc="0" dirty="0">
                          <a:solidFill>
                            <a:schemeClr val="tx1"/>
                          </a:solidFill>
                          <a:effectLst/>
                          <a:latin typeface="Times New Roman" panose="02020603050405020304" pitchFamily="18" charset="0"/>
                          <a:cs typeface="Times New Roman" panose="02020603050405020304" pitchFamily="18" charset="0"/>
                        </a:rPr>
                        <a:t>Training Data</a:t>
                      </a:r>
                    </a:p>
                  </a:txBody>
                  <a:tcPr marL="9246" marR="9246" marT="58725" marB="58725" anchor="b">
                    <a:lnL w="12700" cmpd="sng">
                      <a:noFill/>
                    </a:lnL>
                    <a:lnR w="12700" cmpd="sng">
                      <a:noFill/>
                    </a:lnR>
                    <a:lnT w="28575" cap="flat" cmpd="sng" algn="ctr">
                      <a:solidFill>
                        <a:schemeClr val="tx1"/>
                      </a:solidFill>
                      <a:prstDash val="solid"/>
                    </a:lnT>
                    <a:lnB w="38100" cmpd="sng">
                      <a:noFill/>
                    </a:lnB>
                    <a:noFill/>
                  </a:tcPr>
                </a:tc>
                <a:tc hMerge="1">
                  <a:txBody>
                    <a:bodyPr/>
                    <a:lstStyle/>
                    <a:p>
                      <a:endParaRPr lang="en-US"/>
                    </a:p>
                  </a:txBody>
                  <a:tcPr/>
                </a:tc>
                <a:tc gridSpan="2">
                  <a:txBody>
                    <a:bodyPr/>
                    <a:lstStyle/>
                    <a:p>
                      <a:pPr algn="ctr" fontAlgn="b"/>
                      <a:r>
                        <a:rPr lang="en-US" sz="1400" b="0" i="0" u="none" strike="noStrike" cap="none" spc="0">
                          <a:solidFill>
                            <a:schemeClr val="tx1"/>
                          </a:solidFill>
                          <a:effectLst/>
                          <a:latin typeface="Times New Roman" panose="02020603050405020304" pitchFamily="18" charset="0"/>
                          <a:cs typeface="Times New Roman" panose="02020603050405020304" pitchFamily="18" charset="0"/>
                        </a:rPr>
                        <a:t>Test Data</a:t>
                      </a:r>
                    </a:p>
                  </a:txBody>
                  <a:tcPr marL="9246" marR="9246" marT="58725" marB="58725" anchor="b">
                    <a:lnL w="12700" cmpd="sng">
                      <a:noFill/>
                    </a:lnL>
                    <a:lnR w="12700" cmpd="sng">
                      <a:noFill/>
                    </a:lnR>
                    <a:lnT w="28575" cap="flat" cmpd="sng" algn="ctr">
                      <a:solidFill>
                        <a:schemeClr val="tx1"/>
                      </a:solidFill>
                      <a:prstDash val="solid"/>
                    </a:lnT>
                    <a:lnB w="38100" cmpd="sng">
                      <a:noFill/>
                    </a:lnB>
                    <a:noFill/>
                  </a:tcPr>
                </a:tc>
                <a:tc hMerge="1">
                  <a:txBody>
                    <a:bodyPr/>
                    <a:lstStyle/>
                    <a:p>
                      <a:endParaRPr lang="en-US"/>
                    </a:p>
                  </a:txBody>
                  <a:tcPr/>
                </a:tc>
                <a:extLst>
                  <a:ext uri="{0D108BD9-81ED-4DB2-BD59-A6C34878D82A}">
                    <a16:rowId xmlns:a16="http://schemas.microsoft.com/office/drawing/2014/main" val="3195746741"/>
                  </a:ext>
                </a:extLst>
              </a:tr>
              <a:tr h="658481">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Model</a:t>
                      </a:r>
                    </a:p>
                  </a:txBody>
                  <a:tcPr marL="9246" marR="9246" marT="58725" marB="58725" anchor="b">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400" b="1" i="0" u="none" strike="noStrike" cap="none" spc="0" dirty="0">
                          <a:solidFill>
                            <a:schemeClr val="tx1"/>
                          </a:solidFill>
                          <a:effectLst/>
                          <a:latin typeface="Times New Roman" panose="02020603050405020304" pitchFamily="18" charset="0"/>
                          <a:cs typeface="Times New Roman" panose="02020603050405020304" pitchFamily="18" charset="0"/>
                        </a:rPr>
                        <a:t>Train Accuracy (%)</a:t>
                      </a:r>
                    </a:p>
                  </a:txBody>
                  <a:tcPr marL="9246" marR="9246" marT="58725" marB="58725"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400" b="1" i="0" u="none" strike="noStrike" cap="none" spc="0" dirty="0">
                          <a:solidFill>
                            <a:schemeClr val="tx1"/>
                          </a:solidFill>
                          <a:effectLst/>
                          <a:latin typeface="Times New Roman" panose="02020603050405020304" pitchFamily="18" charset="0"/>
                          <a:cs typeface="Times New Roman" panose="02020603050405020304" pitchFamily="18" charset="0"/>
                        </a:rPr>
                        <a:t>Test Accuracy (%)</a:t>
                      </a:r>
                    </a:p>
                  </a:txBody>
                  <a:tcPr marL="9246" marR="9246" marT="58725" marB="58725"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Actual Price ($)</a:t>
                      </a:r>
                    </a:p>
                  </a:txBody>
                  <a:tcPr marL="9246" marR="9246" marT="58725" marB="58725"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Predicted Price ($)</a:t>
                      </a:r>
                    </a:p>
                  </a:txBody>
                  <a:tcPr marL="9246" marR="9246" marT="58725" marB="58725"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Actual Price ($)</a:t>
                      </a:r>
                    </a:p>
                  </a:txBody>
                  <a:tcPr marL="9246" marR="9246" marT="58725" marB="58725"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Predicted price ($)</a:t>
                      </a:r>
                    </a:p>
                  </a:txBody>
                  <a:tcPr marL="9246" marR="9246" marT="58725" marB="58725" anchor="b">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596779239"/>
                  </a:ext>
                </a:extLst>
              </a:tr>
              <a:tr h="386943">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LDA </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84.88</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87.41</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12.93</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13.013</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8.62</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8.643</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85411935"/>
                  </a:ext>
                </a:extLst>
              </a:tr>
              <a:tr h="420884">
                <a:tc>
                  <a:txBody>
                    <a:bodyPr/>
                    <a:lstStyle/>
                    <a:p>
                      <a:pPr algn="ctr" fontAlgn="b"/>
                      <a:r>
                        <a:rPr lang="en-US" sz="1400" b="1" i="0" u="none" strike="noStrike" cap="none" spc="0" dirty="0">
                          <a:solidFill>
                            <a:srgbClr val="0070C0"/>
                          </a:solidFill>
                          <a:effectLst/>
                          <a:latin typeface="Times New Roman" panose="02020603050405020304" pitchFamily="18" charset="0"/>
                          <a:cs typeface="Times New Roman" panose="02020603050405020304" pitchFamily="18" charset="0"/>
                        </a:rPr>
                        <a:t>QDA</a:t>
                      </a:r>
                    </a:p>
                  </a:txBody>
                  <a:tcPr marL="9246" marR="9246" marT="58725" marB="58725" anchor="b">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400" b="1" i="0" u="none" strike="noStrike" cap="none" spc="0">
                          <a:solidFill>
                            <a:srgbClr val="0070C0"/>
                          </a:solidFill>
                          <a:effectLst/>
                          <a:latin typeface="Times New Roman" panose="02020603050405020304" pitchFamily="18" charset="0"/>
                          <a:cs typeface="Times New Roman" panose="02020603050405020304" pitchFamily="18" charset="0"/>
                        </a:rPr>
                        <a:t>90.22</a:t>
                      </a:r>
                    </a:p>
                  </a:txBody>
                  <a:tcPr marL="9246" marR="9246" marT="58725" marB="58725"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400" b="1" i="0" u="none" strike="noStrike" cap="none" spc="0" dirty="0">
                          <a:solidFill>
                            <a:srgbClr val="0070C0"/>
                          </a:solidFill>
                          <a:effectLst/>
                          <a:latin typeface="Times New Roman" panose="02020603050405020304" pitchFamily="18" charset="0"/>
                          <a:cs typeface="Times New Roman" panose="02020603050405020304" pitchFamily="18" charset="0"/>
                        </a:rPr>
                        <a:t>91.41</a:t>
                      </a:r>
                    </a:p>
                  </a:txBody>
                  <a:tcPr marL="9246" marR="9246" marT="58725" marB="58725"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400" b="1" i="0" u="none" strike="noStrike" cap="none" spc="0">
                          <a:solidFill>
                            <a:srgbClr val="0070C0"/>
                          </a:solidFill>
                          <a:effectLst/>
                          <a:latin typeface="Times New Roman" panose="02020603050405020304" pitchFamily="18" charset="0"/>
                          <a:cs typeface="Times New Roman" panose="02020603050405020304" pitchFamily="18" charset="0"/>
                        </a:rPr>
                        <a:t>12.93</a:t>
                      </a:r>
                    </a:p>
                  </a:txBody>
                  <a:tcPr marL="9246" marR="9246" marT="58725" marB="58725"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400" b="1" i="0" u="none" strike="noStrike" cap="none" spc="0">
                          <a:solidFill>
                            <a:srgbClr val="0070C0"/>
                          </a:solidFill>
                          <a:effectLst/>
                          <a:latin typeface="Times New Roman" panose="02020603050405020304" pitchFamily="18" charset="0"/>
                          <a:cs typeface="Times New Roman" panose="02020603050405020304" pitchFamily="18" charset="0"/>
                        </a:rPr>
                        <a:t>12.974</a:t>
                      </a:r>
                    </a:p>
                  </a:txBody>
                  <a:tcPr marL="9246" marR="9246" marT="58725" marB="58725"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400" b="1" i="0" u="none" strike="noStrike" cap="none" spc="0">
                          <a:solidFill>
                            <a:srgbClr val="0070C0"/>
                          </a:solidFill>
                          <a:effectLst/>
                          <a:latin typeface="Times New Roman" panose="02020603050405020304" pitchFamily="18" charset="0"/>
                          <a:cs typeface="Times New Roman" panose="02020603050405020304" pitchFamily="18" charset="0"/>
                        </a:rPr>
                        <a:t>8.62</a:t>
                      </a:r>
                    </a:p>
                  </a:txBody>
                  <a:tcPr marL="9246" marR="9246" marT="58725" marB="58725"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1400" b="1" i="0" u="none" strike="noStrike" cap="none" spc="0">
                          <a:solidFill>
                            <a:srgbClr val="0070C0"/>
                          </a:solidFill>
                          <a:effectLst/>
                          <a:latin typeface="Times New Roman" panose="02020603050405020304" pitchFamily="18" charset="0"/>
                          <a:cs typeface="Times New Roman" panose="02020603050405020304" pitchFamily="18" charset="0"/>
                        </a:rPr>
                        <a:t>8.639</a:t>
                      </a:r>
                    </a:p>
                  </a:txBody>
                  <a:tcPr marL="9246" marR="9246" marT="58725" marB="58725" anchor="b">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841413535"/>
                  </a:ext>
                </a:extLst>
              </a:tr>
              <a:tr h="590596">
                <a:tc>
                  <a:txBody>
                    <a:bodyPr/>
                    <a:lstStyle/>
                    <a:p>
                      <a:pPr algn="ctr" fontAlgn="b"/>
                      <a:r>
                        <a:rPr lang="en-US" sz="1400" b="1" i="0" u="none" strike="noStrike" cap="none" spc="0">
                          <a:solidFill>
                            <a:srgbClr val="0070C0"/>
                          </a:solidFill>
                          <a:effectLst/>
                          <a:latin typeface="Times New Roman" panose="02020603050405020304" pitchFamily="18" charset="0"/>
                          <a:cs typeface="Times New Roman" panose="02020603050405020304" pitchFamily="18" charset="0"/>
                        </a:rPr>
                        <a:t>Mclust DA</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dirty="0">
                          <a:solidFill>
                            <a:srgbClr val="0070C0"/>
                          </a:solidFill>
                          <a:effectLst/>
                          <a:latin typeface="Times New Roman" panose="02020603050405020304" pitchFamily="18" charset="0"/>
                          <a:cs typeface="Times New Roman" panose="02020603050405020304" pitchFamily="18" charset="0"/>
                        </a:rPr>
                        <a:t>91.41</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dirty="0">
                          <a:solidFill>
                            <a:srgbClr val="0070C0"/>
                          </a:solidFill>
                          <a:effectLst/>
                          <a:latin typeface="Times New Roman" panose="02020603050405020304" pitchFamily="18" charset="0"/>
                          <a:cs typeface="Times New Roman" panose="02020603050405020304" pitchFamily="18" charset="0"/>
                        </a:rPr>
                        <a:t>92.5</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dirty="0">
                          <a:solidFill>
                            <a:srgbClr val="0070C0"/>
                          </a:solidFill>
                          <a:effectLst/>
                          <a:latin typeface="Times New Roman" panose="02020603050405020304" pitchFamily="18" charset="0"/>
                          <a:cs typeface="Times New Roman" panose="02020603050405020304" pitchFamily="18" charset="0"/>
                        </a:rPr>
                        <a:t>12.93</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dirty="0">
                          <a:solidFill>
                            <a:srgbClr val="0070C0"/>
                          </a:solidFill>
                          <a:effectLst/>
                          <a:latin typeface="Times New Roman" panose="02020603050405020304" pitchFamily="18" charset="0"/>
                          <a:cs typeface="Times New Roman" panose="02020603050405020304" pitchFamily="18" charset="0"/>
                        </a:rPr>
                        <a:t>12.97</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dirty="0">
                          <a:solidFill>
                            <a:srgbClr val="0070C0"/>
                          </a:solidFill>
                          <a:effectLst/>
                          <a:latin typeface="Times New Roman" panose="02020603050405020304" pitchFamily="18" charset="0"/>
                          <a:cs typeface="Times New Roman" panose="02020603050405020304" pitchFamily="18" charset="0"/>
                        </a:rPr>
                        <a:t>8.62</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1400" b="1" i="0" u="none" strike="noStrike" cap="none" spc="0" dirty="0">
                          <a:solidFill>
                            <a:srgbClr val="0070C0"/>
                          </a:solidFill>
                          <a:effectLst/>
                          <a:latin typeface="Times New Roman" panose="02020603050405020304" pitchFamily="18" charset="0"/>
                          <a:cs typeface="Times New Roman" panose="02020603050405020304" pitchFamily="18" charset="0"/>
                        </a:rPr>
                        <a:t>8.66</a:t>
                      </a:r>
                    </a:p>
                  </a:txBody>
                  <a:tcPr marL="9246" marR="9246" marT="58725" marB="58725"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84691754"/>
                  </a:ext>
                </a:extLst>
              </a:tr>
              <a:tr h="658481">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Mclust EDDA</a:t>
                      </a:r>
                    </a:p>
                  </a:txBody>
                  <a:tcPr marL="9246" marR="9246" marT="58725" marB="58725" anchor="b">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89.58</a:t>
                      </a:r>
                    </a:p>
                  </a:txBody>
                  <a:tcPr marL="9246" marR="9246" marT="58725" marB="58725"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89.41</a:t>
                      </a:r>
                    </a:p>
                  </a:txBody>
                  <a:tcPr marL="9246" marR="9246" marT="58725" marB="58725"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ctr" fontAlgn="b"/>
                      <a:r>
                        <a:rPr lang="en-US" sz="1400" b="1" i="0" u="none" strike="noStrike" cap="none" spc="0">
                          <a:solidFill>
                            <a:schemeClr val="tx1"/>
                          </a:solidFill>
                          <a:effectLst/>
                          <a:latin typeface="Times New Roman" panose="02020603050405020304" pitchFamily="18" charset="0"/>
                          <a:cs typeface="Times New Roman" panose="02020603050405020304" pitchFamily="18" charset="0"/>
                        </a:rPr>
                        <a:t>12.93</a:t>
                      </a:r>
                    </a:p>
                  </a:txBody>
                  <a:tcPr marL="9246" marR="9246" marT="58725" marB="58725"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ctr" fontAlgn="b"/>
                      <a:r>
                        <a:rPr lang="en-US" sz="1400" b="1" i="0" u="none" strike="noStrike" cap="none" spc="0" dirty="0">
                          <a:solidFill>
                            <a:schemeClr val="tx1"/>
                          </a:solidFill>
                          <a:effectLst/>
                          <a:latin typeface="Times New Roman" panose="02020603050405020304" pitchFamily="18" charset="0"/>
                          <a:cs typeface="Times New Roman" panose="02020603050405020304" pitchFamily="18" charset="0"/>
                        </a:rPr>
                        <a:t>12.97</a:t>
                      </a:r>
                    </a:p>
                  </a:txBody>
                  <a:tcPr marL="9246" marR="9246" marT="58725" marB="58725"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ctr" fontAlgn="b"/>
                      <a:r>
                        <a:rPr lang="en-US" sz="1400" b="1" i="0" u="none" strike="noStrike" cap="none" spc="0" dirty="0">
                          <a:solidFill>
                            <a:schemeClr val="tx1"/>
                          </a:solidFill>
                          <a:effectLst/>
                          <a:latin typeface="Times New Roman" panose="02020603050405020304" pitchFamily="18" charset="0"/>
                          <a:cs typeface="Times New Roman" panose="02020603050405020304" pitchFamily="18" charset="0"/>
                        </a:rPr>
                        <a:t>8.62</a:t>
                      </a:r>
                    </a:p>
                  </a:txBody>
                  <a:tcPr marL="9246" marR="9246" marT="58725" marB="58725"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ctr" fontAlgn="b"/>
                      <a:r>
                        <a:rPr lang="en-US" sz="1400" b="1" i="0" u="none" strike="noStrike" cap="none" spc="0" dirty="0">
                          <a:solidFill>
                            <a:schemeClr val="tx1"/>
                          </a:solidFill>
                          <a:effectLst/>
                          <a:latin typeface="Times New Roman" panose="02020603050405020304" pitchFamily="18" charset="0"/>
                          <a:cs typeface="Times New Roman" panose="02020603050405020304" pitchFamily="18" charset="0"/>
                        </a:rPr>
                        <a:t>8.66</a:t>
                      </a:r>
                    </a:p>
                  </a:txBody>
                  <a:tcPr marL="9246" marR="9246" marT="58725" marB="58725" anchor="b">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3324131456"/>
                  </a:ext>
                </a:extLst>
              </a:tr>
            </a:tbl>
          </a:graphicData>
        </a:graphic>
      </p:graphicFrame>
    </p:spTree>
    <p:extLst>
      <p:ext uri="{BB962C8B-B14F-4D97-AF65-F5344CB8AC3E}">
        <p14:creationId xmlns:p14="http://schemas.microsoft.com/office/powerpoint/2010/main" val="427604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10FC-9AE1-724B-8F32-2797A275BAD3}"/>
              </a:ext>
            </a:extLst>
          </p:cNvPr>
          <p:cNvSpPr>
            <a:spLocks noGrp="1"/>
          </p:cNvSpPr>
          <p:nvPr>
            <p:ph type="title"/>
          </p:nvPr>
        </p:nvSpPr>
        <p:spPr>
          <a:xfrm>
            <a:off x="0" y="0"/>
            <a:ext cx="9144000" cy="565265"/>
          </a:xfrm>
        </p:spPr>
        <p:txBody>
          <a:bodyPr anchor="b">
            <a:normAutofit/>
          </a:bodyPr>
          <a:lstStyle/>
          <a:p>
            <a:pPr algn="ctr"/>
            <a:r>
              <a:rPr lang="en-US" dirty="0">
                <a:latin typeface="Times New Roman" panose="02020603050405020304" pitchFamily="18" charset="0"/>
                <a:cs typeface="Times New Roman" panose="02020603050405020304" pitchFamily="18" charset="0"/>
              </a:rPr>
              <a:t>Conclusion</a:t>
            </a:r>
          </a:p>
        </p:txBody>
      </p:sp>
      <p:graphicFrame>
        <p:nvGraphicFramePr>
          <p:cNvPr id="11" name="Content Placeholder 10">
            <a:extLst>
              <a:ext uri="{FF2B5EF4-FFF2-40B4-BE49-F238E27FC236}">
                <a16:creationId xmlns:a16="http://schemas.microsoft.com/office/drawing/2014/main" id="{F66A0438-1A7C-407C-87B0-E56875097FEC}"/>
              </a:ext>
            </a:extLst>
          </p:cNvPr>
          <p:cNvGraphicFramePr>
            <a:graphicFrameLocks noGrp="1"/>
          </p:cNvGraphicFramePr>
          <p:nvPr>
            <p:ph idx="1"/>
            <p:extLst>
              <p:ext uri="{D42A27DB-BD31-4B8C-83A1-F6EECF244321}">
                <p14:modId xmlns:p14="http://schemas.microsoft.com/office/powerpoint/2010/main" val="1729730797"/>
              </p:ext>
            </p:extLst>
          </p:nvPr>
        </p:nvGraphicFramePr>
        <p:xfrm>
          <a:off x="0" y="565265"/>
          <a:ext cx="9144000" cy="5606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82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12FE-3687-4714-A243-FD96CDAEF6EB}"/>
              </a:ext>
            </a:extLst>
          </p:cNvPr>
          <p:cNvSpPr>
            <a:spLocks noGrp="1"/>
          </p:cNvSpPr>
          <p:nvPr>
            <p:ph type="title"/>
          </p:nvPr>
        </p:nvSpPr>
        <p:spPr>
          <a:xfrm>
            <a:off x="0" y="0"/>
            <a:ext cx="9144000" cy="80715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References</a:t>
            </a:r>
            <a:br>
              <a:rPr lang="en-US" dirty="0"/>
            </a:br>
            <a:endParaRPr lang="en-US" dirty="0"/>
          </a:p>
        </p:txBody>
      </p:sp>
      <p:sp>
        <p:nvSpPr>
          <p:cNvPr id="4" name="TextBox 3">
            <a:extLst>
              <a:ext uri="{FF2B5EF4-FFF2-40B4-BE49-F238E27FC236}">
                <a16:creationId xmlns:a16="http://schemas.microsoft.com/office/drawing/2014/main" id="{0991F5C8-A5C0-4725-A895-0A4D1B59D3EC}"/>
              </a:ext>
            </a:extLst>
          </p:cNvPr>
          <p:cNvSpPr txBox="1"/>
          <p:nvPr/>
        </p:nvSpPr>
        <p:spPr>
          <a:xfrm>
            <a:off x="0" y="1963876"/>
            <a:ext cx="9144000" cy="4078039"/>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Internet Resources</a:t>
            </a:r>
          </a:p>
          <a:p>
            <a:r>
              <a:rPr lang="en-US" dirty="0">
                <a:latin typeface="Times New Roman" panose="02020603050405020304" pitchFamily="18" charset="0"/>
                <a:cs typeface="Times New Roman" panose="02020603050405020304" pitchFamily="18" charset="0"/>
              </a:rPr>
              <a:t>1. </a:t>
            </a:r>
            <a:r>
              <a:rPr lang="en-US" sz="1100" dirty="0">
                <a:latin typeface="Times New Roman" panose="02020603050405020304" pitchFamily="18" charset="0"/>
                <a:cs typeface="Times New Roman" panose="02020603050405020304" pitchFamily="18" charset="0"/>
              </a:rPr>
              <a:t>http://www.sthda.com/english/wiki/one-way-anova-test-in-r</a:t>
            </a:r>
          </a:p>
          <a:p>
            <a:r>
              <a:rPr lang="en-US" sz="1100" dirty="0">
                <a:latin typeface="Times New Roman" panose="02020603050405020304" pitchFamily="18" charset="0"/>
                <a:cs typeface="Times New Roman" panose="02020603050405020304" pitchFamily="18" charset="0"/>
              </a:rPr>
              <a:t>2. https://www.guru99.com/r-anova-tutorial.html</a:t>
            </a:r>
          </a:p>
          <a:p>
            <a:r>
              <a:rPr lang="en-US" sz="1100" dirty="0">
                <a:latin typeface="Times New Roman" panose="02020603050405020304" pitchFamily="18" charset="0"/>
                <a:cs typeface="Times New Roman" panose="02020603050405020304" pitchFamily="18" charset="0"/>
              </a:rPr>
              <a:t>3. https://gexijin.github.io/learnR/importing-data-and-managing-files.html</a:t>
            </a:r>
          </a:p>
          <a:p>
            <a:r>
              <a:rPr lang="en-US" sz="1100" dirty="0">
                <a:latin typeface="Times New Roman" panose="02020603050405020304" pitchFamily="18" charset="0"/>
                <a:cs typeface="Times New Roman" panose="02020603050405020304" pitchFamily="18" charset="0"/>
              </a:rPr>
              <a:t>4. https://agroninfotech.blogspot.com/2021/11/rapid-publication-ready-anova-table-in-r.html</a:t>
            </a:r>
          </a:p>
          <a:p>
            <a:r>
              <a:rPr lang="en-US" sz="1100" dirty="0">
                <a:latin typeface="Times New Roman" panose="02020603050405020304" pitchFamily="18" charset="0"/>
                <a:cs typeface="Times New Roman" panose="02020603050405020304" pitchFamily="18" charset="0"/>
              </a:rPr>
              <a:t>5. https://gexijin.github.io/learnR/index.html</a:t>
            </a:r>
          </a:p>
          <a:p>
            <a:r>
              <a:rPr lang="en-US" sz="1100" dirty="0">
                <a:latin typeface="Times New Roman" panose="02020603050405020304" pitchFamily="18" charset="0"/>
                <a:cs typeface="Times New Roman" panose="02020603050405020304" pitchFamily="18" charset="0"/>
              </a:rPr>
              <a:t>6. https://stats.oarc.ucla.edu/r/dae/multinomial-logistic-regression/</a:t>
            </a:r>
          </a:p>
          <a:p>
            <a:r>
              <a:rPr lang="en-US" sz="1100" dirty="0">
                <a:latin typeface="Times New Roman" panose="02020603050405020304" pitchFamily="18" charset="0"/>
                <a:cs typeface="Times New Roman" panose="02020603050405020304" pitchFamily="18" charset="0"/>
              </a:rPr>
              <a:t>7. https://rpubs.com/lmorgan95/ISLR_CH4_Solutions</a:t>
            </a:r>
          </a:p>
          <a:p>
            <a:r>
              <a:rPr lang="en-US" sz="1100" dirty="0">
                <a:latin typeface="Times New Roman" panose="02020603050405020304" pitchFamily="18" charset="0"/>
                <a:cs typeface="Times New Roman" panose="02020603050405020304" pitchFamily="18" charset="0"/>
              </a:rPr>
              <a:t>8. https://rpubs.com/zlzlzl2/754880</a:t>
            </a:r>
          </a:p>
          <a:p>
            <a:r>
              <a:rPr lang="en-US" sz="1100" dirty="0">
                <a:latin typeface="Times New Roman" panose="02020603050405020304" pitchFamily="18" charset="0"/>
                <a:cs typeface="Times New Roman" panose="02020603050405020304" pitchFamily="18" charset="0"/>
              </a:rPr>
              <a:t>9. https://rpubs.com/Richie222/853114</a:t>
            </a:r>
          </a:p>
          <a:p>
            <a:r>
              <a:rPr lang="en-US" sz="1100" dirty="0">
                <a:latin typeface="Times New Roman" panose="02020603050405020304" pitchFamily="18" charset="0"/>
                <a:cs typeface="Times New Roman" panose="02020603050405020304" pitchFamily="18" charset="0"/>
              </a:rPr>
              <a:t>10. https://pages.cms.hu-berlin.de/EOL/gcg_quantitative-methods/Lab11_LDA_Model-assessment.html#Linear_Discriminant_Analysis</a:t>
            </a:r>
          </a:p>
          <a:p>
            <a:r>
              <a:rPr lang="en-US" sz="1100" dirty="0">
                <a:latin typeface="Times New Roman" panose="02020603050405020304" pitchFamily="18" charset="0"/>
                <a:cs typeface="Times New Roman" panose="02020603050405020304" pitchFamily="18" charset="0"/>
              </a:rPr>
              <a:t>11. </a:t>
            </a:r>
            <a:r>
              <a:rPr lang="en-US" sz="1100" dirty="0" err="1">
                <a:latin typeface="Times New Roman" panose="02020603050405020304" pitchFamily="18" charset="0"/>
                <a:cs typeface="Times New Roman" panose="02020603050405020304" pitchFamily="18" charset="0"/>
              </a:rPr>
              <a:t>MCLust</a:t>
            </a:r>
            <a:r>
              <a:rPr lang="en-US" sz="1100" dirty="0">
                <a:latin typeface="Times New Roman" panose="02020603050405020304" pitchFamily="18" charset="0"/>
                <a:cs typeface="Times New Roman" panose="02020603050405020304" pitchFamily="18" charset="0"/>
              </a:rPr>
              <a:t> : https://www.ncbi.nlm.nih.gov/pmc/articles/PMC5096736/pdf/nihms793803.pdf</a:t>
            </a:r>
          </a:p>
          <a:p>
            <a:r>
              <a:rPr lang="en-US" sz="1100" dirty="0">
                <a:latin typeface="Times New Roman" panose="02020603050405020304" pitchFamily="18" charset="0"/>
                <a:cs typeface="Times New Roman" panose="02020603050405020304" pitchFamily="18" charset="0"/>
              </a:rPr>
              <a:t>12. LDA: http://rstudio-pubs-static.s3.amazonaws.com/35817_2552e05f1d4e4db8ba87b334101a43da.html</a:t>
            </a:r>
          </a:p>
          <a:p>
            <a:r>
              <a:rPr lang="en-US" sz="1100" dirty="0">
                <a:latin typeface="Times New Roman" panose="02020603050405020304" pitchFamily="18" charset="0"/>
                <a:cs typeface="Times New Roman" panose="02020603050405020304" pitchFamily="18" charset="0"/>
              </a:rPr>
              <a:t>13. https://stats.oarc.ucla.edu/r/dae/multinomial-logistic-regression/</a:t>
            </a:r>
          </a:p>
          <a:p>
            <a:r>
              <a:rPr lang="en-US" sz="1100" dirty="0">
                <a:latin typeface="Times New Roman" panose="02020603050405020304" pitchFamily="18" charset="0"/>
                <a:cs typeface="Times New Roman" panose="02020603050405020304" pitchFamily="18" charset="0"/>
              </a:rPr>
              <a:t>14. https://sites.stat.washington.edu/mclust/</a:t>
            </a:r>
          </a:p>
          <a:p>
            <a:r>
              <a:rPr lang="en-US" sz="1100" dirty="0">
                <a:latin typeface="Times New Roman" panose="02020603050405020304" pitchFamily="18" charset="0"/>
                <a:cs typeface="Times New Roman" panose="02020603050405020304" pitchFamily="18" charset="0"/>
              </a:rPr>
              <a:t>15. https://bradleyboehmke.github.io/HOML/model-clustering.html</a:t>
            </a:r>
          </a:p>
          <a:p>
            <a:r>
              <a:rPr lang="en-US" sz="1100" dirty="0">
                <a:latin typeface="Times New Roman" panose="02020603050405020304" pitchFamily="18" charset="0"/>
                <a:cs typeface="Times New Roman" panose="02020603050405020304" pitchFamily="18" charset="0"/>
              </a:rPr>
              <a:t>16. Textbook: An Introduction to Statistical Learning With </a:t>
            </a:r>
            <a:r>
              <a:rPr lang="en-US" sz="1100" dirty="0" err="1">
                <a:latin typeface="Times New Roman" panose="02020603050405020304" pitchFamily="18" charset="0"/>
                <a:cs typeface="Times New Roman" panose="02020603050405020304" pitchFamily="18" charset="0"/>
              </a:rPr>
              <a:t>Appliaction</a:t>
            </a:r>
            <a:r>
              <a:rPr lang="en-US" sz="1100" dirty="0">
                <a:latin typeface="Times New Roman" panose="02020603050405020304" pitchFamily="18" charset="0"/>
                <a:cs typeface="Times New Roman" panose="02020603050405020304" pitchFamily="18" charset="0"/>
              </a:rPr>
              <a:t> in R by Gareth James, Daniela Witten, Trevor Hastie and Robert </a:t>
            </a:r>
            <a:r>
              <a:rPr lang="en-US" sz="1100" dirty="0" err="1">
                <a:latin typeface="Times New Roman" panose="02020603050405020304" pitchFamily="18" charset="0"/>
                <a:cs typeface="Times New Roman" panose="02020603050405020304" pitchFamily="18" charset="0"/>
              </a:rPr>
              <a:t>Tibshirani</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17. STAT 602 and 601 Lecture Slides and Videos</a:t>
            </a:r>
          </a:p>
          <a:p>
            <a:r>
              <a:rPr lang="en-US" sz="1100" dirty="0">
                <a:latin typeface="Times New Roman" panose="02020603050405020304" pitchFamily="18" charset="0"/>
                <a:cs typeface="Times New Roman" panose="02020603050405020304" pitchFamily="18" charset="0"/>
              </a:rPr>
              <a:t>18. https://alessiopassalacqua.github.io/getstrongeR-Rstats/readings.html</a:t>
            </a:r>
          </a:p>
          <a:p>
            <a:r>
              <a:rPr lang="en-US" sz="1100" dirty="0">
                <a:latin typeface="Times New Roman" panose="02020603050405020304" pitchFamily="18" charset="0"/>
                <a:cs typeface="Times New Roman" panose="02020603050405020304" pitchFamily="18" charset="0"/>
              </a:rPr>
              <a:t>19. https://beta.rstudioconnect.com/content/2025/dplyr.nb.html</a:t>
            </a:r>
          </a:p>
          <a:p>
            <a:r>
              <a:rPr lang="en-US" sz="1100" dirty="0">
                <a:latin typeface="Times New Roman" panose="02020603050405020304" pitchFamily="18" charset="0"/>
                <a:cs typeface="Times New Roman" panose="02020603050405020304" pitchFamily="18" charset="0"/>
              </a:rPr>
              <a:t>20. https://alessiopassalacqua.github.io/getstrongeR-Rstats/readings.html</a:t>
            </a:r>
          </a:p>
          <a:p>
            <a:r>
              <a:rPr lang="en-US" sz="1100" dirty="0">
                <a:latin typeface="Times New Roman" panose="02020603050405020304" pitchFamily="18" charset="0"/>
                <a:cs typeface="Times New Roman" panose="02020603050405020304" pitchFamily="18" charset="0"/>
              </a:rPr>
              <a:t>21. https://www.webpages.uidaho.edu/~stevel/519/literatures/MCLUST%20for%20R.pdf</a:t>
            </a:r>
          </a:p>
          <a:p>
            <a:r>
              <a:rPr lang="en-US" sz="1100" dirty="0">
                <a:latin typeface="Times New Roman" panose="02020603050405020304" pitchFamily="18" charset="0"/>
                <a:cs typeface="Times New Roman" panose="02020603050405020304" pitchFamily="18" charset="0"/>
              </a:rPr>
              <a:t>22. https://bradleyboehmke.github.io/HOML/model-clustering.html </a:t>
            </a:r>
          </a:p>
        </p:txBody>
      </p:sp>
      <p:sp>
        <p:nvSpPr>
          <p:cNvPr id="6" name="TextBox 5">
            <a:extLst>
              <a:ext uri="{FF2B5EF4-FFF2-40B4-BE49-F238E27FC236}">
                <a16:creationId xmlns:a16="http://schemas.microsoft.com/office/drawing/2014/main" id="{8DC5EFD6-08DA-4AEE-98D5-748169D53000}"/>
              </a:ext>
            </a:extLst>
          </p:cNvPr>
          <p:cNvSpPr txBox="1"/>
          <p:nvPr/>
        </p:nvSpPr>
        <p:spPr>
          <a:xfrm>
            <a:off x="0" y="578881"/>
            <a:ext cx="9143999" cy="1384995"/>
          </a:xfrm>
          <a:prstGeom prst="rect">
            <a:avLst/>
          </a:prstGeom>
          <a:noFill/>
        </p:spPr>
        <p:txBody>
          <a:bodyPr wrap="square">
            <a:spAutoFit/>
          </a:bodyPr>
          <a:lstStyle/>
          <a:p>
            <a:pPr marL="342900" indent="-342900">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Mazhar, K. A. R. A., et al. "Seed size and shape analysis of registered common bean (Phaseolus vulgaris L.) cultivars in Turkey using digital photography." </a:t>
            </a:r>
            <a:r>
              <a:rPr lang="en-US" b="0" i="1" dirty="0">
                <a:solidFill>
                  <a:srgbClr val="222222"/>
                </a:solidFill>
                <a:effectLst/>
                <a:latin typeface="Times New Roman" panose="02020603050405020304" pitchFamily="18" charset="0"/>
                <a:cs typeface="Times New Roman" panose="02020603050405020304" pitchFamily="18" charset="0"/>
              </a:rPr>
              <a:t>Journal of Agricultural Sciences</a:t>
            </a:r>
            <a:r>
              <a:rPr lang="en-US" b="0" i="0" dirty="0">
                <a:solidFill>
                  <a:srgbClr val="222222"/>
                </a:solidFill>
                <a:effectLst/>
                <a:latin typeface="Times New Roman" panose="02020603050405020304" pitchFamily="18" charset="0"/>
                <a:cs typeface="Times New Roman" panose="02020603050405020304" pitchFamily="18" charset="0"/>
              </a:rPr>
              <a:t> 19.3 (2013): 219-234.</a:t>
            </a:r>
          </a:p>
          <a:p>
            <a:pPr marL="342900" indent="-342900">
              <a:buAutoNum type="arabicPeriod"/>
            </a:pPr>
            <a:r>
              <a:rPr lang="en-US" b="0" i="0" dirty="0" err="1">
                <a:solidFill>
                  <a:srgbClr val="222222"/>
                </a:solidFill>
                <a:effectLst/>
                <a:latin typeface="Times New Roman" panose="02020603050405020304" pitchFamily="18" charset="0"/>
                <a:cs typeface="Times New Roman" panose="02020603050405020304" pitchFamily="18" charset="0"/>
              </a:rPr>
              <a:t>Koklu</a:t>
            </a:r>
            <a:r>
              <a:rPr lang="en-US" b="0" i="0" dirty="0">
                <a:solidFill>
                  <a:srgbClr val="222222"/>
                </a:solidFill>
                <a:effectLst/>
                <a:latin typeface="Times New Roman" panose="02020603050405020304" pitchFamily="18" charset="0"/>
                <a:cs typeface="Times New Roman" panose="02020603050405020304" pitchFamily="18" charset="0"/>
              </a:rPr>
              <a:t>, Murat, and </a:t>
            </a:r>
            <a:r>
              <a:rPr lang="en-US" b="0" i="0" dirty="0" err="1">
                <a:solidFill>
                  <a:srgbClr val="222222"/>
                </a:solidFill>
                <a:effectLst/>
                <a:latin typeface="Times New Roman" panose="02020603050405020304" pitchFamily="18" charset="0"/>
                <a:cs typeface="Times New Roman" panose="02020603050405020304" pitchFamily="18" charset="0"/>
              </a:rPr>
              <a:t>Ilker</a:t>
            </a:r>
            <a:r>
              <a:rPr lang="en-US" b="0" i="0" dirty="0">
                <a:solidFill>
                  <a:srgbClr val="222222"/>
                </a:solidFill>
                <a:effectLst/>
                <a:latin typeface="Times New Roman" panose="02020603050405020304" pitchFamily="18" charset="0"/>
                <a:cs typeface="Times New Roman" panose="02020603050405020304" pitchFamily="18" charset="0"/>
              </a:rPr>
              <a:t> Ali </a:t>
            </a:r>
            <a:r>
              <a:rPr lang="en-US" b="0" i="0" dirty="0" err="1">
                <a:solidFill>
                  <a:srgbClr val="222222"/>
                </a:solidFill>
                <a:effectLst/>
                <a:latin typeface="Times New Roman" panose="02020603050405020304" pitchFamily="18" charset="0"/>
                <a:cs typeface="Times New Roman" panose="02020603050405020304" pitchFamily="18" charset="0"/>
              </a:rPr>
              <a:t>Ozkan</a:t>
            </a:r>
            <a:r>
              <a:rPr lang="en-US" b="0" i="0" dirty="0">
                <a:solidFill>
                  <a:srgbClr val="222222"/>
                </a:solidFill>
                <a:effectLst/>
                <a:latin typeface="Times New Roman" panose="02020603050405020304" pitchFamily="18" charset="0"/>
                <a:cs typeface="Times New Roman" panose="02020603050405020304" pitchFamily="18" charset="0"/>
              </a:rPr>
              <a:t>. "Multiclass classification of dry beans using computer vision and machine learning techniques." </a:t>
            </a:r>
            <a:r>
              <a:rPr lang="en-US" b="0" i="1" dirty="0">
                <a:solidFill>
                  <a:srgbClr val="222222"/>
                </a:solidFill>
                <a:effectLst/>
                <a:latin typeface="Times New Roman" panose="02020603050405020304" pitchFamily="18" charset="0"/>
                <a:cs typeface="Times New Roman" panose="02020603050405020304" pitchFamily="18" charset="0"/>
              </a:rPr>
              <a:t>Computers and Electronics in Agriculture</a:t>
            </a:r>
            <a:r>
              <a:rPr lang="en-US" b="0" i="0" dirty="0">
                <a:solidFill>
                  <a:srgbClr val="222222"/>
                </a:solidFill>
                <a:effectLst/>
                <a:latin typeface="Times New Roman" panose="02020603050405020304" pitchFamily="18" charset="0"/>
                <a:cs typeface="Times New Roman" panose="02020603050405020304" pitchFamily="18" charset="0"/>
              </a:rPr>
              <a:t> 174 (2020): 105507.</a:t>
            </a:r>
          </a:p>
          <a:p>
            <a:pPr marL="342900" indent="-342900">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James, Gareth, et al. </a:t>
            </a:r>
            <a:r>
              <a:rPr lang="en-US" b="0" i="1" dirty="0">
                <a:solidFill>
                  <a:srgbClr val="222222"/>
                </a:solidFill>
                <a:effectLst/>
                <a:latin typeface="Times New Roman" panose="02020603050405020304" pitchFamily="18" charset="0"/>
                <a:cs typeface="Times New Roman" panose="02020603050405020304" pitchFamily="18" charset="0"/>
              </a:rPr>
              <a:t>An introduction to statistical learning</a:t>
            </a:r>
            <a:r>
              <a:rPr lang="en-US" b="0" i="0" dirty="0">
                <a:solidFill>
                  <a:srgbClr val="222222"/>
                </a:solidFill>
                <a:effectLst/>
                <a:latin typeface="Times New Roman" panose="02020603050405020304" pitchFamily="18" charset="0"/>
                <a:cs typeface="Times New Roman" panose="02020603050405020304" pitchFamily="18" charset="0"/>
              </a:rPr>
              <a:t>. Vol. 112. New York: springer, 2013.</a:t>
            </a:r>
            <a:endParaRPr lang="en-US" u="sng" dirty="0">
              <a:latin typeface="Times New Roman" panose="02020603050405020304" pitchFamily="18" charset="0"/>
              <a:cs typeface="Times New Roman" panose="02020603050405020304" pitchFamily="18" charset="0"/>
            </a:endParaRPr>
          </a:p>
          <a:p>
            <a:r>
              <a:rPr lang="en-US" dirty="0">
                <a:solidFill>
                  <a:srgbClr val="222222"/>
                </a:solidFill>
                <a:latin typeface="Times New Roman" panose="02020603050405020304" pitchFamily="18" charset="0"/>
                <a:cs typeface="Times New Roman" panose="02020603050405020304" pitchFamily="18" charset="0"/>
              </a:rPr>
              <a:t>4.     Lecture Notes and Materials From Stat 601 and Stat 602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96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 y="812155"/>
            <a:ext cx="9143998" cy="4659005"/>
          </a:xfrm>
        </p:spPr>
        <p:txBody>
          <a:bodyPr>
            <a:normAutofit fontScale="92500" lnSpcReduction="10000"/>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Dry bean cultivation is practiced in Turkey and Asian countries usually in the form of populations containing mixed species of seeds.</a:t>
            </a:r>
          </a:p>
          <a:p>
            <a:pPr algn="just"/>
            <a:r>
              <a:rPr lang="en-US" sz="2200" dirty="0">
                <a:solidFill>
                  <a:srgbClr val="000000"/>
                </a:solidFill>
                <a:latin typeface="Times New Roman" panose="02020603050405020304" pitchFamily="18" charset="0"/>
                <a:cs typeface="Times New Roman" panose="02020603050405020304" pitchFamily="18" charset="0"/>
              </a:rPr>
              <a:t>As </a:t>
            </a:r>
            <a:r>
              <a:rPr lang="en-US" sz="2200" b="0" i="0" dirty="0">
                <a:solidFill>
                  <a:srgbClr val="000000"/>
                </a:solidFill>
                <a:effectLst/>
                <a:latin typeface="Times New Roman" panose="02020603050405020304" pitchFamily="18" charset="0"/>
                <a:cs typeface="Times New Roman" panose="02020603050405020304" pitchFamily="18" charset="0"/>
              </a:rPr>
              <a:t>different populations containing different genotypes are cultivated, the final products contain different species of seeds. </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Finally, when the dry bean seeds obtained from population cultivation are released to the market without being separated by species, the market value decreases immensely. [2]</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Because of the wide range of genetic diversity of dry bean, seed classification is essential for marketing and production.</a:t>
            </a:r>
          </a:p>
          <a:p>
            <a:pPr algn="just"/>
            <a:r>
              <a:rPr lang="en-US" sz="2200" dirty="0">
                <a:latin typeface="Times New Roman" panose="02020603050405020304" pitchFamily="18" charset="0"/>
                <a:cs typeface="Times New Roman" panose="02020603050405020304" pitchFamily="18" charset="0"/>
              </a:rPr>
              <a:t>To establish a sustainable agricultural system, </a:t>
            </a:r>
            <a:r>
              <a:rPr lang="en-US" sz="2200" dirty="0" err="1">
                <a:latin typeface="Times New Roman" panose="02020603050405020304" pitchFamily="18" charset="0"/>
                <a:cs typeface="Times New Roman" panose="02020603050405020304" pitchFamily="18" charset="0"/>
              </a:rPr>
              <a:t>Koklu</a:t>
            </a:r>
            <a:r>
              <a:rPr lang="en-US" sz="2200" dirty="0">
                <a:latin typeface="Times New Roman" panose="02020603050405020304" pitchFamily="18" charset="0"/>
                <a:cs typeface="Times New Roman" panose="02020603050405020304" pitchFamily="18" charset="0"/>
              </a:rPr>
              <a:t> et al. [1] provided  method for obtaining uniform seed varieties from crop production.</a:t>
            </a:r>
          </a:p>
          <a:p>
            <a:pPr algn="just"/>
            <a:r>
              <a:rPr lang="en-US" sz="2200" dirty="0">
                <a:latin typeface="Times New Roman" panose="02020603050405020304" pitchFamily="18" charset="0"/>
                <a:cs typeface="Times New Roman" panose="02020603050405020304" pitchFamily="18" charset="0"/>
              </a:rPr>
              <a:t>To address the problem of market value, </a:t>
            </a:r>
            <a:r>
              <a:rPr lang="en-US" sz="2200" dirty="0" err="1">
                <a:latin typeface="Times New Roman" panose="02020603050405020304" pitchFamily="18" charset="0"/>
                <a:cs typeface="Times New Roman" panose="02020603050405020304" pitchFamily="18" charset="0"/>
              </a:rPr>
              <a:t>Koklu</a:t>
            </a:r>
            <a:r>
              <a:rPr lang="en-US" sz="2200" dirty="0">
                <a:latin typeface="Times New Roman" panose="02020603050405020304" pitchFamily="18" charset="0"/>
                <a:cs typeface="Times New Roman" panose="02020603050405020304" pitchFamily="18" charset="0"/>
              </a:rPr>
              <a:t> et al. [1] created distinct classification algorithms for seven different registered varieties of dry beans with comparable characteristics in order to achieve consistent seed categorization.</a:t>
            </a:r>
          </a:p>
        </p:txBody>
      </p:sp>
      <p:sp>
        <p:nvSpPr>
          <p:cNvPr id="6" name="Title 3"/>
          <p:cNvSpPr>
            <a:spLocks noGrp="1"/>
          </p:cNvSpPr>
          <p:nvPr>
            <p:ph type="title"/>
          </p:nvPr>
        </p:nvSpPr>
        <p:spPr>
          <a:xfrm>
            <a:off x="-1" y="0"/>
            <a:ext cx="9143999" cy="583555"/>
          </a:xfrm>
        </p:spPr>
        <p:txBody>
          <a:bodyPr>
            <a:normAutofit/>
          </a:bodyPr>
          <a:lstStyle/>
          <a:p>
            <a:pPr algn="ctr"/>
            <a:r>
              <a:rPr lang="en-US">
                <a:latin typeface="Times New Roman" panose="02020603050405020304" pitchFamily="18" charset="0"/>
                <a:cs typeface="Times New Roman" panose="02020603050405020304" pitchFamily="18" charset="0"/>
              </a:rPr>
              <a:t>BACKGROUND STUDY</a:t>
            </a:r>
          </a:p>
        </p:txBody>
      </p:sp>
      <p:sp>
        <p:nvSpPr>
          <p:cNvPr id="8" name="TextBox 7">
            <a:extLst>
              <a:ext uri="{FF2B5EF4-FFF2-40B4-BE49-F238E27FC236}">
                <a16:creationId xmlns:a16="http://schemas.microsoft.com/office/drawing/2014/main" id="{183984FE-67ED-40D4-B8DF-7672F8DF15ED}"/>
              </a:ext>
            </a:extLst>
          </p:cNvPr>
          <p:cNvSpPr txBox="1"/>
          <p:nvPr/>
        </p:nvSpPr>
        <p:spPr>
          <a:xfrm>
            <a:off x="144776" y="5654040"/>
            <a:ext cx="8999222" cy="738664"/>
          </a:xfrm>
          <a:prstGeom prst="rect">
            <a:avLst/>
          </a:prstGeom>
          <a:noFill/>
        </p:spPr>
        <p:txBody>
          <a:bodyPr wrap="square">
            <a:spAutoFit/>
          </a:bodyPr>
          <a:lstStyle/>
          <a:p>
            <a:r>
              <a:rPr lang="en-US" b="0">
                <a:solidFill>
                  <a:srgbClr val="222222"/>
                </a:solidFill>
                <a:effectLst/>
                <a:latin typeface="Times New Roman" panose="02020603050405020304" pitchFamily="18" charset="0"/>
                <a:cs typeface="Times New Roman" panose="02020603050405020304" pitchFamily="18" charset="0"/>
              </a:rPr>
              <a:t>[1] Computers and Electronics in Agriculture 174 (2020): 105507.</a:t>
            </a:r>
          </a:p>
          <a:p>
            <a:r>
              <a:rPr lang="en-US" b="0">
                <a:solidFill>
                  <a:srgbClr val="222222"/>
                </a:solidFill>
                <a:effectLst/>
                <a:latin typeface="Times New Roman" panose="02020603050405020304" pitchFamily="18" charset="0"/>
                <a:cs typeface="Times New Roman" panose="02020603050405020304" pitchFamily="18" charset="0"/>
              </a:rPr>
              <a:t>[2] Journal of Agriculture and Food Sciences 26.1 (2012): 15-26.</a:t>
            </a:r>
            <a:endParaRPr lang="en-US">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278001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808-C39C-49D6-9323-911765768027}"/>
              </a:ext>
            </a:extLst>
          </p:cNvPr>
          <p:cNvSpPr>
            <a:spLocks noGrp="1"/>
          </p:cNvSpPr>
          <p:nvPr>
            <p:ph type="title"/>
          </p:nvPr>
        </p:nvSpPr>
        <p:spPr>
          <a:xfrm>
            <a:off x="0" y="0"/>
            <a:ext cx="9144000" cy="514350"/>
          </a:xfrm>
        </p:spPr>
        <p:txBody>
          <a:bodyPr/>
          <a:lstStyle/>
          <a:p>
            <a:pPr algn="ctr"/>
            <a:r>
              <a:rPr lang="en-US">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697303FC-3ECD-4E98-872F-E5A891EEF1FE}"/>
              </a:ext>
            </a:extLst>
          </p:cNvPr>
          <p:cNvSpPr>
            <a:spLocks noGrp="1"/>
          </p:cNvSpPr>
          <p:nvPr>
            <p:ph idx="1"/>
          </p:nvPr>
        </p:nvSpPr>
        <p:spPr>
          <a:xfrm>
            <a:off x="0" y="640081"/>
            <a:ext cx="9144000" cy="4949190"/>
          </a:xfrm>
        </p:spPr>
        <p:txBody>
          <a:bodyPr>
            <a:normAutofit/>
          </a:bodyPr>
          <a:lstStyle/>
          <a:p>
            <a:r>
              <a:rPr lang="en-US" sz="2000">
                <a:latin typeface="Times New Roman" panose="02020603050405020304" pitchFamily="18" charset="0"/>
                <a:cs typeface="Times New Roman" panose="02020603050405020304" pitchFamily="18" charset="0"/>
              </a:rPr>
              <a:t>For the model classification, </a:t>
            </a:r>
            <a:r>
              <a:rPr lang="en-US" sz="2000" err="1">
                <a:latin typeface="Times New Roman" panose="02020603050405020304" pitchFamily="18" charset="0"/>
                <a:cs typeface="Times New Roman" panose="02020603050405020304" pitchFamily="18" charset="0"/>
              </a:rPr>
              <a:t>koklu</a:t>
            </a:r>
            <a:r>
              <a:rPr lang="en-US" sz="2000">
                <a:latin typeface="Times New Roman" panose="02020603050405020304" pitchFamily="18" charset="0"/>
                <a:cs typeface="Times New Roman" panose="02020603050405020304" pitchFamily="18" charset="0"/>
              </a:rPr>
              <a:t> et al. have taken 13,611 grain images of seven different registered dry beans and applied different classification algorithms [1].</a:t>
            </a:r>
          </a:p>
          <a:p>
            <a:r>
              <a:rPr lang="en-US" sz="2000" b="0" i="0">
                <a:solidFill>
                  <a:srgbClr val="000000"/>
                </a:solidFill>
                <a:effectLst/>
                <a:latin typeface="Times New Roman" panose="02020603050405020304" pitchFamily="18" charset="0"/>
                <a:cs typeface="Times New Roman" panose="02020603050405020304" pitchFamily="18" charset="0"/>
              </a:rPr>
              <a:t>Multilayer perceptron (MLP), Support Vector Machine (SVM), k-Nearest Neighbors (</a:t>
            </a:r>
            <a:r>
              <a:rPr lang="en-US" sz="2000" b="0" i="0" err="1">
                <a:solidFill>
                  <a:srgbClr val="000000"/>
                </a:solidFill>
                <a:effectLst/>
                <a:latin typeface="Times New Roman" panose="02020603050405020304" pitchFamily="18" charset="0"/>
                <a:cs typeface="Times New Roman" panose="02020603050405020304" pitchFamily="18" charset="0"/>
              </a:rPr>
              <a:t>kNN</a:t>
            </a:r>
            <a:r>
              <a:rPr lang="en-US" sz="2000" b="0" i="0">
                <a:solidFill>
                  <a:srgbClr val="000000"/>
                </a:solidFill>
                <a:effectLst/>
                <a:latin typeface="Times New Roman" panose="02020603050405020304" pitchFamily="18" charset="0"/>
                <a:cs typeface="Times New Roman" panose="02020603050405020304" pitchFamily="18" charset="0"/>
              </a:rPr>
              <a:t>), Decision Tree (DT) classification models were created with 10-fold cross validation and performance metrics were compared [1].</a:t>
            </a:r>
          </a:p>
          <a:p>
            <a:r>
              <a:rPr lang="en-US" sz="2000" b="0" i="0">
                <a:solidFill>
                  <a:srgbClr val="000000"/>
                </a:solidFill>
                <a:effectLst/>
                <a:latin typeface="Times New Roman" panose="02020603050405020304" pitchFamily="18" charset="0"/>
                <a:cs typeface="Times New Roman" panose="02020603050405020304" pitchFamily="18" charset="0"/>
              </a:rPr>
              <a:t>Overall correct classification rates have been determined as 91.73%, 93.13%, 87.92%</a:t>
            </a:r>
            <a:br>
              <a:rPr lang="en-US" sz="2000" b="0" i="0">
                <a:solidFill>
                  <a:srgbClr val="000000"/>
                </a:solidFill>
                <a:effectLst/>
                <a:latin typeface="Times New Roman" panose="02020603050405020304" pitchFamily="18" charset="0"/>
                <a:cs typeface="Times New Roman" panose="02020603050405020304" pitchFamily="18" charset="0"/>
              </a:rPr>
            </a:br>
            <a:r>
              <a:rPr lang="en-US" sz="2000" b="0" i="0">
                <a:solidFill>
                  <a:srgbClr val="000000"/>
                </a:solidFill>
                <a:effectLst/>
                <a:latin typeface="Times New Roman" panose="02020603050405020304" pitchFamily="18" charset="0"/>
                <a:cs typeface="Times New Roman" panose="02020603050405020304" pitchFamily="18" charset="0"/>
              </a:rPr>
              <a:t>and 92.52% for MLP, SVM, </a:t>
            </a:r>
            <a:r>
              <a:rPr lang="en-US" sz="2000" b="0" i="0" err="1">
                <a:solidFill>
                  <a:srgbClr val="000000"/>
                </a:solidFill>
                <a:effectLst/>
                <a:latin typeface="Times New Roman" panose="02020603050405020304" pitchFamily="18" charset="0"/>
                <a:cs typeface="Times New Roman" panose="02020603050405020304" pitchFamily="18" charset="0"/>
              </a:rPr>
              <a:t>kNN</a:t>
            </a:r>
            <a:r>
              <a:rPr lang="en-US" sz="2000" b="0" i="0">
                <a:solidFill>
                  <a:srgbClr val="000000"/>
                </a:solidFill>
                <a:effectLst/>
                <a:latin typeface="Times New Roman" panose="02020603050405020304" pitchFamily="18" charset="0"/>
                <a:cs typeface="Times New Roman" panose="02020603050405020304" pitchFamily="18" charset="0"/>
              </a:rPr>
              <a:t> and DT, respectively</a:t>
            </a:r>
            <a:r>
              <a:rPr lang="en-US" sz="2000">
                <a:latin typeface="Times New Roman" panose="02020603050405020304" pitchFamily="18" charset="0"/>
                <a:cs typeface="Times New Roman" panose="02020603050405020304" pitchFamily="18" charset="0"/>
              </a:rPr>
              <a:t> [1]</a:t>
            </a:r>
          </a:p>
          <a:p>
            <a:r>
              <a:rPr lang="en-US" sz="2000">
                <a:latin typeface="Times New Roman" panose="02020603050405020304" pitchFamily="18" charset="0"/>
                <a:cs typeface="Times New Roman" panose="02020603050405020304" pitchFamily="18" charset="0"/>
              </a:rPr>
              <a:t>For our project, we will do a brief exploratory data analysis with the beans data and apply different classification algorithms to justify the published result.</a:t>
            </a:r>
          </a:p>
          <a:p>
            <a:r>
              <a:rPr lang="en-US" sz="2000">
                <a:latin typeface="Times New Roman" panose="02020603050405020304" pitchFamily="18" charset="0"/>
                <a:cs typeface="Times New Roman" panose="02020603050405020304" pitchFamily="18" charset="0"/>
              </a:rPr>
              <a:t>Next, with a certain price for every class of beans, we will predict the price for our data set.</a:t>
            </a:r>
          </a:p>
          <a:p>
            <a:r>
              <a:rPr lang="en-US" sz="2000">
                <a:latin typeface="Times New Roman" panose="02020603050405020304" pitchFamily="18" charset="0"/>
                <a:cs typeface="Times New Roman" panose="02020603050405020304" pitchFamily="18" charset="0"/>
              </a:rPr>
              <a:t>Finally, based on our algorithms and predicted price, we will recommend </a:t>
            </a:r>
            <a:r>
              <a:rPr lang="en-US" sz="2000" b="0" i="0">
                <a:solidFill>
                  <a:srgbClr val="000000"/>
                </a:solidFill>
                <a:effectLst/>
                <a:latin typeface="Times New Roman" panose="02020603050405020304" pitchFamily="18" charset="0"/>
                <a:cs typeface="Times New Roman" panose="02020603050405020304" pitchFamily="18" charset="0"/>
              </a:rPr>
              <a:t>on which type of algorithm should be further developed for the task of sorting white beans</a:t>
            </a:r>
            <a:r>
              <a:rPr lang="en-US" sz="2000">
                <a:latin typeface="Times New Roman" panose="02020603050405020304" pitchFamily="18" charset="0"/>
                <a:cs typeface="Times New Roman" panose="02020603050405020304" pitchFamily="18" charset="0"/>
              </a:rPr>
              <a:t> </a:t>
            </a:r>
            <a:br>
              <a:rPr lang="en-US"/>
            </a:br>
            <a:endParaRPr lang="en-US"/>
          </a:p>
        </p:txBody>
      </p:sp>
      <p:sp>
        <p:nvSpPr>
          <p:cNvPr id="5" name="TextBox 4">
            <a:extLst>
              <a:ext uri="{FF2B5EF4-FFF2-40B4-BE49-F238E27FC236}">
                <a16:creationId xmlns:a16="http://schemas.microsoft.com/office/drawing/2014/main" id="{118CB19E-3D70-4BC7-A3C1-5F32D4BC0592}"/>
              </a:ext>
            </a:extLst>
          </p:cNvPr>
          <p:cNvSpPr txBox="1"/>
          <p:nvPr/>
        </p:nvSpPr>
        <p:spPr>
          <a:xfrm>
            <a:off x="80010" y="5830133"/>
            <a:ext cx="9063990" cy="307777"/>
          </a:xfrm>
          <a:prstGeom prst="rect">
            <a:avLst/>
          </a:prstGeom>
          <a:noFill/>
        </p:spPr>
        <p:txBody>
          <a:bodyPr wrap="square">
            <a:spAutoFit/>
          </a:bodyPr>
          <a:lstStyle/>
          <a:p>
            <a:r>
              <a:rPr lang="en-US" b="0">
                <a:solidFill>
                  <a:srgbClr val="222222"/>
                </a:solidFill>
                <a:effectLst/>
                <a:latin typeface="Times New Roman" panose="02020603050405020304" pitchFamily="18" charset="0"/>
                <a:cs typeface="Times New Roman" panose="02020603050405020304" pitchFamily="18" charset="0"/>
              </a:rPr>
              <a:t>[1] Computers and Electronics in Agriculture 174 (2020): 105507.</a:t>
            </a:r>
          </a:p>
        </p:txBody>
      </p:sp>
    </p:spTree>
    <p:extLst>
      <p:ext uri="{BB962C8B-B14F-4D97-AF65-F5344CB8AC3E}">
        <p14:creationId xmlns:p14="http://schemas.microsoft.com/office/powerpoint/2010/main" val="237109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2FE0-A4BF-4377-8868-8E70DED7A0BE}"/>
              </a:ext>
            </a:extLst>
          </p:cNvPr>
          <p:cNvSpPr>
            <a:spLocks noGrp="1"/>
          </p:cNvSpPr>
          <p:nvPr>
            <p:ph type="title"/>
          </p:nvPr>
        </p:nvSpPr>
        <p:spPr>
          <a:xfrm>
            <a:off x="0" y="0"/>
            <a:ext cx="9144000" cy="594360"/>
          </a:xfrm>
        </p:spPr>
        <p:txBody>
          <a:bodyPr/>
          <a:lstStyle/>
          <a:p>
            <a:pPr algn="ctr"/>
            <a:r>
              <a:rPr lang="en-US">
                <a:latin typeface="Times New Roman" panose="02020603050405020304" pitchFamily="18" charset="0"/>
                <a:cs typeface="Times New Roman" panose="02020603050405020304" pitchFamily="18" charset="0"/>
              </a:rPr>
              <a:t>Data Preview</a:t>
            </a:r>
          </a:p>
        </p:txBody>
      </p:sp>
      <p:sp>
        <p:nvSpPr>
          <p:cNvPr id="3" name="TextBox 2">
            <a:extLst>
              <a:ext uri="{FF2B5EF4-FFF2-40B4-BE49-F238E27FC236}">
                <a16:creationId xmlns:a16="http://schemas.microsoft.com/office/drawing/2014/main" id="{AE0E84BD-6C95-4772-BC2E-6637F8526F24}"/>
              </a:ext>
            </a:extLst>
          </p:cNvPr>
          <p:cNvSpPr txBox="1"/>
          <p:nvPr/>
        </p:nvSpPr>
        <p:spPr>
          <a:xfrm>
            <a:off x="0" y="938986"/>
            <a:ext cx="9261581" cy="1169551"/>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 were given a data set of beans comprised of 3000 records and 9 variables describing the structural morphology of dry beans.</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There are 8 independent and one dependent variables (with 6 different classes)</a:t>
            </a:r>
          </a:p>
          <a:p>
            <a:pPr marL="285750" indent="-285750">
              <a:buFont typeface="Arial" panose="020B0604020202020204" pitchFamily="34" charset="0"/>
              <a:buChar char="•"/>
            </a:pPr>
            <a:endParaRPr lang="en-US"/>
          </a:p>
          <a:p>
            <a:endParaRPr lang="en-US"/>
          </a:p>
        </p:txBody>
      </p:sp>
      <p:graphicFrame>
        <p:nvGraphicFramePr>
          <p:cNvPr id="4" name="Table 4">
            <a:extLst>
              <a:ext uri="{FF2B5EF4-FFF2-40B4-BE49-F238E27FC236}">
                <a16:creationId xmlns:a16="http://schemas.microsoft.com/office/drawing/2014/main" id="{F030EA0E-DC2B-4628-8FE7-20FD3392D0C6}"/>
              </a:ext>
            </a:extLst>
          </p:cNvPr>
          <p:cNvGraphicFramePr>
            <a:graphicFrameLocks noGrp="1"/>
          </p:cNvGraphicFramePr>
          <p:nvPr>
            <p:extLst>
              <p:ext uri="{D42A27DB-BD31-4B8C-83A1-F6EECF244321}">
                <p14:modId xmlns:p14="http://schemas.microsoft.com/office/powerpoint/2010/main" val="2974397396"/>
              </p:ext>
            </p:extLst>
          </p:nvPr>
        </p:nvGraphicFramePr>
        <p:xfrm>
          <a:off x="1329690" y="1901983"/>
          <a:ext cx="6096000" cy="110236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3046323382"/>
                    </a:ext>
                  </a:extLst>
                </a:gridCol>
                <a:gridCol w="3048000">
                  <a:extLst>
                    <a:ext uri="{9D8B030D-6E8A-4147-A177-3AD203B41FA5}">
                      <a16:colId xmlns:a16="http://schemas.microsoft.com/office/drawing/2014/main" val="1717655898"/>
                    </a:ext>
                  </a:extLst>
                </a:gridCol>
              </a:tblGrid>
              <a:tr h="370840">
                <a:tc>
                  <a:txBody>
                    <a:bodyPr/>
                    <a:lstStyle/>
                    <a:p>
                      <a:r>
                        <a:rPr lang="en-US">
                          <a:latin typeface="Times New Roman" panose="02020603050405020304" pitchFamily="18" charset="0"/>
                          <a:cs typeface="Times New Roman" panose="02020603050405020304" pitchFamily="18" charset="0"/>
                        </a:rPr>
                        <a:t>Independent Variables</a:t>
                      </a:r>
                    </a:p>
                  </a:txBody>
                  <a:tcPr/>
                </a:tc>
                <a:tc>
                  <a:txBody>
                    <a:bodyPr/>
                    <a:lstStyle/>
                    <a:p>
                      <a:r>
                        <a:rPr lang="en-US">
                          <a:latin typeface="Times New Roman" panose="02020603050405020304" pitchFamily="18" charset="0"/>
                          <a:cs typeface="Times New Roman" panose="02020603050405020304" pitchFamily="18" charset="0"/>
                        </a:rPr>
                        <a:t>Target/Dependent Variable</a:t>
                      </a:r>
                    </a:p>
                  </a:txBody>
                  <a:tcPr/>
                </a:tc>
                <a:extLst>
                  <a:ext uri="{0D108BD9-81ED-4DB2-BD59-A6C34878D82A}">
                    <a16:rowId xmlns:a16="http://schemas.microsoft.com/office/drawing/2014/main" val="3363200259"/>
                  </a:ext>
                </a:extLst>
              </a:tr>
              <a:tr h="370840">
                <a:tc>
                  <a:txBody>
                    <a:bodyPr/>
                    <a:lstStyle/>
                    <a:p>
                      <a:r>
                        <a:rPr lang="en-US">
                          <a:latin typeface="Times New Roman" panose="02020603050405020304" pitchFamily="18" charset="0"/>
                          <a:cs typeface="Times New Roman" panose="02020603050405020304" pitchFamily="18" charset="0"/>
                        </a:rPr>
                        <a:t>Area, Perimeter, Major Axis Length, Minor Axis Length, Eccentricity, Convex Area and Extent</a:t>
                      </a:r>
                    </a:p>
                  </a:txBody>
                  <a:tcPr/>
                </a:tc>
                <a:tc>
                  <a:txBody>
                    <a:bodyPr/>
                    <a:lstStyle/>
                    <a:p>
                      <a:r>
                        <a:rPr lang="en-US">
                          <a:latin typeface="Times New Roman" panose="02020603050405020304" pitchFamily="18" charset="0"/>
                          <a:cs typeface="Times New Roman" panose="02020603050405020304" pitchFamily="18" charset="0"/>
                        </a:rPr>
                        <a:t>Class (</a:t>
                      </a:r>
                      <a:r>
                        <a:rPr lang="en-US" err="1">
                          <a:latin typeface="Times New Roman" panose="02020603050405020304" pitchFamily="18" charset="0"/>
                          <a:cs typeface="Times New Roman" panose="02020603050405020304" pitchFamily="18" charset="0"/>
                        </a:rPr>
                        <a:t>Dermason</a:t>
                      </a:r>
                      <a:r>
                        <a:rPr lang="en-US">
                          <a:latin typeface="Times New Roman" panose="02020603050405020304" pitchFamily="18" charset="0"/>
                          <a:cs typeface="Times New Roman" panose="02020603050405020304" pitchFamily="18" charset="0"/>
                        </a:rPr>
                        <a:t>, Cali, </a:t>
                      </a:r>
                      <a:r>
                        <a:rPr lang="en-US" err="1">
                          <a:latin typeface="Times New Roman" panose="02020603050405020304" pitchFamily="18" charset="0"/>
                          <a:cs typeface="Times New Roman" panose="02020603050405020304" pitchFamily="18" charset="0"/>
                        </a:rPr>
                        <a:t>Seker</a:t>
                      </a:r>
                      <a:r>
                        <a:rPr lang="en-US">
                          <a:latin typeface="Times New Roman" panose="02020603050405020304" pitchFamily="18" charset="0"/>
                          <a:cs typeface="Times New Roman" panose="02020603050405020304" pitchFamily="18" charset="0"/>
                        </a:rPr>
                        <a:t>, Sira, </a:t>
                      </a:r>
                      <a:r>
                        <a:rPr lang="en-US" err="1">
                          <a:latin typeface="Times New Roman" panose="02020603050405020304" pitchFamily="18" charset="0"/>
                          <a:cs typeface="Times New Roman" panose="02020603050405020304" pitchFamily="18" charset="0"/>
                        </a:rPr>
                        <a:t>Horoz</a:t>
                      </a:r>
                      <a:r>
                        <a:rPr lang="en-US">
                          <a:latin typeface="Times New Roman" panose="02020603050405020304" pitchFamily="18" charset="0"/>
                          <a:cs typeface="Times New Roman" panose="02020603050405020304" pitchFamily="18" charset="0"/>
                        </a:rPr>
                        <a:t> and Bombay)</a:t>
                      </a:r>
                    </a:p>
                  </a:txBody>
                  <a:tcPr/>
                </a:tc>
                <a:extLst>
                  <a:ext uri="{0D108BD9-81ED-4DB2-BD59-A6C34878D82A}">
                    <a16:rowId xmlns:a16="http://schemas.microsoft.com/office/drawing/2014/main" val="3556489167"/>
                  </a:ext>
                </a:extLst>
              </a:tr>
            </a:tbl>
          </a:graphicData>
        </a:graphic>
      </p:graphicFrame>
      <p:sp>
        <p:nvSpPr>
          <p:cNvPr id="6" name="TextBox 5">
            <a:extLst>
              <a:ext uri="{FF2B5EF4-FFF2-40B4-BE49-F238E27FC236}">
                <a16:creationId xmlns:a16="http://schemas.microsoft.com/office/drawing/2014/main" id="{CBC53A38-C557-4342-B70B-D50B3BED448C}"/>
              </a:ext>
            </a:extLst>
          </p:cNvPr>
          <p:cNvSpPr txBox="1"/>
          <p:nvPr/>
        </p:nvSpPr>
        <p:spPr>
          <a:xfrm>
            <a:off x="0" y="3275112"/>
            <a:ext cx="9144000" cy="523220"/>
          </a:xfrm>
          <a:prstGeom prst="rect">
            <a:avLst/>
          </a:prstGeom>
          <a:noFill/>
        </p:spPr>
        <p:txBody>
          <a:bodyPr wrap="square">
            <a:spAutoFit/>
          </a:bodyPr>
          <a:lstStyle/>
          <a:p>
            <a:pPr algn="ctr"/>
            <a:r>
              <a:rPr lang="en-US" sz="2700" b="1">
                <a:solidFill>
                  <a:schemeClr val="tx2">
                    <a:lumMod val="75000"/>
                  </a:schemeClr>
                </a:solidFill>
                <a:latin typeface="Times New Roman" panose="02020603050405020304" pitchFamily="18" charset="0"/>
                <a:cs typeface="Times New Roman" panose="02020603050405020304" pitchFamily="18" charset="0"/>
              </a:rPr>
              <a:t>DATA REFORMATTING</a:t>
            </a:r>
            <a:endParaRPr lang="en-US" sz="2700" b="1">
              <a:solidFill>
                <a:schemeClr val="tx2">
                  <a:lumMod val="75000"/>
                </a:schemeClr>
              </a:solidFill>
            </a:endParaRPr>
          </a:p>
        </p:txBody>
      </p:sp>
      <p:sp>
        <p:nvSpPr>
          <p:cNvPr id="7" name="TextBox 6">
            <a:extLst>
              <a:ext uri="{FF2B5EF4-FFF2-40B4-BE49-F238E27FC236}">
                <a16:creationId xmlns:a16="http://schemas.microsoft.com/office/drawing/2014/main" id="{E3238332-0B00-4B73-9FC2-A90394D3ABBE}"/>
              </a:ext>
            </a:extLst>
          </p:cNvPr>
          <p:cNvSpPr txBox="1"/>
          <p:nvPr/>
        </p:nvSpPr>
        <p:spPr>
          <a:xfrm>
            <a:off x="0" y="3967340"/>
            <a:ext cx="914400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our convenience, we have ignored variable ‘X’ indicating index in our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looked for missing values and typos in our dataset but found none.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our categorical target variables, there are 500 records of each class</a:t>
            </a:r>
          </a:p>
          <a:p>
            <a:endParaRPr lang="en-US" dirty="0"/>
          </a:p>
        </p:txBody>
      </p:sp>
      <p:graphicFrame>
        <p:nvGraphicFramePr>
          <p:cNvPr id="8" name="Table 8">
            <a:extLst>
              <a:ext uri="{FF2B5EF4-FFF2-40B4-BE49-F238E27FC236}">
                <a16:creationId xmlns:a16="http://schemas.microsoft.com/office/drawing/2014/main" id="{70943FC0-311B-448E-9732-60C10C8A6A48}"/>
              </a:ext>
            </a:extLst>
          </p:cNvPr>
          <p:cNvGraphicFramePr>
            <a:graphicFrameLocks noGrp="1"/>
          </p:cNvGraphicFramePr>
          <p:nvPr>
            <p:extLst>
              <p:ext uri="{D42A27DB-BD31-4B8C-83A1-F6EECF244321}">
                <p14:modId xmlns:p14="http://schemas.microsoft.com/office/powerpoint/2010/main" val="3762311283"/>
              </p:ext>
            </p:extLst>
          </p:nvPr>
        </p:nvGraphicFramePr>
        <p:xfrm>
          <a:off x="1329690" y="4964907"/>
          <a:ext cx="6096000" cy="741680"/>
        </p:xfrm>
        <a:graphic>
          <a:graphicData uri="http://schemas.openxmlformats.org/drawingml/2006/table">
            <a:tbl>
              <a:tblPr firstRow="1" bandRow="1">
                <a:tableStyleId>{3B4B98B0-60AC-42C2-AFA5-B58CD77FA1E5}</a:tableStyleId>
              </a:tblPr>
              <a:tblGrid>
                <a:gridCol w="1016000">
                  <a:extLst>
                    <a:ext uri="{9D8B030D-6E8A-4147-A177-3AD203B41FA5}">
                      <a16:colId xmlns:a16="http://schemas.microsoft.com/office/drawing/2014/main" val="1575010480"/>
                    </a:ext>
                  </a:extLst>
                </a:gridCol>
                <a:gridCol w="1016000">
                  <a:extLst>
                    <a:ext uri="{9D8B030D-6E8A-4147-A177-3AD203B41FA5}">
                      <a16:colId xmlns:a16="http://schemas.microsoft.com/office/drawing/2014/main" val="3789893108"/>
                    </a:ext>
                  </a:extLst>
                </a:gridCol>
                <a:gridCol w="1016000">
                  <a:extLst>
                    <a:ext uri="{9D8B030D-6E8A-4147-A177-3AD203B41FA5}">
                      <a16:colId xmlns:a16="http://schemas.microsoft.com/office/drawing/2014/main" val="3853547722"/>
                    </a:ext>
                  </a:extLst>
                </a:gridCol>
                <a:gridCol w="1016000">
                  <a:extLst>
                    <a:ext uri="{9D8B030D-6E8A-4147-A177-3AD203B41FA5}">
                      <a16:colId xmlns:a16="http://schemas.microsoft.com/office/drawing/2014/main" val="2565984463"/>
                    </a:ext>
                  </a:extLst>
                </a:gridCol>
                <a:gridCol w="1016000">
                  <a:extLst>
                    <a:ext uri="{9D8B030D-6E8A-4147-A177-3AD203B41FA5}">
                      <a16:colId xmlns:a16="http://schemas.microsoft.com/office/drawing/2014/main" val="3581476751"/>
                    </a:ext>
                  </a:extLst>
                </a:gridCol>
                <a:gridCol w="1016000">
                  <a:extLst>
                    <a:ext uri="{9D8B030D-6E8A-4147-A177-3AD203B41FA5}">
                      <a16:colId xmlns:a16="http://schemas.microsoft.com/office/drawing/2014/main" val="521924844"/>
                    </a:ext>
                  </a:extLst>
                </a:gridCol>
              </a:tblGrid>
              <a:tr h="370840">
                <a:tc>
                  <a:txBody>
                    <a:bodyPr/>
                    <a:lstStyle/>
                    <a:p>
                      <a:r>
                        <a:rPr lang="en-US" sz="1400">
                          <a:latin typeface="Times New Roman" panose="02020603050405020304" pitchFamily="18" charset="0"/>
                          <a:cs typeface="Times New Roman" panose="02020603050405020304" pitchFamily="18" charset="0"/>
                        </a:rPr>
                        <a:t>Bombay</a:t>
                      </a:r>
                    </a:p>
                  </a:txBody>
                  <a:tcPr/>
                </a:tc>
                <a:tc>
                  <a:txBody>
                    <a:bodyPr/>
                    <a:lstStyle/>
                    <a:p>
                      <a:r>
                        <a:rPr lang="en-US" sz="1400">
                          <a:latin typeface="Times New Roman" panose="02020603050405020304" pitchFamily="18" charset="0"/>
                          <a:cs typeface="Times New Roman" panose="02020603050405020304" pitchFamily="18" charset="0"/>
                        </a:rPr>
                        <a:t>Cali</a:t>
                      </a:r>
                    </a:p>
                  </a:txBody>
                  <a:tcPr/>
                </a:tc>
                <a:tc>
                  <a:txBody>
                    <a:bodyPr/>
                    <a:lstStyle/>
                    <a:p>
                      <a:r>
                        <a:rPr lang="en-US" sz="1400" err="1">
                          <a:latin typeface="Times New Roman" panose="02020603050405020304" pitchFamily="18" charset="0"/>
                          <a:cs typeface="Times New Roman" panose="02020603050405020304" pitchFamily="18" charset="0"/>
                        </a:rPr>
                        <a:t>Dermason</a:t>
                      </a:r>
                      <a:endParaRPr lang="en-US" sz="1400">
                        <a:latin typeface="Times New Roman" panose="02020603050405020304" pitchFamily="18" charset="0"/>
                        <a:cs typeface="Times New Roman" panose="02020603050405020304" pitchFamily="18" charset="0"/>
                      </a:endParaRPr>
                    </a:p>
                  </a:txBody>
                  <a:tcPr/>
                </a:tc>
                <a:tc>
                  <a:txBody>
                    <a:bodyPr/>
                    <a:lstStyle/>
                    <a:p>
                      <a:r>
                        <a:rPr lang="en-US" sz="1400" err="1">
                          <a:latin typeface="Times New Roman" panose="02020603050405020304" pitchFamily="18" charset="0"/>
                          <a:cs typeface="Times New Roman" panose="02020603050405020304" pitchFamily="18" charset="0"/>
                        </a:rPr>
                        <a:t>Horoz</a:t>
                      </a:r>
                      <a:endParaRPr lang="en-US" sz="1400">
                        <a:latin typeface="Times New Roman" panose="02020603050405020304" pitchFamily="18" charset="0"/>
                        <a:cs typeface="Times New Roman" panose="02020603050405020304" pitchFamily="18" charset="0"/>
                      </a:endParaRPr>
                    </a:p>
                  </a:txBody>
                  <a:tcPr/>
                </a:tc>
                <a:tc>
                  <a:txBody>
                    <a:bodyPr/>
                    <a:lstStyle/>
                    <a:p>
                      <a:r>
                        <a:rPr lang="en-US" sz="1400" err="1">
                          <a:latin typeface="Times New Roman" panose="02020603050405020304" pitchFamily="18" charset="0"/>
                          <a:cs typeface="Times New Roman" panose="02020603050405020304" pitchFamily="18" charset="0"/>
                        </a:rPr>
                        <a:t>Seker</a:t>
                      </a:r>
                      <a:endParaRPr lang="en-US" sz="140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panose="02020603050405020304" pitchFamily="18" charset="0"/>
                          <a:cs typeface="Times New Roman" panose="02020603050405020304" pitchFamily="18" charset="0"/>
                        </a:rPr>
                        <a:t>Sira</a:t>
                      </a:r>
                    </a:p>
                  </a:txBody>
                  <a:tcPr/>
                </a:tc>
                <a:extLst>
                  <a:ext uri="{0D108BD9-81ED-4DB2-BD59-A6C34878D82A}">
                    <a16:rowId xmlns:a16="http://schemas.microsoft.com/office/drawing/2014/main" val="700351765"/>
                  </a:ext>
                </a:extLst>
              </a:tr>
              <a:tr h="370840">
                <a:tc>
                  <a:txBody>
                    <a:bodyPr/>
                    <a:lstStyle/>
                    <a:p>
                      <a:r>
                        <a:rPr lang="en-US" sz="1400">
                          <a:latin typeface="Times New Roman" panose="02020603050405020304" pitchFamily="18" charset="0"/>
                          <a:cs typeface="Times New Roman" panose="02020603050405020304" pitchFamily="18" charset="0"/>
                        </a:rPr>
                        <a:t>500</a:t>
                      </a:r>
                    </a:p>
                  </a:txBody>
                  <a:tcPr/>
                </a:tc>
                <a:tc>
                  <a:txBody>
                    <a:bodyPr/>
                    <a:lstStyle/>
                    <a:p>
                      <a:r>
                        <a:rPr lang="en-US" sz="1400">
                          <a:latin typeface="Times New Roman" panose="02020603050405020304" pitchFamily="18" charset="0"/>
                          <a:cs typeface="Times New Roman" panose="02020603050405020304" pitchFamily="18" charset="0"/>
                        </a:rPr>
                        <a:t>500</a:t>
                      </a:r>
                    </a:p>
                  </a:txBody>
                  <a:tcPr/>
                </a:tc>
                <a:tc>
                  <a:txBody>
                    <a:bodyPr/>
                    <a:lstStyle/>
                    <a:p>
                      <a:r>
                        <a:rPr lang="en-US" sz="1400">
                          <a:latin typeface="Times New Roman" panose="02020603050405020304" pitchFamily="18" charset="0"/>
                          <a:cs typeface="Times New Roman" panose="02020603050405020304" pitchFamily="18" charset="0"/>
                        </a:rPr>
                        <a:t>500</a:t>
                      </a:r>
                    </a:p>
                  </a:txBody>
                  <a:tcPr/>
                </a:tc>
                <a:tc>
                  <a:txBody>
                    <a:bodyPr/>
                    <a:lstStyle/>
                    <a:p>
                      <a:r>
                        <a:rPr lang="en-US" sz="1400">
                          <a:latin typeface="Times New Roman" panose="02020603050405020304" pitchFamily="18" charset="0"/>
                          <a:cs typeface="Times New Roman" panose="02020603050405020304" pitchFamily="18" charset="0"/>
                        </a:rPr>
                        <a:t>500</a:t>
                      </a:r>
                    </a:p>
                  </a:txBody>
                  <a:tcPr/>
                </a:tc>
                <a:tc>
                  <a:txBody>
                    <a:bodyPr/>
                    <a:lstStyle/>
                    <a:p>
                      <a:r>
                        <a:rPr lang="en-US" sz="1400">
                          <a:latin typeface="Times New Roman" panose="02020603050405020304" pitchFamily="18" charset="0"/>
                          <a:cs typeface="Times New Roman" panose="02020603050405020304" pitchFamily="18" charset="0"/>
                        </a:rPr>
                        <a:t>500</a:t>
                      </a:r>
                    </a:p>
                  </a:txBody>
                  <a:tcPr/>
                </a:tc>
                <a:tc>
                  <a:txBody>
                    <a:bodyPr/>
                    <a:lstStyle/>
                    <a:p>
                      <a:r>
                        <a:rPr lang="en-US" sz="1400">
                          <a:latin typeface="Times New Roman" panose="02020603050405020304" pitchFamily="18" charset="0"/>
                          <a:cs typeface="Times New Roman" panose="02020603050405020304" pitchFamily="18" charset="0"/>
                        </a:rPr>
                        <a:t>500</a:t>
                      </a:r>
                    </a:p>
                  </a:txBody>
                  <a:tcPr/>
                </a:tc>
                <a:extLst>
                  <a:ext uri="{0D108BD9-81ED-4DB2-BD59-A6C34878D82A}">
                    <a16:rowId xmlns:a16="http://schemas.microsoft.com/office/drawing/2014/main" val="370820040"/>
                  </a:ext>
                </a:extLst>
              </a:tr>
            </a:tbl>
          </a:graphicData>
        </a:graphic>
      </p:graphicFrame>
    </p:spTree>
    <p:extLst>
      <p:ext uri="{BB962C8B-B14F-4D97-AF65-F5344CB8AC3E}">
        <p14:creationId xmlns:p14="http://schemas.microsoft.com/office/powerpoint/2010/main" val="82918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BFD1-81D4-994D-B39A-A1A5DE2D2944}"/>
              </a:ext>
            </a:extLst>
          </p:cNvPr>
          <p:cNvSpPr>
            <a:spLocks noGrp="1"/>
          </p:cNvSpPr>
          <p:nvPr>
            <p:ph type="title"/>
          </p:nvPr>
        </p:nvSpPr>
        <p:spPr>
          <a:xfrm>
            <a:off x="0" y="62344"/>
            <a:ext cx="9144000" cy="454023"/>
          </a:xfrm>
        </p:spPr>
        <p:txBody>
          <a:bodyPr/>
          <a:lstStyle/>
          <a:p>
            <a:pPr algn="ctr"/>
            <a:r>
              <a:rPr lang="en-US">
                <a:latin typeface="Times New Roman" panose="02020603050405020304" pitchFamily="18" charset="0"/>
                <a:cs typeface="Times New Roman" panose="02020603050405020304" pitchFamily="18" charset="0"/>
              </a:rPr>
              <a:t>Developed Algorithm</a:t>
            </a:r>
          </a:p>
        </p:txBody>
      </p:sp>
      <p:graphicFrame>
        <p:nvGraphicFramePr>
          <p:cNvPr id="4" name="Content Placeholder 3">
            <a:extLst>
              <a:ext uri="{FF2B5EF4-FFF2-40B4-BE49-F238E27FC236}">
                <a16:creationId xmlns:a16="http://schemas.microsoft.com/office/drawing/2014/main" id="{1D7387E0-DE7D-1B40-AF60-CFB073E3B808}"/>
              </a:ext>
            </a:extLst>
          </p:cNvPr>
          <p:cNvGraphicFramePr>
            <a:graphicFrameLocks noGrp="1"/>
          </p:cNvGraphicFramePr>
          <p:nvPr>
            <p:ph idx="1"/>
            <p:extLst>
              <p:ext uri="{D42A27DB-BD31-4B8C-83A1-F6EECF244321}">
                <p14:modId xmlns:p14="http://schemas.microsoft.com/office/powerpoint/2010/main" val="1647803400"/>
              </p:ext>
            </p:extLst>
          </p:nvPr>
        </p:nvGraphicFramePr>
        <p:xfrm>
          <a:off x="1000461" y="247900"/>
          <a:ext cx="6858000" cy="1837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450CC04-4B05-E046-B922-2D90CBC22DBC}"/>
              </a:ext>
            </a:extLst>
          </p:cNvPr>
          <p:cNvSpPr txBox="1"/>
          <p:nvPr/>
        </p:nvSpPr>
        <p:spPr>
          <a:xfrm>
            <a:off x="0" y="1631755"/>
            <a:ext cx="9144000" cy="1877437"/>
          </a:xfrm>
          <a:prstGeom prst="rect">
            <a:avLst/>
          </a:prstGeom>
          <a:noFill/>
        </p:spPr>
        <p:txBody>
          <a:bodyPr wrap="square" rtlCol="0">
            <a:spAutoFit/>
          </a:bodyPr>
          <a:lstStyle/>
          <a:p>
            <a:pPr marL="285750" lvl="0" indent="-285750">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Initially, we performed different EDA analysis. Summary Statistics by Class, Density plot to see the distribution od data, histogram, Correlation matrix to find correlation among different features and pairs plot.</a:t>
            </a:r>
          </a:p>
          <a:p>
            <a:pPr marL="285750" lvl="0" indent="-285750">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With our EDA, we have successfully analyzed different features of our data set based on Beans Class.</a:t>
            </a:r>
          </a:p>
          <a:p>
            <a:pPr marL="285750" lvl="0" indent="-285750">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We have done ANOVA to find any significant features in our data set.</a:t>
            </a:r>
          </a:p>
          <a:p>
            <a:r>
              <a:rPr lang="en-US">
                <a:latin typeface="Times New Roman" panose="02020603050405020304" pitchFamily="18" charset="0"/>
                <a:cs typeface="Times New Roman" panose="02020603050405020304" pitchFamily="18" charset="0"/>
              </a:rPr>
              <a:t> </a:t>
            </a:r>
          </a:p>
        </p:txBody>
      </p:sp>
      <p:pic>
        <p:nvPicPr>
          <p:cNvPr id="8" name="Graphic 7" descr="Statistics outline">
            <a:extLst>
              <a:ext uri="{FF2B5EF4-FFF2-40B4-BE49-F238E27FC236}">
                <a16:creationId xmlns:a16="http://schemas.microsoft.com/office/drawing/2014/main" id="{4F84268B-DA1D-F04A-B73E-42ED74ABD8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3324" y="3200401"/>
            <a:ext cx="914400" cy="914400"/>
          </a:xfrm>
          <a:prstGeom prst="rect">
            <a:avLst/>
          </a:prstGeom>
        </p:spPr>
      </p:pic>
      <p:pic>
        <p:nvPicPr>
          <p:cNvPr id="10" name="Graphic 9" descr="Bar chart with solid fill">
            <a:extLst>
              <a:ext uri="{FF2B5EF4-FFF2-40B4-BE49-F238E27FC236}">
                <a16:creationId xmlns:a16="http://schemas.microsoft.com/office/drawing/2014/main" id="{B969A8C4-4D8A-DA4F-952F-1828DE2E1A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9080" y="3200401"/>
            <a:ext cx="914400" cy="914400"/>
          </a:xfrm>
          <a:prstGeom prst="rect">
            <a:avLst/>
          </a:prstGeom>
        </p:spPr>
      </p:pic>
      <p:sp>
        <p:nvSpPr>
          <p:cNvPr id="13" name="Rectangle 12">
            <a:extLst>
              <a:ext uri="{FF2B5EF4-FFF2-40B4-BE49-F238E27FC236}">
                <a16:creationId xmlns:a16="http://schemas.microsoft.com/office/drawing/2014/main" id="{37DAAFF1-5B56-E345-B7F7-C4C10C31B266}"/>
              </a:ext>
            </a:extLst>
          </p:cNvPr>
          <p:cNvSpPr/>
          <p:nvPr/>
        </p:nvSpPr>
        <p:spPr>
          <a:xfrm>
            <a:off x="0" y="4372499"/>
            <a:ext cx="9052560" cy="1877437"/>
          </a:xfrm>
          <a:prstGeom prst="rect">
            <a:avLst/>
          </a:prstGeom>
        </p:spPr>
        <p:txBody>
          <a:bodyPr wrap="square">
            <a:spAutoFit/>
          </a:bodyPr>
          <a:lstStyle/>
          <a:p>
            <a:pPr marL="285750" lvl="0" indent="-285750">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Next, we developed a 5 different classification algorithms using ‘CLASS’ as target variable.</a:t>
            </a:r>
          </a:p>
          <a:p>
            <a:pPr marL="285750" indent="-285750">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We have split our data into 60 % training data and 40% test data and train our model.</a:t>
            </a:r>
          </a:p>
          <a:p>
            <a:pPr marL="285750" indent="-285750">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Furthermore, we predicted and checked our results using test data.</a:t>
            </a:r>
          </a:p>
          <a:p>
            <a:pPr marL="285750" indent="-285750">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With all of our built model, we predicted price for whole set of data of a definite farm and compared our results.</a:t>
            </a:r>
          </a:p>
          <a:p>
            <a:pPr marL="285750" indent="-285750">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Lastly, we compared the results obtained from models and came to a conclusion.</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23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5190-A11D-4D07-A510-9537A79E88C6}"/>
              </a:ext>
            </a:extLst>
          </p:cNvPr>
          <p:cNvSpPr>
            <a:spLocks noGrp="1"/>
          </p:cNvSpPr>
          <p:nvPr>
            <p:ph type="title"/>
          </p:nvPr>
        </p:nvSpPr>
        <p:spPr>
          <a:xfrm>
            <a:off x="0" y="0"/>
            <a:ext cx="9144000" cy="400050"/>
          </a:xfrm>
        </p:spPr>
        <p:txBody>
          <a:bodyPr anchor="b">
            <a:normAutofit/>
          </a:bodyPr>
          <a:lstStyle/>
          <a:p>
            <a:pPr algn="ctr"/>
            <a:r>
              <a:rPr lang="en-US" sz="1600" dirty="0">
                <a:latin typeface="Times New Roman" panose="02020603050405020304" pitchFamily="18" charset="0"/>
                <a:cs typeface="Times New Roman" panose="02020603050405020304" pitchFamily="18" charset="0"/>
              </a:rPr>
              <a:t>Statistical distribution of features of dry bean varieties (in pixels).</a:t>
            </a:r>
          </a:p>
        </p:txBody>
      </p:sp>
      <p:sp>
        <p:nvSpPr>
          <p:cNvPr id="4" name="TextBox 3">
            <a:extLst>
              <a:ext uri="{FF2B5EF4-FFF2-40B4-BE49-F238E27FC236}">
                <a16:creationId xmlns:a16="http://schemas.microsoft.com/office/drawing/2014/main" id="{F0C9913C-649A-46C2-A724-FABD8F8161CB}"/>
              </a:ext>
            </a:extLst>
          </p:cNvPr>
          <p:cNvSpPr txBox="1"/>
          <p:nvPr/>
        </p:nvSpPr>
        <p:spPr>
          <a:xfrm>
            <a:off x="0" y="3909597"/>
            <a:ext cx="9144000" cy="2800767"/>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variables</a:t>
            </a:r>
            <a:r>
              <a:rPr lang="en-US" sz="1800" b="1" dirty="0">
                <a:latin typeface="Times New Roman" panose="02020603050405020304" pitchFamily="18" charset="0"/>
                <a:cs typeface="Times New Roman" panose="02020603050405020304" pitchFamily="18" charset="0"/>
              </a:rPr>
              <a:t>, Area and Convex Area</a:t>
            </a:r>
            <a:r>
              <a:rPr lang="en-US" sz="1800" dirty="0">
                <a:latin typeface="Times New Roman" panose="02020603050405020304" pitchFamily="18" charset="0"/>
                <a:cs typeface="Times New Roman" panose="02020603050405020304" pitchFamily="18" charset="0"/>
              </a:rPr>
              <a:t>, had the largest range for all four datasets.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There are large differences in the range of variables, the variables with larger ranges can dominate over those with small ranges which may lead to </a:t>
            </a:r>
            <a:r>
              <a:rPr lang="en-US" sz="1800" b="1" dirty="0">
                <a:latin typeface="Times New Roman" panose="02020603050405020304" pitchFamily="18" charset="0"/>
                <a:cs typeface="Times New Roman" panose="02020603050405020304" pitchFamily="18" charset="0"/>
              </a:rPr>
              <a:t>biased results.</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these results, the mean area for the dry beans is  69,875, and the median area is 48,714.5. The data appear to be skewed to the right, which explains why the mean is greater than the median.</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While </a:t>
            </a:r>
            <a:r>
              <a:rPr lang="en-US" sz="1800" b="1" dirty="0">
                <a:latin typeface="Times New Roman" panose="02020603050405020304" pitchFamily="18" charset="0"/>
                <a:cs typeface="Times New Roman" panose="02020603050405020304" pitchFamily="18" charset="0"/>
              </a:rPr>
              <a:t>Extent and Eccentricity </a:t>
            </a:r>
            <a:r>
              <a:rPr lang="en-US" sz="1800" dirty="0">
                <a:latin typeface="Times New Roman" panose="02020603050405020304" pitchFamily="18" charset="0"/>
                <a:cs typeface="Times New Roman" panose="02020603050405020304" pitchFamily="18" charset="0"/>
              </a:rPr>
              <a:t>appears to be skewed to the left as mean is less than the median.</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A6410BDD-B32F-488E-AFA4-2E596D6F6B1A}"/>
              </a:ext>
            </a:extLst>
          </p:cNvPr>
          <p:cNvSpPr txBox="1"/>
          <p:nvPr/>
        </p:nvSpPr>
        <p:spPr>
          <a:xfrm>
            <a:off x="0" y="535730"/>
            <a:ext cx="9143999" cy="923330"/>
          </a:xfrm>
          <a:prstGeom prst="rect">
            <a:avLst/>
          </a:prstGeom>
          <a:noFill/>
        </p:spPr>
        <p:txBody>
          <a:bodyPr wrap="square">
            <a:spAutoFit/>
          </a:bodyPr>
          <a:lstStyle/>
          <a:p>
            <a:r>
              <a:rPr lang="en-US" sz="1800" b="0" i="0" dirty="0">
                <a:effectLst/>
                <a:latin typeface="Times New Roman" panose="02020603050405020304" pitchFamily="18" charset="0"/>
                <a:cs typeface="Times New Roman" panose="02020603050405020304" pitchFamily="18" charset="0"/>
              </a:rPr>
              <a:t>The minimum, maximum, mean and standard deviation data of the features obtained for all dry bean samples are given in Table</a:t>
            </a:r>
            <a:r>
              <a:rPr lang="en-US" sz="1800" dirty="0">
                <a:latin typeface="Times New Roman" panose="02020603050405020304" pitchFamily="18" charset="0"/>
                <a:cs typeface="Times New Roman" panose="02020603050405020304" pitchFamily="18" charset="0"/>
              </a:rPr>
              <a:t> 1</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67BAA596-DE6B-4BD9-817D-2DF99EFF296C}"/>
              </a:ext>
            </a:extLst>
          </p:cNvPr>
          <p:cNvGraphicFramePr>
            <a:graphicFrameLocks noGrp="1"/>
          </p:cNvGraphicFramePr>
          <p:nvPr>
            <p:extLst>
              <p:ext uri="{D42A27DB-BD31-4B8C-83A1-F6EECF244321}">
                <p14:modId xmlns:p14="http://schemas.microsoft.com/office/powerpoint/2010/main" val="1439432775"/>
              </p:ext>
            </p:extLst>
          </p:nvPr>
        </p:nvGraphicFramePr>
        <p:xfrm>
          <a:off x="561619" y="1338523"/>
          <a:ext cx="7483391" cy="2285211"/>
        </p:xfrm>
        <a:graphic>
          <a:graphicData uri="http://schemas.openxmlformats.org/drawingml/2006/table">
            <a:tbl>
              <a:tblPr>
                <a:tableStyleId>{5C22544A-7EE6-4342-B048-85BDC9FD1C3A}</a:tableStyleId>
              </a:tblPr>
              <a:tblGrid>
                <a:gridCol w="1606282">
                  <a:extLst>
                    <a:ext uri="{9D8B030D-6E8A-4147-A177-3AD203B41FA5}">
                      <a16:colId xmlns:a16="http://schemas.microsoft.com/office/drawing/2014/main" val="926162886"/>
                    </a:ext>
                  </a:extLst>
                </a:gridCol>
                <a:gridCol w="907078">
                  <a:extLst>
                    <a:ext uri="{9D8B030D-6E8A-4147-A177-3AD203B41FA5}">
                      <a16:colId xmlns:a16="http://schemas.microsoft.com/office/drawing/2014/main" val="1776393489"/>
                    </a:ext>
                  </a:extLst>
                </a:gridCol>
                <a:gridCol w="1341719">
                  <a:extLst>
                    <a:ext uri="{9D8B030D-6E8A-4147-A177-3AD203B41FA5}">
                      <a16:colId xmlns:a16="http://schemas.microsoft.com/office/drawing/2014/main" val="3361208468"/>
                    </a:ext>
                  </a:extLst>
                </a:gridCol>
                <a:gridCol w="907078">
                  <a:extLst>
                    <a:ext uri="{9D8B030D-6E8A-4147-A177-3AD203B41FA5}">
                      <a16:colId xmlns:a16="http://schemas.microsoft.com/office/drawing/2014/main" val="4273029594"/>
                    </a:ext>
                  </a:extLst>
                </a:gridCol>
                <a:gridCol w="907078">
                  <a:extLst>
                    <a:ext uri="{9D8B030D-6E8A-4147-A177-3AD203B41FA5}">
                      <a16:colId xmlns:a16="http://schemas.microsoft.com/office/drawing/2014/main" val="2488906859"/>
                    </a:ext>
                  </a:extLst>
                </a:gridCol>
                <a:gridCol w="907078">
                  <a:extLst>
                    <a:ext uri="{9D8B030D-6E8A-4147-A177-3AD203B41FA5}">
                      <a16:colId xmlns:a16="http://schemas.microsoft.com/office/drawing/2014/main" val="1674376082"/>
                    </a:ext>
                  </a:extLst>
                </a:gridCol>
                <a:gridCol w="907078">
                  <a:extLst>
                    <a:ext uri="{9D8B030D-6E8A-4147-A177-3AD203B41FA5}">
                      <a16:colId xmlns:a16="http://schemas.microsoft.com/office/drawing/2014/main" val="4049980385"/>
                    </a:ext>
                  </a:extLst>
                </a:gridCol>
              </a:tblGrid>
              <a:tr h="451556">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 Parameter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Mean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Standard Dev.</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Median</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Minimum</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Maximum</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Range</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284651105"/>
                  </a:ext>
                </a:extLst>
              </a:tr>
              <a:tr h="239059">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Area</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69875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49578.52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48714.5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20645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251320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230675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29964734"/>
                  </a:ext>
                </a:extLst>
              </a:tr>
              <a:tr h="228180">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Perimeter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1012.24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347.75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941.9</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384.17</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2164.1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1779.93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504727384"/>
                  </a:ext>
                </a:extLst>
              </a:tr>
              <a:tr h="289505">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Major Axis Length</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362.05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124.52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332.9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161.52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740.97</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579.45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29398667"/>
                  </a:ext>
                </a:extLst>
              </a:tr>
              <a:tr h="228180">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Minor Axis Length</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225.19</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73.35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202.73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106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473.39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367.39</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139219505"/>
                  </a:ext>
                </a:extLst>
              </a:tr>
              <a:tr h="228180">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Eccentricity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0.76</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0.77</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0.3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0.94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0.64</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94579152"/>
                  </a:ext>
                </a:extLst>
              </a:tr>
              <a:tr h="228180">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ConvexArea</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70944.1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50382.27</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50807.5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8912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259965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251053</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861196415"/>
                  </a:ext>
                </a:extLst>
              </a:tr>
              <a:tr h="392371">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Extent</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0.75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0.05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a:solidFill>
                            <a:srgbClr val="000000"/>
                          </a:solidFill>
                          <a:effectLst/>
                          <a:latin typeface="Times New Roman" panose="02020603050405020304" pitchFamily="18" charset="0"/>
                          <a:cs typeface="Times New Roman" panose="02020603050405020304" pitchFamily="18" charset="0"/>
                        </a:rPr>
                        <a:t>0.77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0.57</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0.85</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1" u="none" strike="noStrike" dirty="0">
                          <a:solidFill>
                            <a:srgbClr val="000000"/>
                          </a:solidFill>
                          <a:effectLst/>
                          <a:latin typeface="Times New Roman" panose="02020603050405020304" pitchFamily="18" charset="0"/>
                          <a:cs typeface="Times New Roman" panose="02020603050405020304" pitchFamily="18" charset="0"/>
                        </a:rPr>
                        <a:t>0.28</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258232638"/>
                  </a:ext>
                </a:extLst>
              </a:tr>
            </a:tbl>
          </a:graphicData>
        </a:graphic>
      </p:graphicFrame>
    </p:spTree>
    <p:extLst>
      <p:ext uri="{BB962C8B-B14F-4D97-AF65-F5344CB8AC3E}">
        <p14:creationId xmlns:p14="http://schemas.microsoft.com/office/powerpoint/2010/main" val="101569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6D9A-BABD-4EE5-9173-EE58B77F5D94}"/>
              </a:ext>
            </a:extLst>
          </p:cNvPr>
          <p:cNvSpPr>
            <a:spLocks noGrp="1"/>
          </p:cNvSpPr>
          <p:nvPr>
            <p:ph type="title"/>
          </p:nvPr>
        </p:nvSpPr>
        <p:spPr>
          <a:xfrm>
            <a:off x="0" y="0"/>
            <a:ext cx="9144000" cy="457200"/>
          </a:xfrm>
        </p:spPr>
        <p:txBody>
          <a:bodyPr anchor="b">
            <a:normAutofit/>
          </a:bodyPr>
          <a:lstStyle/>
          <a:p>
            <a:pPr algn="ctr"/>
            <a:r>
              <a:rPr lang="en-US">
                <a:latin typeface="Times New Roman" panose="02020603050405020304" pitchFamily="18" charset="0"/>
                <a:cs typeface="Times New Roman" panose="02020603050405020304" pitchFamily="18" charset="0"/>
              </a:rPr>
              <a:t>Summary Statistics (Class COVARIANCE)</a:t>
            </a:r>
          </a:p>
        </p:txBody>
      </p:sp>
      <p:sp>
        <p:nvSpPr>
          <p:cNvPr id="8" name="Text Placeholder 3">
            <a:extLst>
              <a:ext uri="{FF2B5EF4-FFF2-40B4-BE49-F238E27FC236}">
                <a16:creationId xmlns:a16="http://schemas.microsoft.com/office/drawing/2014/main" id="{81781398-3CCE-9CED-1BB0-FE51D3D0DABE}"/>
              </a:ext>
            </a:extLst>
          </p:cNvPr>
          <p:cNvSpPr>
            <a:spLocks noGrp="1"/>
          </p:cNvSpPr>
          <p:nvPr>
            <p:ph type="body" sz="half" idx="2"/>
          </p:nvPr>
        </p:nvSpPr>
        <p:spPr>
          <a:xfrm>
            <a:off x="0" y="4590288"/>
            <a:ext cx="9144000" cy="850392"/>
          </a:xfrm>
        </p:spPr>
        <p:txBody>
          <a:bodyPr>
            <a:normAutofit lnSpcReduction="10000"/>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above table, we can have an idea about the class variances which measures variability from the average or mean.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variance of each variable by class shows evidence of non-constant variance. </a:t>
            </a:r>
          </a:p>
        </p:txBody>
      </p:sp>
      <p:graphicFrame>
        <p:nvGraphicFramePr>
          <p:cNvPr id="3" name="Table 2">
            <a:extLst>
              <a:ext uri="{FF2B5EF4-FFF2-40B4-BE49-F238E27FC236}">
                <a16:creationId xmlns:a16="http://schemas.microsoft.com/office/drawing/2014/main" id="{3F219D56-8F28-4962-9256-8D2542A60992}"/>
              </a:ext>
            </a:extLst>
          </p:cNvPr>
          <p:cNvGraphicFramePr>
            <a:graphicFrameLocks noGrp="1"/>
          </p:cNvGraphicFramePr>
          <p:nvPr>
            <p:extLst>
              <p:ext uri="{D42A27DB-BD31-4B8C-83A1-F6EECF244321}">
                <p14:modId xmlns:p14="http://schemas.microsoft.com/office/powerpoint/2010/main" val="345829935"/>
              </p:ext>
            </p:extLst>
          </p:nvPr>
        </p:nvGraphicFramePr>
        <p:xfrm>
          <a:off x="388620" y="640080"/>
          <a:ext cx="8012430" cy="3520440"/>
        </p:xfrm>
        <a:graphic>
          <a:graphicData uri="http://schemas.openxmlformats.org/drawingml/2006/table">
            <a:tbl>
              <a:tblPr firstRow="1" bandRow="1">
                <a:noFill/>
              </a:tblPr>
              <a:tblGrid>
                <a:gridCol w="949125">
                  <a:extLst>
                    <a:ext uri="{9D8B030D-6E8A-4147-A177-3AD203B41FA5}">
                      <a16:colId xmlns:a16="http://schemas.microsoft.com/office/drawing/2014/main" val="2396005137"/>
                    </a:ext>
                  </a:extLst>
                </a:gridCol>
                <a:gridCol w="816625">
                  <a:extLst>
                    <a:ext uri="{9D8B030D-6E8A-4147-A177-3AD203B41FA5}">
                      <a16:colId xmlns:a16="http://schemas.microsoft.com/office/drawing/2014/main" val="1026679323"/>
                    </a:ext>
                  </a:extLst>
                </a:gridCol>
                <a:gridCol w="996339">
                  <a:extLst>
                    <a:ext uri="{9D8B030D-6E8A-4147-A177-3AD203B41FA5}">
                      <a16:colId xmlns:a16="http://schemas.microsoft.com/office/drawing/2014/main" val="3573888852"/>
                    </a:ext>
                  </a:extLst>
                </a:gridCol>
                <a:gridCol w="921710">
                  <a:extLst>
                    <a:ext uri="{9D8B030D-6E8A-4147-A177-3AD203B41FA5}">
                      <a16:colId xmlns:a16="http://schemas.microsoft.com/office/drawing/2014/main" val="2470136344"/>
                    </a:ext>
                  </a:extLst>
                </a:gridCol>
                <a:gridCol w="927803">
                  <a:extLst>
                    <a:ext uri="{9D8B030D-6E8A-4147-A177-3AD203B41FA5}">
                      <a16:colId xmlns:a16="http://schemas.microsoft.com/office/drawing/2014/main" val="4012814910"/>
                    </a:ext>
                  </a:extLst>
                </a:gridCol>
                <a:gridCol w="1141630">
                  <a:extLst>
                    <a:ext uri="{9D8B030D-6E8A-4147-A177-3AD203B41FA5}">
                      <a16:colId xmlns:a16="http://schemas.microsoft.com/office/drawing/2014/main" val="4143618644"/>
                    </a:ext>
                  </a:extLst>
                </a:gridCol>
                <a:gridCol w="1486739">
                  <a:extLst>
                    <a:ext uri="{9D8B030D-6E8A-4147-A177-3AD203B41FA5}">
                      <a16:colId xmlns:a16="http://schemas.microsoft.com/office/drawing/2014/main" val="1083930943"/>
                    </a:ext>
                  </a:extLst>
                </a:gridCol>
                <a:gridCol w="772459">
                  <a:extLst>
                    <a:ext uri="{9D8B030D-6E8A-4147-A177-3AD203B41FA5}">
                      <a16:colId xmlns:a16="http://schemas.microsoft.com/office/drawing/2014/main" val="3397943739"/>
                    </a:ext>
                  </a:extLst>
                </a:gridCol>
              </a:tblGrid>
              <a:tr h="502920">
                <a:tc>
                  <a:txBody>
                    <a:bodyPr/>
                    <a:lstStyle/>
                    <a:p>
                      <a:pPr algn="l" fontAlgn="b"/>
                      <a:r>
                        <a:rPr lang="en-US" sz="1200" b="1" i="0" u="none" strike="noStrike" cap="none" spc="60">
                          <a:solidFill>
                            <a:schemeClr val="bg1"/>
                          </a:solidFill>
                          <a:effectLst/>
                          <a:latin typeface="Times New Roman" panose="02020603050405020304" pitchFamily="18" charset="0"/>
                          <a:cs typeface="Times New Roman" panose="02020603050405020304" pitchFamily="18" charset="0"/>
                        </a:rPr>
                        <a:t>Class</a:t>
                      </a:r>
                    </a:p>
                  </a:txBody>
                  <a:tcPr marL="6195" marR="6195" marT="594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200" b="1" i="0" u="none" strike="noStrike" cap="none" spc="60">
                          <a:solidFill>
                            <a:schemeClr val="bg1"/>
                          </a:solidFill>
                          <a:effectLst/>
                          <a:latin typeface="Times New Roman" panose="02020603050405020304" pitchFamily="18" charset="0"/>
                          <a:cs typeface="Times New Roman" panose="02020603050405020304" pitchFamily="18" charset="0"/>
                        </a:rPr>
                        <a:t>Area</a:t>
                      </a:r>
                    </a:p>
                  </a:txBody>
                  <a:tcPr marL="6195" marR="6195" marT="594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200" b="1" i="0" u="none" strike="noStrike" cap="none" spc="60">
                          <a:solidFill>
                            <a:schemeClr val="bg1"/>
                          </a:solidFill>
                          <a:effectLst/>
                          <a:latin typeface="Times New Roman" panose="02020603050405020304" pitchFamily="18" charset="0"/>
                          <a:cs typeface="Times New Roman" panose="02020603050405020304" pitchFamily="18" charset="0"/>
                        </a:rPr>
                        <a:t>Perimeter</a:t>
                      </a:r>
                    </a:p>
                  </a:txBody>
                  <a:tcPr marL="6195" marR="6195" marT="594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200" b="1" i="0" u="none" strike="noStrike" cap="none" spc="60" err="1">
                          <a:solidFill>
                            <a:schemeClr val="bg1"/>
                          </a:solidFill>
                          <a:effectLst/>
                          <a:latin typeface="Times New Roman" panose="02020603050405020304" pitchFamily="18" charset="0"/>
                          <a:cs typeface="Times New Roman" panose="02020603050405020304" pitchFamily="18" charset="0"/>
                        </a:rPr>
                        <a:t>Maj.Axis</a:t>
                      </a:r>
                      <a:r>
                        <a:rPr lang="en-US" sz="1200" b="1" i="0" u="none" strike="noStrike" cap="none" spc="60">
                          <a:solidFill>
                            <a:schemeClr val="bg1"/>
                          </a:solidFill>
                          <a:effectLst/>
                          <a:latin typeface="Times New Roman" panose="02020603050405020304" pitchFamily="18" charset="0"/>
                          <a:cs typeface="Times New Roman" panose="02020603050405020304" pitchFamily="18" charset="0"/>
                        </a:rPr>
                        <a:t>.</a:t>
                      </a:r>
                    </a:p>
                  </a:txBody>
                  <a:tcPr marL="6195" marR="6195" marT="594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200" b="1" i="0" u="none" strike="noStrike" cap="none" spc="60">
                          <a:solidFill>
                            <a:schemeClr val="bg1"/>
                          </a:solidFill>
                          <a:effectLst/>
                          <a:latin typeface="Times New Roman" panose="02020603050405020304" pitchFamily="18" charset="0"/>
                          <a:cs typeface="Times New Roman" panose="02020603050405020304" pitchFamily="18" charset="0"/>
                        </a:rPr>
                        <a:t>Min.Axis.</a:t>
                      </a:r>
                    </a:p>
                  </a:txBody>
                  <a:tcPr marL="6195" marR="6195" marT="594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200" b="1" i="0" u="none" strike="noStrike" cap="none" spc="60">
                          <a:solidFill>
                            <a:schemeClr val="bg1"/>
                          </a:solidFill>
                          <a:effectLst/>
                          <a:latin typeface="Times New Roman" panose="02020603050405020304" pitchFamily="18" charset="0"/>
                          <a:cs typeface="Times New Roman" panose="02020603050405020304" pitchFamily="18" charset="0"/>
                        </a:rPr>
                        <a:t>Eccentricity</a:t>
                      </a:r>
                    </a:p>
                  </a:txBody>
                  <a:tcPr marL="6195" marR="6195" marT="594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200" b="1" i="0" u="none" strike="noStrike" cap="none" spc="60">
                          <a:solidFill>
                            <a:schemeClr val="bg1"/>
                          </a:solidFill>
                          <a:effectLst/>
                          <a:latin typeface="Times New Roman" panose="02020603050405020304" pitchFamily="18" charset="0"/>
                          <a:cs typeface="Times New Roman" panose="02020603050405020304" pitchFamily="18" charset="0"/>
                        </a:rPr>
                        <a:t>Convex Area</a:t>
                      </a:r>
                    </a:p>
                  </a:txBody>
                  <a:tcPr marL="6195" marR="6195" marT="594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200" b="1" i="0" u="none" strike="noStrike" cap="none" spc="60">
                          <a:solidFill>
                            <a:schemeClr val="bg1"/>
                          </a:solidFill>
                          <a:effectLst/>
                          <a:latin typeface="Times New Roman" panose="02020603050405020304" pitchFamily="18" charset="0"/>
                          <a:cs typeface="Times New Roman" panose="02020603050405020304" pitchFamily="18" charset="0"/>
                        </a:rPr>
                        <a:t>Extent</a:t>
                      </a:r>
                    </a:p>
                  </a:txBody>
                  <a:tcPr marL="6195" marR="6195" marT="59468"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259463537"/>
                  </a:ext>
                </a:extLst>
              </a:tr>
              <a:tr h="502920">
                <a:tc>
                  <a:txBody>
                    <a:bodyPr/>
                    <a:lstStyle/>
                    <a:p>
                      <a:pPr algn="l"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BOMBAY</a:t>
                      </a:r>
                    </a:p>
                  </a:txBody>
                  <a:tcPr marL="6195" marR="6195" marT="59468"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5.53E+08</a:t>
                      </a:r>
                    </a:p>
                  </a:txBody>
                  <a:tcPr marL="6195" marR="6195" marT="59468"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32015.8</a:t>
                      </a:r>
                    </a:p>
                  </a:txBody>
                  <a:tcPr marL="6195" marR="6195" marT="59468"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3177.899</a:t>
                      </a:r>
                    </a:p>
                  </a:txBody>
                  <a:tcPr marL="6195" marR="6195" marT="59468"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826.684</a:t>
                      </a:r>
                    </a:p>
                  </a:txBody>
                  <a:tcPr marL="6195" marR="6195" marT="59468"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0.547263</a:t>
                      </a:r>
                    </a:p>
                  </a:txBody>
                  <a:tcPr marL="6195" marR="6195" marT="59468"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259965</a:t>
                      </a:r>
                    </a:p>
                  </a:txBody>
                  <a:tcPr marL="6195" marR="6195" marT="59468"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0.850243</a:t>
                      </a:r>
                    </a:p>
                  </a:txBody>
                  <a:tcPr marL="6195" marR="6195" marT="59468" marB="0" anchor="b">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48148191"/>
                  </a:ext>
                </a:extLst>
              </a:tr>
              <a:tr h="502920">
                <a:tc>
                  <a:txBody>
                    <a:bodyPr/>
                    <a:lstStyle/>
                    <a:p>
                      <a:pPr algn="l"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CALI</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91528410</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26272.79</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1188.178</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491.4581</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0.618366</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117510</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0.842753</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53511649"/>
                  </a:ext>
                </a:extLst>
              </a:tr>
              <a:tr h="502920">
                <a:tc>
                  <a:txBody>
                    <a:bodyPr/>
                    <a:lstStyle/>
                    <a:p>
                      <a:pPr algn="l"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DERMASON</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24651963</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22913.81</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696.7121</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498.7684</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0.549495</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56174</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0.847196</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136780750"/>
                  </a:ext>
                </a:extLst>
              </a:tr>
              <a:tr h="502920">
                <a:tc>
                  <a:txBody>
                    <a:bodyPr/>
                    <a:lstStyle/>
                    <a:p>
                      <a:pPr algn="l"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HOROZ</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56765885</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24960.58</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1252.489</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456.5644</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0.722737</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82462</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0.842089</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18600101"/>
                  </a:ext>
                </a:extLst>
              </a:tr>
              <a:tr h="502920">
                <a:tc>
                  <a:txBody>
                    <a:bodyPr/>
                    <a:lstStyle/>
                    <a:p>
                      <a:pPr algn="l"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SEKER</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22567179</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24170.41</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736.8507</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419.4165</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0.300635</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65674</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0.81831</a:t>
                      </a:r>
                    </a:p>
                  </a:txBody>
                  <a:tcPr marL="6195" marR="6195" marT="59468"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227551018"/>
                  </a:ext>
                </a:extLst>
              </a:tr>
              <a:tr h="502920">
                <a:tc>
                  <a:txBody>
                    <a:bodyPr/>
                    <a:lstStyle/>
                    <a:p>
                      <a:pPr algn="l"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SIRA</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22641401</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23977.06</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782.4715</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401.8085</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0.609884</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73945</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200" b="1" i="0" u="none" strike="noStrike" cap="none" spc="0">
                          <a:solidFill>
                            <a:schemeClr val="tx1"/>
                          </a:solidFill>
                          <a:effectLst/>
                          <a:latin typeface="Times New Roman" panose="02020603050405020304" pitchFamily="18" charset="0"/>
                          <a:cs typeface="Times New Roman" panose="02020603050405020304" pitchFamily="18" charset="0"/>
                        </a:rPr>
                        <a:t>0.841802</a:t>
                      </a:r>
                    </a:p>
                  </a:txBody>
                  <a:tcPr marL="6195" marR="6195" marT="59468"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02176175"/>
                  </a:ext>
                </a:extLst>
              </a:tr>
            </a:tbl>
          </a:graphicData>
        </a:graphic>
      </p:graphicFrame>
    </p:spTree>
    <p:extLst>
      <p:ext uri="{BB962C8B-B14F-4D97-AF65-F5344CB8AC3E}">
        <p14:creationId xmlns:p14="http://schemas.microsoft.com/office/powerpoint/2010/main" val="262783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FAA9-1393-494D-9000-6D94CCB31A6B}"/>
              </a:ext>
            </a:extLst>
          </p:cNvPr>
          <p:cNvSpPr>
            <a:spLocks noGrp="1"/>
          </p:cNvSpPr>
          <p:nvPr>
            <p:ph type="title"/>
          </p:nvPr>
        </p:nvSpPr>
        <p:spPr>
          <a:xfrm>
            <a:off x="0" y="0"/>
            <a:ext cx="9144000" cy="514350"/>
          </a:xfrm>
        </p:spPr>
        <p:txBody>
          <a:bodyPr/>
          <a:lstStyle/>
          <a:p>
            <a:pPr algn="ctr"/>
            <a:r>
              <a:rPr lang="en-US">
                <a:latin typeface="Times New Roman" panose="02020603050405020304" pitchFamily="18" charset="0"/>
                <a:cs typeface="Times New Roman" panose="02020603050405020304" pitchFamily="18" charset="0"/>
              </a:rPr>
              <a:t>Exploratory Data Analysis (density plot)</a:t>
            </a:r>
          </a:p>
        </p:txBody>
      </p:sp>
      <p:pic>
        <p:nvPicPr>
          <p:cNvPr id="4" name="Picture 3" descr="A picture containing application&#10;&#10;Description automatically generated">
            <a:extLst>
              <a:ext uri="{FF2B5EF4-FFF2-40B4-BE49-F238E27FC236}">
                <a16:creationId xmlns:a16="http://schemas.microsoft.com/office/drawing/2014/main" id="{E42BE89A-A8BD-4A7C-B10D-836461C10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762" y="641267"/>
            <a:ext cx="6222476" cy="3962213"/>
          </a:xfrm>
          <a:prstGeom prst="rect">
            <a:avLst/>
          </a:prstGeom>
        </p:spPr>
      </p:pic>
      <p:sp>
        <p:nvSpPr>
          <p:cNvPr id="5" name="TextBox 4">
            <a:extLst>
              <a:ext uri="{FF2B5EF4-FFF2-40B4-BE49-F238E27FC236}">
                <a16:creationId xmlns:a16="http://schemas.microsoft.com/office/drawing/2014/main" id="{B839B1B6-200F-46E0-B036-6E8D19811ECB}"/>
              </a:ext>
            </a:extLst>
          </p:cNvPr>
          <p:cNvSpPr txBox="1"/>
          <p:nvPr/>
        </p:nvSpPr>
        <p:spPr>
          <a:xfrm>
            <a:off x="0" y="4603480"/>
            <a:ext cx="9144000" cy="1600438"/>
          </a:xfrm>
          <a:prstGeom prst="rect">
            <a:avLst/>
          </a:prstGeom>
          <a:noFill/>
        </p:spPr>
        <p:txBody>
          <a:bodyPr wrap="square" rtlCol="0">
            <a:spAutoFit/>
          </a:bodyPr>
          <a:lstStyle/>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Density plot represents distribution of a numeric variable using kernel density estimate to show the probability density function of the variable</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For variable ‘Perimeter’ we can see bimodal distribution in data and class ‘BOMBAY’ is off from others.</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For Eccentricity, class ‘SEKER’ is left skewed.</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In the ‘Extent’ parameter, we can see bimodal distribution and class ‘HOROZ’ is right skewed.</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For variables related to area, length and perimeter, class ‘BOMBAY’ has bell shaped distribution but not similar to other classes.</a:t>
            </a:r>
          </a:p>
        </p:txBody>
      </p:sp>
    </p:spTree>
    <p:extLst>
      <p:ext uri="{BB962C8B-B14F-4D97-AF65-F5344CB8AC3E}">
        <p14:creationId xmlns:p14="http://schemas.microsoft.com/office/powerpoint/2010/main" val="213327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unn Template">
  <a:themeElements>
    <a:clrScheme name="Custom 6">
      <a:dk1>
        <a:sysClr val="windowText" lastClr="000000"/>
      </a:dk1>
      <a:lt1>
        <a:sysClr val="window" lastClr="FFFFFF"/>
      </a:lt1>
      <a:dk2>
        <a:srgbClr val="0033A0"/>
      </a:dk2>
      <a:lt2>
        <a:srgbClr val="FFFFFF"/>
      </a:lt2>
      <a:accent1>
        <a:srgbClr val="0033A0"/>
      </a:accent1>
      <a:accent2>
        <a:srgbClr val="FFD700"/>
      </a:accent2>
      <a:accent3>
        <a:srgbClr val="84BD00"/>
      </a:accent3>
      <a:accent4>
        <a:srgbClr val="0000FF"/>
      </a:accent4>
      <a:accent5>
        <a:srgbClr val="7C878E"/>
      </a:accent5>
      <a:accent6>
        <a:srgbClr val="0C2340"/>
      </a:accent6>
      <a:hlink>
        <a:srgbClr val="0033A0"/>
      </a:hlink>
      <a:folHlink>
        <a:srgbClr val="FFA300"/>
      </a:folHlink>
    </a:clrScheme>
    <a:fontScheme name="Custom 1">
      <a:majorFont>
        <a:latin typeface="Helvetica"/>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DSU PPP Template_2017" id="{31B53F0E-9D1C-40FC-9BB3-7EBF213B4256}" vid="{11314852-FB83-4289-8647-3B4FBE5FD8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SDSU PPP Template_2017</Template>
  <TotalTime>179</TotalTime>
  <Words>4028</Words>
  <Application>Microsoft Office PowerPoint</Application>
  <PresentationFormat>Letter Paper (8.5x11 in)</PresentationFormat>
  <Paragraphs>1046</Paragraphs>
  <Slides>25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Garamond</vt:lpstr>
      <vt:lpstr>Helvetica</vt:lpstr>
      <vt:lpstr>Times New Roman</vt:lpstr>
      <vt:lpstr>Wingdings</vt:lpstr>
      <vt:lpstr>Dunn Template</vt:lpstr>
      <vt:lpstr>Multiclass classification and price prediction of dry beans using Different Algorithms</vt:lpstr>
      <vt:lpstr>PRJECT Outline</vt:lpstr>
      <vt:lpstr>BACKGROUND STUDY</vt:lpstr>
      <vt:lpstr>Project objective</vt:lpstr>
      <vt:lpstr>Data Preview</vt:lpstr>
      <vt:lpstr>Developed Algorithm</vt:lpstr>
      <vt:lpstr>Statistical distribution of features of dry bean varieties (in pixels).</vt:lpstr>
      <vt:lpstr>Summary Statistics (Class COVARIANCE)</vt:lpstr>
      <vt:lpstr>Exploratory Data Analysis (density plot)</vt:lpstr>
      <vt:lpstr>Exploratory Data Analysis (Histogram)</vt:lpstr>
      <vt:lpstr>Exploratory Data Analysis (Boxplot)</vt:lpstr>
      <vt:lpstr>Feature Selection</vt:lpstr>
      <vt:lpstr>Analysis of variance</vt:lpstr>
      <vt:lpstr>STATISTICAL MODEL DEVELOPMENT</vt:lpstr>
      <vt:lpstr>Linear Discriminant Analysis (LDA) Model</vt:lpstr>
      <vt:lpstr>Price Prediction Using LDA Model</vt:lpstr>
      <vt:lpstr>Quadratic Discriminant Analysis (QDA) Model</vt:lpstr>
      <vt:lpstr>Price Prediction Using QDA Model</vt:lpstr>
      <vt:lpstr>MCLUStDA Model</vt:lpstr>
      <vt:lpstr>Price Prediction Using MclustDA Model</vt:lpstr>
      <vt:lpstr>MCLUSt ‘EDDA’ Model</vt:lpstr>
      <vt:lpstr>Price Prediction Using MclustEDDA Model</vt:lpstr>
      <vt:lpstr>Model Comparisons</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Conversations</dc:title>
  <dc:creator>Dragt, Kellee</dc:creator>
  <cp:lastModifiedBy>Islam, Md Mominul  - SDSU Student</cp:lastModifiedBy>
  <cp:revision>5</cp:revision>
  <cp:lastPrinted>2017-12-11T22:37:16Z</cp:lastPrinted>
  <dcterms:created xsi:type="dcterms:W3CDTF">2017-12-07T20:59:30Z</dcterms:created>
  <dcterms:modified xsi:type="dcterms:W3CDTF">2022-04-08T17:02:04Z</dcterms:modified>
</cp:coreProperties>
</file>