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338" r:id="rId2"/>
    <p:sldId id="262" r:id="rId3"/>
    <p:sldId id="339" r:id="rId4"/>
    <p:sldId id="343"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2" r:id="rId18"/>
    <p:sldId id="361" r:id="rId19"/>
    <p:sldId id="363" r:id="rId20"/>
    <p:sldId id="364" r:id="rId21"/>
    <p:sldId id="366" r:id="rId22"/>
    <p:sldId id="365" r:id="rId23"/>
    <p:sldId id="367" r:id="rId24"/>
  </p:sldIdLst>
  <p:sldSz cx="9144000" cy="6858000" type="letter"/>
  <p:notesSz cx="6881813" cy="92964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291144-E005-41A2-BA6F-2D4E33846E6D}" v="146" dt="2021-11-10T16:19:39.4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5" autoAdjust="0"/>
    <p:restoredTop sz="96126" autoAdjust="0"/>
  </p:normalViewPr>
  <p:slideViewPr>
    <p:cSldViewPr snapToGrid="0">
      <p:cViewPr varScale="1">
        <p:scale>
          <a:sx n="167" d="100"/>
          <a:sy n="167" d="100"/>
        </p:scale>
        <p:origin x="624" y="1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lam, Md Mominul  - SDSU Student" userId="b30934c7-c001-4d60-ad3c-473ce9fcef19" providerId="ADAL" clId="{F4291144-E005-41A2-BA6F-2D4E33846E6D}"/>
    <pc:docChg chg="custSel addSld modSld">
      <pc:chgData name="Islam, Md Mominul  - SDSU Student" userId="b30934c7-c001-4d60-ad3c-473ce9fcef19" providerId="ADAL" clId="{F4291144-E005-41A2-BA6F-2D4E33846E6D}" dt="2021-11-10T16:19:22.234" v="30" actId="14100"/>
      <pc:docMkLst>
        <pc:docMk/>
      </pc:docMkLst>
      <pc:sldChg chg="addSp delSp modSp new mod">
        <pc:chgData name="Islam, Md Mominul  - SDSU Student" userId="b30934c7-c001-4d60-ad3c-473ce9fcef19" providerId="ADAL" clId="{F4291144-E005-41A2-BA6F-2D4E33846E6D}" dt="2021-11-10T16:17:20.873" v="20" actId="1076"/>
        <pc:sldMkLst>
          <pc:docMk/>
          <pc:sldMk cId="1837083097" sldId="347"/>
        </pc:sldMkLst>
        <pc:spChg chg="mod">
          <ac:chgData name="Islam, Md Mominul  - SDSU Student" userId="b30934c7-c001-4d60-ad3c-473ce9fcef19" providerId="ADAL" clId="{F4291144-E005-41A2-BA6F-2D4E33846E6D}" dt="2021-11-10T16:08:20.873" v="6" actId="14100"/>
          <ac:spMkLst>
            <pc:docMk/>
            <pc:sldMk cId="1837083097" sldId="347"/>
            <ac:spMk id="2" creationId="{2295FFAD-62FA-4EAB-BBF8-C2F93C9D0CC2}"/>
          </ac:spMkLst>
        </pc:spChg>
        <pc:spChg chg="del mod">
          <ac:chgData name="Islam, Md Mominul  - SDSU Student" userId="b30934c7-c001-4d60-ad3c-473ce9fcef19" providerId="ADAL" clId="{F4291144-E005-41A2-BA6F-2D4E33846E6D}" dt="2021-11-10T16:10:45.249" v="8" actId="478"/>
          <ac:spMkLst>
            <pc:docMk/>
            <pc:sldMk cId="1837083097" sldId="347"/>
            <ac:spMk id="3" creationId="{57FF8B5B-E0E0-4355-8584-8043066EE94C}"/>
          </ac:spMkLst>
        </pc:spChg>
        <pc:graphicFrameChg chg="add mod">
          <ac:chgData name="Islam, Md Mominul  - SDSU Student" userId="b30934c7-c001-4d60-ad3c-473ce9fcef19" providerId="ADAL" clId="{F4291144-E005-41A2-BA6F-2D4E33846E6D}" dt="2021-11-10T16:11:14.736" v="13" actId="1076"/>
          <ac:graphicFrameMkLst>
            <pc:docMk/>
            <pc:sldMk cId="1837083097" sldId="347"/>
            <ac:graphicFrameMk id="4" creationId="{1A9A0D44-8D68-4923-B33C-8DD71F63BB9B}"/>
          </ac:graphicFrameMkLst>
        </pc:graphicFrameChg>
        <pc:graphicFrameChg chg="add mod">
          <ac:chgData name="Islam, Md Mominul  - SDSU Student" userId="b30934c7-c001-4d60-ad3c-473ce9fcef19" providerId="ADAL" clId="{F4291144-E005-41A2-BA6F-2D4E33846E6D}" dt="2021-11-10T16:17:20.873" v="20" actId="1076"/>
          <ac:graphicFrameMkLst>
            <pc:docMk/>
            <pc:sldMk cId="1837083097" sldId="347"/>
            <ac:graphicFrameMk id="5" creationId="{5B3818CB-67F6-472E-AD7A-D4954AD03B03}"/>
          </ac:graphicFrameMkLst>
        </pc:graphicFrameChg>
      </pc:sldChg>
      <pc:sldChg chg="addSp delSp modSp new mod">
        <pc:chgData name="Islam, Md Mominul  - SDSU Student" userId="b30934c7-c001-4d60-ad3c-473ce9fcef19" providerId="ADAL" clId="{F4291144-E005-41A2-BA6F-2D4E33846E6D}" dt="2021-11-10T16:19:22.234" v="30" actId="14100"/>
        <pc:sldMkLst>
          <pc:docMk/>
          <pc:sldMk cId="3005961008" sldId="348"/>
        </pc:sldMkLst>
        <pc:spChg chg="mod">
          <ac:chgData name="Islam, Md Mominul  - SDSU Student" userId="b30934c7-c001-4d60-ad3c-473ce9fcef19" providerId="ADAL" clId="{F4291144-E005-41A2-BA6F-2D4E33846E6D}" dt="2021-11-10T16:19:22.234" v="30" actId="14100"/>
          <ac:spMkLst>
            <pc:docMk/>
            <pc:sldMk cId="3005961008" sldId="348"/>
            <ac:spMk id="2" creationId="{FF54578C-AFA6-4EC3-93F6-140836BCAF2D}"/>
          </ac:spMkLst>
        </pc:spChg>
        <pc:spChg chg="del">
          <ac:chgData name="Islam, Md Mominul  - SDSU Student" userId="b30934c7-c001-4d60-ad3c-473ce9fcef19" providerId="ADAL" clId="{F4291144-E005-41A2-BA6F-2D4E33846E6D}" dt="2021-11-10T16:14:31.204" v="15" actId="478"/>
          <ac:spMkLst>
            <pc:docMk/>
            <pc:sldMk cId="3005961008" sldId="348"/>
            <ac:spMk id="3" creationId="{D0C711C2-9D21-45CF-B6B7-1072F494D843}"/>
          </ac:spMkLst>
        </pc:spChg>
        <pc:graphicFrameChg chg="add mod">
          <ac:chgData name="Islam, Md Mominul  - SDSU Student" userId="b30934c7-c001-4d60-ad3c-473ce9fcef19" providerId="ADAL" clId="{F4291144-E005-41A2-BA6F-2D4E33846E6D}" dt="2021-11-10T16:18:50.085" v="21" actId="1076"/>
          <ac:graphicFrameMkLst>
            <pc:docMk/>
            <pc:sldMk cId="3005961008" sldId="348"/>
            <ac:graphicFrameMk id="4" creationId="{2BD79DBD-920C-4E02-B85C-2F633129B650}"/>
          </ac:graphicFrameMkLst>
        </pc:graphicFrameChg>
        <pc:graphicFrameChg chg="add mod">
          <ac:chgData name="Islam, Md Mominul  - SDSU Student" userId="b30934c7-c001-4d60-ad3c-473ce9fcef19" providerId="ADAL" clId="{F4291144-E005-41A2-BA6F-2D4E33846E6D}" dt="2021-11-10T16:18:54.540" v="23" actId="1076"/>
          <ac:graphicFrameMkLst>
            <pc:docMk/>
            <pc:sldMk cId="3005961008" sldId="348"/>
            <ac:graphicFrameMk id="5" creationId="{2BA64E2E-5BD0-4C3F-A716-850D0A8259D2}"/>
          </ac:graphicFrameMkLst>
        </pc:graphicFrameChg>
      </pc:sldChg>
    </pc:docChg>
  </pc:docChgLst>
  <pc:docChgLst>
    <pc:chgData name="Md Mominul" userId="b30934c7-c001-4d60-ad3c-473ce9fcef19" providerId="ADAL" clId="{6863D2A9-C200-4C9D-BA08-2CA2F7CE48C8}"/>
    <pc:docChg chg="modSld">
      <pc:chgData name="Md Mominul" userId="b30934c7-c001-4d60-ad3c-473ce9fcef19" providerId="ADAL" clId="{6863D2A9-C200-4C9D-BA08-2CA2F7CE48C8}" dt="2021-07-12T19:48:58.557" v="0" actId="2711"/>
      <pc:docMkLst>
        <pc:docMk/>
      </pc:docMkLst>
      <pc:sldChg chg="modSp mod">
        <pc:chgData name="Md Mominul" userId="b30934c7-c001-4d60-ad3c-473ce9fcef19" providerId="ADAL" clId="{6863D2A9-C200-4C9D-BA08-2CA2F7CE48C8}" dt="2021-07-12T19:48:58.557" v="0" actId="2711"/>
        <pc:sldMkLst>
          <pc:docMk/>
          <pc:sldMk cId="706446943" sldId="257"/>
        </pc:sldMkLst>
        <pc:spChg chg="mod">
          <ac:chgData name="Md Mominul" userId="b30934c7-c001-4d60-ad3c-473ce9fcef19" providerId="ADAL" clId="{6863D2A9-C200-4C9D-BA08-2CA2F7CE48C8}" dt="2021-07-12T19:48:58.557" v="0" actId="2711"/>
          <ac:spMkLst>
            <pc:docMk/>
            <pc:sldMk cId="706446943" sldId="257"/>
            <ac:spMk id="2" creationId="{00000000-0000-0000-0000-000000000000}"/>
          </ac:spMkLst>
        </pc:spChg>
      </pc:sldChg>
    </pc:docChg>
  </pc:docChgLst>
  <pc:docChgLst>
    <pc:chgData name="Md Mominul" userId="b30934c7-c001-4d60-ad3c-473ce9fcef19" providerId="ADAL" clId="{F4291144-E005-41A2-BA6F-2D4E33846E6D}"/>
    <pc:docChg chg="undo custSel addSld modSld">
      <pc:chgData name="Md Mominul" userId="b30934c7-c001-4d60-ad3c-473ce9fcef19" providerId="ADAL" clId="{F4291144-E005-41A2-BA6F-2D4E33846E6D}" dt="2021-08-25T17:13:03.917" v="398" actId="14100"/>
      <pc:docMkLst>
        <pc:docMk/>
      </pc:docMkLst>
      <pc:sldChg chg="addSp delSp modSp new mod">
        <pc:chgData name="Md Mominul" userId="b30934c7-c001-4d60-ad3c-473ce9fcef19" providerId="ADAL" clId="{F4291144-E005-41A2-BA6F-2D4E33846E6D}" dt="2021-08-25T17:05:13.434" v="165" actId="14100"/>
        <pc:sldMkLst>
          <pc:docMk/>
          <pc:sldMk cId="2934936438" sldId="344"/>
        </pc:sldMkLst>
        <pc:spChg chg="mod">
          <ac:chgData name="Md Mominul" userId="b30934c7-c001-4d60-ad3c-473ce9fcef19" providerId="ADAL" clId="{F4291144-E005-41A2-BA6F-2D4E33846E6D}" dt="2021-08-25T16:34:39.986" v="6" actId="14100"/>
          <ac:spMkLst>
            <pc:docMk/>
            <pc:sldMk cId="2934936438" sldId="344"/>
            <ac:spMk id="2" creationId="{BE71529C-C7A7-49C1-BE3F-8609CAE30C32}"/>
          </ac:spMkLst>
        </pc:spChg>
        <pc:spChg chg="del">
          <ac:chgData name="Md Mominul" userId="b30934c7-c001-4d60-ad3c-473ce9fcef19" providerId="ADAL" clId="{F4291144-E005-41A2-BA6F-2D4E33846E6D}" dt="2021-08-25T16:50:01.545" v="10" actId="478"/>
          <ac:spMkLst>
            <pc:docMk/>
            <pc:sldMk cId="2934936438" sldId="344"/>
            <ac:spMk id="3" creationId="{1B237643-107C-44B6-84C0-921994B4D90A}"/>
          </ac:spMkLst>
        </pc:spChg>
        <pc:spChg chg="add mod">
          <ac:chgData name="Md Mominul" userId="b30934c7-c001-4d60-ad3c-473ce9fcef19" providerId="ADAL" clId="{F4291144-E005-41A2-BA6F-2D4E33846E6D}" dt="2021-08-25T16:59:59.262" v="33" actId="1076"/>
          <ac:spMkLst>
            <pc:docMk/>
            <pc:sldMk cId="2934936438" sldId="344"/>
            <ac:spMk id="7" creationId="{4632A141-62C3-4DDA-B593-6946A1BB2EEC}"/>
          </ac:spMkLst>
        </pc:spChg>
        <pc:spChg chg="add mod">
          <ac:chgData name="Md Mominul" userId="b30934c7-c001-4d60-ad3c-473ce9fcef19" providerId="ADAL" clId="{F4291144-E005-41A2-BA6F-2D4E33846E6D}" dt="2021-08-25T17:03:42.920" v="90" actId="1076"/>
          <ac:spMkLst>
            <pc:docMk/>
            <pc:sldMk cId="2934936438" sldId="344"/>
            <ac:spMk id="10" creationId="{49F6BD49-2E88-4B14-A918-F3A271D8F4FA}"/>
          </ac:spMkLst>
        </pc:spChg>
        <pc:spChg chg="add mod">
          <ac:chgData name="Md Mominul" userId="b30934c7-c001-4d60-ad3c-473ce9fcef19" providerId="ADAL" clId="{F4291144-E005-41A2-BA6F-2D4E33846E6D}" dt="2021-08-25T17:01:30.760" v="69" actId="14100"/>
          <ac:spMkLst>
            <pc:docMk/>
            <pc:sldMk cId="2934936438" sldId="344"/>
            <ac:spMk id="12" creationId="{F4DF9078-80C0-4CE1-BFBF-F53BE919A44A}"/>
          </ac:spMkLst>
        </pc:spChg>
        <pc:spChg chg="add del mod">
          <ac:chgData name="Md Mominul" userId="b30934c7-c001-4d60-ad3c-473ce9fcef19" providerId="ADAL" clId="{F4291144-E005-41A2-BA6F-2D4E33846E6D}" dt="2021-08-25T17:03:13.292" v="85" actId="478"/>
          <ac:spMkLst>
            <pc:docMk/>
            <pc:sldMk cId="2934936438" sldId="344"/>
            <ac:spMk id="13" creationId="{0B00410F-50BD-4DB6-8292-6ED99BE1D605}"/>
          </ac:spMkLst>
        </pc:spChg>
        <pc:spChg chg="add del">
          <ac:chgData name="Md Mominul" userId="b30934c7-c001-4d60-ad3c-473ce9fcef19" providerId="ADAL" clId="{F4291144-E005-41A2-BA6F-2D4E33846E6D}" dt="2021-08-25T17:02:25.377" v="75" actId="11529"/>
          <ac:spMkLst>
            <pc:docMk/>
            <pc:sldMk cId="2934936438" sldId="344"/>
            <ac:spMk id="14" creationId="{1CDD0F5E-2213-4AB7-BC69-31DE17138BF0}"/>
          </ac:spMkLst>
        </pc:spChg>
        <pc:spChg chg="add del">
          <ac:chgData name="Md Mominul" userId="b30934c7-c001-4d60-ad3c-473ce9fcef19" providerId="ADAL" clId="{F4291144-E005-41A2-BA6F-2D4E33846E6D}" dt="2021-08-25T17:02:42.094" v="77" actId="11529"/>
          <ac:spMkLst>
            <pc:docMk/>
            <pc:sldMk cId="2934936438" sldId="344"/>
            <ac:spMk id="15" creationId="{A8BF7219-77E9-4A18-984D-C71C0EC5906E}"/>
          </ac:spMkLst>
        </pc:spChg>
        <pc:spChg chg="add del mod">
          <ac:chgData name="Md Mominul" userId="b30934c7-c001-4d60-ad3c-473ce9fcef19" providerId="ADAL" clId="{F4291144-E005-41A2-BA6F-2D4E33846E6D}" dt="2021-08-25T17:03:02.407" v="81" actId="11529"/>
          <ac:spMkLst>
            <pc:docMk/>
            <pc:sldMk cId="2934936438" sldId="344"/>
            <ac:spMk id="16" creationId="{611DFD69-1E48-42DD-A48A-A8A0D2F4A017}"/>
          </ac:spMkLst>
        </pc:spChg>
        <pc:spChg chg="add">
          <ac:chgData name="Md Mominul" userId="b30934c7-c001-4d60-ad3c-473ce9fcef19" providerId="ADAL" clId="{F4291144-E005-41A2-BA6F-2D4E33846E6D}" dt="2021-08-25T17:03:26.786" v="86" actId="11529"/>
          <ac:spMkLst>
            <pc:docMk/>
            <pc:sldMk cId="2934936438" sldId="344"/>
            <ac:spMk id="17" creationId="{5D244EBC-2487-47B1-BDD8-01007C7FC9FA}"/>
          </ac:spMkLst>
        </pc:spChg>
        <pc:spChg chg="add mod">
          <ac:chgData name="Md Mominul" userId="b30934c7-c001-4d60-ad3c-473ce9fcef19" providerId="ADAL" clId="{F4291144-E005-41A2-BA6F-2D4E33846E6D}" dt="2021-08-25T17:05:13.434" v="165" actId="14100"/>
          <ac:spMkLst>
            <pc:docMk/>
            <pc:sldMk cId="2934936438" sldId="344"/>
            <ac:spMk id="18" creationId="{3CE5F964-B1FA-4639-A526-A8607F7D609B}"/>
          </ac:spMkLst>
        </pc:spChg>
        <pc:graphicFrameChg chg="add del mod">
          <ac:chgData name="Md Mominul" userId="b30934c7-c001-4d60-ad3c-473ce9fcef19" providerId="ADAL" clId="{F4291144-E005-41A2-BA6F-2D4E33846E6D}" dt="2021-08-25T16:51:14.377" v="11" actId="21"/>
          <ac:graphicFrameMkLst>
            <pc:docMk/>
            <pc:sldMk cId="2934936438" sldId="344"/>
            <ac:graphicFrameMk id="4" creationId="{713CEAF9-DD70-490C-80B6-B4ADCD4BF0F0}"/>
          </ac:graphicFrameMkLst>
        </pc:graphicFrameChg>
        <pc:graphicFrameChg chg="add mod">
          <ac:chgData name="Md Mominul" userId="b30934c7-c001-4d60-ad3c-473ce9fcef19" providerId="ADAL" clId="{F4291144-E005-41A2-BA6F-2D4E33846E6D}" dt="2021-08-25T17:03:57.640" v="92" actId="1076"/>
          <ac:graphicFrameMkLst>
            <pc:docMk/>
            <pc:sldMk cId="2934936438" sldId="344"/>
            <ac:graphicFrameMk id="5" creationId="{6CDA0B4C-CFB4-4BA1-B920-2EE68DE85E19}"/>
          </ac:graphicFrameMkLst>
        </pc:graphicFrameChg>
        <pc:graphicFrameChg chg="add mod">
          <ac:chgData name="Md Mominul" userId="b30934c7-c001-4d60-ad3c-473ce9fcef19" providerId="ADAL" clId="{F4291144-E005-41A2-BA6F-2D4E33846E6D}" dt="2021-08-25T17:03:38.311" v="89" actId="14100"/>
          <ac:graphicFrameMkLst>
            <pc:docMk/>
            <pc:sldMk cId="2934936438" sldId="344"/>
            <ac:graphicFrameMk id="8" creationId="{6F71DF00-BC6B-4C36-9735-A0C904484C2F}"/>
          </ac:graphicFrameMkLst>
        </pc:graphicFrameChg>
        <pc:graphicFrameChg chg="add mod">
          <ac:chgData name="Md Mominul" userId="b30934c7-c001-4d60-ad3c-473ce9fcef19" providerId="ADAL" clId="{F4291144-E005-41A2-BA6F-2D4E33846E6D}" dt="2021-08-25T17:03:48.672" v="91" actId="1076"/>
          <ac:graphicFrameMkLst>
            <pc:docMk/>
            <pc:sldMk cId="2934936438" sldId="344"/>
            <ac:graphicFrameMk id="9" creationId="{2D135F19-F7B7-4EBF-B2BF-F07BB63E4281}"/>
          </ac:graphicFrameMkLst>
        </pc:graphicFrameChg>
      </pc:sldChg>
      <pc:sldChg chg="modSp add mod">
        <pc:chgData name="Md Mominul" userId="b30934c7-c001-4d60-ad3c-473ce9fcef19" providerId="ADAL" clId="{F4291144-E005-41A2-BA6F-2D4E33846E6D}" dt="2021-08-25T17:05:35.933" v="174" actId="20577"/>
        <pc:sldMkLst>
          <pc:docMk/>
          <pc:sldMk cId="2006870147" sldId="345"/>
        </pc:sldMkLst>
        <pc:spChg chg="mod">
          <ac:chgData name="Md Mominul" userId="b30934c7-c001-4d60-ad3c-473ce9fcef19" providerId="ADAL" clId="{F4291144-E005-41A2-BA6F-2D4E33846E6D}" dt="2021-08-25T17:05:35.933" v="174" actId="20577"/>
          <ac:spMkLst>
            <pc:docMk/>
            <pc:sldMk cId="2006870147" sldId="345"/>
            <ac:spMk id="3" creationId="{AC6B54EA-7A42-49BB-8A5B-E0EF2F856353}"/>
          </ac:spMkLst>
        </pc:spChg>
      </pc:sldChg>
      <pc:sldChg chg="addSp delSp modSp new mod">
        <pc:chgData name="Md Mominul" userId="b30934c7-c001-4d60-ad3c-473ce9fcef19" providerId="ADAL" clId="{F4291144-E005-41A2-BA6F-2D4E33846E6D}" dt="2021-08-25T17:13:03.917" v="398" actId="14100"/>
        <pc:sldMkLst>
          <pc:docMk/>
          <pc:sldMk cId="2957538497" sldId="346"/>
        </pc:sldMkLst>
        <pc:spChg chg="mod">
          <ac:chgData name="Md Mominul" userId="b30934c7-c001-4d60-ad3c-473ce9fcef19" providerId="ADAL" clId="{F4291144-E005-41A2-BA6F-2D4E33846E6D}" dt="2021-08-25T17:06:28.825" v="181" actId="14100"/>
          <ac:spMkLst>
            <pc:docMk/>
            <pc:sldMk cId="2957538497" sldId="346"/>
            <ac:spMk id="2" creationId="{75EF4B43-4B68-4E04-876F-9C4E9D3807B3}"/>
          </ac:spMkLst>
        </pc:spChg>
        <pc:spChg chg="del">
          <ac:chgData name="Md Mominul" userId="b30934c7-c001-4d60-ad3c-473ce9fcef19" providerId="ADAL" clId="{F4291144-E005-41A2-BA6F-2D4E33846E6D}" dt="2021-08-25T17:06:30.750" v="182" actId="478"/>
          <ac:spMkLst>
            <pc:docMk/>
            <pc:sldMk cId="2957538497" sldId="346"/>
            <ac:spMk id="3" creationId="{0842DCC2-A945-405A-94E2-2DD99F5E6ABF}"/>
          </ac:spMkLst>
        </pc:spChg>
        <pc:spChg chg="add mod">
          <ac:chgData name="Md Mominul" userId="b30934c7-c001-4d60-ad3c-473ce9fcef19" providerId="ADAL" clId="{F4291144-E005-41A2-BA6F-2D4E33846E6D}" dt="2021-08-25T17:06:54.790" v="191" actId="20577"/>
          <ac:spMkLst>
            <pc:docMk/>
            <pc:sldMk cId="2957538497" sldId="346"/>
            <ac:spMk id="5" creationId="{97489B3C-4B50-4B46-8AA6-138FF4356970}"/>
          </ac:spMkLst>
        </pc:spChg>
        <pc:spChg chg="add mod">
          <ac:chgData name="Md Mominul" userId="b30934c7-c001-4d60-ad3c-473ce9fcef19" providerId="ADAL" clId="{F4291144-E005-41A2-BA6F-2D4E33846E6D}" dt="2021-08-25T17:13:03.917" v="398" actId="14100"/>
          <ac:spMkLst>
            <pc:docMk/>
            <pc:sldMk cId="2957538497" sldId="346"/>
            <ac:spMk id="7" creationId="{61466386-C5DA-4F0F-BE18-7C852B32664B}"/>
          </ac:spMkLst>
        </pc:spChg>
        <pc:graphicFrameChg chg="add mod">
          <ac:chgData name="Md Mominul" userId="b30934c7-c001-4d60-ad3c-473ce9fcef19" providerId="ADAL" clId="{F4291144-E005-41A2-BA6F-2D4E33846E6D}" dt="2021-08-25T17:12:58.018" v="396" actId="1076"/>
          <ac:graphicFrameMkLst>
            <pc:docMk/>
            <pc:sldMk cId="2957538497" sldId="346"/>
            <ac:graphicFrameMk id="6" creationId="{5F3F740D-A768-4EC7-AB3B-FDEE9C48756F}"/>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E8AF79-FF83-6B45-94E3-EFE7F622501E}" type="doc">
      <dgm:prSet loTypeId="urn:microsoft.com/office/officeart/2005/8/layout/chevron1" loCatId="" qsTypeId="urn:microsoft.com/office/officeart/2005/8/quickstyle/simple1" qsCatId="simple" csTypeId="urn:microsoft.com/office/officeart/2005/8/colors/accent1_2" csCatId="accent1" phldr="1"/>
      <dgm:spPr/>
    </dgm:pt>
    <dgm:pt modelId="{31F90965-BEE1-E545-974F-5B9286FA8CFB}">
      <dgm:prSet phldrT="[Text]"/>
      <dgm:spPr/>
      <dgm:t>
        <a:bodyPr/>
        <a:lstStyle/>
        <a:p>
          <a:r>
            <a:rPr lang="en-US" dirty="0"/>
            <a:t>Exploratory Analysis</a:t>
          </a:r>
        </a:p>
      </dgm:t>
    </dgm:pt>
    <dgm:pt modelId="{A19153DC-175A-964D-B905-0B31DC78A3CA}" type="parTrans" cxnId="{228FEC5E-4399-1840-A3AE-92C58D870899}">
      <dgm:prSet/>
      <dgm:spPr/>
      <dgm:t>
        <a:bodyPr/>
        <a:lstStyle/>
        <a:p>
          <a:endParaRPr lang="en-US"/>
        </a:p>
      </dgm:t>
    </dgm:pt>
    <dgm:pt modelId="{93CA963E-CF09-CD49-9233-87993F07150D}" type="sibTrans" cxnId="{228FEC5E-4399-1840-A3AE-92C58D870899}">
      <dgm:prSet/>
      <dgm:spPr/>
      <dgm:t>
        <a:bodyPr/>
        <a:lstStyle/>
        <a:p>
          <a:endParaRPr lang="en-US"/>
        </a:p>
      </dgm:t>
    </dgm:pt>
    <dgm:pt modelId="{1683216D-712F-DC4F-AF6C-54CF792920E1}">
      <dgm:prSet phldrT="[Text]"/>
      <dgm:spPr/>
      <dgm:t>
        <a:bodyPr/>
        <a:lstStyle/>
        <a:p>
          <a:r>
            <a:rPr lang="en-US" dirty="0"/>
            <a:t>Statistical Analysis</a:t>
          </a:r>
        </a:p>
      </dgm:t>
    </dgm:pt>
    <dgm:pt modelId="{8B10683A-FBE3-334B-94BE-15A1EC384840}" type="parTrans" cxnId="{D283461D-1570-6341-BC26-93E8EDB93A63}">
      <dgm:prSet/>
      <dgm:spPr/>
      <dgm:t>
        <a:bodyPr/>
        <a:lstStyle/>
        <a:p>
          <a:endParaRPr lang="en-US"/>
        </a:p>
      </dgm:t>
    </dgm:pt>
    <dgm:pt modelId="{662541EA-117E-204C-8B64-8B0B0AC902B2}" type="sibTrans" cxnId="{D283461D-1570-6341-BC26-93E8EDB93A63}">
      <dgm:prSet/>
      <dgm:spPr/>
      <dgm:t>
        <a:bodyPr/>
        <a:lstStyle/>
        <a:p>
          <a:endParaRPr lang="en-US"/>
        </a:p>
      </dgm:t>
    </dgm:pt>
    <dgm:pt modelId="{FAF2ACE7-91F4-AF4F-8B20-5D5FE24AC0E3}">
      <dgm:prSet phldrT="[Text]"/>
      <dgm:spPr/>
      <dgm:t>
        <a:bodyPr/>
        <a:lstStyle/>
        <a:p>
          <a:r>
            <a:rPr lang="en-US" dirty="0"/>
            <a:t>Model Development</a:t>
          </a:r>
        </a:p>
      </dgm:t>
    </dgm:pt>
    <dgm:pt modelId="{CDA468E5-22B9-DE48-B960-1EDE39E078D2}" type="parTrans" cxnId="{05427233-A32D-ED4D-954F-958B8FEA8F43}">
      <dgm:prSet/>
      <dgm:spPr/>
      <dgm:t>
        <a:bodyPr/>
        <a:lstStyle/>
        <a:p>
          <a:endParaRPr lang="en-US"/>
        </a:p>
      </dgm:t>
    </dgm:pt>
    <dgm:pt modelId="{0B5A9CF2-AA59-834C-B7EE-3E5BE4D17FEF}" type="sibTrans" cxnId="{05427233-A32D-ED4D-954F-958B8FEA8F43}">
      <dgm:prSet/>
      <dgm:spPr/>
      <dgm:t>
        <a:bodyPr/>
        <a:lstStyle/>
        <a:p>
          <a:endParaRPr lang="en-US"/>
        </a:p>
      </dgm:t>
    </dgm:pt>
    <dgm:pt modelId="{FD09EDE2-FA6D-674C-926A-C84D69A7962F}">
      <dgm:prSet/>
      <dgm:spPr/>
      <dgm:t>
        <a:bodyPr/>
        <a:lstStyle/>
        <a:p>
          <a:r>
            <a:rPr lang="en-US" dirty="0"/>
            <a:t>Model Accuracy</a:t>
          </a:r>
        </a:p>
      </dgm:t>
    </dgm:pt>
    <dgm:pt modelId="{0E7B8612-850E-A04E-B935-E4C33A9A078D}" type="parTrans" cxnId="{6BE4B043-FE31-774D-9BFE-CEB2FA36EF40}">
      <dgm:prSet/>
      <dgm:spPr/>
      <dgm:t>
        <a:bodyPr/>
        <a:lstStyle/>
        <a:p>
          <a:endParaRPr lang="en-US"/>
        </a:p>
      </dgm:t>
    </dgm:pt>
    <dgm:pt modelId="{FAC86F7A-5A20-234B-B4AB-BE8C6B07E96A}" type="sibTrans" cxnId="{6BE4B043-FE31-774D-9BFE-CEB2FA36EF40}">
      <dgm:prSet/>
      <dgm:spPr/>
      <dgm:t>
        <a:bodyPr/>
        <a:lstStyle/>
        <a:p>
          <a:endParaRPr lang="en-US"/>
        </a:p>
      </dgm:t>
    </dgm:pt>
    <dgm:pt modelId="{773D352A-B3F8-9A47-AC9D-50B4DF1BEF01}">
      <dgm:prSet/>
      <dgm:spPr/>
      <dgm:t>
        <a:bodyPr/>
        <a:lstStyle/>
        <a:p>
          <a:r>
            <a:rPr lang="en-US" dirty="0"/>
            <a:t>Model Validation</a:t>
          </a:r>
        </a:p>
      </dgm:t>
    </dgm:pt>
    <dgm:pt modelId="{A088FF6E-7265-4B49-9ADE-17FE9408CAB6}" type="parTrans" cxnId="{9B31DC2F-B4B3-2747-8AEB-34B812246806}">
      <dgm:prSet/>
      <dgm:spPr/>
      <dgm:t>
        <a:bodyPr/>
        <a:lstStyle/>
        <a:p>
          <a:endParaRPr lang="en-US"/>
        </a:p>
      </dgm:t>
    </dgm:pt>
    <dgm:pt modelId="{C4AB2C08-B7D0-C344-9E3A-F20BA931BD6A}" type="sibTrans" cxnId="{9B31DC2F-B4B3-2747-8AEB-34B812246806}">
      <dgm:prSet/>
      <dgm:spPr/>
      <dgm:t>
        <a:bodyPr/>
        <a:lstStyle/>
        <a:p>
          <a:endParaRPr lang="en-US"/>
        </a:p>
      </dgm:t>
    </dgm:pt>
    <dgm:pt modelId="{24A4CADB-83D9-9C43-AD8D-294EBC532635}" type="pres">
      <dgm:prSet presAssocID="{67E8AF79-FF83-6B45-94E3-EFE7F622501E}" presName="Name0" presStyleCnt="0">
        <dgm:presLayoutVars>
          <dgm:dir/>
          <dgm:animLvl val="lvl"/>
          <dgm:resizeHandles val="exact"/>
        </dgm:presLayoutVars>
      </dgm:prSet>
      <dgm:spPr/>
    </dgm:pt>
    <dgm:pt modelId="{030CA1DF-E478-E74F-8C9F-E5ECEC906BB9}" type="pres">
      <dgm:prSet presAssocID="{31F90965-BEE1-E545-974F-5B9286FA8CFB}" presName="parTxOnly" presStyleLbl="node1" presStyleIdx="0" presStyleCnt="5">
        <dgm:presLayoutVars>
          <dgm:chMax val="0"/>
          <dgm:chPref val="0"/>
          <dgm:bulletEnabled val="1"/>
        </dgm:presLayoutVars>
      </dgm:prSet>
      <dgm:spPr/>
    </dgm:pt>
    <dgm:pt modelId="{5D8A63DE-92E2-FA40-82F3-014F1732E85E}" type="pres">
      <dgm:prSet presAssocID="{93CA963E-CF09-CD49-9233-87993F07150D}" presName="parTxOnlySpace" presStyleCnt="0"/>
      <dgm:spPr/>
    </dgm:pt>
    <dgm:pt modelId="{FE739443-FF02-1C4D-8B61-EC832C31A472}" type="pres">
      <dgm:prSet presAssocID="{1683216D-712F-DC4F-AF6C-54CF792920E1}" presName="parTxOnly" presStyleLbl="node1" presStyleIdx="1" presStyleCnt="5">
        <dgm:presLayoutVars>
          <dgm:chMax val="0"/>
          <dgm:chPref val="0"/>
          <dgm:bulletEnabled val="1"/>
        </dgm:presLayoutVars>
      </dgm:prSet>
      <dgm:spPr/>
    </dgm:pt>
    <dgm:pt modelId="{D2DF31D3-2DDB-C742-BEBC-917DE680CAAB}" type="pres">
      <dgm:prSet presAssocID="{662541EA-117E-204C-8B64-8B0B0AC902B2}" presName="parTxOnlySpace" presStyleCnt="0"/>
      <dgm:spPr/>
    </dgm:pt>
    <dgm:pt modelId="{4FBF459A-9723-5946-87F5-7617E590FB03}" type="pres">
      <dgm:prSet presAssocID="{FAF2ACE7-91F4-AF4F-8B20-5D5FE24AC0E3}" presName="parTxOnly" presStyleLbl="node1" presStyleIdx="2" presStyleCnt="5" custLinFactNeighborY="2789">
        <dgm:presLayoutVars>
          <dgm:chMax val="0"/>
          <dgm:chPref val="0"/>
          <dgm:bulletEnabled val="1"/>
        </dgm:presLayoutVars>
      </dgm:prSet>
      <dgm:spPr/>
    </dgm:pt>
    <dgm:pt modelId="{5B3129A7-8D4E-A646-83D8-F334B434BCBC}" type="pres">
      <dgm:prSet presAssocID="{0B5A9CF2-AA59-834C-B7EE-3E5BE4D17FEF}" presName="parTxOnlySpace" presStyleCnt="0"/>
      <dgm:spPr/>
    </dgm:pt>
    <dgm:pt modelId="{DC0E4D56-376B-4B40-9FE8-401425A0723E}" type="pres">
      <dgm:prSet presAssocID="{773D352A-B3F8-9A47-AC9D-50B4DF1BEF01}" presName="parTxOnly" presStyleLbl="node1" presStyleIdx="3" presStyleCnt="5">
        <dgm:presLayoutVars>
          <dgm:chMax val="0"/>
          <dgm:chPref val="0"/>
          <dgm:bulletEnabled val="1"/>
        </dgm:presLayoutVars>
      </dgm:prSet>
      <dgm:spPr/>
    </dgm:pt>
    <dgm:pt modelId="{EBEFC23D-79A5-8A49-9DFE-8B20319B7C8D}" type="pres">
      <dgm:prSet presAssocID="{C4AB2C08-B7D0-C344-9E3A-F20BA931BD6A}" presName="parTxOnlySpace" presStyleCnt="0"/>
      <dgm:spPr/>
    </dgm:pt>
    <dgm:pt modelId="{E5AE0ABB-2C15-CF4E-9888-145FAAABA06F}" type="pres">
      <dgm:prSet presAssocID="{FD09EDE2-FA6D-674C-926A-C84D69A7962F}" presName="parTxOnly" presStyleLbl="node1" presStyleIdx="4" presStyleCnt="5">
        <dgm:presLayoutVars>
          <dgm:chMax val="0"/>
          <dgm:chPref val="0"/>
          <dgm:bulletEnabled val="1"/>
        </dgm:presLayoutVars>
      </dgm:prSet>
      <dgm:spPr/>
    </dgm:pt>
  </dgm:ptLst>
  <dgm:cxnLst>
    <dgm:cxn modelId="{D283461D-1570-6341-BC26-93E8EDB93A63}" srcId="{67E8AF79-FF83-6B45-94E3-EFE7F622501E}" destId="{1683216D-712F-DC4F-AF6C-54CF792920E1}" srcOrd="1" destOrd="0" parTransId="{8B10683A-FBE3-334B-94BE-15A1EC384840}" sibTransId="{662541EA-117E-204C-8B64-8B0B0AC902B2}"/>
    <dgm:cxn modelId="{9B31DC2F-B4B3-2747-8AEB-34B812246806}" srcId="{67E8AF79-FF83-6B45-94E3-EFE7F622501E}" destId="{773D352A-B3F8-9A47-AC9D-50B4DF1BEF01}" srcOrd="3" destOrd="0" parTransId="{A088FF6E-7265-4B49-9ADE-17FE9408CAB6}" sibTransId="{C4AB2C08-B7D0-C344-9E3A-F20BA931BD6A}"/>
    <dgm:cxn modelId="{05427233-A32D-ED4D-954F-958B8FEA8F43}" srcId="{67E8AF79-FF83-6B45-94E3-EFE7F622501E}" destId="{FAF2ACE7-91F4-AF4F-8B20-5D5FE24AC0E3}" srcOrd="2" destOrd="0" parTransId="{CDA468E5-22B9-DE48-B960-1EDE39E078D2}" sibTransId="{0B5A9CF2-AA59-834C-B7EE-3E5BE4D17FEF}"/>
    <dgm:cxn modelId="{6BE4B043-FE31-774D-9BFE-CEB2FA36EF40}" srcId="{67E8AF79-FF83-6B45-94E3-EFE7F622501E}" destId="{FD09EDE2-FA6D-674C-926A-C84D69A7962F}" srcOrd="4" destOrd="0" parTransId="{0E7B8612-850E-A04E-B935-E4C33A9A078D}" sibTransId="{FAC86F7A-5A20-234B-B4AB-BE8C6B07E96A}"/>
    <dgm:cxn modelId="{ADB31C5B-87E3-2440-8158-7B7FFD6C9F8F}" type="presOf" srcId="{31F90965-BEE1-E545-974F-5B9286FA8CFB}" destId="{030CA1DF-E478-E74F-8C9F-E5ECEC906BB9}" srcOrd="0" destOrd="0" presId="urn:microsoft.com/office/officeart/2005/8/layout/chevron1"/>
    <dgm:cxn modelId="{228FEC5E-4399-1840-A3AE-92C58D870899}" srcId="{67E8AF79-FF83-6B45-94E3-EFE7F622501E}" destId="{31F90965-BEE1-E545-974F-5B9286FA8CFB}" srcOrd="0" destOrd="0" parTransId="{A19153DC-175A-964D-B905-0B31DC78A3CA}" sibTransId="{93CA963E-CF09-CD49-9233-87993F07150D}"/>
    <dgm:cxn modelId="{D8800364-2207-A541-8A3C-A03D74C416DF}" type="presOf" srcId="{773D352A-B3F8-9A47-AC9D-50B4DF1BEF01}" destId="{DC0E4D56-376B-4B40-9FE8-401425A0723E}" srcOrd="0" destOrd="0" presId="urn:microsoft.com/office/officeart/2005/8/layout/chevron1"/>
    <dgm:cxn modelId="{E2CC9667-4604-B54E-BFE0-33EA8DF5BF2B}" type="presOf" srcId="{FD09EDE2-FA6D-674C-926A-C84D69A7962F}" destId="{E5AE0ABB-2C15-CF4E-9888-145FAAABA06F}" srcOrd="0" destOrd="0" presId="urn:microsoft.com/office/officeart/2005/8/layout/chevron1"/>
    <dgm:cxn modelId="{F53E3569-EFC8-FA49-B72B-ED86C776F0E1}" type="presOf" srcId="{67E8AF79-FF83-6B45-94E3-EFE7F622501E}" destId="{24A4CADB-83D9-9C43-AD8D-294EBC532635}" srcOrd="0" destOrd="0" presId="urn:microsoft.com/office/officeart/2005/8/layout/chevron1"/>
    <dgm:cxn modelId="{C53171E4-4B3E-D64B-9363-496CE4A4E222}" type="presOf" srcId="{FAF2ACE7-91F4-AF4F-8B20-5D5FE24AC0E3}" destId="{4FBF459A-9723-5946-87F5-7617E590FB03}" srcOrd="0" destOrd="0" presId="urn:microsoft.com/office/officeart/2005/8/layout/chevron1"/>
    <dgm:cxn modelId="{DCA8E5EB-9303-014D-909B-B9CA6B22C203}" type="presOf" srcId="{1683216D-712F-DC4F-AF6C-54CF792920E1}" destId="{FE739443-FF02-1C4D-8B61-EC832C31A472}" srcOrd="0" destOrd="0" presId="urn:microsoft.com/office/officeart/2005/8/layout/chevron1"/>
    <dgm:cxn modelId="{9C566A76-0384-8348-A66E-69996AE2E6D4}" type="presParOf" srcId="{24A4CADB-83D9-9C43-AD8D-294EBC532635}" destId="{030CA1DF-E478-E74F-8C9F-E5ECEC906BB9}" srcOrd="0" destOrd="0" presId="urn:microsoft.com/office/officeart/2005/8/layout/chevron1"/>
    <dgm:cxn modelId="{AD45AD1F-D80D-D044-8515-EE4F26B6FDF2}" type="presParOf" srcId="{24A4CADB-83D9-9C43-AD8D-294EBC532635}" destId="{5D8A63DE-92E2-FA40-82F3-014F1732E85E}" srcOrd="1" destOrd="0" presId="urn:microsoft.com/office/officeart/2005/8/layout/chevron1"/>
    <dgm:cxn modelId="{9682E55F-3310-0B43-8C1B-96F8EC36BD11}" type="presParOf" srcId="{24A4CADB-83D9-9C43-AD8D-294EBC532635}" destId="{FE739443-FF02-1C4D-8B61-EC832C31A472}" srcOrd="2" destOrd="0" presId="urn:microsoft.com/office/officeart/2005/8/layout/chevron1"/>
    <dgm:cxn modelId="{E344E1C9-622A-5344-9DA1-C355BF6DFCF9}" type="presParOf" srcId="{24A4CADB-83D9-9C43-AD8D-294EBC532635}" destId="{D2DF31D3-2DDB-C742-BEBC-917DE680CAAB}" srcOrd="3" destOrd="0" presId="urn:microsoft.com/office/officeart/2005/8/layout/chevron1"/>
    <dgm:cxn modelId="{92D4FECD-BBDB-A344-9F4F-4EC2F5D4723E}" type="presParOf" srcId="{24A4CADB-83D9-9C43-AD8D-294EBC532635}" destId="{4FBF459A-9723-5946-87F5-7617E590FB03}" srcOrd="4" destOrd="0" presId="urn:microsoft.com/office/officeart/2005/8/layout/chevron1"/>
    <dgm:cxn modelId="{7393C836-E1A8-684A-943F-BD643271BF90}" type="presParOf" srcId="{24A4CADB-83D9-9C43-AD8D-294EBC532635}" destId="{5B3129A7-8D4E-A646-83D8-F334B434BCBC}" srcOrd="5" destOrd="0" presId="urn:microsoft.com/office/officeart/2005/8/layout/chevron1"/>
    <dgm:cxn modelId="{07BB7365-06F6-1843-BED8-C12398B96C4C}" type="presParOf" srcId="{24A4CADB-83D9-9C43-AD8D-294EBC532635}" destId="{DC0E4D56-376B-4B40-9FE8-401425A0723E}" srcOrd="6" destOrd="0" presId="urn:microsoft.com/office/officeart/2005/8/layout/chevron1"/>
    <dgm:cxn modelId="{B2DC7B8B-DFBA-8D4A-B386-A0B4599BBF2A}" type="presParOf" srcId="{24A4CADB-83D9-9C43-AD8D-294EBC532635}" destId="{EBEFC23D-79A5-8A49-9DFE-8B20319B7C8D}" srcOrd="7" destOrd="0" presId="urn:microsoft.com/office/officeart/2005/8/layout/chevron1"/>
    <dgm:cxn modelId="{DF0ED21F-7B8A-FA48-8711-B6F59456D49D}" type="presParOf" srcId="{24A4CADB-83D9-9C43-AD8D-294EBC532635}" destId="{E5AE0ABB-2C15-CF4E-9888-145FAAABA06F}"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4AE630-D8E7-4F66-BAF0-C8F191BAACB7}"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69D4AF67-4C92-4F7A-9591-AF600E7F609C}">
      <dgm:prSet/>
      <dgm:spPr/>
      <dgm:t>
        <a:bodyPr/>
        <a:lstStyle/>
        <a:p>
          <a:r>
            <a:rPr lang="en-US"/>
            <a:t>From our statistical Analysis, we can see that total time for one subject to put in the keystroke of designated password gradually changes with repetition and session. We have demonstrated the difference with graphical analysis such as plots, boxplot, histogram, density plots. Also, we performed a two tailed t.test to determine if there is a significant difference between the means of two groups. </a:t>
          </a:r>
        </a:p>
      </dgm:t>
    </dgm:pt>
    <dgm:pt modelId="{AE32AB9D-8321-49C5-A95B-11948959ABB5}" type="parTrans" cxnId="{22EBBC42-0AEC-492F-A29F-69A4E4952309}">
      <dgm:prSet/>
      <dgm:spPr/>
      <dgm:t>
        <a:bodyPr/>
        <a:lstStyle/>
        <a:p>
          <a:endParaRPr lang="en-US"/>
        </a:p>
      </dgm:t>
    </dgm:pt>
    <dgm:pt modelId="{2FE030EF-B5A2-454E-B4A4-3E40CCA0ACF8}" type="sibTrans" cxnId="{22EBBC42-0AEC-492F-A29F-69A4E4952309}">
      <dgm:prSet/>
      <dgm:spPr/>
      <dgm:t>
        <a:bodyPr/>
        <a:lstStyle/>
        <a:p>
          <a:endParaRPr lang="en-US"/>
        </a:p>
      </dgm:t>
    </dgm:pt>
    <dgm:pt modelId="{114D2061-E460-4601-8888-B698C3C493C4}">
      <dgm:prSet/>
      <dgm:spPr/>
      <dgm:t>
        <a:bodyPr/>
        <a:lstStyle/>
        <a:p>
          <a:r>
            <a:rPr lang="en-US"/>
            <a:t>Later, we demonstrated that there are total time differences for every subjects as the vary in mean total time.</a:t>
          </a:r>
        </a:p>
      </dgm:t>
    </dgm:pt>
    <dgm:pt modelId="{F2533147-01F1-43B7-80F3-B87E41CAC2DD}" type="parTrans" cxnId="{95BD48FF-829B-441B-8493-0F2E2B9FD842}">
      <dgm:prSet/>
      <dgm:spPr/>
      <dgm:t>
        <a:bodyPr/>
        <a:lstStyle/>
        <a:p>
          <a:endParaRPr lang="en-US"/>
        </a:p>
      </dgm:t>
    </dgm:pt>
    <dgm:pt modelId="{4D3FEA4F-0BE4-437B-AE9E-379F97410EA3}" type="sibTrans" cxnId="{95BD48FF-829B-441B-8493-0F2E2B9FD842}">
      <dgm:prSet/>
      <dgm:spPr/>
      <dgm:t>
        <a:bodyPr/>
        <a:lstStyle/>
        <a:p>
          <a:endParaRPr lang="en-US"/>
        </a:p>
      </dgm:t>
    </dgm:pt>
    <dgm:pt modelId="{B1F9C27A-17C3-4015-92B8-A83D4253C6D0}">
      <dgm:prSet/>
      <dgm:spPr/>
      <dgm:t>
        <a:bodyPr/>
        <a:lstStyle/>
        <a:p>
          <a:r>
            <a:rPr lang="en-US"/>
            <a:t>Lastly, we developed a Linear Regression Model to predict the value of a dependent variable which is Total Time based on an independent variable. The greater the linear relationship between the independent variable and the dependent variable, the more accurate is the prediction. </a:t>
          </a:r>
        </a:p>
      </dgm:t>
    </dgm:pt>
    <dgm:pt modelId="{8B6D6952-935E-4EBB-BDF9-1026ADDCB57E}" type="parTrans" cxnId="{12EB4507-C4BD-463B-A89D-C8F1D3BDAB7F}">
      <dgm:prSet/>
      <dgm:spPr/>
      <dgm:t>
        <a:bodyPr/>
        <a:lstStyle/>
        <a:p>
          <a:endParaRPr lang="en-US"/>
        </a:p>
      </dgm:t>
    </dgm:pt>
    <dgm:pt modelId="{29E57774-B1B1-46C0-88A7-653DE24E4853}" type="sibTrans" cxnId="{12EB4507-C4BD-463B-A89D-C8F1D3BDAB7F}">
      <dgm:prSet/>
      <dgm:spPr/>
      <dgm:t>
        <a:bodyPr/>
        <a:lstStyle/>
        <a:p>
          <a:endParaRPr lang="en-US"/>
        </a:p>
      </dgm:t>
    </dgm:pt>
    <dgm:pt modelId="{9F6ED54A-1DBA-4AF3-9F17-6B062C5691C1}">
      <dgm:prSet/>
      <dgm:spPr/>
      <dgm:t>
        <a:bodyPr/>
        <a:lstStyle/>
        <a:p>
          <a:r>
            <a:rPr lang="en-US"/>
            <a:t>We Also developed a multiple linear regression with total time as a response variable with DD time, UD Time and Hold time as predictor variables. </a:t>
          </a:r>
        </a:p>
      </dgm:t>
    </dgm:pt>
    <dgm:pt modelId="{50DA7C99-EACA-459A-B9E1-DC6AD5D92FE9}" type="parTrans" cxnId="{AC304A03-6A73-48E1-A99A-29B16C2C1029}">
      <dgm:prSet/>
      <dgm:spPr/>
      <dgm:t>
        <a:bodyPr/>
        <a:lstStyle/>
        <a:p>
          <a:endParaRPr lang="en-US"/>
        </a:p>
      </dgm:t>
    </dgm:pt>
    <dgm:pt modelId="{965A2C83-F024-4822-868A-3733AD295DE5}" type="sibTrans" cxnId="{AC304A03-6A73-48E1-A99A-29B16C2C1029}">
      <dgm:prSet/>
      <dgm:spPr/>
      <dgm:t>
        <a:bodyPr/>
        <a:lstStyle/>
        <a:p>
          <a:endParaRPr lang="en-US"/>
        </a:p>
      </dgm:t>
    </dgm:pt>
    <dgm:pt modelId="{B92A2D3E-4E31-FD4E-81D1-DF92D0B3237C}" type="pres">
      <dgm:prSet presAssocID="{F64AE630-D8E7-4F66-BAF0-C8F191BAACB7}" presName="linear" presStyleCnt="0">
        <dgm:presLayoutVars>
          <dgm:animLvl val="lvl"/>
          <dgm:resizeHandles val="exact"/>
        </dgm:presLayoutVars>
      </dgm:prSet>
      <dgm:spPr/>
    </dgm:pt>
    <dgm:pt modelId="{0FA45C0B-F5E8-5940-A722-5D954E22E52D}" type="pres">
      <dgm:prSet presAssocID="{69D4AF67-4C92-4F7A-9591-AF600E7F609C}" presName="parentText" presStyleLbl="node1" presStyleIdx="0" presStyleCnt="4">
        <dgm:presLayoutVars>
          <dgm:chMax val="0"/>
          <dgm:bulletEnabled val="1"/>
        </dgm:presLayoutVars>
      </dgm:prSet>
      <dgm:spPr/>
    </dgm:pt>
    <dgm:pt modelId="{52FF100D-C7FE-B646-9E6A-5B9972075D16}" type="pres">
      <dgm:prSet presAssocID="{2FE030EF-B5A2-454E-B4A4-3E40CCA0ACF8}" presName="spacer" presStyleCnt="0"/>
      <dgm:spPr/>
    </dgm:pt>
    <dgm:pt modelId="{79316089-0C6B-5B44-82C1-70B5CC0C0FC0}" type="pres">
      <dgm:prSet presAssocID="{114D2061-E460-4601-8888-B698C3C493C4}" presName="parentText" presStyleLbl="node1" presStyleIdx="1" presStyleCnt="4">
        <dgm:presLayoutVars>
          <dgm:chMax val="0"/>
          <dgm:bulletEnabled val="1"/>
        </dgm:presLayoutVars>
      </dgm:prSet>
      <dgm:spPr/>
    </dgm:pt>
    <dgm:pt modelId="{A6B57291-8785-2F4C-9CAA-7BA94CE4B0D4}" type="pres">
      <dgm:prSet presAssocID="{4D3FEA4F-0BE4-437B-AE9E-379F97410EA3}" presName="spacer" presStyleCnt="0"/>
      <dgm:spPr/>
    </dgm:pt>
    <dgm:pt modelId="{6BB82B95-AE1C-C349-BED4-A84DE9659B2C}" type="pres">
      <dgm:prSet presAssocID="{B1F9C27A-17C3-4015-92B8-A83D4253C6D0}" presName="parentText" presStyleLbl="node1" presStyleIdx="2" presStyleCnt="4">
        <dgm:presLayoutVars>
          <dgm:chMax val="0"/>
          <dgm:bulletEnabled val="1"/>
        </dgm:presLayoutVars>
      </dgm:prSet>
      <dgm:spPr/>
    </dgm:pt>
    <dgm:pt modelId="{B7C5EA29-8D6D-EF40-842F-ACC2782E566B}" type="pres">
      <dgm:prSet presAssocID="{29E57774-B1B1-46C0-88A7-653DE24E4853}" presName="spacer" presStyleCnt="0"/>
      <dgm:spPr/>
    </dgm:pt>
    <dgm:pt modelId="{AF0CFD9A-6A5C-2A42-838C-0A613D1CD5C6}" type="pres">
      <dgm:prSet presAssocID="{9F6ED54A-1DBA-4AF3-9F17-6B062C5691C1}" presName="parentText" presStyleLbl="node1" presStyleIdx="3" presStyleCnt="4">
        <dgm:presLayoutVars>
          <dgm:chMax val="0"/>
          <dgm:bulletEnabled val="1"/>
        </dgm:presLayoutVars>
      </dgm:prSet>
      <dgm:spPr/>
    </dgm:pt>
  </dgm:ptLst>
  <dgm:cxnLst>
    <dgm:cxn modelId="{AC304A03-6A73-48E1-A99A-29B16C2C1029}" srcId="{F64AE630-D8E7-4F66-BAF0-C8F191BAACB7}" destId="{9F6ED54A-1DBA-4AF3-9F17-6B062C5691C1}" srcOrd="3" destOrd="0" parTransId="{50DA7C99-EACA-459A-B9E1-DC6AD5D92FE9}" sibTransId="{965A2C83-F024-4822-868A-3733AD295DE5}"/>
    <dgm:cxn modelId="{12EB4507-C4BD-463B-A89D-C8F1D3BDAB7F}" srcId="{F64AE630-D8E7-4F66-BAF0-C8F191BAACB7}" destId="{B1F9C27A-17C3-4015-92B8-A83D4253C6D0}" srcOrd="2" destOrd="0" parTransId="{8B6D6952-935E-4EBB-BDF9-1026ADDCB57E}" sibTransId="{29E57774-B1B1-46C0-88A7-653DE24E4853}"/>
    <dgm:cxn modelId="{22EBBC42-0AEC-492F-A29F-69A4E4952309}" srcId="{F64AE630-D8E7-4F66-BAF0-C8F191BAACB7}" destId="{69D4AF67-4C92-4F7A-9591-AF600E7F609C}" srcOrd="0" destOrd="0" parTransId="{AE32AB9D-8321-49C5-A95B-11948959ABB5}" sibTransId="{2FE030EF-B5A2-454E-B4A4-3E40CCA0ACF8}"/>
    <dgm:cxn modelId="{04E31B6B-7353-E346-A865-40C3E5580472}" type="presOf" srcId="{9F6ED54A-1DBA-4AF3-9F17-6B062C5691C1}" destId="{AF0CFD9A-6A5C-2A42-838C-0A613D1CD5C6}" srcOrd="0" destOrd="0" presId="urn:microsoft.com/office/officeart/2005/8/layout/vList2"/>
    <dgm:cxn modelId="{C5814976-BD11-514F-9321-74C0CB723E63}" type="presOf" srcId="{69D4AF67-4C92-4F7A-9591-AF600E7F609C}" destId="{0FA45C0B-F5E8-5940-A722-5D954E22E52D}" srcOrd="0" destOrd="0" presId="urn:microsoft.com/office/officeart/2005/8/layout/vList2"/>
    <dgm:cxn modelId="{0F058AAE-39FF-4E4E-844E-A5C79D1B4B59}" type="presOf" srcId="{114D2061-E460-4601-8888-B698C3C493C4}" destId="{79316089-0C6B-5B44-82C1-70B5CC0C0FC0}" srcOrd="0" destOrd="0" presId="urn:microsoft.com/office/officeart/2005/8/layout/vList2"/>
    <dgm:cxn modelId="{7C11A5EF-1B63-3747-B852-D044F38FF637}" type="presOf" srcId="{F64AE630-D8E7-4F66-BAF0-C8F191BAACB7}" destId="{B92A2D3E-4E31-FD4E-81D1-DF92D0B3237C}" srcOrd="0" destOrd="0" presId="urn:microsoft.com/office/officeart/2005/8/layout/vList2"/>
    <dgm:cxn modelId="{6A548DF0-6540-CB46-8962-C4D1E5BFE69E}" type="presOf" srcId="{B1F9C27A-17C3-4015-92B8-A83D4253C6D0}" destId="{6BB82B95-AE1C-C349-BED4-A84DE9659B2C}" srcOrd="0" destOrd="0" presId="urn:microsoft.com/office/officeart/2005/8/layout/vList2"/>
    <dgm:cxn modelId="{95BD48FF-829B-441B-8493-0F2E2B9FD842}" srcId="{F64AE630-D8E7-4F66-BAF0-C8F191BAACB7}" destId="{114D2061-E460-4601-8888-B698C3C493C4}" srcOrd="1" destOrd="0" parTransId="{F2533147-01F1-43B7-80F3-B87E41CAC2DD}" sibTransId="{4D3FEA4F-0BE4-437B-AE9E-379F97410EA3}"/>
    <dgm:cxn modelId="{567F8344-22A5-D74D-AE8B-444F289F7ACA}" type="presParOf" srcId="{B92A2D3E-4E31-FD4E-81D1-DF92D0B3237C}" destId="{0FA45C0B-F5E8-5940-A722-5D954E22E52D}" srcOrd="0" destOrd="0" presId="urn:microsoft.com/office/officeart/2005/8/layout/vList2"/>
    <dgm:cxn modelId="{94E32F33-300E-1449-BFD4-8EE98BDDE09D}" type="presParOf" srcId="{B92A2D3E-4E31-FD4E-81D1-DF92D0B3237C}" destId="{52FF100D-C7FE-B646-9E6A-5B9972075D16}" srcOrd="1" destOrd="0" presId="urn:microsoft.com/office/officeart/2005/8/layout/vList2"/>
    <dgm:cxn modelId="{C54996E4-2FB9-F341-B771-06C24C75A064}" type="presParOf" srcId="{B92A2D3E-4E31-FD4E-81D1-DF92D0B3237C}" destId="{79316089-0C6B-5B44-82C1-70B5CC0C0FC0}" srcOrd="2" destOrd="0" presId="urn:microsoft.com/office/officeart/2005/8/layout/vList2"/>
    <dgm:cxn modelId="{5A4D2F89-1FA5-CE44-8727-38419C65702B}" type="presParOf" srcId="{B92A2D3E-4E31-FD4E-81D1-DF92D0B3237C}" destId="{A6B57291-8785-2F4C-9CAA-7BA94CE4B0D4}" srcOrd="3" destOrd="0" presId="urn:microsoft.com/office/officeart/2005/8/layout/vList2"/>
    <dgm:cxn modelId="{F3D9B01B-3815-3342-B200-4D74DAD5A178}" type="presParOf" srcId="{B92A2D3E-4E31-FD4E-81D1-DF92D0B3237C}" destId="{6BB82B95-AE1C-C349-BED4-A84DE9659B2C}" srcOrd="4" destOrd="0" presId="urn:microsoft.com/office/officeart/2005/8/layout/vList2"/>
    <dgm:cxn modelId="{7F657E35-40B6-CB49-9CE6-4B633903B52C}" type="presParOf" srcId="{B92A2D3E-4E31-FD4E-81D1-DF92D0B3237C}" destId="{B7C5EA29-8D6D-EF40-842F-ACC2782E566B}" srcOrd="5" destOrd="0" presId="urn:microsoft.com/office/officeart/2005/8/layout/vList2"/>
    <dgm:cxn modelId="{0F715342-75E7-1845-BB61-4BD39922549B}" type="presParOf" srcId="{B92A2D3E-4E31-FD4E-81D1-DF92D0B3237C}" destId="{AF0CFD9A-6A5C-2A42-838C-0A613D1CD5C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CA1DF-E478-E74F-8C9F-E5ECEC906BB9}">
      <dsp:nvSpPr>
        <dsp:cNvPr id="0" name=""/>
        <dsp:cNvSpPr/>
      </dsp:nvSpPr>
      <dsp:spPr>
        <a:xfrm>
          <a:off x="1674" y="620528"/>
          <a:ext cx="1490141" cy="5960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Exploratory Analysis</a:t>
          </a:r>
        </a:p>
      </dsp:txBody>
      <dsp:txXfrm>
        <a:off x="299702" y="620528"/>
        <a:ext cx="894085" cy="596056"/>
      </dsp:txXfrm>
    </dsp:sp>
    <dsp:sp modelId="{FE739443-FF02-1C4D-8B61-EC832C31A472}">
      <dsp:nvSpPr>
        <dsp:cNvPr id="0" name=""/>
        <dsp:cNvSpPr/>
      </dsp:nvSpPr>
      <dsp:spPr>
        <a:xfrm>
          <a:off x="1342801" y="620528"/>
          <a:ext cx="1490141" cy="5960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Statistical Analysis</a:t>
          </a:r>
        </a:p>
      </dsp:txBody>
      <dsp:txXfrm>
        <a:off x="1640829" y="620528"/>
        <a:ext cx="894085" cy="596056"/>
      </dsp:txXfrm>
    </dsp:sp>
    <dsp:sp modelId="{4FBF459A-9723-5946-87F5-7617E590FB03}">
      <dsp:nvSpPr>
        <dsp:cNvPr id="0" name=""/>
        <dsp:cNvSpPr/>
      </dsp:nvSpPr>
      <dsp:spPr>
        <a:xfrm>
          <a:off x="2683929" y="637152"/>
          <a:ext cx="1490141" cy="5960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Model Development</a:t>
          </a:r>
        </a:p>
      </dsp:txBody>
      <dsp:txXfrm>
        <a:off x="2981957" y="637152"/>
        <a:ext cx="894085" cy="596056"/>
      </dsp:txXfrm>
    </dsp:sp>
    <dsp:sp modelId="{DC0E4D56-376B-4B40-9FE8-401425A0723E}">
      <dsp:nvSpPr>
        <dsp:cNvPr id="0" name=""/>
        <dsp:cNvSpPr/>
      </dsp:nvSpPr>
      <dsp:spPr>
        <a:xfrm>
          <a:off x="4025056" y="620528"/>
          <a:ext cx="1490141" cy="5960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Model Validation</a:t>
          </a:r>
        </a:p>
      </dsp:txBody>
      <dsp:txXfrm>
        <a:off x="4323084" y="620528"/>
        <a:ext cx="894085" cy="596056"/>
      </dsp:txXfrm>
    </dsp:sp>
    <dsp:sp modelId="{E5AE0ABB-2C15-CF4E-9888-145FAAABA06F}">
      <dsp:nvSpPr>
        <dsp:cNvPr id="0" name=""/>
        <dsp:cNvSpPr/>
      </dsp:nvSpPr>
      <dsp:spPr>
        <a:xfrm>
          <a:off x="5366184" y="620528"/>
          <a:ext cx="1490141" cy="5960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Model Accuracy</a:t>
          </a:r>
        </a:p>
      </dsp:txBody>
      <dsp:txXfrm>
        <a:off x="5664212" y="620528"/>
        <a:ext cx="894085" cy="596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A45C0B-F5E8-5940-A722-5D954E22E52D}">
      <dsp:nvSpPr>
        <dsp:cNvPr id="0" name=""/>
        <dsp:cNvSpPr/>
      </dsp:nvSpPr>
      <dsp:spPr>
        <a:xfrm>
          <a:off x="0" y="438749"/>
          <a:ext cx="6858000" cy="86697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From our statistical Analysis, we can see that total time for one subject to put in the keystroke of designated password gradually changes with repetition and session. We have demonstrated the difference with graphical analysis such as plots, boxplot, histogram, density plots. Also, we performed a two tailed t.test to determine if there is a significant difference between the means of two groups. </a:t>
          </a:r>
        </a:p>
      </dsp:txBody>
      <dsp:txXfrm>
        <a:off x="42322" y="481071"/>
        <a:ext cx="6773356" cy="782326"/>
      </dsp:txXfrm>
    </dsp:sp>
    <dsp:sp modelId="{79316089-0C6B-5B44-82C1-70B5CC0C0FC0}">
      <dsp:nvSpPr>
        <dsp:cNvPr id="0" name=""/>
        <dsp:cNvSpPr/>
      </dsp:nvSpPr>
      <dsp:spPr>
        <a:xfrm>
          <a:off x="0" y="1343159"/>
          <a:ext cx="6858000" cy="86697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Later, we demonstrated that there are total time differences for every subjects as the vary in mean total time.</a:t>
          </a:r>
        </a:p>
      </dsp:txBody>
      <dsp:txXfrm>
        <a:off x="42322" y="1385481"/>
        <a:ext cx="6773356" cy="782326"/>
      </dsp:txXfrm>
    </dsp:sp>
    <dsp:sp modelId="{6BB82B95-AE1C-C349-BED4-A84DE9659B2C}">
      <dsp:nvSpPr>
        <dsp:cNvPr id="0" name=""/>
        <dsp:cNvSpPr/>
      </dsp:nvSpPr>
      <dsp:spPr>
        <a:xfrm>
          <a:off x="0" y="2247570"/>
          <a:ext cx="6858000" cy="86697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Lastly, we developed a Linear Regression Model to predict the value of a dependent variable which is Total Time based on an independent variable. The greater the linear relationship between the independent variable and the dependent variable, the more accurate is the prediction. </a:t>
          </a:r>
        </a:p>
      </dsp:txBody>
      <dsp:txXfrm>
        <a:off x="42322" y="2289892"/>
        <a:ext cx="6773356" cy="782326"/>
      </dsp:txXfrm>
    </dsp:sp>
    <dsp:sp modelId="{AF0CFD9A-6A5C-2A42-838C-0A613D1CD5C6}">
      <dsp:nvSpPr>
        <dsp:cNvPr id="0" name=""/>
        <dsp:cNvSpPr/>
      </dsp:nvSpPr>
      <dsp:spPr>
        <a:xfrm>
          <a:off x="0" y="3151980"/>
          <a:ext cx="6858000" cy="86697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We Also developed a multiple linear regression with total time as a response variable with DD time, UD Time and Hold time as predictor variables. </a:t>
          </a:r>
        </a:p>
      </dsp:txBody>
      <dsp:txXfrm>
        <a:off x="42322" y="3194302"/>
        <a:ext cx="6773356" cy="7823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F26E9750-DF92-47F3-A0B3-FB8AFBFB7567}" type="datetimeFigureOut">
              <a:rPr lang="en-US" smtClean="0"/>
              <a:t>12/16/21</a:t>
            </a:fld>
            <a:endParaRPr lang="en-US"/>
          </a:p>
        </p:txBody>
      </p:sp>
      <p:sp>
        <p:nvSpPr>
          <p:cNvPr id="4" name="Slide Image Placeholder 3"/>
          <p:cNvSpPr>
            <a:spLocks noGrp="1" noRot="1" noChangeAspect="1"/>
          </p:cNvSpPr>
          <p:nvPr>
            <p:ph type="sldImg" idx="2"/>
          </p:nvPr>
        </p:nvSpPr>
        <p:spPr>
          <a:xfrm>
            <a:off x="1350963" y="1162050"/>
            <a:ext cx="4181475"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F74C28D3-CD96-4E45-B07C-A8446D1DA091}" type="slidenum">
              <a:rPr lang="en-US" smtClean="0"/>
              <a:t>‹#›</a:t>
            </a:fld>
            <a:endParaRPr lang="en-US"/>
          </a:p>
        </p:txBody>
      </p:sp>
    </p:spTree>
    <p:extLst>
      <p:ext uri="{BB962C8B-B14F-4D97-AF65-F5344CB8AC3E}">
        <p14:creationId xmlns:p14="http://schemas.microsoft.com/office/powerpoint/2010/main" val="1836687084"/>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09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4C28D3-CD96-4E45-B07C-A8446D1DA091}" type="slidenum">
              <a:rPr lang="en-US" smtClean="0"/>
              <a:t>2</a:t>
            </a:fld>
            <a:endParaRPr lang="en-US"/>
          </a:p>
        </p:txBody>
      </p:sp>
    </p:spTree>
    <p:extLst>
      <p:ext uri="{BB962C8B-B14F-4D97-AF65-F5344CB8AC3E}">
        <p14:creationId xmlns:p14="http://schemas.microsoft.com/office/powerpoint/2010/main" val="2941584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C28D3-CD96-4E45-B07C-A8446D1DA091}" type="slidenum">
              <a:rPr lang="en-US" smtClean="0"/>
              <a:t>9</a:t>
            </a:fld>
            <a:endParaRPr lang="en-US"/>
          </a:p>
        </p:txBody>
      </p:sp>
    </p:spTree>
    <p:extLst>
      <p:ext uri="{BB962C8B-B14F-4D97-AF65-F5344CB8AC3E}">
        <p14:creationId xmlns:p14="http://schemas.microsoft.com/office/powerpoint/2010/main" val="2572147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C28D3-CD96-4E45-B07C-A8446D1DA091}" type="slidenum">
              <a:rPr lang="en-US" smtClean="0"/>
              <a:t>23</a:t>
            </a:fld>
            <a:endParaRPr lang="en-US"/>
          </a:p>
        </p:txBody>
      </p:sp>
    </p:spTree>
    <p:extLst>
      <p:ext uri="{BB962C8B-B14F-4D97-AF65-F5344CB8AC3E}">
        <p14:creationId xmlns:p14="http://schemas.microsoft.com/office/powerpoint/2010/main" val="2284612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145" y="5549903"/>
            <a:ext cx="3160127" cy="982847"/>
          </a:xfrm>
          <a:prstGeom prst="rect">
            <a:avLst/>
          </a:prstGeom>
        </p:spPr>
      </p:pic>
      <p:sp>
        <p:nvSpPr>
          <p:cNvPr id="7" name="Rectangle 6"/>
          <p:cNvSpPr/>
          <p:nvPr/>
        </p:nvSpPr>
        <p:spPr>
          <a:xfrm>
            <a:off x="228600" y="304800"/>
            <a:ext cx="86868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 name="Title 1"/>
          <p:cNvSpPr>
            <a:spLocks noGrp="1"/>
          </p:cNvSpPr>
          <p:nvPr>
            <p:ph type="ctrTitle"/>
          </p:nvPr>
        </p:nvSpPr>
        <p:spPr>
          <a:xfrm>
            <a:off x="628650" y="1548245"/>
            <a:ext cx="7886700" cy="2240280"/>
          </a:xfrm>
        </p:spPr>
        <p:txBody>
          <a:bodyPr anchor="b">
            <a:normAutofit/>
          </a:bodyPr>
          <a:lstStyle>
            <a:lvl1pPr algn="ctr">
              <a:defRPr sz="3300">
                <a:solidFill>
                  <a:schemeClr val="bg1"/>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628650" y="3854659"/>
            <a:ext cx="7886700" cy="1143000"/>
          </a:xfrm>
        </p:spPr>
        <p:txBody>
          <a:bodyPr>
            <a:normAutofit/>
          </a:bodyPr>
          <a:lstStyle>
            <a:lvl1pPr marL="0" indent="0" algn="ctr">
              <a:buNone/>
              <a:defRPr sz="2100" b="1" cap="all" spc="38" baseline="0">
                <a:solidFill>
                  <a:schemeClr val="bg1"/>
                </a:solidFill>
                <a:effectLst/>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4987736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8" name="Rectangle 7"/>
          <p:cNvSpPr/>
          <p:nvPr/>
        </p:nvSpPr>
        <p:spPr>
          <a:xfrm>
            <a:off x="6115050" y="0"/>
            <a:ext cx="302895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 name="Title 1"/>
          <p:cNvSpPr>
            <a:spLocks noGrp="1"/>
          </p:cNvSpPr>
          <p:nvPr>
            <p:ph type="title"/>
          </p:nvPr>
        </p:nvSpPr>
        <p:spPr>
          <a:xfrm>
            <a:off x="6399610" y="1683327"/>
            <a:ext cx="2344340" cy="2877260"/>
          </a:xfrm>
        </p:spPr>
        <p:txBody>
          <a:bodyPr anchor="b">
            <a:normAutofit/>
          </a:bodyPr>
          <a:lstStyle>
            <a:lvl1pPr>
              <a:defRPr sz="2300">
                <a:solidFill>
                  <a:schemeClr val="bg1"/>
                </a:solidFill>
                <a:effectLst/>
              </a:defRPr>
            </a:lvl1pPr>
          </a:lstStyle>
          <a:p>
            <a:r>
              <a:rPr lang="en-US"/>
              <a:t>Click to edit Master title style</a:t>
            </a:r>
            <a:endParaRPr lang="en-US" dirty="0"/>
          </a:p>
        </p:txBody>
      </p:sp>
      <p:sp>
        <p:nvSpPr>
          <p:cNvPr id="6" name="Picture Placeholder 2" descr="An empty placeholder to add an image. Click on the placeholder and select the image that you wish to add"/>
          <p:cNvSpPr>
            <a:spLocks noGrp="1"/>
          </p:cNvSpPr>
          <p:nvPr>
            <p:ph type="pic" idx="1"/>
          </p:nvPr>
        </p:nvSpPr>
        <p:spPr>
          <a:xfrm>
            <a:off x="0" y="2"/>
            <a:ext cx="6076188" cy="6857999"/>
          </a:xfrm>
        </p:spPr>
        <p:txBody>
          <a:bodyPr tIns="342900">
            <a:normAutofit/>
          </a:bodyPr>
          <a:lstStyle>
            <a:lvl1pPr marL="0" indent="0" algn="ctr">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399610" y="4591761"/>
            <a:ext cx="2344340" cy="1580440"/>
          </a:xfrm>
        </p:spPr>
        <p:txBody>
          <a:bodyPr>
            <a:normAutofit/>
          </a:bodyPr>
          <a:lstStyle>
            <a:lvl1pPr marL="0" indent="0">
              <a:spcBef>
                <a:spcPts val="600"/>
              </a:spcBef>
              <a:buNone/>
              <a:defRPr sz="1800" b="1">
                <a:solidFill>
                  <a:schemeClr val="bg1"/>
                </a:solidFill>
                <a:effectLst/>
                <a:latin typeface="+mj-lt"/>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15051" y="6100796"/>
            <a:ext cx="2356658" cy="735676"/>
          </a:xfrm>
          <a:prstGeom prst="rect">
            <a:avLst/>
          </a:prstGeom>
        </p:spPr>
      </p:pic>
    </p:spTree>
    <p:extLst>
      <p:ext uri="{BB962C8B-B14F-4D97-AF65-F5344CB8AC3E}">
        <p14:creationId xmlns:p14="http://schemas.microsoft.com/office/powerpoint/2010/main" val="246070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1143000" y="6601556"/>
            <a:ext cx="4868536" cy="228600"/>
          </a:xfrm>
          <a:prstGeom prst="rect">
            <a:avLst/>
          </a:prstGeom>
        </p:spPr>
        <p:txBody>
          <a:bodyPr lIns="68580" tIns="34290" rIns="68580" bIns="34290"/>
          <a:lstStyle/>
          <a:p>
            <a:endParaRPr lang="en-US"/>
          </a:p>
        </p:txBody>
      </p:sp>
      <p:sp>
        <p:nvSpPr>
          <p:cNvPr id="4" name="Date Placeholder 3"/>
          <p:cNvSpPr>
            <a:spLocks noGrp="1"/>
          </p:cNvSpPr>
          <p:nvPr>
            <p:ph type="dt" sz="half" idx="10"/>
          </p:nvPr>
        </p:nvSpPr>
        <p:spPr>
          <a:xfrm>
            <a:off x="6140931" y="6601556"/>
            <a:ext cx="1150548" cy="228600"/>
          </a:xfrm>
          <a:prstGeom prst="rect">
            <a:avLst/>
          </a:prstGeom>
        </p:spPr>
        <p:txBody>
          <a:bodyPr lIns="68580" tIns="34290" rIns="68580" bIns="34290"/>
          <a:lstStyle/>
          <a:p>
            <a:fld id="{BD2192C7-266E-4842-B655-C1510580F7A9}" type="datetimeFigureOut">
              <a:rPr lang="en-US" smtClean="0"/>
              <a:t>12/16/21</a:t>
            </a:fld>
            <a:endParaRPr lang="en-US"/>
          </a:p>
        </p:txBody>
      </p:sp>
      <p:sp>
        <p:nvSpPr>
          <p:cNvPr id="6" name="Slide Number Placeholder 5"/>
          <p:cNvSpPr>
            <a:spLocks noGrp="1"/>
          </p:cNvSpPr>
          <p:nvPr>
            <p:ph type="sldNum" sz="quarter" idx="12"/>
          </p:nvPr>
        </p:nvSpPr>
        <p:spPr>
          <a:xfrm>
            <a:off x="7420875" y="6601556"/>
            <a:ext cx="580127" cy="228600"/>
          </a:xfrm>
          <a:prstGeom prst="rect">
            <a:avLst/>
          </a:prstGeom>
        </p:spPr>
        <p:txBody>
          <a:bodyPr lIns="68580" tIns="34290" rIns="68580" bIns="34290"/>
          <a:lstStyle/>
          <a:p>
            <a:fld id="{1BA69DBD-6F99-4699-87CC-ED1FAFEFE8A7}" type="slidenum">
              <a:rPr lang="en-US" smtClean="0"/>
              <a:t>‹#›</a:t>
            </a:fld>
            <a:endParaRPr lang="en-US"/>
          </a:p>
        </p:txBody>
      </p:sp>
    </p:spTree>
    <p:extLst>
      <p:ext uri="{BB962C8B-B14F-4D97-AF65-F5344CB8AC3E}">
        <p14:creationId xmlns:p14="http://schemas.microsoft.com/office/powerpoint/2010/main" val="67708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457325" cy="5719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1" y="457200"/>
            <a:ext cx="5286375" cy="5719763"/>
          </a:xfrm>
        </p:spPr>
        <p:txBody>
          <a:bodyPr vert="eaVert"/>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1143000" y="6601556"/>
            <a:ext cx="4868536" cy="228600"/>
          </a:xfrm>
          <a:prstGeom prst="rect">
            <a:avLst/>
          </a:prstGeom>
        </p:spPr>
        <p:txBody>
          <a:bodyPr lIns="68580" tIns="34290" rIns="68580" bIns="34290"/>
          <a:lstStyle/>
          <a:p>
            <a:endParaRPr lang="en-US"/>
          </a:p>
        </p:txBody>
      </p:sp>
      <p:sp>
        <p:nvSpPr>
          <p:cNvPr id="4" name="Date Placeholder 3"/>
          <p:cNvSpPr>
            <a:spLocks noGrp="1"/>
          </p:cNvSpPr>
          <p:nvPr>
            <p:ph type="dt" sz="half" idx="10"/>
          </p:nvPr>
        </p:nvSpPr>
        <p:spPr>
          <a:xfrm>
            <a:off x="6140931" y="6601556"/>
            <a:ext cx="1150548" cy="228600"/>
          </a:xfrm>
          <a:prstGeom prst="rect">
            <a:avLst/>
          </a:prstGeom>
        </p:spPr>
        <p:txBody>
          <a:bodyPr lIns="68580" tIns="34290" rIns="68580" bIns="34290"/>
          <a:lstStyle/>
          <a:p>
            <a:fld id="{BD2192C7-266E-4842-B655-C1510580F7A9}" type="datetimeFigureOut">
              <a:rPr lang="en-US" smtClean="0"/>
              <a:t>12/16/21</a:t>
            </a:fld>
            <a:endParaRPr lang="en-US"/>
          </a:p>
        </p:txBody>
      </p:sp>
      <p:sp>
        <p:nvSpPr>
          <p:cNvPr id="6" name="Slide Number Placeholder 5"/>
          <p:cNvSpPr>
            <a:spLocks noGrp="1"/>
          </p:cNvSpPr>
          <p:nvPr>
            <p:ph type="sldNum" sz="quarter" idx="12"/>
          </p:nvPr>
        </p:nvSpPr>
        <p:spPr>
          <a:xfrm>
            <a:off x="7420875" y="6601556"/>
            <a:ext cx="580127" cy="228600"/>
          </a:xfrm>
          <a:prstGeom prst="rect">
            <a:avLst/>
          </a:prstGeom>
        </p:spPr>
        <p:txBody>
          <a:bodyPr lIns="68580" tIns="34290" rIns="68580" bIns="34290"/>
          <a:lstStyle/>
          <a:p>
            <a:fld id="{1BA69DBD-6F99-4699-87CC-ED1FAFEFE8A7}" type="slidenum">
              <a:rPr lang="en-US" smtClean="0"/>
              <a:t>‹#›</a:t>
            </a:fld>
            <a:endParaRPr lang="en-US"/>
          </a:p>
        </p:txBody>
      </p:sp>
    </p:spTree>
    <p:extLst>
      <p:ext uri="{BB962C8B-B14F-4D97-AF65-F5344CB8AC3E}">
        <p14:creationId xmlns:p14="http://schemas.microsoft.com/office/powerpoint/2010/main" val="421680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p:nvSpPr>
        <p:spPr>
          <a:xfrm>
            <a:off x="0" y="4800600"/>
            <a:ext cx="9144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 name="Title 1"/>
          <p:cNvSpPr>
            <a:spLocks noGrp="1"/>
          </p:cNvSpPr>
          <p:nvPr>
            <p:ph type="ctrTitle"/>
          </p:nvPr>
        </p:nvSpPr>
        <p:spPr>
          <a:xfrm>
            <a:off x="400050" y="5084483"/>
            <a:ext cx="8343900" cy="914400"/>
          </a:xfrm>
        </p:spPr>
        <p:txBody>
          <a:bodyPr anchor="b">
            <a:normAutofit/>
          </a:bodyPr>
          <a:lstStyle>
            <a:lvl1pPr algn="ctr">
              <a:defRPr sz="3300" spc="-38" baseline="0">
                <a:solidFill>
                  <a:schemeClr val="bg1"/>
                </a:solidFill>
                <a:effectLst/>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3017520" cy="4745736"/>
          </a:xfrm>
        </p:spPr>
        <p:txBody>
          <a:bodyPr tIns="342900">
            <a:normAutofit/>
          </a:bodyPr>
          <a:lstStyle>
            <a:lvl1pPr marL="0" indent="0" algn="ctr">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3063240" y="1"/>
            <a:ext cx="3017520" cy="4745736"/>
          </a:xfrm>
        </p:spPr>
        <p:txBody>
          <a:bodyPr tIns="342900">
            <a:normAutofit/>
          </a:bodyPr>
          <a:lstStyle>
            <a:lvl1pPr marL="0" indent="0" algn="ctr">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6126480" y="1"/>
            <a:ext cx="3017520" cy="4745736"/>
          </a:xfrm>
        </p:spPr>
        <p:txBody>
          <a:bodyPr tIns="342900">
            <a:normAutofit/>
          </a:bodyPr>
          <a:lstStyle>
            <a:lvl1pPr marL="0" indent="0" algn="ctr">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3" name="Subtitle 2"/>
          <p:cNvSpPr>
            <a:spLocks noGrp="1"/>
          </p:cNvSpPr>
          <p:nvPr>
            <p:ph type="subTitle" idx="1"/>
          </p:nvPr>
        </p:nvSpPr>
        <p:spPr>
          <a:xfrm>
            <a:off x="400050" y="6043123"/>
            <a:ext cx="8343900" cy="571500"/>
          </a:xfrm>
        </p:spPr>
        <p:txBody>
          <a:bodyPr>
            <a:normAutofit/>
          </a:bodyPr>
          <a:lstStyle>
            <a:lvl1pPr marL="0" indent="0" algn="ctr">
              <a:spcBef>
                <a:spcPts val="0"/>
              </a:spcBef>
              <a:buNone/>
              <a:defRPr sz="1500" b="1" cap="all" spc="38" baseline="0">
                <a:solidFill>
                  <a:schemeClr val="bg1"/>
                </a:solidFill>
                <a:effectLst/>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58364"/>
            <a:ext cx="1924396" cy="598516"/>
          </a:xfrm>
          <a:prstGeom prst="rect">
            <a:avLst/>
          </a:prstGeom>
        </p:spPr>
      </p:pic>
    </p:spTree>
    <p:extLst>
      <p:ext uri="{BB962C8B-B14F-4D97-AF65-F5344CB8AC3E}">
        <p14:creationId xmlns:p14="http://schemas.microsoft.com/office/powerpoint/2010/main" val="2676663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1143000" y="6601556"/>
            <a:ext cx="4868536" cy="228600"/>
          </a:xfrm>
          <a:prstGeom prst="rect">
            <a:avLst/>
          </a:prstGeom>
        </p:spPr>
        <p:txBody>
          <a:bodyPr lIns="68580" tIns="34290" rIns="68580" bIns="34290"/>
          <a:lstStyle/>
          <a:p>
            <a:endParaRPr lang="en-US"/>
          </a:p>
        </p:txBody>
      </p:sp>
      <p:sp>
        <p:nvSpPr>
          <p:cNvPr id="4" name="Date Placeholder 3"/>
          <p:cNvSpPr>
            <a:spLocks noGrp="1"/>
          </p:cNvSpPr>
          <p:nvPr>
            <p:ph type="dt" sz="half" idx="10"/>
          </p:nvPr>
        </p:nvSpPr>
        <p:spPr>
          <a:xfrm>
            <a:off x="6140931" y="6601556"/>
            <a:ext cx="1150548" cy="228600"/>
          </a:xfrm>
          <a:prstGeom prst="rect">
            <a:avLst/>
          </a:prstGeom>
        </p:spPr>
        <p:txBody>
          <a:bodyPr lIns="68580" tIns="34290" rIns="68580" bIns="34290"/>
          <a:lstStyle/>
          <a:p>
            <a:fld id="{BD2192C7-266E-4842-B655-C1510580F7A9}" type="datetimeFigureOut">
              <a:rPr lang="en-US" smtClean="0"/>
              <a:t>12/16/21</a:t>
            </a:fld>
            <a:endParaRPr lang="en-US"/>
          </a:p>
        </p:txBody>
      </p:sp>
      <p:sp>
        <p:nvSpPr>
          <p:cNvPr id="6" name="Slide Number Placeholder 5"/>
          <p:cNvSpPr>
            <a:spLocks noGrp="1"/>
          </p:cNvSpPr>
          <p:nvPr>
            <p:ph type="sldNum" sz="quarter" idx="12"/>
          </p:nvPr>
        </p:nvSpPr>
        <p:spPr>
          <a:xfrm>
            <a:off x="7420875" y="6601556"/>
            <a:ext cx="580127" cy="228600"/>
          </a:xfrm>
          <a:prstGeom prst="rect">
            <a:avLst/>
          </a:prstGeom>
        </p:spPr>
        <p:txBody>
          <a:bodyPr lIns="68580" tIns="34290" rIns="68580" bIns="34290"/>
          <a:lstStyle/>
          <a:p>
            <a:fld id="{1BA69DBD-6F99-4699-87CC-ED1FAFEFE8A7}" type="slidenum">
              <a:rPr lang="en-US" smtClean="0"/>
              <a:t>‹#›</a:t>
            </a:fld>
            <a:endParaRPr lang="en-US"/>
          </a:p>
        </p:txBody>
      </p:sp>
    </p:spTree>
    <p:extLst>
      <p:ext uri="{BB962C8B-B14F-4D97-AF65-F5344CB8AC3E}">
        <p14:creationId xmlns:p14="http://schemas.microsoft.com/office/powerpoint/2010/main" val="408320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p:nvSpPr>
        <p:spPr>
          <a:xfrm>
            <a:off x="228600" y="304800"/>
            <a:ext cx="86868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 name="Title 1"/>
          <p:cNvSpPr>
            <a:spLocks noGrp="1"/>
          </p:cNvSpPr>
          <p:nvPr>
            <p:ph type="title"/>
          </p:nvPr>
        </p:nvSpPr>
        <p:spPr>
          <a:xfrm>
            <a:off x="623888" y="2483427"/>
            <a:ext cx="7886700" cy="2743200"/>
          </a:xfrm>
        </p:spPr>
        <p:txBody>
          <a:bodyPr anchor="b">
            <a:normAutofit/>
          </a:bodyPr>
          <a:lstStyle>
            <a:lvl1pPr algn="ctr">
              <a:defRPr sz="3300" spc="-38" baseline="0">
                <a:solidFill>
                  <a:schemeClr val="bg1"/>
                </a:solidFill>
                <a:effectLst/>
              </a:defRPr>
            </a:lvl1pPr>
          </a:lstStyle>
          <a:p>
            <a:r>
              <a:rPr lang="en-US"/>
              <a:t>Click to edit Master title style</a:t>
            </a:r>
            <a:endParaRPr lang="en-US" dirty="0"/>
          </a:p>
        </p:txBody>
      </p:sp>
      <p:sp>
        <p:nvSpPr>
          <p:cNvPr id="5" name="Text Placeholder 4"/>
          <p:cNvSpPr>
            <a:spLocks noGrp="1"/>
          </p:cNvSpPr>
          <p:nvPr>
            <p:ph type="body" sz="quarter" idx="10"/>
          </p:nvPr>
        </p:nvSpPr>
        <p:spPr>
          <a:xfrm>
            <a:off x="626269" y="5257800"/>
            <a:ext cx="7886700" cy="914400"/>
          </a:xfrm>
        </p:spPr>
        <p:txBody>
          <a:bodyPr>
            <a:normAutofit/>
          </a:bodyPr>
          <a:lstStyle>
            <a:lvl1pPr marL="0" indent="0" algn="ctr">
              <a:spcBef>
                <a:spcPts val="0"/>
              </a:spcBef>
              <a:buFontTx/>
              <a:buNone/>
              <a:defRPr sz="1800" b="1" strike="noStrike" cap="all" spc="38" baseline="0">
                <a:solidFill>
                  <a:schemeClr val="bg1"/>
                </a:solidFill>
                <a:effectLst/>
              </a:defRPr>
            </a:lvl1pPr>
            <a:lvl2pPr marL="274320" indent="0" algn="ctr">
              <a:buNone/>
              <a:defRPr sz="1500" cap="all" spc="38" baseline="0">
                <a:solidFill>
                  <a:schemeClr val="bg1"/>
                </a:solidFill>
              </a:defRPr>
            </a:lvl2pPr>
            <a:lvl3pPr algn="ctr">
              <a:defRPr sz="1500" cap="all" spc="38" baseline="0">
                <a:solidFill>
                  <a:schemeClr val="bg1"/>
                </a:solidFill>
              </a:defRPr>
            </a:lvl3pPr>
            <a:lvl4pPr algn="ctr">
              <a:defRPr sz="1500" cap="all" spc="38" baseline="0">
                <a:solidFill>
                  <a:schemeClr val="bg1"/>
                </a:solidFill>
              </a:defRPr>
            </a:lvl4pPr>
            <a:lvl5pPr algn="ctr">
              <a:defRPr sz="1500" cap="all" spc="38" baseline="0">
                <a:solidFill>
                  <a:schemeClr val="bg1"/>
                </a:solidFill>
              </a:defRPr>
            </a:lvl5pPr>
          </a:lstStyle>
          <a:p>
            <a:pPr lvl="0"/>
            <a:r>
              <a:rPr lang="en-US"/>
              <a:t>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145" y="5543288"/>
            <a:ext cx="3160127" cy="982847"/>
          </a:xfrm>
          <a:prstGeom prst="rect">
            <a:avLst/>
          </a:prstGeom>
        </p:spPr>
      </p:pic>
    </p:spTree>
    <p:extLst>
      <p:ext uri="{BB962C8B-B14F-4D97-AF65-F5344CB8AC3E}">
        <p14:creationId xmlns:p14="http://schemas.microsoft.com/office/powerpoint/2010/main" val="3230669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1714500"/>
            <a:ext cx="3371850" cy="4462272"/>
          </a:xfrm>
        </p:spPr>
        <p:txBody>
          <a:bodyPr>
            <a:normAutofit/>
          </a:bodyPr>
          <a:lstStyle>
            <a:lvl1pPr>
              <a:defRPr sz="2100"/>
            </a:lvl1pPr>
            <a:lvl2pPr>
              <a:defRPr sz="1800"/>
            </a:lvl2pPr>
            <a:lvl3pPr>
              <a:defRPr sz="1500"/>
            </a:lvl3pPr>
            <a:lvl4pPr>
              <a:defRPr sz="1400"/>
            </a:lvl4pPr>
            <a:lvl5pPr>
              <a:defRPr sz="12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714500"/>
            <a:ext cx="3371850" cy="4462272"/>
          </a:xfrm>
        </p:spPr>
        <p:txBody>
          <a:bodyPr>
            <a:normAutofit/>
          </a:bodyPr>
          <a:lstStyle>
            <a:lvl1pPr>
              <a:defRPr sz="2100"/>
            </a:lvl1pPr>
            <a:lvl2pPr>
              <a:defRPr sz="1800"/>
            </a:lvl2pPr>
            <a:lvl3pPr>
              <a:defRPr sz="1500"/>
            </a:lvl3pPr>
            <a:lvl4pPr>
              <a:defRPr sz="1400"/>
            </a:lvl4pPr>
            <a:lvl5pPr>
              <a:defRPr sz="12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268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5286" y="1733163"/>
            <a:ext cx="3374136" cy="685800"/>
          </a:xfrm>
        </p:spPr>
        <p:txBody>
          <a:bodyPr anchor="b">
            <a:noAutofit/>
          </a:bodyPr>
          <a:lstStyle>
            <a:lvl1pPr marL="0" indent="0">
              <a:spcBef>
                <a:spcPts val="0"/>
              </a:spcBef>
              <a:buNone/>
              <a:defRPr sz="1800" b="1" cap="all" baseline="0">
                <a:latin typeface="+mj-lt"/>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145286" y="2481945"/>
            <a:ext cx="3374136" cy="3690257"/>
          </a:xfrm>
        </p:spPr>
        <p:txBody>
          <a:bodyPr>
            <a:normAutofit/>
          </a:bodyPr>
          <a:lstStyle>
            <a:lvl1pPr>
              <a:defRPr sz="2100"/>
            </a:lvl1pPr>
            <a:lvl2pPr>
              <a:defRPr sz="1800"/>
            </a:lvl2pPr>
            <a:lvl3pPr>
              <a:defRPr sz="1500"/>
            </a:lvl3pPr>
            <a:lvl4pPr>
              <a:defRPr sz="1400"/>
            </a:lvl4pPr>
            <a:lvl5pPr>
              <a:defRPr sz="14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733163"/>
            <a:ext cx="3374136" cy="685800"/>
          </a:xfrm>
        </p:spPr>
        <p:txBody>
          <a:bodyPr anchor="b">
            <a:noAutofit/>
          </a:bodyPr>
          <a:lstStyle>
            <a:lvl1pPr marL="0" indent="0">
              <a:spcBef>
                <a:spcPts val="0"/>
              </a:spcBef>
              <a:buNone/>
              <a:defRPr sz="1800" b="1" cap="all" baseline="0">
                <a:latin typeface="+mj-lt"/>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481945"/>
            <a:ext cx="3374136" cy="3690257"/>
          </a:xfrm>
        </p:spPr>
        <p:txBody>
          <a:bodyPr>
            <a:normAutofit/>
          </a:bodyPr>
          <a:lstStyle>
            <a:lvl1pPr>
              <a:defRPr sz="2100"/>
            </a:lvl1pPr>
            <a:lvl2pPr>
              <a:defRPr sz="1800"/>
            </a:lvl2pPr>
            <a:lvl3pPr>
              <a:defRPr sz="1500"/>
            </a:lvl3pPr>
            <a:lvl4pPr>
              <a:defRPr sz="1400"/>
            </a:lvl4pPr>
            <a:lvl5pPr>
              <a:defRPr sz="14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680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a:xfrm>
            <a:off x="1143000" y="6601556"/>
            <a:ext cx="4868536" cy="228600"/>
          </a:xfrm>
          <a:prstGeom prst="rect">
            <a:avLst/>
          </a:prstGeom>
        </p:spPr>
        <p:txBody>
          <a:bodyPr lIns="68580" tIns="34290" rIns="68580" bIns="34290"/>
          <a:lstStyle/>
          <a:p>
            <a:endParaRPr lang="en-US"/>
          </a:p>
        </p:txBody>
      </p:sp>
      <p:sp>
        <p:nvSpPr>
          <p:cNvPr id="3" name="Date Placeholder 2"/>
          <p:cNvSpPr>
            <a:spLocks noGrp="1"/>
          </p:cNvSpPr>
          <p:nvPr>
            <p:ph type="dt" sz="half" idx="10"/>
          </p:nvPr>
        </p:nvSpPr>
        <p:spPr>
          <a:xfrm>
            <a:off x="6140931" y="6601556"/>
            <a:ext cx="1150548" cy="228600"/>
          </a:xfrm>
          <a:prstGeom prst="rect">
            <a:avLst/>
          </a:prstGeom>
        </p:spPr>
        <p:txBody>
          <a:bodyPr lIns="68580" tIns="34290" rIns="68580" bIns="34290"/>
          <a:lstStyle/>
          <a:p>
            <a:fld id="{BD2192C7-266E-4842-B655-C1510580F7A9}" type="datetimeFigureOut">
              <a:rPr lang="en-US" smtClean="0"/>
              <a:t>12/16/21</a:t>
            </a:fld>
            <a:endParaRPr lang="en-US"/>
          </a:p>
        </p:txBody>
      </p:sp>
      <p:sp>
        <p:nvSpPr>
          <p:cNvPr id="5" name="Slide Number Placeholder 4"/>
          <p:cNvSpPr>
            <a:spLocks noGrp="1"/>
          </p:cNvSpPr>
          <p:nvPr>
            <p:ph type="sldNum" sz="quarter" idx="12"/>
          </p:nvPr>
        </p:nvSpPr>
        <p:spPr>
          <a:xfrm>
            <a:off x="7420875" y="6601556"/>
            <a:ext cx="580127" cy="228600"/>
          </a:xfrm>
          <a:prstGeom prst="rect">
            <a:avLst/>
          </a:prstGeom>
        </p:spPr>
        <p:txBody>
          <a:bodyPr lIns="68580" tIns="34290" rIns="68580" bIns="34290"/>
          <a:lstStyle/>
          <a:p>
            <a:fld id="{1BA69DBD-6F99-4699-87CC-ED1FAFEFE8A7}" type="slidenum">
              <a:rPr lang="en-US" smtClean="0"/>
              <a:t>‹#›</a:t>
            </a:fld>
            <a:endParaRPr lang="en-US"/>
          </a:p>
        </p:txBody>
      </p:sp>
    </p:spTree>
    <p:extLst>
      <p:ext uri="{BB962C8B-B14F-4D97-AF65-F5344CB8AC3E}">
        <p14:creationId xmlns:p14="http://schemas.microsoft.com/office/powerpoint/2010/main" val="199031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452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3860" y="1672935"/>
            <a:ext cx="2630091" cy="2880360"/>
          </a:xfrm>
        </p:spPr>
        <p:txBody>
          <a:bodyPr anchor="b">
            <a:normAutofit/>
          </a:bodyPr>
          <a:lstStyle>
            <a:lvl1pPr>
              <a:defRPr sz="2300"/>
            </a:lvl1pPr>
          </a:lstStyle>
          <a:p>
            <a:r>
              <a:rPr lang="en-US"/>
              <a:t>Click to edit Master title style</a:t>
            </a:r>
            <a:endParaRPr lang="en-US" dirty="0"/>
          </a:p>
        </p:txBody>
      </p:sp>
      <p:sp>
        <p:nvSpPr>
          <p:cNvPr id="3" name="Content Placeholder 2"/>
          <p:cNvSpPr>
            <a:spLocks noGrp="1"/>
          </p:cNvSpPr>
          <p:nvPr>
            <p:ph idx="1"/>
          </p:nvPr>
        </p:nvSpPr>
        <p:spPr>
          <a:xfrm>
            <a:off x="397766" y="457200"/>
            <a:ext cx="5431583" cy="5715000"/>
          </a:xfrm>
        </p:spPr>
        <p:txBody>
          <a:bodyPr>
            <a:normAutofit/>
          </a:bodyPr>
          <a:lstStyle>
            <a:lvl1pPr>
              <a:defRPr sz="2100">
                <a:latin typeface="+mj-lt"/>
              </a:defRPr>
            </a:lvl1pPr>
            <a:lvl2pPr>
              <a:defRPr sz="1800">
                <a:latin typeface="+mj-lt"/>
              </a:defRPr>
            </a:lvl2pPr>
            <a:lvl3pPr>
              <a:defRPr sz="1500">
                <a:latin typeface="+mj-lt"/>
              </a:defRPr>
            </a:lvl3pPr>
            <a:lvl4pPr>
              <a:defRPr sz="1400">
                <a:latin typeface="+mj-lt"/>
              </a:defRPr>
            </a:lvl4pPr>
            <a:lvl5pPr>
              <a:defRPr sz="1400">
                <a:latin typeface="+mj-lt"/>
              </a:defRPr>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113860" y="4590288"/>
            <a:ext cx="2635923" cy="1581912"/>
          </a:xfrm>
        </p:spPr>
        <p:txBody>
          <a:bodyPr>
            <a:normAutofit/>
          </a:bodyPr>
          <a:lstStyle>
            <a:lvl1pPr marL="0" indent="0">
              <a:spcBef>
                <a:spcPts val="600"/>
              </a:spcBef>
              <a:buNone/>
              <a:defRPr sz="1800">
                <a:latin typeface="+mj-lt"/>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spTree>
    <p:extLst>
      <p:ext uri="{BB962C8B-B14F-4D97-AF65-F5344CB8AC3E}">
        <p14:creationId xmlns:p14="http://schemas.microsoft.com/office/powerpoint/2010/main" val="1605825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000" y="457200"/>
            <a:ext cx="6858000" cy="1143000"/>
          </a:xfrm>
          <a:prstGeom prst="rect">
            <a:avLst/>
          </a:prstGeom>
        </p:spPr>
        <p:txBody>
          <a:bodyPr vert="horz" lIns="68580" tIns="34290" rIns="68580" bIns="3429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1714501"/>
            <a:ext cx="6858000" cy="4457700"/>
          </a:xfrm>
          <a:prstGeom prst="rect">
            <a:avLst/>
          </a:prstGeom>
        </p:spPr>
        <p:txBody>
          <a:bodyPr vert="horz" lIns="68580" tIns="34290" rIns="68580" bIns="3429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286501"/>
            <a:ext cx="914400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6258364"/>
            <a:ext cx="1924396" cy="598516"/>
          </a:xfrm>
          <a:prstGeom prst="rect">
            <a:avLst/>
          </a:prstGeom>
        </p:spPr>
      </p:pic>
    </p:spTree>
    <p:extLst>
      <p:ext uri="{BB962C8B-B14F-4D97-AF65-F5344CB8AC3E}">
        <p14:creationId xmlns:p14="http://schemas.microsoft.com/office/powerpoint/2010/main" val="2492979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2700" b="1" kern="1200" cap="all" baseline="0">
          <a:solidFill>
            <a:schemeClr val="accent1">
              <a:lumMod val="75000"/>
            </a:schemeClr>
          </a:solidFill>
          <a:latin typeface="+mj-lt"/>
          <a:ea typeface="+mj-ea"/>
          <a:cs typeface="+mj-cs"/>
        </a:defRPr>
      </a:lvl1pPr>
    </p:titleStyle>
    <p:bodyStyle>
      <a:lvl1pPr marL="205740" indent="-171450" algn="l" defTabSz="685800" rtl="0" eaLnBrk="1" latinLnBrk="0" hangingPunct="1">
        <a:lnSpc>
          <a:spcPct val="90000"/>
        </a:lnSpc>
        <a:spcBef>
          <a:spcPts val="1350"/>
        </a:spcBef>
        <a:buClr>
          <a:schemeClr val="accent1">
            <a:lumMod val="50000"/>
          </a:schemeClr>
        </a:buClr>
        <a:buSzPct val="100000"/>
        <a:buFont typeface="Arial" pitchFamily="34" charset="0"/>
        <a:buChar char="▪"/>
        <a:defRPr sz="2100" kern="1200">
          <a:solidFill>
            <a:schemeClr val="tx1"/>
          </a:solidFill>
          <a:latin typeface="+mj-lt"/>
          <a:ea typeface="+mn-ea"/>
          <a:cs typeface="+mn-cs"/>
        </a:defRPr>
      </a:lvl1pPr>
      <a:lvl2pPr marL="445770" indent="-171450" algn="l" defTabSz="685800" rtl="0" eaLnBrk="1" latinLnBrk="0" hangingPunct="1">
        <a:lnSpc>
          <a:spcPct val="90000"/>
        </a:lnSpc>
        <a:spcBef>
          <a:spcPts val="600"/>
        </a:spcBef>
        <a:buClr>
          <a:schemeClr val="accent1">
            <a:lumMod val="50000"/>
          </a:schemeClr>
        </a:buClr>
        <a:buSzPct val="100000"/>
        <a:buFont typeface="Arial" panose="020B0604020202020204" pitchFamily="34" charset="0"/>
        <a:buChar char="•"/>
        <a:defRPr sz="1800" kern="1200">
          <a:solidFill>
            <a:schemeClr val="tx1"/>
          </a:solidFill>
          <a:latin typeface="+mj-lt"/>
          <a:ea typeface="+mn-ea"/>
          <a:cs typeface="+mn-cs"/>
        </a:defRPr>
      </a:lvl2pPr>
      <a:lvl3pPr marL="685800" indent="-171450" algn="l" defTabSz="685800" rtl="0" eaLnBrk="1" latinLnBrk="0" hangingPunct="1">
        <a:lnSpc>
          <a:spcPct val="90000"/>
        </a:lnSpc>
        <a:spcBef>
          <a:spcPts val="600"/>
        </a:spcBef>
        <a:buClr>
          <a:schemeClr val="accent1">
            <a:lumMod val="50000"/>
          </a:schemeClr>
        </a:buClr>
        <a:buSzPct val="50000"/>
        <a:buFont typeface="Wingdings" panose="05000000000000000000" pitchFamily="2" charset="2"/>
        <a:buChar char="q"/>
        <a:defRPr sz="1500" kern="1200">
          <a:solidFill>
            <a:schemeClr val="tx1"/>
          </a:solidFill>
          <a:latin typeface="+mj-lt"/>
          <a:ea typeface="+mn-ea"/>
          <a:cs typeface="+mn-cs"/>
        </a:defRPr>
      </a:lvl3pPr>
      <a:lvl4pPr marL="891540" indent="-137160" algn="l" defTabSz="685800" rtl="0" eaLnBrk="1" latinLnBrk="0" hangingPunct="1">
        <a:lnSpc>
          <a:spcPct val="90000"/>
        </a:lnSpc>
        <a:spcBef>
          <a:spcPts val="600"/>
        </a:spcBef>
        <a:buClr>
          <a:schemeClr val="accent1">
            <a:lumMod val="50000"/>
          </a:schemeClr>
        </a:buClr>
        <a:buSzPct val="100000"/>
        <a:buFont typeface="Arial" pitchFamily="34" charset="0"/>
        <a:buChar char="▪"/>
        <a:defRPr sz="1400" kern="1200">
          <a:solidFill>
            <a:schemeClr val="tx1"/>
          </a:solidFill>
          <a:latin typeface="+mj-lt"/>
          <a:ea typeface="+mn-ea"/>
          <a:cs typeface="+mn-cs"/>
        </a:defRPr>
      </a:lvl4pPr>
      <a:lvl5pPr marL="1097280" indent="-137160" algn="l" defTabSz="685800" rtl="0" eaLnBrk="1" latinLnBrk="0" hangingPunct="1">
        <a:lnSpc>
          <a:spcPct val="90000"/>
        </a:lnSpc>
        <a:spcBef>
          <a:spcPts val="600"/>
        </a:spcBef>
        <a:buClr>
          <a:schemeClr val="accent1">
            <a:lumMod val="50000"/>
          </a:schemeClr>
        </a:buClr>
        <a:buSzPct val="100000"/>
        <a:buFont typeface="Arial" pitchFamily="34" charset="0"/>
        <a:buChar char="▪"/>
        <a:defRPr sz="1200" kern="1200">
          <a:solidFill>
            <a:schemeClr val="tx1"/>
          </a:solidFill>
          <a:latin typeface="+mj-lt"/>
          <a:ea typeface="+mn-ea"/>
          <a:cs typeface="+mn-cs"/>
        </a:defRPr>
      </a:lvl5pPr>
      <a:lvl6pPr marL="1268730" indent="-137160" algn="l" defTabSz="685800" rtl="0" eaLnBrk="1" latinLnBrk="0" hangingPunct="1">
        <a:lnSpc>
          <a:spcPct val="90000"/>
        </a:lnSpc>
        <a:spcBef>
          <a:spcPts val="600"/>
        </a:spcBef>
        <a:buClr>
          <a:schemeClr val="accent1">
            <a:lumMod val="50000"/>
          </a:schemeClr>
        </a:buClr>
        <a:buSzPct val="100000"/>
        <a:buFont typeface="Arial" pitchFamily="34" charset="0"/>
        <a:buChar char="▪"/>
        <a:defRPr sz="1100" kern="1200">
          <a:solidFill>
            <a:schemeClr val="tx1"/>
          </a:solidFill>
          <a:latin typeface="+mn-lt"/>
          <a:ea typeface="+mn-ea"/>
          <a:cs typeface="+mn-cs"/>
        </a:defRPr>
      </a:lvl6pPr>
      <a:lvl7pPr marL="1440180" indent="-137160" algn="l" defTabSz="685800" rtl="0" eaLnBrk="1" latinLnBrk="0" hangingPunct="1">
        <a:lnSpc>
          <a:spcPct val="90000"/>
        </a:lnSpc>
        <a:spcBef>
          <a:spcPts val="600"/>
        </a:spcBef>
        <a:buClr>
          <a:schemeClr val="accent1">
            <a:lumMod val="50000"/>
          </a:schemeClr>
        </a:buClr>
        <a:buSzPct val="100000"/>
        <a:buFont typeface="Arial" pitchFamily="34" charset="0"/>
        <a:buChar char="▪"/>
        <a:defRPr sz="1100" kern="1200">
          <a:solidFill>
            <a:schemeClr val="tx1"/>
          </a:solidFill>
          <a:latin typeface="+mn-lt"/>
          <a:ea typeface="+mn-ea"/>
          <a:cs typeface="+mn-cs"/>
        </a:defRPr>
      </a:lvl7pPr>
      <a:lvl8pPr marL="1611630" indent="-137160" algn="l" defTabSz="685800" rtl="0" eaLnBrk="1" latinLnBrk="0" hangingPunct="1">
        <a:lnSpc>
          <a:spcPct val="90000"/>
        </a:lnSpc>
        <a:spcBef>
          <a:spcPts val="600"/>
        </a:spcBef>
        <a:buClr>
          <a:schemeClr val="accent1">
            <a:lumMod val="50000"/>
          </a:schemeClr>
        </a:buClr>
        <a:buSzPct val="100000"/>
        <a:buFont typeface="Arial" pitchFamily="34" charset="0"/>
        <a:buChar char="▪"/>
        <a:defRPr sz="1100" kern="1200">
          <a:solidFill>
            <a:schemeClr val="tx1"/>
          </a:solidFill>
          <a:latin typeface="+mn-lt"/>
          <a:ea typeface="+mn-ea"/>
          <a:cs typeface="+mn-cs"/>
        </a:defRPr>
      </a:lvl8pPr>
      <a:lvl9pPr marL="1783080" indent="-137160" algn="l" defTabSz="685800" rtl="0" eaLnBrk="1" latinLnBrk="0" hangingPunct="1">
        <a:lnSpc>
          <a:spcPct val="90000"/>
        </a:lnSpc>
        <a:spcBef>
          <a:spcPts val="600"/>
        </a:spcBef>
        <a:buClr>
          <a:schemeClr val="accent1">
            <a:lumMod val="50000"/>
          </a:schemeClr>
        </a:buClr>
        <a:buSzPct val="100000"/>
        <a:buFont typeface="Arial" pitchFamily="34" charset="0"/>
        <a:buChar char="▪"/>
        <a:defRPr sz="11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4"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8" Type="http://schemas.openxmlformats.org/officeDocument/2006/relationships/hyperlink" Target="https://www.kaggle.com/ashusrivastava/kda-on-benchmark" TargetMode="External"/><Relationship Id="rId3" Type="http://schemas.openxmlformats.org/officeDocument/2006/relationships/hyperlink" Target="https://yihui.name/knitr/" TargetMode="External"/><Relationship Id="rId7" Type="http://schemas.openxmlformats.org/officeDocument/2006/relationships/hyperlink" Target="https://towardsdatascience.com/keystroke-dynamics-analysis-and-prediction-part-2-model-training-a13dc353b6e4"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towardsdatascience.com/keystroke-dynamics-analysis-and-prediction-part-1-eda-3fe2d25bac04" TargetMode="External"/><Relationship Id="rId11" Type="http://schemas.openxmlformats.org/officeDocument/2006/relationships/hyperlink" Target="https://github.com/kevinmgamboa/keystroke_dynamics/blob/master/keystroke_dynamics-Benchmark_kd.main_v1.ipynb" TargetMode="External"/><Relationship Id="rId5" Type="http://schemas.openxmlformats.org/officeDocument/2006/relationships/hyperlink" Target="https://www.cs.cmu.edu/~keystroke/#sec1" TargetMode="External"/><Relationship Id="rId10" Type="http://schemas.openxmlformats.org/officeDocument/2006/relationships/hyperlink" Target="https://towardsdatascience.com/jypyter-notebook-shortcuts-bf0101a98330" TargetMode="External"/><Relationship Id="rId4" Type="http://schemas.openxmlformats.org/officeDocument/2006/relationships/hyperlink" Target="https://appliedmachinelearning.blog/2017/07/26/user-verification-based-on-keystroke-dynamics-python-code/" TargetMode="External"/><Relationship Id="rId9" Type="http://schemas.openxmlformats.org/officeDocument/2006/relationships/hyperlink" Target="https://pandas.pydata.org/docs/getting_started/comparison/comparison_with_r.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6.svg"/><Relationship Id="rId4" Type="http://schemas.openxmlformats.org/officeDocument/2006/relationships/diagramQuickStyle" Target="../diagrams/quickStyle1.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6B54EA-7A42-49BB-8A5B-E0EF2F856353}"/>
              </a:ext>
            </a:extLst>
          </p:cNvPr>
          <p:cNvSpPr>
            <a:spLocks noGrp="1"/>
          </p:cNvSpPr>
          <p:nvPr>
            <p:ph idx="1"/>
          </p:nvPr>
        </p:nvSpPr>
        <p:spPr>
          <a:xfrm>
            <a:off x="0" y="1293235"/>
            <a:ext cx="9144000" cy="566738"/>
          </a:xfrm>
        </p:spPr>
        <p:txBody>
          <a:bodyPr>
            <a:normAutofit fontScale="62500" lnSpcReduction="20000"/>
          </a:bodyPr>
          <a:lstStyle/>
          <a:p>
            <a:pPr marL="0" indent="0" algn="ctr">
              <a:buNone/>
            </a:pPr>
            <a:r>
              <a:rPr lang="en-US" sz="3600" b="1" dirty="0">
                <a:latin typeface="Times New Roman" panose="02020603050405020304" pitchFamily="18" charset="0"/>
                <a:cs typeface="Times New Roman" panose="02020603050405020304" pitchFamily="18" charset="0"/>
              </a:rPr>
              <a:t>﻿Comparing Anomaly-Detection Algorithms for Keystroke Dynamics</a:t>
            </a:r>
          </a:p>
        </p:txBody>
      </p:sp>
      <p:sp>
        <p:nvSpPr>
          <p:cNvPr id="2" name="Rectangle 1">
            <a:extLst>
              <a:ext uri="{FF2B5EF4-FFF2-40B4-BE49-F238E27FC236}">
                <a16:creationId xmlns:a16="http://schemas.microsoft.com/office/drawing/2014/main" id="{5A3A7852-88B5-5845-ABB7-603A3725C343}"/>
              </a:ext>
            </a:extLst>
          </p:cNvPr>
          <p:cNvSpPr/>
          <p:nvPr/>
        </p:nvSpPr>
        <p:spPr>
          <a:xfrm>
            <a:off x="0" y="2105845"/>
            <a:ext cx="9144000" cy="1015663"/>
          </a:xfrm>
          <a:prstGeom prst="rect">
            <a:avLst/>
          </a:prstGeom>
        </p:spPr>
        <p:txBody>
          <a:bodyPr wrap="square">
            <a:spAutoFit/>
          </a:bodyPr>
          <a:lstStyle/>
          <a:p>
            <a:pPr algn="ctr"/>
            <a:r>
              <a:rPr lang="en-US" sz="2000" dirty="0"/>
              <a:t>﻿</a:t>
            </a:r>
            <a:r>
              <a:rPr lang="en-US" sz="2000" b="1" dirty="0">
                <a:latin typeface="Times New Roman" panose="02020603050405020304" pitchFamily="18" charset="0"/>
                <a:cs typeface="Times New Roman" panose="02020603050405020304" pitchFamily="18" charset="0"/>
              </a:rPr>
              <a:t>Final Project 4 </a:t>
            </a:r>
          </a:p>
          <a:p>
            <a:pPr algn="ctr"/>
            <a:r>
              <a:rPr lang="en-US" sz="2000" b="1" dirty="0">
                <a:latin typeface="Times New Roman" panose="02020603050405020304" pitchFamily="18" charset="0"/>
                <a:cs typeface="Times New Roman" panose="02020603050405020304" pitchFamily="18" charset="0"/>
              </a:rPr>
              <a:t>Fall 2021</a:t>
            </a:r>
          </a:p>
          <a:p>
            <a:pPr algn="ctr"/>
            <a:r>
              <a:rPr lang="en-US" sz="2000" b="1" dirty="0">
                <a:latin typeface="Times New Roman" panose="02020603050405020304" pitchFamily="18" charset="0"/>
                <a:cs typeface="Times New Roman" panose="02020603050405020304" pitchFamily="18" charset="0"/>
              </a:rPr>
              <a:t>STAT 601</a:t>
            </a:r>
          </a:p>
        </p:txBody>
      </p:sp>
      <p:sp>
        <p:nvSpPr>
          <p:cNvPr id="4" name="Rectangle 3">
            <a:extLst>
              <a:ext uri="{FF2B5EF4-FFF2-40B4-BE49-F238E27FC236}">
                <a16:creationId xmlns:a16="http://schemas.microsoft.com/office/drawing/2014/main" id="{1F554F5C-9239-6647-845A-13B69AB3978D}"/>
              </a:ext>
            </a:extLst>
          </p:cNvPr>
          <p:cNvSpPr/>
          <p:nvPr/>
        </p:nvSpPr>
        <p:spPr>
          <a:xfrm>
            <a:off x="0" y="3587805"/>
            <a:ext cx="9143999" cy="646331"/>
          </a:xfrm>
          <a:prstGeom prst="rect">
            <a:avLst/>
          </a:prstGeom>
        </p:spPr>
        <p:txBody>
          <a:bodyPr wrap="square">
            <a:spAutoFit/>
          </a:bodyPr>
          <a:lstStyle/>
          <a:p>
            <a:pPr algn="ctr"/>
            <a:r>
              <a:rPr lang="en-US"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Prepared By</a:t>
            </a:r>
          </a:p>
          <a:p>
            <a:pPr algn="ctr"/>
            <a:r>
              <a:rPr lang="en-US" sz="1800" b="1" dirty="0">
                <a:latin typeface="Times New Roman" panose="02020603050405020304" pitchFamily="18" charset="0"/>
                <a:cs typeface="Times New Roman" panose="02020603050405020304" pitchFamily="18" charset="0"/>
              </a:rPr>
              <a:t>Md </a:t>
            </a:r>
            <a:r>
              <a:rPr lang="en-US" sz="1800" b="1" dirty="0" err="1">
                <a:latin typeface="Times New Roman" panose="02020603050405020304" pitchFamily="18" charset="0"/>
                <a:cs typeface="Times New Roman" panose="02020603050405020304" pitchFamily="18" charset="0"/>
              </a:rPr>
              <a:t>Mominul</a:t>
            </a:r>
            <a:r>
              <a:rPr lang="en-US" sz="1800" b="1" dirty="0">
                <a:latin typeface="Times New Roman" panose="02020603050405020304" pitchFamily="18" charset="0"/>
                <a:cs typeface="Times New Roman" panose="02020603050405020304" pitchFamily="18" charset="0"/>
              </a:rPr>
              <a:t> Islam (101009250)</a:t>
            </a:r>
          </a:p>
        </p:txBody>
      </p:sp>
    </p:spTree>
    <p:extLst>
      <p:ext uri="{BB962C8B-B14F-4D97-AF65-F5344CB8AC3E}">
        <p14:creationId xmlns:p14="http://schemas.microsoft.com/office/powerpoint/2010/main" val="424058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5FE9-249A-1144-BEE7-56232D02F755}"/>
              </a:ext>
            </a:extLst>
          </p:cNvPr>
          <p:cNvSpPr>
            <a:spLocks noGrp="1"/>
          </p:cNvSpPr>
          <p:nvPr>
            <p:ph type="title"/>
          </p:nvPr>
        </p:nvSpPr>
        <p:spPr>
          <a:xfrm>
            <a:off x="0" y="0"/>
            <a:ext cx="9144000" cy="565265"/>
          </a:xfrm>
        </p:spPr>
        <p:txBody>
          <a:bodyPr>
            <a:normAutofit/>
          </a:bodyPr>
          <a:lstStyle/>
          <a:p>
            <a:pPr algn="ctr"/>
            <a:r>
              <a:rPr lang="en-US" dirty="0">
                <a:latin typeface="Times New Roman" panose="02020603050405020304" pitchFamily="18" charset="0"/>
                <a:cs typeface="Times New Roman" panose="02020603050405020304" pitchFamily="18" charset="0"/>
              </a:rPr>
              <a:t>Base R plot of 8 Sessions of Subject 02</a:t>
            </a:r>
          </a:p>
        </p:txBody>
      </p:sp>
      <p:sp>
        <p:nvSpPr>
          <p:cNvPr id="3" name="Content Placeholder 2">
            <a:extLst>
              <a:ext uri="{FF2B5EF4-FFF2-40B4-BE49-F238E27FC236}">
                <a16:creationId xmlns:a16="http://schemas.microsoft.com/office/drawing/2014/main" id="{814BBD32-6602-8449-80F7-7867A930795D}"/>
              </a:ext>
            </a:extLst>
          </p:cNvPr>
          <p:cNvSpPr>
            <a:spLocks noGrp="1"/>
          </p:cNvSpPr>
          <p:nvPr>
            <p:ph idx="1"/>
          </p:nvPr>
        </p:nvSpPr>
        <p:spPr>
          <a:xfrm>
            <a:off x="5611090" y="1487978"/>
            <a:ext cx="3121429" cy="2980114"/>
          </a:xfrm>
        </p:spPr>
        <p:txBody>
          <a:bodyPr>
            <a:normAutofit/>
          </a:bodyPr>
          <a:lstStyle/>
          <a:p>
            <a:r>
              <a:rPr lang="en-US" sz="2000" dirty="0">
                <a:latin typeface="Times New Roman" panose="02020603050405020304" pitchFamily="18" charset="0"/>
                <a:cs typeface="Times New Roman" panose="02020603050405020304" pitchFamily="18" charset="0"/>
              </a:rPr>
              <a:t>We have plotted features like </a:t>
            </a:r>
            <a:r>
              <a:rPr lang="en-US" sz="2000" i="1" dirty="0" err="1">
                <a:latin typeface="Times New Roman" panose="02020603050405020304" pitchFamily="18" charset="0"/>
                <a:cs typeface="Times New Roman" panose="02020603050405020304" pitchFamily="18" charset="0"/>
              </a:rPr>
              <a:t>DD.period.t</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DD.t.i</a:t>
            </a:r>
            <a:r>
              <a:rPr lang="en-US" sz="2000" dirty="0">
                <a:latin typeface="Times New Roman" panose="02020603050405020304" pitchFamily="18" charset="0"/>
                <a:cs typeface="Times New Roman" panose="02020603050405020304" pitchFamily="18" charset="0"/>
              </a:rPr>
              <a:t> in Base R. </a:t>
            </a:r>
          </a:p>
          <a:p>
            <a:r>
              <a:rPr lang="en-US" sz="2000" dirty="0">
                <a:latin typeface="Times New Roman" panose="02020603050405020304" pitchFamily="18" charset="0"/>
                <a:cs typeface="Times New Roman" panose="02020603050405020304" pitchFamily="18" charset="0"/>
              </a:rPr>
              <a:t>With successive session, pressing time is reduced</a:t>
            </a:r>
          </a:p>
          <a:p>
            <a:r>
              <a:rPr lang="en-US" sz="2000" dirty="0">
                <a:latin typeface="Times New Roman" panose="02020603050405020304" pitchFamily="18" charset="0"/>
                <a:cs typeface="Times New Roman" panose="02020603050405020304" pitchFamily="18" charset="0"/>
              </a:rPr>
              <a:t>For an unknown user it would not be a same scenario.</a:t>
            </a:r>
          </a:p>
          <a:p>
            <a:endParaRPr lang="en-US" dirty="0"/>
          </a:p>
        </p:txBody>
      </p:sp>
      <p:pic>
        <p:nvPicPr>
          <p:cNvPr id="4" name="Picture" descr="Base R plot of 8 Sessions of Subject 02">
            <a:extLst>
              <a:ext uri="{FF2B5EF4-FFF2-40B4-BE49-F238E27FC236}">
                <a16:creationId xmlns:a16="http://schemas.microsoft.com/office/drawing/2014/main" id="{59A3144D-AC50-F444-9278-88157113AEF6}"/>
              </a:ext>
            </a:extLst>
          </p:cNvPr>
          <p:cNvPicPr/>
          <p:nvPr/>
        </p:nvPicPr>
        <p:blipFill>
          <a:blip r:embed="rId2"/>
          <a:stretch>
            <a:fillRect/>
          </a:stretch>
        </p:blipFill>
        <p:spPr bwMode="auto">
          <a:xfrm>
            <a:off x="411481" y="1218506"/>
            <a:ext cx="4869873" cy="3643745"/>
          </a:xfrm>
          <a:prstGeom prst="rect">
            <a:avLst/>
          </a:prstGeom>
          <a:noFill/>
          <a:ln w="9525">
            <a:noFill/>
            <a:headEnd/>
            <a:tailEnd/>
          </a:ln>
        </p:spPr>
      </p:pic>
    </p:spTree>
    <p:extLst>
      <p:ext uri="{BB962C8B-B14F-4D97-AF65-F5344CB8AC3E}">
        <p14:creationId xmlns:p14="http://schemas.microsoft.com/office/powerpoint/2010/main" val="334833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4109A-9B18-D543-9D3E-7FBE87B6FCEB}"/>
              </a:ext>
            </a:extLst>
          </p:cNvPr>
          <p:cNvSpPr>
            <a:spLocks noGrp="1"/>
          </p:cNvSpPr>
          <p:nvPr>
            <p:ph type="title"/>
          </p:nvPr>
        </p:nvSpPr>
        <p:spPr>
          <a:xfrm>
            <a:off x="0" y="87868"/>
            <a:ext cx="9144000" cy="369332"/>
          </a:xfrm>
        </p:spPr>
        <p:txBody>
          <a:bodyPr>
            <a:normAutofit/>
          </a:bodyPr>
          <a:lstStyle/>
          <a:p>
            <a:pPr algn="ctr"/>
            <a:r>
              <a:rPr lang="en-US" sz="2000" dirty="0">
                <a:latin typeface="Times New Roman" panose="02020603050405020304" pitchFamily="18" charset="0"/>
                <a:cs typeface="Times New Roman" panose="02020603050405020304" pitchFamily="18" charset="0"/>
              </a:rPr>
              <a:t>Summary Statistics of </a:t>
            </a:r>
            <a:r>
              <a:rPr lang="en-US" sz="2000" dirty="0" err="1">
                <a:latin typeface="Times New Roman" panose="02020603050405020304" pitchFamily="18" charset="0"/>
                <a:cs typeface="Times New Roman" panose="02020603050405020304" pitchFamily="18" charset="0"/>
              </a:rPr>
              <a:t>Keydown-Keydown</a:t>
            </a:r>
            <a:r>
              <a:rPr lang="en-US" sz="2000" dirty="0">
                <a:latin typeface="Times New Roman" panose="02020603050405020304" pitchFamily="18" charset="0"/>
                <a:cs typeface="Times New Roman" panose="02020603050405020304" pitchFamily="18" charset="0"/>
              </a:rPr>
              <a:t> Feature</a:t>
            </a:r>
            <a:endParaRPr lang="en-US" sz="2000" dirty="0"/>
          </a:p>
        </p:txBody>
      </p:sp>
      <p:sp>
        <p:nvSpPr>
          <p:cNvPr id="6" name="Rectangle 5">
            <a:extLst>
              <a:ext uri="{FF2B5EF4-FFF2-40B4-BE49-F238E27FC236}">
                <a16:creationId xmlns:a16="http://schemas.microsoft.com/office/drawing/2014/main" id="{E932838F-303E-D740-8049-406E92FC773E}"/>
              </a:ext>
            </a:extLst>
          </p:cNvPr>
          <p:cNvSpPr/>
          <p:nvPr/>
        </p:nvSpPr>
        <p:spPr>
          <a:xfrm>
            <a:off x="0" y="822355"/>
            <a:ext cx="9143999" cy="523220"/>
          </a:xfrm>
          <a:prstGeom prst="rect">
            <a:avLst/>
          </a:prstGeom>
        </p:spPr>
        <p:txBody>
          <a:bodyPr wrap="square">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Keydown-Keydown</a:t>
            </a:r>
            <a:r>
              <a:rPr lang="en-US" dirty="0">
                <a:latin typeface="Times New Roman" panose="02020603050405020304" pitchFamily="18" charset="0"/>
                <a:cs typeface="Times New Roman" panose="02020603050405020304" pitchFamily="18" charset="0"/>
              </a:rPr>
              <a:t>: time between the key presses of consecutive keys is used as a feature. (</a:t>
            </a:r>
            <a:r>
              <a:rPr lang="en-US" dirty="0" err="1">
                <a:latin typeface="Times New Roman" panose="02020603050405020304" pitchFamily="18" charset="0"/>
                <a:cs typeface="Times New Roman" panose="02020603050405020304" pitchFamily="18" charset="0"/>
              </a:rPr>
              <a:t>DD.Time</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combined all the DD terms and visualize them.</a:t>
            </a:r>
          </a:p>
        </p:txBody>
      </p:sp>
      <p:graphicFrame>
        <p:nvGraphicFramePr>
          <p:cNvPr id="10" name="Content Placeholder 9">
            <a:extLst>
              <a:ext uri="{FF2B5EF4-FFF2-40B4-BE49-F238E27FC236}">
                <a16:creationId xmlns:a16="http://schemas.microsoft.com/office/drawing/2014/main" id="{81DDE01F-10AA-5C43-8ACC-D44E56D08BB8}"/>
              </a:ext>
            </a:extLst>
          </p:cNvPr>
          <p:cNvGraphicFramePr>
            <a:graphicFrameLocks noGrp="1"/>
          </p:cNvGraphicFramePr>
          <p:nvPr>
            <p:ph idx="1"/>
            <p:extLst>
              <p:ext uri="{D42A27DB-BD31-4B8C-83A1-F6EECF244321}">
                <p14:modId xmlns:p14="http://schemas.microsoft.com/office/powerpoint/2010/main" val="2279877777"/>
              </p:ext>
            </p:extLst>
          </p:nvPr>
        </p:nvGraphicFramePr>
        <p:xfrm>
          <a:off x="1227393" y="1664083"/>
          <a:ext cx="6423204" cy="1957070"/>
        </p:xfrm>
        <a:graphic>
          <a:graphicData uri="http://schemas.openxmlformats.org/drawingml/2006/table">
            <a:tbl>
              <a:tblPr firstRow="1" firstCol="1" lastRow="1" lastCol="1">
                <a:tableStyleId>{5C22544A-7EE6-4342-B048-85BDC9FD1C3A}</a:tableStyleId>
              </a:tblPr>
              <a:tblGrid>
                <a:gridCol w="1070534">
                  <a:extLst>
                    <a:ext uri="{9D8B030D-6E8A-4147-A177-3AD203B41FA5}">
                      <a16:colId xmlns:a16="http://schemas.microsoft.com/office/drawing/2014/main" val="2438964797"/>
                    </a:ext>
                  </a:extLst>
                </a:gridCol>
                <a:gridCol w="1070534">
                  <a:extLst>
                    <a:ext uri="{9D8B030D-6E8A-4147-A177-3AD203B41FA5}">
                      <a16:colId xmlns:a16="http://schemas.microsoft.com/office/drawing/2014/main" val="473698679"/>
                    </a:ext>
                  </a:extLst>
                </a:gridCol>
                <a:gridCol w="1070534">
                  <a:extLst>
                    <a:ext uri="{9D8B030D-6E8A-4147-A177-3AD203B41FA5}">
                      <a16:colId xmlns:a16="http://schemas.microsoft.com/office/drawing/2014/main" val="3299215389"/>
                    </a:ext>
                  </a:extLst>
                </a:gridCol>
                <a:gridCol w="1070534">
                  <a:extLst>
                    <a:ext uri="{9D8B030D-6E8A-4147-A177-3AD203B41FA5}">
                      <a16:colId xmlns:a16="http://schemas.microsoft.com/office/drawing/2014/main" val="2586948270"/>
                    </a:ext>
                  </a:extLst>
                </a:gridCol>
                <a:gridCol w="1070534">
                  <a:extLst>
                    <a:ext uri="{9D8B030D-6E8A-4147-A177-3AD203B41FA5}">
                      <a16:colId xmlns:a16="http://schemas.microsoft.com/office/drawing/2014/main" val="164938574"/>
                    </a:ext>
                  </a:extLst>
                </a:gridCol>
                <a:gridCol w="1070534">
                  <a:extLst>
                    <a:ext uri="{9D8B030D-6E8A-4147-A177-3AD203B41FA5}">
                      <a16:colId xmlns:a16="http://schemas.microsoft.com/office/drawing/2014/main" val="3891221688"/>
                    </a:ext>
                  </a:extLst>
                </a:gridCol>
              </a:tblGrid>
              <a:tr h="281940">
                <a:tc>
                  <a:txBody>
                    <a:bodyPr/>
                    <a:lstStyle/>
                    <a:p>
                      <a:pPr marL="0" marR="0">
                        <a:spcBef>
                          <a:spcPts val="0"/>
                        </a:spcBef>
                        <a:spcAft>
                          <a:spcPts val="10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180"/>
                        </a:spcBef>
                        <a:spcAft>
                          <a:spcPts val="180"/>
                        </a:spcAft>
                      </a:pPr>
                      <a:r>
                        <a:rPr lang="en-US" sz="1200">
                          <a:effectLst/>
                        </a:rPr>
                        <a:t>rep</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180"/>
                        </a:spcBef>
                        <a:spcAft>
                          <a:spcPts val="180"/>
                        </a:spcAft>
                      </a:pPr>
                      <a:r>
                        <a:rPr lang="en-US" sz="1200">
                          <a:effectLst/>
                        </a:rPr>
                        <a:t>DD.period.t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180"/>
                        </a:spcBef>
                        <a:spcAft>
                          <a:spcPts val="180"/>
                        </a:spcAft>
                      </a:pPr>
                      <a:r>
                        <a:rPr lang="en-US" sz="1200">
                          <a:effectLst/>
                        </a:rPr>
                        <a:t>DD.t.i</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180"/>
                        </a:spcBef>
                        <a:spcAft>
                          <a:spcPts val="180"/>
                        </a:spcAft>
                      </a:pPr>
                      <a:r>
                        <a:rPr lang="en-US" sz="1200">
                          <a:effectLst/>
                        </a:rPr>
                        <a:t>DD.i.e</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180"/>
                        </a:spcBef>
                        <a:spcAft>
                          <a:spcPts val="180"/>
                        </a:spcAft>
                      </a:pPr>
                      <a:r>
                        <a:rPr lang="en-US" sz="1200">
                          <a:effectLst/>
                        </a:rPr>
                        <a:t>DD.e.five</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203455851"/>
                  </a:ext>
                </a:extLst>
              </a:tr>
              <a:tr h="214630">
                <a:tc>
                  <a:txBody>
                    <a:bodyPr/>
                    <a:lstStyle/>
                    <a:p>
                      <a:pPr marL="0" marR="0">
                        <a:spcBef>
                          <a:spcPts val="180"/>
                        </a:spcBef>
                        <a:spcAft>
                          <a:spcPts val="180"/>
                        </a:spcAft>
                      </a:pPr>
                      <a:r>
                        <a:rPr lang="en-US" sz="1200">
                          <a:effectLst/>
                        </a:rPr>
                        <a:t>Session1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0.3979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0.1674</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0.2212</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1.1885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78845264"/>
                  </a:ext>
                </a:extLst>
              </a:tr>
              <a:tr h="207645">
                <a:tc>
                  <a:txBody>
                    <a:bodyPr/>
                    <a:lstStyle/>
                    <a:p>
                      <a:pPr marL="0" marR="0">
                        <a:spcBef>
                          <a:spcPts val="180"/>
                        </a:spcBef>
                        <a:spcAft>
                          <a:spcPts val="180"/>
                        </a:spcAft>
                      </a:pPr>
                      <a:r>
                        <a:rPr lang="en-US" sz="1200">
                          <a:effectLst/>
                        </a:rPr>
                        <a:t>Session2</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dirty="0">
                          <a:effectLst/>
                        </a:rPr>
                        <a:t>2</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0.3451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0.1283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0.1357</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1.1970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72211112"/>
                  </a:ext>
                </a:extLst>
              </a:tr>
              <a:tr h="207645">
                <a:tc>
                  <a:txBody>
                    <a:bodyPr/>
                    <a:lstStyle/>
                    <a:p>
                      <a:pPr marL="0" marR="0">
                        <a:spcBef>
                          <a:spcPts val="180"/>
                        </a:spcBef>
                        <a:spcAft>
                          <a:spcPts val="180"/>
                        </a:spcAft>
                      </a:pPr>
                      <a:r>
                        <a:rPr lang="en-US" sz="1200">
                          <a:effectLst/>
                        </a:rPr>
                        <a:t>Session3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0.2072</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0.1291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0.1542</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1.0408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1039048"/>
                  </a:ext>
                </a:extLst>
              </a:tr>
              <a:tr h="207645">
                <a:tc>
                  <a:txBody>
                    <a:bodyPr/>
                    <a:lstStyle/>
                    <a:p>
                      <a:pPr marL="0" marR="0">
                        <a:spcBef>
                          <a:spcPts val="180"/>
                        </a:spcBef>
                        <a:spcAft>
                          <a:spcPts val="180"/>
                        </a:spcAft>
                      </a:pPr>
                      <a:r>
                        <a:rPr lang="en-US" sz="1200">
                          <a:effectLst/>
                        </a:rPr>
                        <a:t>Session4</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4</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0.2515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0.2495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0.2038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1.0556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70108906"/>
                  </a:ext>
                </a:extLst>
              </a:tr>
              <a:tr h="214630">
                <a:tc>
                  <a:txBody>
                    <a:bodyPr/>
                    <a:lstStyle/>
                    <a:p>
                      <a:pPr marL="0" marR="0">
                        <a:spcBef>
                          <a:spcPts val="180"/>
                        </a:spcBef>
                        <a:spcAft>
                          <a:spcPts val="180"/>
                        </a:spcAft>
                      </a:pPr>
                      <a:r>
                        <a:rPr lang="en-US" sz="1200">
                          <a:effectLst/>
                        </a:rPr>
                        <a:t>Session5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0.2317</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0.1676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0.1589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0.8629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5219279"/>
                  </a:ext>
                </a:extLst>
              </a:tr>
              <a:tr h="207645">
                <a:tc>
                  <a:txBody>
                    <a:bodyPr/>
                    <a:lstStyle/>
                    <a:p>
                      <a:pPr marL="0" marR="0">
                        <a:spcBef>
                          <a:spcPts val="180"/>
                        </a:spcBef>
                        <a:spcAft>
                          <a:spcPts val="180"/>
                        </a:spcAft>
                      </a:pPr>
                      <a:r>
                        <a:rPr lang="en-US" sz="1200">
                          <a:effectLst/>
                        </a:rPr>
                        <a:t>Session6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0.2343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0.1299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0.1412</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0.9373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4529927"/>
                  </a:ext>
                </a:extLst>
              </a:tr>
              <a:tr h="207645">
                <a:tc>
                  <a:txBody>
                    <a:bodyPr/>
                    <a:lstStyle/>
                    <a:p>
                      <a:pPr marL="0" marR="0">
                        <a:spcBef>
                          <a:spcPts val="180"/>
                        </a:spcBef>
                        <a:spcAft>
                          <a:spcPts val="180"/>
                        </a:spcAft>
                      </a:pPr>
                      <a:r>
                        <a:rPr lang="en-US" sz="1200">
                          <a:effectLst/>
                        </a:rPr>
                        <a:t>Session7</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7</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0.2069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0.1368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0.1407</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0.7967</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13075855"/>
                  </a:ext>
                </a:extLst>
              </a:tr>
              <a:tr h="207645">
                <a:tc>
                  <a:txBody>
                    <a:bodyPr/>
                    <a:lstStyle/>
                    <a:p>
                      <a:pPr marL="0" marR="0">
                        <a:spcBef>
                          <a:spcPts val="180"/>
                        </a:spcBef>
                        <a:spcAft>
                          <a:spcPts val="180"/>
                        </a:spcAft>
                      </a:pPr>
                      <a:r>
                        <a:rPr lang="en-US" sz="1200">
                          <a:effectLst/>
                        </a:rPr>
                        <a:t>Session8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0.1810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0.1378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0.1367</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dirty="0">
                          <a:effectLst/>
                        </a:rPr>
                        <a:t>0.6447</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27580758"/>
                  </a:ext>
                </a:extLst>
              </a:tr>
            </a:tbl>
          </a:graphicData>
        </a:graphic>
      </p:graphicFrame>
      <p:sp>
        <p:nvSpPr>
          <p:cNvPr id="11" name="TextBox 10">
            <a:extLst>
              <a:ext uri="{FF2B5EF4-FFF2-40B4-BE49-F238E27FC236}">
                <a16:creationId xmlns:a16="http://schemas.microsoft.com/office/drawing/2014/main" id="{648C6A2F-1E0E-4543-B08C-C72CA36EEC88}"/>
              </a:ext>
            </a:extLst>
          </p:cNvPr>
          <p:cNvSpPr txBox="1"/>
          <p:nvPr/>
        </p:nvSpPr>
        <p:spPr>
          <a:xfrm>
            <a:off x="0" y="4064925"/>
            <a:ext cx="9144000" cy="138499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are considering only mean values of typing and recorded the mean values of down pressing time.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the </a:t>
            </a:r>
            <a:r>
              <a:rPr lang="en-US" i="1" dirty="0" err="1">
                <a:latin typeface="Times New Roman" panose="02020603050405020304" pitchFamily="18" charset="0"/>
                <a:cs typeface="Times New Roman" panose="02020603050405020304" pitchFamily="18" charset="0"/>
              </a:rPr>
              <a:t>DD.period.t</a:t>
            </a:r>
            <a:r>
              <a:rPr lang="en-US" dirty="0">
                <a:latin typeface="Times New Roman" panose="02020603050405020304" pitchFamily="18" charset="0"/>
                <a:cs typeface="Times New Roman" panose="02020603050405020304" pitchFamily="18" charset="0"/>
              </a:rPr>
              <a:t>, when subject 2 typed for the first time, he/she took 0.3979 seconds and then for the 4th repetition, time was reduced to 0.2515 seconds and at 8th session time was only 0.1810.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every session, subject 2 was more and more used to typing which suggests a definite pattern for subject 2. Same scenario is observed for the rest of the used columns.</a:t>
            </a:r>
          </a:p>
          <a:p>
            <a:endParaRPr lang="en-US" dirty="0"/>
          </a:p>
        </p:txBody>
      </p:sp>
    </p:spTree>
    <p:extLst>
      <p:ext uri="{BB962C8B-B14F-4D97-AF65-F5344CB8AC3E}">
        <p14:creationId xmlns:p14="http://schemas.microsoft.com/office/powerpoint/2010/main" val="355603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94BC-0D70-7A4B-AEA3-51DF73F8A368}"/>
              </a:ext>
            </a:extLst>
          </p:cNvPr>
          <p:cNvSpPr>
            <a:spLocks noGrp="1"/>
          </p:cNvSpPr>
          <p:nvPr>
            <p:ph type="title"/>
          </p:nvPr>
        </p:nvSpPr>
        <p:spPr>
          <a:xfrm>
            <a:off x="0" y="1"/>
            <a:ext cx="9144000" cy="482138"/>
          </a:xfrm>
        </p:spPr>
        <p:txBody>
          <a:bodyPr>
            <a:normAutofit/>
          </a:bodyPr>
          <a:lstStyle/>
          <a:p>
            <a:r>
              <a:rPr lang="en-US" sz="2200" dirty="0">
                <a:latin typeface="Times New Roman" panose="02020603050405020304" pitchFamily="18" charset="0"/>
                <a:cs typeface="Times New Roman" panose="02020603050405020304" pitchFamily="18" charset="0"/>
              </a:rPr>
              <a:t>TOTAL TIME ANALYSIS OF SUBJECT 2 AT DIFFERENT SESSIONS</a:t>
            </a:r>
            <a:endParaRPr lang="en-US" dirty="0"/>
          </a:p>
        </p:txBody>
      </p:sp>
      <p:sp>
        <p:nvSpPr>
          <p:cNvPr id="3" name="Content Placeholder 2">
            <a:extLst>
              <a:ext uri="{FF2B5EF4-FFF2-40B4-BE49-F238E27FC236}">
                <a16:creationId xmlns:a16="http://schemas.microsoft.com/office/drawing/2014/main" id="{E4543E8F-E565-9045-8DA1-800490B6B400}"/>
              </a:ext>
            </a:extLst>
          </p:cNvPr>
          <p:cNvSpPr>
            <a:spLocks noGrp="1"/>
          </p:cNvSpPr>
          <p:nvPr>
            <p:ph idx="1"/>
          </p:nvPr>
        </p:nvSpPr>
        <p:spPr>
          <a:xfrm>
            <a:off x="112222" y="3612227"/>
            <a:ext cx="8774083" cy="2017222"/>
          </a:xfrm>
        </p:spPr>
        <p:txBody>
          <a:bodyPr>
            <a:normAutofit/>
          </a:bodyPr>
          <a:lstStyle/>
          <a:p>
            <a:r>
              <a:rPr lang="en-US" sz="1600" dirty="0">
                <a:latin typeface="Times New Roman" panose="02020603050405020304" pitchFamily="18" charset="0"/>
                <a:cs typeface="Times New Roman" panose="02020603050405020304" pitchFamily="18" charset="0"/>
              </a:rPr>
              <a:t>We have plotted our base R plotting using only one subject 02 and different session index like 1, 4 and 8. </a:t>
            </a:r>
          </a:p>
          <a:p>
            <a:r>
              <a:rPr lang="en-US" sz="1600" dirty="0">
                <a:latin typeface="Times New Roman" panose="02020603050405020304" pitchFamily="18" charset="0"/>
                <a:cs typeface="Times New Roman" panose="02020603050405020304" pitchFamily="18" charset="0"/>
              </a:rPr>
              <a:t>With every session, total time is decreasing. We can see the proof of our analysis clearly from the graphs.</a:t>
            </a:r>
          </a:p>
          <a:p>
            <a:r>
              <a:rPr lang="en-US" sz="1600" dirty="0">
                <a:latin typeface="Times New Roman" panose="02020603050405020304" pitchFamily="18" charset="0"/>
                <a:cs typeface="Times New Roman" panose="02020603050405020304" pitchFamily="18" charset="0"/>
              </a:rPr>
              <a:t>At the left graph, time range (Session 1) was in between 6~11 seconds but for the right graph (Session 4) time range was 3.5~5.0 Seconds.</a:t>
            </a:r>
          </a:p>
        </p:txBody>
      </p:sp>
      <p:pic>
        <p:nvPicPr>
          <p:cNvPr id="4" name="Picture">
            <a:extLst>
              <a:ext uri="{FF2B5EF4-FFF2-40B4-BE49-F238E27FC236}">
                <a16:creationId xmlns:a16="http://schemas.microsoft.com/office/drawing/2014/main" id="{F8FEBA58-A028-E74E-B6C4-E383A287303A}"/>
              </a:ext>
            </a:extLst>
          </p:cNvPr>
          <p:cNvPicPr/>
          <p:nvPr/>
        </p:nvPicPr>
        <p:blipFill>
          <a:blip r:embed="rId2"/>
          <a:stretch>
            <a:fillRect/>
          </a:stretch>
        </p:blipFill>
        <p:spPr bwMode="auto">
          <a:xfrm>
            <a:off x="218238" y="609600"/>
            <a:ext cx="3505863" cy="2449484"/>
          </a:xfrm>
          <a:prstGeom prst="rect">
            <a:avLst/>
          </a:prstGeom>
          <a:noFill/>
          <a:ln w="9525">
            <a:noFill/>
            <a:headEnd/>
            <a:tailEnd/>
          </a:ln>
        </p:spPr>
      </p:pic>
      <p:pic>
        <p:nvPicPr>
          <p:cNvPr id="5" name="Picture">
            <a:extLst>
              <a:ext uri="{FF2B5EF4-FFF2-40B4-BE49-F238E27FC236}">
                <a16:creationId xmlns:a16="http://schemas.microsoft.com/office/drawing/2014/main" id="{28B2A021-6F17-7040-910F-BDBF7040D50F}"/>
              </a:ext>
            </a:extLst>
          </p:cNvPr>
          <p:cNvPicPr/>
          <p:nvPr/>
        </p:nvPicPr>
        <p:blipFill>
          <a:blip r:embed="rId3"/>
          <a:stretch>
            <a:fillRect/>
          </a:stretch>
        </p:blipFill>
        <p:spPr bwMode="auto">
          <a:xfrm>
            <a:off x="4572000" y="482139"/>
            <a:ext cx="3219074" cy="2647950"/>
          </a:xfrm>
          <a:prstGeom prst="rect">
            <a:avLst/>
          </a:prstGeom>
          <a:noFill/>
          <a:ln w="9525">
            <a:noFill/>
            <a:headEnd/>
            <a:tailEnd/>
          </a:ln>
        </p:spPr>
      </p:pic>
    </p:spTree>
    <p:extLst>
      <p:ext uri="{BB962C8B-B14F-4D97-AF65-F5344CB8AC3E}">
        <p14:creationId xmlns:p14="http://schemas.microsoft.com/office/powerpoint/2010/main" val="418033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21FF0-D75B-C64A-B46A-2E3F05248E57}"/>
              </a:ext>
            </a:extLst>
          </p:cNvPr>
          <p:cNvSpPr>
            <a:spLocks noGrp="1"/>
          </p:cNvSpPr>
          <p:nvPr>
            <p:ph type="title"/>
          </p:nvPr>
        </p:nvSpPr>
        <p:spPr>
          <a:xfrm>
            <a:off x="0" y="74814"/>
            <a:ext cx="9144000" cy="507076"/>
          </a:xfrm>
        </p:spPr>
        <p:txBody>
          <a:bodyPr/>
          <a:lstStyle/>
          <a:p>
            <a:r>
              <a:rPr lang="en-US" sz="2800" dirty="0">
                <a:latin typeface="Times New Roman" panose="02020603050405020304" pitchFamily="18" charset="0"/>
                <a:cs typeface="Times New Roman" panose="02020603050405020304" pitchFamily="18" charset="0"/>
              </a:rPr>
              <a:t>TOTAL TIME ANALYSIS OF different subjects</a:t>
            </a:r>
            <a:endParaRPr lang="en-US" dirty="0"/>
          </a:p>
        </p:txBody>
      </p:sp>
      <p:sp>
        <p:nvSpPr>
          <p:cNvPr id="3" name="Content Placeholder 2">
            <a:extLst>
              <a:ext uri="{FF2B5EF4-FFF2-40B4-BE49-F238E27FC236}">
                <a16:creationId xmlns:a16="http://schemas.microsoft.com/office/drawing/2014/main" id="{8DD5FEF2-FF39-1442-9F63-618D376D43CD}"/>
              </a:ext>
            </a:extLst>
          </p:cNvPr>
          <p:cNvSpPr>
            <a:spLocks noGrp="1"/>
          </p:cNvSpPr>
          <p:nvPr>
            <p:ph idx="1"/>
          </p:nvPr>
        </p:nvSpPr>
        <p:spPr>
          <a:xfrm>
            <a:off x="263238" y="4092631"/>
            <a:ext cx="8264236" cy="1917471"/>
          </a:xfrm>
        </p:spPr>
        <p:txBody>
          <a:bodyPr>
            <a:normAutofit/>
          </a:bodyPr>
          <a:lstStyle/>
          <a:p>
            <a:r>
              <a:rPr lang="en-US" sz="1600" dirty="0">
                <a:latin typeface="Times New Roman" panose="02020603050405020304" pitchFamily="18" charset="0"/>
                <a:cs typeface="Times New Roman" panose="02020603050405020304" pitchFamily="18" charset="0"/>
              </a:rPr>
              <a:t>In this session, we have analyzed our data by taking total time and session index.</a:t>
            </a:r>
          </a:p>
          <a:p>
            <a:r>
              <a:rPr lang="en-US" sz="1600" dirty="0">
                <a:latin typeface="Times New Roman" panose="02020603050405020304" pitchFamily="18" charset="0"/>
                <a:cs typeface="Times New Roman" panose="02020603050405020304" pitchFamily="18" charset="0"/>
              </a:rPr>
              <a:t>For an authentic user, total time got decreased at the last session.</a:t>
            </a:r>
          </a:p>
          <a:p>
            <a:r>
              <a:rPr lang="en-US" sz="1600" dirty="0">
                <a:latin typeface="Times New Roman" panose="02020603050405020304" pitchFamily="18" charset="0"/>
                <a:cs typeface="Times New Roman" panose="02020603050405020304" pitchFamily="18" charset="0"/>
              </a:rPr>
              <a:t>We have selected two different users and plotted graph.</a:t>
            </a:r>
          </a:p>
          <a:p>
            <a:r>
              <a:rPr lang="en-US" sz="1600" dirty="0">
                <a:latin typeface="Times New Roman" panose="02020603050405020304" pitchFamily="18" charset="0"/>
                <a:cs typeface="Times New Roman" panose="02020603050405020304" pitchFamily="18" charset="0"/>
              </a:rPr>
              <a:t>At session 8, average total time was around 3.0 Seconds for both</a:t>
            </a:r>
          </a:p>
        </p:txBody>
      </p:sp>
      <p:pic>
        <p:nvPicPr>
          <p:cNvPr id="4" name="Picture">
            <a:extLst>
              <a:ext uri="{FF2B5EF4-FFF2-40B4-BE49-F238E27FC236}">
                <a16:creationId xmlns:a16="http://schemas.microsoft.com/office/drawing/2014/main" id="{83EF39AC-21ED-DF49-9CAB-BF9B0B6C6238}"/>
              </a:ext>
            </a:extLst>
          </p:cNvPr>
          <p:cNvPicPr/>
          <p:nvPr/>
        </p:nvPicPr>
        <p:blipFill>
          <a:blip r:embed="rId2"/>
          <a:stretch>
            <a:fillRect/>
          </a:stretch>
        </p:blipFill>
        <p:spPr bwMode="auto">
          <a:xfrm>
            <a:off x="263238" y="673330"/>
            <a:ext cx="4308762" cy="3193473"/>
          </a:xfrm>
          <a:prstGeom prst="rect">
            <a:avLst/>
          </a:prstGeom>
          <a:noFill/>
          <a:ln w="9525">
            <a:noFill/>
            <a:headEnd/>
            <a:tailEnd/>
          </a:ln>
        </p:spPr>
      </p:pic>
      <p:pic>
        <p:nvPicPr>
          <p:cNvPr id="5" name="Picture">
            <a:extLst>
              <a:ext uri="{FF2B5EF4-FFF2-40B4-BE49-F238E27FC236}">
                <a16:creationId xmlns:a16="http://schemas.microsoft.com/office/drawing/2014/main" id="{9D6B36D8-A21C-E444-A04E-722219504EB7}"/>
              </a:ext>
            </a:extLst>
          </p:cNvPr>
          <p:cNvPicPr/>
          <p:nvPr/>
        </p:nvPicPr>
        <p:blipFill>
          <a:blip r:embed="rId3"/>
          <a:stretch>
            <a:fillRect/>
          </a:stretch>
        </p:blipFill>
        <p:spPr bwMode="auto">
          <a:xfrm>
            <a:off x="4488873" y="673330"/>
            <a:ext cx="4038600" cy="3417916"/>
          </a:xfrm>
          <a:prstGeom prst="rect">
            <a:avLst/>
          </a:prstGeom>
          <a:noFill/>
          <a:ln w="9525">
            <a:noFill/>
            <a:headEnd/>
            <a:tailEnd/>
          </a:ln>
        </p:spPr>
      </p:pic>
    </p:spTree>
    <p:extLst>
      <p:ext uri="{BB962C8B-B14F-4D97-AF65-F5344CB8AC3E}">
        <p14:creationId xmlns:p14="http://schemas.microsoft.com/office/powerpoint/2010/main" val="3038512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9FED6-4C75-584B-B47D-F1AD8E54E632}"/>
              </a:ext>
            </a:extLst>
          </p:cNvPr>
          <p:cNvSpPr>
            <a:spLocks noGrp="1"/>
          </p:cNvSpPr>
          <p:nvPr>
            <p:ph type="title"/>
          </p:nvPr>
        </p:nvSpPr>
        <p:spPr>
          <a:xfrm>
            <a:off x="0" y="0"/>
            <a:ext cx="9144000" cy="590204"/>
          </a:xfrm>
        </p:spPr>
        <p:txBody>
          <a:bodyPr/>
          <a:lstStyle/>
          <a:p>
            <a:r>
              <a:rPr lang="en-US" dirty="0">
                <a:latin typeface="Times New Roman" panose="02020603050405020304" pitchFamily="18" charset="0"/>
                <a:cs typeface="Times New Roman" panose="02020603050405020304" pitchFamily="18" charset="0"/>
              </a:rPr>
              <a:t>Boxplot and </a:t>
            </a:r>
            <a:r>
              <a:rPr lang="en-US" dirty="0" err="1">
                <a:latin typeface="Times New Roman" panose="02020603050405020304" pitchFamily="18" charset="0"/>
                <a:cs typeface="Times New Roman" panose="02020603050405020304" pitchFamily="18" charset="0"/>
              </a:rPr>
              <a:t>barplot</a:t>
            </a:r>
            <a:r>
              <a:rPr lang="en-US" dirty="0">
                <a:latin typeface="Times New Roman" panose="02020603050405020304" pitchFamily="18" charset="0"/>
                <a:cs typeface="Times New Roman" panose="02020603050405020304" pitchFamily="18" charset="0"/>
              </a:rPr>
              <a:t> for different users</a:t>
            </a:r>
          </a:p>
        </p:txBody>
      </p:sp>
      <p:sp>
        <p:nvSpPr>
          <p:cNvPr id="3" name="Content Placeholder 2">
            <a:extLst>
              <a:ext uri="{FF2B5EF4-FFF2-40B4-BE49-F238E27FC236}">
                <a16:creationId xmlns:a16="http://schemas.microsoft.com/office/drawing/2014/main" id="{AB94EBB2-9947-274D-A104-F0AAF3C03647}"/>
              </a:ext>
            </a:extLst>
          </p:cNvPr>
          <p:cNvSpPr>
            <a:spLocks noGrp="1"/>
          </p:cNvSpPr>
          <p:nvPr>
            <p:ph idx="1"/>
          </p:nvPr>
        </p:nvSpPr>
        <p:spPr>
          <a:xfrm>
            <a:off x="141315" y="4565074"/>
            <a:ext cx="8412481" cy="1361902"/>
          </a:xfrm>
        </p:spPr>
        <p:txBody>
          <a:bodyPr>
            <a:normAutofit/>
          </a:bodyPr>
          <a:lstStyle/>
          <a:p>
            <a:r>
              <a:rPr lang="en-US" sz="1600" dirty="0">
                <a:latin typeface="Times New Roman" panose="02020603050405020304" pitchFamily="18" charset="0"/>
                <a:cs typeface="Times New Roman" panose="02020603050405020304" pitchFamily="18" charset="0"/>
              </a:rPr>
              <a:t>Boxplot of subject 2 and 10. From this mean boxplot, we can say that data are normally distributed.</a:t>
            </a:r>
          </a:p>
          <a:p>
            <a:r>
              <a:rPr lang="en-US" sz="1600" dirty="0">
                <a:latin typeface="Times New Roman" panose="02020603050405020304" pitchFamily="18" charset="0"/>
                <a:cs typeface="Times New Roman" panose="02020603050405020304" pitchFamily="18" charset="0"/>
              </a:rPr>
              <a:t>From the boxplot and </a:t>
            </a:r>
            <a:r>
              <a:rPr lang="en-US" sz="1600" dirty="0" err="1">
                <a:latin typeface="Times New Roman" panose="02020603050405020304" pitchFamily="18" charset="0"/>
                <a:cs typeface="Times New Roman" panose="02020603050405020304" pitchFamily="18" charset="0"/>
              </a:rPr>
              <a:t>barplot</a:t>
            </a:r>
            <a:r>
              <a:rPr lang="en-US" sz="1600" dirty="0">
                <a:latin typeface="Times New Roman" panose="02020603050405020304" pitchFamily="18" charset="0"/>
                <a:cs typeface="Times New Roman" panose="02020603050405020304" pitchFamily="18" charset="0"/>
              </a:rPr>
              <a:t> of different subjects, we can say that there is a variation in typing based on different users.</a:t>
            </a:r>
          </a:p>
          <a:p>
            <a:endParaRPr lang="en-US" dirty="0"/>
          </a:p>
        </p:txBody>
      </p:sp>
      <p:pic>
        <p:nvPicPr>
          <p:cNvPr id="4" name="Picture">
            <a:extLst>
              <a:ext uri="{FF2B5EF4-FFF2-40B4-BE49-F238E27FC236}">
                <a16:creationId xmlns:a16="http://schemas.microsoft.com/office/drawing/2014/main" id="{AD7DE8C3-BF50-4842-ACED-7B4D133C869E}"/>
              </a:ext>
            </a:extLst>
          </p:cNvPr>
          <p:cNvPicPr/>
          <p:nvPr/>
        </p:nvPicPr>
        <p:blipFill>
          <a:blip r:embed="rId2"/>
          <a:stretch>
            <a:fillRect/>
          </a:stretch>
        </p:blipFill>
        <p:spPr bwMode="auto">
          <a:xfrm>
            <a:off x="374072" y="962888"/>
            <a:ext cx="3657599" cy="2711334"/>
          </a:xfrm>
          <a:prstGeom prst="rect">
            <a:avLst/>
          </a:prstGeom>
          <a:noFill/>
          <a:ln w="9525">
            <a:noFill/>
            <a:headEnd/>
            <a:tailEnd/>
          </a:ln>
        </p:spPr>
      </p:pic>
      <p:pic>
        <p:nvPicPr>
          <p:cNvPr id="5" name="Picture">
            <a:extLst>
              <a:ext uri="{FF2B5EF4-FFF2-40B4-BE49-F238E27FC236}">
                <a16:creationId xmlns:a16="http://schemas.microsoft.com/office/drawing/2014/main" id="{8F11D365-EFB9-B742-8110-63884198C28C}"/>
              </a:ext>
            </a:extLst>
          </p:cNvPr>
          <p:cNvPicPr/>
          <p:nvPr/>
        </p:nvPicPr>
        <p:blipFill>
          <a:blip r:embed="rId3"/>
          <a:stretch>
            <a:fillRect/>
          </a:stretch>
        </p:blipFill>
        <p:spPr bwMode="auto">
          <a:xfrm>
            <a:off x="4505496" y="856211"/>
            <a:ext cx="3930535" cy="3442855"/>
          </a:xfrm>
          <a:prstGeom prst="rect">
            <a:avLst/>
          </a:prstGeom>
          <a:noFill/>
          <a:ln w="9525">
            <a:noFill/>
            <a:headEnd/>
            <a:tailEnd/>
          </a:ln>
        </p:spPr>
      </p:pic>
    </p:spTree>
    <p:extLst>
      <p:ext uri="{BB962C8B-B14F-4D97-AF65-F5344CB8AC3E}">
        <p14:creationId xmlns:p14="http://schemas.microsoft.com/office/powerpoint/2010/main" val="129281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71D6-329D-3747-A395-5EAC736EB63D}"/>
              </a:ext>
            </a:extLst>
          </p:cNvPr>
          <p:cNvSpPr>
            <a:spLocks noGrp="1"/>
          </p:cNvSpPr>
          <p:nvPr>
            <p:ph type="title"/>
          </p:nvPr>
        </p:nvSpPr>
        <p:spPr>
          <a:xfrm>
            <a:off x="0" y="0"/>
            <a:ext cx="9144000" cy="490451"/>
          </a:xfrm>
        </p:spPr>
        <p:txBody>
          <a:bodyPr/>
          <a:lstStyle/>
          <a:p>
            <a:pPr algn="ctr"/>
            <a:r>
              <a:rPr lang="en-US" sz="2800" dirty="0">
                <a:latin typeface="Times New Roman" panose="02020603050405020304" pitchFamily="18" charset="0"/>
                <a:cs typeface="Times New Roman" panose="02020603050405020304" pitchFamily="18" charset="0"/>
              </a:rPr>
              <a:t>Statistical Model</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3A3445-146F-D442-AF3B-5E2E98318770}"/>
              </a:ext>
            </a:extLst>
          </p:cNvPr>
          <p:cNvSpPr>
            <a:spLocks noGrp="1"/>
          </p:cNvSpPr>
          <p:nvPr>
            <p:ph idx="1"/>
          </p:nvPr>
        </p:nvSpPr>
        <p:spPr>
          <a:xfrm>
            <a:off x="0" y="1115985"/>
            <a:ext cx="9052560" cy="4968932"/>
          </a:xfrm>
        </p:spPr>
        <p:txBody>
          <a:bodyPr/>
          <a:lstStyle/>
          <a:p>
            <a:r>
              <a:rPr lang="en-US" dirty="0">
                <a:latin typeface="Times New Roman" panose="02020603050405020304" pitchFamily="18" charset="0"/>
                <a:cs typeface="Times New Roman" panose="02020603050405020304" pitchFamily="18" charset="0"/>
              </a:rPr>
              <a:t>Linear regression is used to predict the value of an outcome variable Y based on one or more input predictor variables X. The aim is to establish a linear relationship (a mathematical formula) between the predictor variable(s) and the response variable, so that, we can use this formula to estimate the value of the response Y, when only the predictors (</a:t>
            </a:r>
            <a:r>
              <a:rPr lang="en-US" dirty="0" err="1">
                <a:latin typeface="Times New Roman" panose="02020603050405020304" pitchFamily="18" charset="0"/>
                <a:cs typeface="Times New Roman" panose="02020603050405020304" pitchFamily="18" charset="0"/>
              </a:rPr>
              <a:t>Xs</a:t>
            </a:r>
            <a:r>
              <a:rPr lang="en-US" dirty="0">
                <a:latin typeface="Times New Roman" panose="02020603050405020304" pitchFamily="18" charset="0"/>
                <a:cs typeface="Times New Roman" panose="02020603050405020304" pitchFamily="18" charset="0"/>
              </a:rPr>
              <a:t>) values are known. </a:t>
            </a:r>
          </a:p>
          <a:p>
            <a:r>
              <a:rPr lang="en-US" dirty="0">
                <a:latin typeface="Times New Roman" panose="02020603050405020304" pitchFamily="18" charset="0"/>
                <a:cs typeface="Times New Roman" panose="02020603050405020304" pitchFamily="18" charset="0"/>
              </a:rPr>
              <a:t>Here, we Developed a linear regression model for subject5. We took the average total time for password input for per session and the </a:t>
            </a:r>
            <a:r>
              <a:rPr lang="en-US" dirty="0" err="1">
                <a:latin typeface="Times New Roman" panose="02020603050405020304" pitchFamily="18" charset="0"/>
                <a:cs typeface="Times New Roman" panose="02020603050405020304" pitchFamily="18" charset="0"/>
              </a:rPr>
              <a:t>sessionIndex</a:t>
            </a:r>
            <a:r>
              <a:rPr lang="en-US" dirty="0">
                <a:latin typeface="Times New Roman" panose="02020603050405020304" pitchFamily="18" charset="0"/>
                <a:cs typeface="Times New Roman" panose="02020603050405020304" pitchFamily="18" charset="0"/>
              </a:rPr>
              <a:t> as the response variable.</a:t>
            </a:r>
          </a:p>
          <a:p>
            <a:pPr marL="34290" indent="0">
              <a:buNone/>
            </a:pPr>
            <a:endParaRPr lang="en-US" dirty="0"/>
          </a:p>
        </p:txBody>
      </p:sp>
    </p:spTree>
    <p:extLst>
      <p:ext uri="{BB962C8B-B14F-4D97-AF65-F5344CB8AC3E}">
        <p14:creationId xmlns:p14="http://schemas.microsoft.com/office/powerpoint/2010/main" val="196171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6195E-50EE-C842-A02A-9240AA31ED09}"/>
              </a:ext>
            </a:extLst>
          </p:cNvPr>
          <p:cNvSpPr>
            <a:spLocks noGrp="1"/>
          </p:cNvSpPr>
          <p:nvPr>
            <p:ph type="title"/>
          </p:nvPr>
        </p:nvSpPr>
        <p:spPr>
          <a:xfrm>
            <a:off x="0" y="0"/>
            <a:ext cx="9144000" cy="573578"/>
          </a:xfrm>
        </p:spPr>
        <p:txBody>
          <a:bodyPr/>
          <a:lstStyle/>
          <a:p>
            <a:pPr algn="ctr"/>
            <a:r>
              <a:rPr lang="en-US" dirty="0">
                <a:latin typeface="Times New Roman" panose="02020603050405020304" pitchFamily="18" charset="0"/>
                <a:cs typeface="Times New Roman" panose="02020603050405020304" pitchFamily="18" charset="0"/>
              </a:rPr>
              <a:t>Linear Regression Model</a:t>
            </a:r>
          </a:p>
        </p:txBody>
      </p:sp>
      <p:sp>
        <p:nvSpPr>
          <p:cNvPr id="3" name="Content Placeholder 2">
            <a:extLst>
              <a:ext uri="{FF2B5EF4-FFF2-40B4-BE49-F238E27FC236}">
                <a16:creationId xmlns:a16="http://schemas.microsoft.com/office/drawing/2014/main" id="{584667F0-8381-EB44-922E-E7E2EEB49FA7}"/>
              </a:ext>
            </a:extLst>
          </p:cNvPr>
          <p:cNvSpPr>
            <a:spLocks noGrp="1"/>
          </p:cNvSpPr>
          <p:nvPr>
            <p:ph idx="1"/>
          </p:nvPr>
        </p:nvSpPr>
        <p:spPr>
          <a:xfrm>
            <a:off x="58189" y="681645"/>
            <a:ext cx="9002684" cy="1487978"/>
          </a:xfrm>
        </p:spPr>
        <p:txBody>
          <a:bodyPr/>
          <a:lstStyle/>
          <a:p>
            <a:r>
              <a:rPr lang="en-US" sz="1600" dirty="0">
                <a:latin typeface="Times New Roman" panose="02020603050405020304" pitchFamily="18" charset="0"/>
                <a:cs typeface="Times New Roman" panose="02020603050405020304" pitchFamily="18" charset="0"/>
              </a:rPr>
              <a:t>In this session, we will develop a certain linear model for only one test subject. </a:t>
            </a:r>
          </a:p>
          <a:p>
            <a:r>
              <a:rPr lang="en-US" sz="1600" dirty="0">
                <a:latin typeface="Times New Roman" panose="02020603050405020304" pitchFamily="18" charset="0"/>
                <a:cs typeface="Times New Roman" panose="02020603050405020304" pitchFamily="18" charset="0"/>
              </a:rPr>
              <a:t>We have chosen subject 10 for developing a regression model where we have taken the average of total time for password input for per session and the </a:t>
            </a:r>
            <a:r>
              <a:rPr lang="en-US" sz="1600" dirty="0" err="1">
                <a:latin typeface="Times New Roman" panose="02020603050405020304" pitchFamily="18" charset="0"/>
                <a:cs typeface="Times New Roman" panose="02020603050405020304" pitchFamily="18" charset="0"/>
              </a:rPr>
              <a:t>sessionIndex</a:t>
            </a:r>
            <a:r>
              <a:rPr lang="en-US" sz="1600" dirty="0">
                <a:latin typeface="Times New Roman" panose="02020603050405020304" pitchFamily="18" charset="0"/>
                <a:cs typeface="Times New Roman" panose="02020603050405020304" pitchFamily="18" charset="0"/>
              </a:rPr>
              <a:t> as the response variable.</a:t>
            </a:r>
          </a:p>
          <a:p>
            <a:endParaRPr lang="en-US"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C4B1A50C-4DB7-F945-9D2C-037B4F4B4378}"/>
              </a:ext>
            </a:extLst>
          </p:cNvPr>
          <p:cNvGraphicFramePr>
            <a:graphicFrameLocks noGrp="1"/>
          </p:cNvGraphicFramePr>
          <p:nvPr>
            <p:extLst>
              <p:ext uri="{D42A27DB-BD31-4B8C-83A1-F6EECF244321}">
                <p14:modId xmlns:p14="http://schemas.microsoft.com/office/powerpoint/2010/main" val="2238747859"/>
              </p:ext>
            </p:extLst>
          </p:nvPr>
        </p:nvGraphicFramePr>
        <p:xfrm>
          <a:off x="4353135" y="2447059"/>
          <a:ext cx="4713315" cy="1368483"/>
        </p:xfrm>
        <a:graphic>
          <a:graphicData uri="http://schemas.openxmlformats.org/drawingml/2006/table">
            <a:tbl>
              <a:tblPr firstRow="1" firstCol="1" lastRow="1" lastCol="1">
                <a:tableStyleId>{5C22544A-7EE6-4342-B048-85BDC9FD1C3A}</a:tableStyleId>
              </a:tblPr>
              <a:tblGrid>
                <a:gridCol w="942663">
                  <a:extLst>
                    <a:ext uri="{9D8B030D-6E8A-4147-A177-3AD203B41FA5}">
                      <a16:colId xmlns:a16="http://schemas.microsoft.com/office/drawing/2014/main" val="360306827"/>
                    </a:ext>
                  </a:extLst>
                </a:gridCol>
                <a:gridCol w="942663">
                  <a:extLst>
                    <a:ext uri="{9D8B030D-6E8A-4147-A177-3AD203B41FA5}">
                      <a16:colId xmlns:a16="http://schemas.microsoft.com/office/drawing/2014/main" val="1256652490"/>
                    </a:ext>
                  </a:extLst>
                </a:gridCol>
                <a:gridCol w="942663">
                  <a:extLst>
                    <a:ext uri="{9D8B030D-6E8A-4147-A177-3AD203B41FA5}">
                      <a16:colId xmlns:a16="http://schemas.microsoft.com/office/drawing/2014/main" val="2607631548"/>
                    </a:ext>
                  </a:extLst>
                </a:gridCol>
                <a:gridCol w="942663">
                  <a:extLst>
                    <a:ext uri="{9D8B030D-6E8A-4147-A177-3AD203B41FA5}">
                      <a16:colId xmlns:a16="http://schemas.microsoft.com/office/drawing/2014/main" val="2956719052"/>
                    </a:ext>
                  </a:extLst>
                </a:gridCol>
                <a:gridCol w="942663">
                  <a:extLst>
                    <a:ext uri="{9D8B030D-6E8A-4147-A177-3AD203B41FA5}">
                      <a16:colId xmlns:a16="http://schemas.microsoft.com/office/drawing/2014/main" val="2480670157"/>
                    </a:ext>
                  </a:extLst>
                </a:gridCol>
              </a:tblGrid>
              <a:tr h="543073">
                <a:tc>
                  <a:txBody>
                    <a:bodyPr/>
                    <a:lstStyle/>
                    <a:p>
                      <a:pPr marL="0" marR="0">
                        <a:spcBef>
                          <a:spcPts val="0"/>
                        </a:spcBef>
                        <a:spcAft>
                          <a:spcPts val="10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180"/>
                        </a:spcBef>
                        <a:spcAft>
                          <a:spcPts val="180"/>
                        </a:spcAft>
                      </a:pPr>
                      <a:r>
                        <a:rPr lang="en-US" sz="1200">
                          <a:effectLst/>
                        </a:rPr>
                        <a:t>Estimate</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180"/>
                        </a:spcBef>
                        <a:spcAft>
                          <a:spcPts val="180"/>
                        </a:spcAft>
                      </a:pPr>
                      <a:r>
                        <a:rPr lang="en-US" sz="1200">
                          <a:effectLst/>
                        </a:rPr>
                        <a:t>Std. Error</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180"/>
                        </a:spcBef>
                        <a:spcAft>
                          <a:spcPts val="180"/>
                        </a:spcAft>
                      </a:pPr>
                      <a:r>
                        <a:rPr lang="en-US" sz="1200">
                          <a:effectLst/>
                        </a:rPr>
                        <a:t>t value</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180"/>
                        </a:spcBef>
                        <a:spcAft>
                          <a:spcPts val="180"/>
                        </a:spcAft>
                      </a:pPr>
                      <a:r>
                        <a:rPr lang="en-US" sz="1200">
                          <a:effectLst/>
                        </a:rPr>
                        <a:t>Pr(&gt;|t|)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029831434"/>
                  </a:ext>
                </a:extLst>
              </a:tr>
              <a:tr h="543073">
                <a:tc>
                  <a:txBody>
                    <a:bodyPr/>
                    <a:lstStyle/>
                    <a:p>
                      <a:pPr marL="0" marR="0">
                        <a:spcBef>
                          <a:spcPts val="180"/>
                        </a:spcBef>
                        <a:spcAft>
                          <a:spcPts val="180"/>
                        </a:spcAft>
                      </a:pPr>
                      <a:r>
                        <a:rPr lang="en-US" sz="1200" dirty="0">
                          <a:effectLst/>
                        </a:rPr>
                        <a:t>(Intercept)</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21.187696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4.931837</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4.296106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0.0051145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27941969"/>
                  </a:ext>
                </a:extLst>
              </a:tr>
              <a:tr h="282337">
                <a:tc>
                  <a:txBody>
                    <a:bodyPr/>
                    <a:lstStyle/>
                    <a:p>
                      <a:pPr marL="0" marR="0">
                        <a:spcBef>
                          <a:spcPts val="180"/>
                        </a:spcBef>
                        <a:spcAft>
                          <a:spcPts val="180"/>
                        </a:spcAft>
                      </a:pPr>
                      <a:r>
                        <a:rPr lang="en-US" sz="1200">
                          <a:effectLst/>
                        </a:rPr>
                        <a:t>TT.Time</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-4.785094</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1.405471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-3.404619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dirty="0">
                          <a:effectLst/>
                        </a:rPr>
                        <a:t>0.0144137</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23222151"/>
                  </a:ext>
                </a:extLst>
              </a:tr>
            </a:tbl>
          </a:graphicData>
        </a:graphic>
      </p:graphicFrame>
      <p:pic>
        <p:nvPicPr>
          <p:cNvPr id="6" name="Picture 5" descr="Text&#10;&#10;Description automatically generated">
            <a:extLst>
              <a:ext uri="{FF2B5EF4-FFF2-40B4-BE49-F238E27FC236}">
                <a16:creationId xmlns:a16="http://schemas.microsoft.com/office/drawing/2014/main" id="{4B863D50-E03A-C443-85C9-DD3DDD7AA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27" y="2169623"/>
            <a:ext cx="4245070" cy="2185737"/>
          </a:xfrm>
          <a:prstGeom prst="rect">
            <a:avLst/>
          </a:prstGeom>
        </p:spPr>
      </p:pic>
      <p:sp>
        <p:nvSpPr>
          <p:cNvPr id="7" name="Rectangle 6">
            <a:extLst>
              <a:ext uri="{FF2B5EF4-FFF2-40B4-BE49-F238E27FC236}">
                <a16:creationId xmlns:a16="http://schemas.microsoft.com/office/drawing/2014/main" id="{6E09FF97-CE53-6E45-B8D0-B22E7FA0F037}"/>
              </a:ext>
            </a:extLst>
          </p:cNvPr>
          <p:cNvSpPr/>
          <p:nvPr/>
        </p:nvSpPr>
        <p:spPr>
          <a:xfrm>
            <a:off x="0" y="4588803"/>
            <a:ext cx="9060873" cy="1631216"/>
          </a:xfrm>
          <a:prstGeom prst="rect">
            <a:avLst/>
          </a:prstGeom>
        </p:spPr>
        <p:txBody>
          <a:bodyPr wrap="square">
            <a:spAutoFit/>
          </a:bodyPr>
          <a:lstStyle/>
          <a:p>
            <a:pPr>
              <a:spcBef>
                <a:spcPts val="900"/>
              </a:spcBef>
              <a:spcAft>
                <a:spcPts val="900"/>
              </a:spcAft>
            </a:pPr>
            <a:r>
              <a:rPr lang="en-US" dirty="0">
                <a:latin typeface="Cambria" panose="02040503050406030204" pitchFamily="18" charset="0"/>
                <a:ea typeface="Cambria" panose="02040503050406030204" pitchFamily="18" charset="0"/>
                <a:cs typeface="Times New Roman" panose="02020603050405020304" pitchFamily="18" charset="0"/>
              </a:rPr>
              <a:t>Here, the p-value is 0.01441 for </a:t>
            </a:r>
            <a:r>
              <a:rPr lang="en-US" dirty="0" err="1">
                <a:latin typeface="Cambria" panose="02040503050406030204" pitchFamily="18" charset="0"/>
                <a:ea typeface="Cambria" panose="02040503050406030204" pitchFamily="18" charset="0"/>
                <a:cs typeface="Times New Roman" panose="02020603050405020304" pitchFamily="18" charset="0"/>
              </a:rPr>
              <a:t>TT.Time</a:t>
            </a:r>
            <a:r>
              <a:rPr lang="en-US" dirty="0">
                <a:latin typeface="Cambria" panose="02040503050406030204" pitchFamily="18" charset="0"/>
                <a:ea typeface="Cambria" panose="02040503050406030204" pitchFamily="18" charset="0"/>
                <a:cs typeface="Times New Roman" panose="02020603050405020304" pitchFamily="18" charset="0"/>
              </a:rPr>
              <a:t>. We can reject null hypothesis.</a:t>
            </a:r>
          </a:p>
          <a:p>
            <a:pPr>
              <a:spcBef>
                <a:spcPts val="900"/>
              </a:spcBef>
              <a:spcAft>
                <a:spcPts val="900"/>
              </a:spcAft>
            </a:pPr>
            <a:r>
              <a:rPr lang="en-US" dirty="0">
                <a:latin typeface="Cambria" panose="02040503050406030204" pitchFamily="18" charset="0"/>
                <a:ea typeface="Cambria" panose="02040503050406030204" pitchFamily="18" charset="0"/>
                <a:cs typeface="Times New Roman" panose="02020603050405020304" pitchFamily="18" charset="0"/>
              </a:rPr>
              <a:t>The Akaike Information Criterion (AIC) provides a method for assessing the quality of our model through comparison of related models. Much like adjusted R-squared, it’s intent is to prevent us from including irrelevant predictors.</a:t>
            </a:r>
          </a:p>
          <a:p>
            <a:pPr>
              <a:spcBef>
                <a:spcPts val="900"/>
              </a:spcBef>
              <a:spcAft>
                <a:spcPts val="900"/>
              </a:spcAft>
            </a:pPr>
            <a:r>
              <a:rPr lang="en-US" dirty="0">
                <a:latin typeface="Cambria" panose="02040503050406030204" pitchFamily="18" charset="0"/>
                <a:ea typeface="Cambria" panose="02040503050406030204" pitchFamily="18" charset="0"/>
                <a:cs typeface="Times New Roman" panose="02020603050405020304" pitchFamily="18" charset="0"/>
              </a:rPr>
              <a:t>Our model with total time has AIC of 33.363</a:t>
            </a:r>
          </a:p>
        </p:txBody>
      </p:sp>
    </p:spTree>
    <p:extLst>
      <p:ext uri="{BB962C8B-B14F-4D97-AF65-F5344CB8AC3E}">
        <p14:creationId xmlns:p14="http://schemas.microsoft.com/office/powerpoint/2010/main" val="248117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1C60-DA2E-C84D-8CCF-BFB8947FCE4D}"/>
              </a:ext>
            </a:extLst>
          </p:cNvPr>
          <p:cNvSpPr>
            <a:spLocks noGrp="1"/>
          </p:cNvSpPr>
          <p:nvPr>
            <p:ph type="title"/>
          </p:nvPr>
        </p:nvSpPr>
        <p:spPr>
          <a:xfrm>
            <a:off x="0" y="0"/>
            <a:ext cx="9144000" cy="556953"/>
          </a:xfrm>
        </p:spPr>
        <p:txBody>
          <a:bodyPr/>
          <a:lstStyle/>
          <a:p>
            <a:pPr algn="ctr"/>
            <a:r>
              <a:rPr lang="en-US" dirty="0">
                <a:latin typeface="Times New Roman" panose="02020603050405020304" pitchFamily="18" charset="0"/>
                <a:cs typeface="Times New Roman" panose="02020603050405020304" pitchFamily="18" charset="0"/>
              </a:rPr>
              <a:t>Linear Model Plotting</a:t>
            </a:r>
          </a:p>
        </p:txBody>
      </p:sp>
      <p:pic>
        <p:nvPicPr>
          <p:cNvPr id="4" name="Picture">
            <a:extLst>
              <a:ext uri="{FF2B5EF4-FFF2-40B4-BE49-F238E27FC236}">
                <a16:creationId xmlns:a16="http://schemas.microsoft.com/office/drawing/2014/main" id="{2140AD0C-D831-A34A-820D-899578706E9C}"/>
              </a:ext>
            </a:extLst>
          </p:cNvPr>
          <p:cNvPicPr/>
          <p:nvPr/>
        </p:nvPicPr>
        <p:blipFill>
          <a:blip r:embed="rId2"/>
          <a:stretch>
            <a:fillRect/>
          </a:stretch>
        </p:blipFill>
        <p:spPr bwMode="auto">
          <a:xfrm>
            <a:off x="74814" y="581892"/>
            <a:ext cx="2309553" cy="1586347"/>
          </a:xfrm>
          <a:prstGeom prst="rect">
            <a:avLst/>
          </a:prstGeom>
          <a:noFill/>
          <a:ln w="9525">
            <a:noFill/>
            <a:headEnd/>
            <a:tailEnd/>
          </a:ln>
        </p:spPr>
      </p:pic>
      <p:pic>
        <p:nvPicPr>
          <p:cNvPr id="5" name="Picture">
            <a:extLst>
              <a:ext uri="{FF2B5EF4-FFF2-40B4-BE49-F238E27FC236}">
                <a16:creationId xmlns:a16="http://schemas.microsoft.com/office/drawing/2014/main" id="{50999F6B-C3ED-164C-B8E7-683C0F1CAAA1}"/>
              </a:ext>
            </a:extLst>
          </p:cNvPr>
          <p:cNvPicPr/>
          <p:nvPr/>
        </p:nvPicPr>
        <p:blipFill>
          <a:blip r:embed="rId3"/>
          <a:stretch>
            <a:fillRect/>
          </a:stretch>
        </p:blipFill>
        <p:spPr bwMode="auto">
          <a:xfrm>
            <a:off x="2384367" y="465168"/>
            <a:ext cx="2715491" cy="1819793"/>
          </a:xfrm>
          <a:prstGeom prst="rect">
            <a:avLst/>
          </a:prstGeom>
          <a:noFill/>
          <a:ln w="9525">
            <a:noFill/>
            <a:headEnd/>
            <a:tailEnd/>
          </a:ln>
        </p:spPr>
      </p:pic>
      <p:pic>
        <p:nvPicPr>
          <p:cNvPr id="6" name="Picture">
            <a:extLst>
              <a:ext uri="{FF2B5EF4-FFF2-40B4-BE49-F238E27FC236}">
                <a16:creationId xmlns:a16="http://schemas.microsoft.com/office/drawing/2014/main" id="{E8596065-3142-204B-9ACF-AA43A5E01FC5}"/>
              </a:ext>
            </a:extLst>
          </p:cNvPr>
          <p:cNvPicPr/>
          <p:nvPr/>
        </p:nvPicPr>
        <p:blipFill>
          <a:blip r:embed="rId4"/>
          <a:stretch>
            <a:fillRect/>
          </a:stretch>
        </p:blipFill>
        <p:spPr bwMode="auto">
          <a:xfrm>
            <a:off x="0" y="2309900"/>
            <a:ext cx="2715491" cy="2288775"/>
          </a:xfrm>
          <a:prstGeom prst="rect">
            <a:avLst/>
          </a:prstGeom>
          <a:noFill/>
          <a:ln w="9525">
            <a:noFill/>
            <a:headEnd/>
            <a:tailEnd/>
          </a:ln>
        </p:spPr>
      </p:pic>
      <p:pic>
        <p:nvPicPr>
          <p:cNvPr id="7" name="Picture">
            <a:extLst>
              <a:ext uri="{FF2B5EF4-FFF2-40B4-BE49-F238E27FC236}">
                <a16:creationId xmlns:a16="http://schemas.microsoft.com/office/drawing/2014/main" id="{2E30ECDA-5A7B-5544-A9AB-A13083023546}"/>
              </a:ext>
            </a:extLst>
          </p:cNvPr>
          <p:cNvPicPr/>
          <p:nvPr/>
        </p:nvPicPr>
        <p:blipFill>
          <a:blip r:embed="rId5"/>
          <a:stretch>
            <a:fillRect/>
          </a:stretch>
        </p:blipFill>
        <p:spPr bwMode="auto">
          <a:xfrm>
            <a:off x="2506979" y="2371554"/>
            <a:ext cx="2876205" cy="2201486"/>
          </a:xfrm>
          <a:prstGeom prst="rect">
            <a:avLst/>
          </a:prstGeom>
          <a:noFill/>
          <a:ln w="9525">
            <a:noFill/>
            <a:headEnd/>
            <a:tailEnd/>
          </a:ln>
        </p:spPr>
      </p:pic>
      <p:sp>
        <p:nvSpPr>
          <p:cNvPr id="8" name="Rectangle 7">
            <a:extLst>
              <a:ext uri="{FF2B5EF4-FFF2-40B4-BE49-F238E27FC236}">
                <a16:creationId xmlns:a16="http://schemas.microsoft.com/office/drawing/2014/main" id="{CEF12C15-1A24-264E-943F-4F00378E591E}"/>
              </a:ext>
            </a:extLst>
          </p:cNvPr>
          <p:cNvSpPr/>
          <p:nvPr/>
        </p:nvSpPr>
        <p:spPr>
          <a:xfrm>
            <a:off x="5478087" y="797677"/>
            <a:ext cx="3084022" cy="4401205"/>
          </a:xfrm>
          <a:prstGeom prst="rect">
            <a:avLst/>
          </a:prstGeom>
        </p:spPr>
        <p:txBody>
          <a:bodyPr wrap="square">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Residulas</a:t>
            </a:r>
            <a:r>
              <a:rPr lang="en-US" dirty="0">
                <a:latin typeface="Times New Roman" panose="02020603050405020304" pitchFamily="18" charset="0"/>
                <a:cs typeface="Times New Roman" panose="02020603050405020304" pitchFamily="18" charset="0"/>
              </a:rPr>
              <a:t> vs Fitted curve, suggests a linear patterns.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could be a linear relationship between predictor variables and an outcome variable.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Q-Q plot shows if residuals are normally distributed. Here the residuals follow a straight line well.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Scale-Location plot shows if residuals are spread equally along the ranges of predictors. This is how we can check the assumption of equal variance (homoscedasticity).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Residuals vs Leverage plot helps us to find influential cases. a case is far beyond the Cook’s distance lines (the other residuals appear clustered on the left because the second plot is scaled to show larger area than the first plot). </a:t>
            </a:r>
          </a:p>
        </p:txBody>
      </p:sp>
    </p:spTree>
    <p:extLst>
      <p:ext uri="{BB962C8B-B14F-4D97-AF65-F5344CB8AC3E}">
        <p14:creationId xmlns:p14="http://schemas.microsoft.com/office/powerpoint/2010/main" val="264929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6380-1F88-E34F-BA19-FDE9DC5DAB33}"/>
              </a:ext>
            </a:extLst>
          </p:cNvPr>
          <p:cNvSpPr>
            <a:spLocks noGrp="1"/>
          </p:cNvSpPr>
          <p:nvPr>
            <p:ph type="title"/>
          </p:nvPr>
        </p:nvSpPr>
        <p:spPr>
          <a:xfrm>
            <a:off x="0" y="457200"/>
            <a:ext cx="9144000" cy="523702"/>
          </a:xfrm>
        </p:spPr>
        <p:txBody>
          <a:bodyPr/>
          <a:lstStyle/>
          <a:p>
            <a:pPr algn="ctr"/>
            <a:r>
              <a:rPr lang="en-US" dirty="0">
                <a:latin typeface="Times New Roman" panose="02020603050405020304" pitchFamily="18" charset="0"/>
                <a:cs typeface="Times New Roman" panose="02020603050405020304" pitchFamily="18" charset="0"/>
              </a:rPr>
              <a:t>Accuracy Measurement</a:t>
            </a:r>
          </a:p>
        </p:txBody>
      </p:sp>
      <p:pic>
        <p:nvPicPr>
          <p:cNvPr id="4" name="Picture">
            <a:extLst>
              <a:ext uri="{FF2B5EF4-FFF2-40B4-BE49-F238E27FC236}">
                <a16:creationId xmlns:a16="http://schemas.microsoft.com/office/drawing/2014/main" id="{97A0AAF0-553B-A448-B841-1751A9EE6A40}"/>
              </a:ext>
            </a:extLst>
          </p:cNvPr>
          <p:cNvPicPr>
            <a:picLocks noGrp="1"/>
          </p:cNvPicPr>
          <p:nvPr>
            <p:ph idx="1"/>
          </p:nvPr>
        </p:nvPicPr>
        <p:blipFill>
          <a:blip r:embed="rId2"/>
          <a:stretch>
            <a:fillRect/>
          </a:stretch>
        </p:blipFill>
        <p:spPr bwMode="auto">
          <a:xfrm>
            <a:off x="5084618" y="2034193"/>
            <a:ext cx="3048000" cy="2438400"/>
          </a:xfrm>
          <a:prstGeom prst="rect">
            <a:avLst/>
          </a:prstGeom>
          <a:noFill/>
          <a:ln w="9525">
            <a:noFill/>
            <a:headEnd/>
            <a:tailEnd/>
          </a:ln>
        </p:spPr>
      </p:pic>
      <p:sp>
        <p:nvSpPr>
          <p:cNvPr id="5" name="Rectangle 4">
            <a:extLst>
              <a:ext uri="{FF2B5EF4-FFF2-40B4-BE49-F238E27FC236}">
                <a16:creationId xmlns:a16="http://schemas.microsoft.com/office/drawing/2014/main" id="{C3A78104-FB77-9440-9D64-80E9053E6BE6}"/>
              </a:ext>
            </a:extLst>
          </p:cNvPr>
          <p:cNvSpPr/>
          <p:nvPr/>
        </p:nvSpPr>
        <p:spPr>
          <a:xfrm>
            <a:off x="116378" y="1967061"/>
            <a:ext cx="4572000" cy="3108543"/>
          </a:xfrm>
          <a:prstGeom prst="rect">
            <a:avLst/>
          </a:prstGeom>
        </p:spPr>
        <p:txBody>
          <a:bodyPr>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 Fold Cross validation is used to compare different linear models. </a:t>
            </a:r>
          </a:p>
          <a:p>
            <a:r>
              <a:rPr lang="en-US" dirty="0">
                <a:latin typeface="Times New Roman" panose="02020603050405020304" pitchFamily="18" charset="0"/>
                <a:cs typeface="Times New Roman" panose="02020603050405020304" pitchFamily="18" charset="0"/>
              </a:rPr>
              <a:t>K- Fold Validation Steps- </a:t>
            </a:r>
          </a:p>
          <a:p>
            <a:pPr lvl="1">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Split the data into ‘k’ mutually exclusive random sample portions. </a:t>
            </a:r>
          </a:p>
          <a:p>
            <a:pPr lvl="1">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Keeping each portion as test data,  the model on the remaining (k-1 portion) data and </a:t>
            </a:r>
          </a:p>
          <a:p>
            <a:pPr lvl="1">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Calculate the mean squared error of the predictions. </a:t>
            </a:r>
          </a:p>
          <a:p>
            <a:pPr lvl="1">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The average of these mean squared errors (for ‘k’ portions) is computed.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need to see if the lines of best fit don’t vary too much with respect the the slope and level.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From our plot we can see the dashed lines are parallel. Also the small and big symbols are not over dispersed for one particular color. </a:t>
            </a:r>
          </a:p>
        </p:txBody>
      </p:sp>
    </p:spTree>
    <p:extLst>
      <p:ext uri="{BB962C8B-B14F-4D97-AF65-F5344CB8AC3E}">
        <p14:creationId xmlns:p14="http://schemas.microsoft.com/office/powerpoint/2010/main" val="175073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4A41-5548-A549-8FBE-4C3D3BC98B59}"/>
              </a:ext>
            </a:extLst>
          </p:cNvPr>
          <p:cNvSpPr>
            <a:spLocks noGrp="1"/>
          </p:cNvSpPr>
          <p:nvPr>
            <p:ph type="title"/>
          </p:nvPr>
        </p:nvSpPr>
        <p:spPr>
          <a:xfrm>
            <a:off x="0" y="0"/>
            <a:ext cx="9144000" cy="482138"/>
          </a:xfrm>
        </p:spPr>
        <p:txBody>
          <a:bodyPr/>
          <a:lstStyle/>
          <a:p>
            <a:pPr algn="ctr"/>
            <a:r>
              <a:rPr lang="en-US" dirty="0">
                <a:latin typeface="Times New Roman" panose="02020603050405020304" pitchFamily="18" charset="0"/>
                <a:cs typeface="Times New Roman" panose="02020603050405020304" pitchFamily="18" charset="0"/>
              </a:rPr>
              <a:t>Multiple Linear Regression </a:t>
            </a:r>
          </a:p>
        </p:txBody>
      </p:sp>
      <p:sp>
        <p:nvSpPr>
          <p:cNvPr id="3" name="Content Placeholder 2">
            <a:extLst>
              <a:ext uri="{FF2B5EF4-FFF2-40B4-BE49-F238E27FC236}">
                <a16:creationId xmlns:a16="http://schemas.microsoft.com/office/drawing/2014/main" id="{47FFF339-96F0-7647-AC02-8805D05BD2A7}"/>
              </a:ext>
            </a:extLst>
          </p:cNvPr>
          <p:cNvSpPr>
            <a:spLocks noGrp="1"/>
          </p:cNvSpPr>
          <p:nvPr>
            <p:ph idx="1"/>
          </p:nvPr>
        </p:nvSpPr>
        <p:spPr>
          <a:xfrm>
            <a:off x="-1" y="716973"/>
            <a:ext cx="9143999" cy="5509259"/>
          </a:xfrm>
        </p:spPr>
        <p:txBody>
          <a:bodyPr/>
          <a:lstStyle/>
          <a:p>
            <a:r>
              <a:rPr lang="en-US" sz="1800" dirty="0">
                <a:latin typeface="Times New Roman" panose="02020603050405020304" pitchFamily="18" charset="0"/>
                <a:cs typeface="Times New Roman" panose="02020603050405020304" pitchFamily="18" charset="0"/>
              </a:rPr>
              <a:t>Multiple regression is almost like a linear regression that takes into account the relationship between more than two variables. </a:t>
            </a:r>
          </a:p>
          <a:p>
            <a:r>
              <a:rPr lang="en-US" sz="1800" dirty="0">
                <a:latin typeface="Times New Roman" panose="02020603050405020304" pitchFamily="18" charset="0"/>
                <a:cs typeface="Times New Roman" panose="02020603050405020304" pitchFamily="18" charset="0"/>
              </a:rPr>
              <a:t>We have one predictor and one response variable in a basic linear relationship, but we have many predictor variables and one response variable in multiple regression. </a:t>
            </a:r>
          </a:p>
          <a:p>
            <a:r>
              <a:rPr lang="en-US" sz="1800" dirty="0">
                <a:latin typeface="Times New Roman" panose="02020603050405020304" pitchFamily="18" charset="0"/>
                <a:cs typeface="Times New Roman" panose="02020603050405020304" pitchFamily="18" charset="0"/>
              </a:rPr>
              <a:t>We may use DD time, UD time, and Hold time as predictor variables in a multiple linear regression with total time as the response variable. </a:t>
            </a:r>
          </a:p>
          <a:p>
            <a:r>
              <a:rPr lang="en-US" sz="1800" dirty="0">
                <a:latin typeface="Times New Roman" panose="02020603050405020304" pitchFamily="18" charset="0"/>
                <a:cs typeface="Times New Roman" panose="02020603050405020304" pitchFamily="18" charset="0"/>
              </a:rPr>
              <a:t>For this, we build a subset of these variables from the data set.</a:t>
            </a:r>
          </a:p>
          <a:p>
            <a:endParaRPr lang="en-US" dirty="0"/>
          </a:p>
        </p:txBody>
      </p:sp>
    </p:spTree>
    <p:extLst>
      <p:ext uri="{BB962C8B-B14F-4D97-AF65-F5344CB8AC3E}">
        <p14:creationId xmlns:p14="http://schemas.microsoft.com/office/powerpoint/2010/main" val="240935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1" y="0"/>
            <a:ext cx="9143999" cy="583555"/>
          </a:xfrm>
        </p:spPr>
        <p:txBody>
          <a:bodyPr>
            <a:normAutofit/>
          </a:bodyPr>
          <a:lstStyle/>
          <a:p>
            <a:pPr algn="ctr"/>
            <a:r>
              <a:rPr lang="en-US" dirty="0">
                <a:latin typeface="Times New Roman" panose="02020603050405020304" pitchFamily="18" charset="0"/>
                <a:cs typeface="Times New Roman" panose="02020603050405020304" pitchFamily="18" charset="0"/>
              </a:rPr>
              <a:t>Outline</a:t>
            </a:r>
          </a:p>
        </p:txBody>
      </p:sp>
      <p:sp>
        <p:nvSpPr>
          <p:cNvPr id="3" name="Rectangle 2">
            <a:extLst>
              <a:ext uri="{FF2B5EF4-FFF2-40B4-BE49-F238E27FC236}">
                <a16:creationId xmlns:a16="http://schemas.microsoft.com/office/drawing/2014/main" id="{C2EBCB69-D450-6E4E-B71C-975FA6BC5B4B}"/>
              </a:ext>
            </a:extLst>
          </p:cNvPr>
          <p:cNvSpPr/>
          <p:nvPr/>
        </p:nvSpPr>
        <p:spPr>
          <a:xfrm>
            <a:off x="0" y="1177159"/>
            <a:ext cx="9143998" cy="3970318"/>
          </a:xfrm>
          <a:prstGeom prst="rect">
            <a:avLst/>
          </a:prstGeom>
        </p:spPr>
        <p:txBody>
          <a:bodyPr wrap="square">
            <a:spAutoFit/>
          </a:bodyPr>
          <a:lstStyle/>
          <a:p>
            <a:pPr marL="457200" indent="-457200">
              <a:buFont typeface="Wingdings" pitchFamily="2" charset="2"/>
              <a:buChar char="q"/>
            </a:pPr>
            <a:r>
              <a:rPr lang="en-US" sz="2800" dirty="0">
                <a:latin typeface="Times New Roman" panose="02020603050405020304" pitchFamily="18" charset="0"/>
                <a:cs typeface="Times New Roman" panose="02020603050405020304" pitchFamily="18" charset="0"/>
              </a:rPr>
              <a:t>Background Study</a:t>
            </a:r>
          </a:p>
          <a:p>
            <a:pPr marL="457200" indent="-457200">
              <a:buFont typeface="Wingdings" pitchFamily="2" charset="2"/>
              <a:buChar char="q"/>
            </a:pPr>
            <a:r>
              <a:rPr lang="en-US" sz="2800" dirty="0">
                <a:latin typeface="Times New Roman" panose="02020603050405020304" pitchFamily="18" charset="0"/>
                <a:cs typeface="Times New Roman" panose="02020603050405020304" pitchFamily="18" charset="0"/>
              </a:rPr>
              <a:t>Data Preview and Quick Analysis</a:t>
            </a:r>
          </a:p>
          <a:p>
            <a:pPr marL="457200" indent="-457200">
              <a:buFont typeface="Wingdings" pitchFamily="2" charset="2"/>
              <a:buChar char="q"/>
            </a:pPr>
            <a:r>
              <a:rPr lang="en-US" sz="2800" dirty="0">
                <a:latin typeface="Times New Roman" panose="02020603050405020304" pitchFamily="18" charset="0"/>
                <a:cs typeface="Times New Roman" panose="02020603050405020304" pitchFamily="18" charset="0"/>
              </a:rPr>
              <a:t>Project Objective</a:t>
            </a:r>
          </a:p>
          <a:p>
            <a:pPr marL="457200" indent="-457200">
              <a:buFont typeface="Wingdings" pitchFamily="2" charset="2"/>
              <a:buChar char="q"/>
            </a:pPr>
            <a:r>
              <a:rPr lang="en-US" sz="2800" dirty="0">
                <a:latin typeface="Times New Roman" panose="02020603050405020304" pitchFamily="18" charset="0"/>
                <a:cs typeface="Times New Roman" panose="02020603050405020304" pitchFamily="18" charset="0"/>
              </a:rPr>
              <a:t>Developed Algorithm</a:t>
            </a:r>
          </a:p>
          <a:p>
            <a:pPr marL="457200" indent="-457200">
              <a:buFont typeface="Wingdings" pitchFamily="2" charset="2"/>
              <a:buChar char="q"/>
            </a:pPr>
            <a:r>
              <a:rPr lang="en-US" sz="2800" dirty="0">
                <a:latin typeface="Times New Roman" panose="02020603050405020304" pitchFamily="18" charset="0"/>
                <a:cs typeface="Times New Roman" panose="02020603050405020304" pitchFamily="18" charset="0"/>
              </a:rPr>
              <a:t>Exploratory Data Analysis</a:t>
            </a:r>
          </a:p>
          <a:p>
            <a:pPr marL="457200" indent="-457200">
              <a:buFont typeface="Wingdings" pitchFamily="2" charset="2"/>
              <a:buChar char="q"/>
            </a:pPr>
            <a:r>
              <a:rPr lang="en-US" sz="2800" dirty="0">
                <a:latin typeface="Times New Roman" panose="02020603050405020304" pitchFamily="18" charset="0"/>
                <a:cs typeface="Times New Roman" panose="02020603050405020304" pitchFamily="18" charset="0"/>
              </a:rPr>
              <a:t>Statistical Model Development</a:t>
            </a:r>
          </a:p>
          <a:p>
            <a:pPr marL="457200" indent="-457200">
              <a:buFont typeface="Wingdings" pitchFamily="2" charset="2"/>
              <a:buChar char="q"/>
            </a:pPr>
            <a:r>
              <a:rPr lang="en-US" sz="2800" dirty="0">
                <a:latin typeface="Times New Roman" panose="02020603050405020304" pitchFamily="18" charset="0"/>
                <a:cs typeface="Times New Roman" panose="02020603050405020304" pitchFamily="18" charset="0"/>
              </a:rPr>
              <a:t>Statistical Model Accuracy Summary</a:t>
            </a:r>
          </a:p>
          <a:p>
            <a:pPr marL="457200" indent="-457200">
              <a:buFont typeface="Wingdings" pitchFamily="2" charset="2"/>
              <a:buChar char="q"/>
            </a:pPr>
            <a:r>
              <a:rPr lang="en-US" sz="2800" dirty="0">
                <a:latin typeface="Times New Roman" panose="02020603050405020304" pitchFamily="18" charset="0"/>
                <a:cs typeface="Times New Roman" panose="02020603050405020304" pitchFamily="18" charset="0"/>
              </a:rPr>
              <a:t>Project Conclusion</a:t>
            </a:r>
          </a:p>
          <a:p>
            <a:pPr marL="457200" indent="-457200">
              <a:buFont typeface="Wingdings" pitchFamily="2" charset="2"/>
              <a:buChar char="q"/>
            </a:pPr>
            <a:r>
              <a:rPr lang="en-US" sz="28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78001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6F27-1C8F-494F-B834-0BEB77031CD7}"/>
              </a:ext>
            </a:extLst>
          </p:cNvPr>
          <p:cNvSpPr>
            <a:spLocks noGrp="1"/>
          </p:cNvSpPr>
          <p:nvPr>
            <p:ph type="title"/>
          </p:nvPr>
        </p:nvSpPr>
        <p:spPr>
          <a:xfrm>
            <a:off x="0" y="0"/>
            <a:ext cx="9144000" cy="523702"/>
          </a:xfrm>
        </p:spPr>
        <p:txBody>
          <a:bodyPr/>
          <a:lstStyle/>
          <a:p>
            <a:r>
              <a:rPr lang="en-US" dirty="0"/>
              <a:t>Multiple regression summary</a:t>
            </a:r>
          </a:p>
        </p:txBody>
      </p:sp>
      <p:pic>
        <p:nvPicPr>
          <p:cNvPr id="4" name="Picture">
            <a:extLst>
              <a:ext uri="{FF2B5EF4-FFF2-40B4-BE49-F238E27FC236}">
                <a16:creationId xmlns:a16="http://schemas.microsoft.com/office/drawing/2014/main" id="{84B1BFFD-9E5D-B04C-A256-D6B3655D5475}"/>
              </a:ext>
            </a:extLst>
          </p:cNvPr>
          <p:cNvPicPr>
            <a:picLocks noGrp="1"/>
          </p:cNvPicPr>
          <p:nvPr>
            <p:ph idx="1"/>
          </p:nvPr>
        </p:nvPicPr>
        <p:blipFill>
          <a:blip r:embed="rId2"/>
          <a:stretch>
            <a:fillRect/>
          </a:stretch>
        </p:blipFill>
        <p:spPr bwMode="auto">
          <a:xfrm>
            <a:off x="141315" y="631249"/>
            <a:ext cx="3386051" cy="2716530"/>
          </a:xfrm>
          <a:prstGeom prst="rect">
            <a:avLst/>
          </a:prstGeom>
          <a:noFill/>
          <a:ln w="9525">
            <a:noFill/>
            <a:headEnd/>
            <a:tailEnd/>
          </a:ln>
        </p:spPr>
      </p:pic>
      <p:graphicFrame>
        <p:nvGraphicFramePr>
          <p:cNvPr id="5" name="Table 4">
            <a:extLst>
              <a:ext uri="{FF2B5EF4-FFF2-40B4-BE49-F238E27FC236}">
                <a16:creationId xmlns:a16="http://schemas.microsoft.com/office/drawing/2014/main" id="{7E51885D-1A5C-8142-8319-A0248501F788}"/>
              </a:ext>
            </a:extLst>
          </p:cNvPr>
          <p:cNvGraphicFramePr>
            <a:graphicFrameLocks noGrp="1"/>
          </p:cNvGraphicFramePr>
          <p:nvPr>
            <p:extLst>
              <p:ext uri="{D42A27DB-BD31-4B8C-83A1-F6EECF244321}">
                <p14:modId xmlns:p14="http://schemas.microsoft.com/office/powerpoint/2010/main" val="3831224658"/>
              </p:ext>
            </p:extLst>
          </p:nvPr>
        </p:nvGraphicFramePr>
        <p:xfrm>
          <a:off x="3823855" y="1507720"/>
          <a:ext cx="5178830" cy="1277044"/>
        </p:xfrm>
        <a:graphic>
          <a:graphicData uri="http://schemas.openxmlformats.org/drawingml/2006/table">
            <a:tbl>
              <a:tblPr firstRow="1" firstCol="1" lastRow="1" lastCol="1">
                <a:tableStyleId>{5C22544A-7EE6-4342-B048-85BDC9FD1C3A}</a:tableStyleId>
              </a:tblPr>
              <a:tblGrid>
                <a:gridCol w="1035766">
                  <a:extLst>
                    <a:ext uri="{9D8B030D-6E8A-4147-A177-3AD203B41FA5}">
                      <a16:colId xmlns:a16="http://schemas.microsoft.com/office/drawing/2014/main" val="3863442008"/>
                    </a:ext>
                  </a:extLst>
                </a:gridCol>
                <a:gridCol w="1035766">
                  <a:extLst>
                    <a:ext uri="{9D8B030D-6E8A-4147-A177-3AD203B41FA5}">
                      <a16:colId xmlns:a16="http://schemas.microsoft.com/office/drawing/2014/main" val="2850560878"/>
                    </a:ext>
                  </a:extLst>
                </a:gridCol>
                <a:gridCol w="1035766">
                  <a:extLst>
                    <a:ext uri="{9D8B030D-6E8A-4147-A177-3AD203B41FA5}">
                      <a16:colId xmlns:a16="http://schemas.microsoft.com/office/drawing/2014/main" val="74503941"/>
                    </a:ext>
                  </a:extLst>
                </a:gridCol>
                <a:gridCol w="1035766">
                  <a:extLst>
                    <a:ext uri="{9D8B030D-6E8A-4147-A177-3AD203B41FA5}">
                      <a16:colId xmlns:a16="http://schemas.microsoft.com/office/drawing/2014/main" val="2497713304"/>
                    </a:ext>
                  </a:extLst>
                </a:gridCol>
                <a:gridCol w="1035766">
                  <a:extLst>
                    <a:ext uri="{9D8B030D-6E8A-4147-A177-3AD203B41FA5}">
                      <a16:colId xmlns:a16="http://schemas.microsoft.com/office/drawing/2014/main" val="1863481906"/>
                    </a:ext>
                  </a:extLst>
                </a:gridCol>
              </a:tblGrid>
              <a:tr h="255409">
                <a:tc>
                  <a:txBody>
                    <a:bodyPr/>
                    <a:lstStyle/>
                    <a:p>
                      <a:pPr marL="0" marR="0">
                        <a:spcBef>
                          <a:spcPts val="0"/>
                        </a:spcBef>
                        <a:spcAft>
                          <a:spcPts val="10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180"/>
                        </a:spcBef>
                        <a:spcAft>
                          <a:spcPts val="180"/>
                        </a:spcAft>
                      </a:pPr>
                      <a:r>
                        <a:rPr lang="en-US" sz="1200" dirty="0">
                          <a:effectLst/>
                        </a:rPr>
                        <a:t>Estimate</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180"/>
                        </a:spcBef>
                        <a:spcAft>
                          <a:spcPts val="180"/>
                        </a:spcAft>
                      </a:pPr>
                      <a:r>
                        <a:rPr lang="en-US" sz="1200" dirty="0">
                          <a:effectLst/>
                        </a:rPr>
                        <a:t>Std. Error</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180"/>
                        </a:spcBef>
                        <a:spcAft>
                          <a:spcPts val="180"/>
                        </a:spcAft>
                      </a:pPr>
                      <a:r>
                        <a:rPr lang="en-US" sz="1200">
                          <a:effectLst/>
                        </a:rPr>
                        <a:t>t value</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180"/>
                        </a:spcBef>
                        <a:spcAft>
                          <a:spcPts val="180"/>
                        </a:spcAft>
                      </a:pPr>
                      <a:r>
                        <a:rPr lang="en-US" sz="1200">
                          <a:effectLst/>
                        </a:rPr>
                        <a:t>Pr(&gt;|t|)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69112861"/>
                  </a:ext>
                </a:extLst>
              </a:tr>
              <a:tr h="255409">
                <a:tc>
                  <a:txBody>
                    <a:bodyPr/>
                    <a:lstStyle/>
                    <a:p>
                      <a:pPr marL="0" marR="0">
                        <a:spcBef>
                          <a:spcPts val="180"/>
                        </a:spcBef>
                        <a:spcAft>
                          <a:spcPts val="180"/>
                        </a:spcAft>
                      </a:pPr>
                      <a:r>
                        <a:rPr lang="en-US" sz="1200">
                          <a:effectLst/>
                        </a:rPr>
                        <a:t>(Intercept)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0.0296641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0.0007816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37.95229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35167923"/>
                  </a:ext>
                </a:extLst>
              </a:tr>
              <a:tr h="510817">
                <a:tc>
                  <a:txBody>
                    <a:bodyPr/>
                    <a:lstStyle/>
                    <a:p>
                      <a:pPr marL="0" marR="0">
                        <a:spcBef>
                          <a:spcPts val="180"/>
                        </a:spcBef>
                        <a:spcAft>
                          <a:spcPts val="180"/>
                        </a:spcAft>
                      </a:pPr>
                      <a:r>
                        <a:rPr lang="en-US" sz="1200">
                          <a:effectLst/>
                        </a:rPr>
                        <a:t>DD.TT.Time</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2.0694658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0.0007561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2736.85899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2221936"/>
                  </a:ext>
                </a:extLst>
              </a:tr>
              <a:tr h="255409">
                <a:tc>
                  <a:txBody>
                    <a:bodyPr/>
                    <a:lstStyle/>
                    <a:p>
                      <a:pPr marL="0" marR="0">
                        <a:spcBef>
                          <a:spcPts val="180"/>
                        </a:spcBef>
                        <a:spcAft>
                          <a:spcPts val="180"/>
                        </a:spcAft>
                      </a:pPr>
                      <a:r>
                        <a:rPr lang="en-US" sz="1200">
                          <a:effectLst/>
                        </a:rPr>
                        <a:t>UD.TT.Time</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-0.0720259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0.0007349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-98.01399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dirty="0">
                          <a:effectLst/>
                        </a:rPr>
                        <a:t>0</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74709395"/>
                  </a:ext>
                </a:extLst>
              </a:tr>
            </a:tbl>
          </a:graphicData>
        </a:graphic>
      </p:graphicFrame>
      <p:sp>
        <p:nvSpPr>
          <p:cNvPr id="6" name="Rectangle 5">
            <a:extLst>
              <a:ext uri="{FF2B5EF4-FFF2-40B4-BE49-F238E27FC236}">
                <a16:creationId xmlns:a16="http://schemas.microsoft.com/office/drawing/2014/main" id="{3A8866C8-C980-2F4A-9D01-0E4ED4DC75EC}"/>
              </a:ext>
            </a:extLst>
          </p:cNvPr>
          <p:cNvSpPr/>
          <p:nvPr/>
        </p:nvSpPr>
        <p:spPr>
          <a:xfrm>
            <a:off x="141315" y="3962465"/>
            <a:ext cx="8927870" cy="738664"/>
          </a:xfrm>
          <a:prstGeom prst="rect">
            <a:avLst/>
          </a:prstGeom>
        </p:spPr>
        <p:txBody>
          <a:bodyPr wrap="square">
            <a:spAutoFit/>
          </a:bodyPr>
          <a:lstStyle/>
          <a:p>
            <a:pPr marL="285750" indent="-285750">
              <a:spcBef>
                <a:spcPts val="900"/>
              </a:spcBef>
              <a:spcAft>
                <a:spcPts val="900"/>
              </a:spcAft>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From the plot, we can see both DD time and UD time are highly correlated to </a:t>
            </a:r>
            <a:r>
              <a:rPr lang="en-US" dirty="0" err="1">
                <a:latin typeface="Cambria" panose="02040503050406030204" pitchFamily="18" charset="0"/>
                <a:ea typeface="Cambria" panose="02040503050406030204" pitchFamily="18" charset="0"/>
                <a:cs typeface="Times New Roman" panose="02020603050405020304" pitchFamily="18" charset="0"/>
              </a:rPr>
              <a:t>TT.time</a:t>
            </a:r>
            <a:r>
              <a:rPr lang="en-US" dirty="0">
                <a:latin typeface="Cambria" panose="02040503050406030204" pitchFamily="18" charset="0"/>
                <a:ea typeface="Cambria" panose="02040503050406030204" pitchFamily="18" charset="0"/>
                <a:cs typeface="Times New Roman" panose="02020603050405020304" pitchFamily="18" charset="0"/>
              </a:rPr>
              <a:t>. On the other hand , hold time shows weak correlation with </a:t>
            </a:r>
            <a:r>
              <a:rPr lang="en-US" dirty="0" err="1">
                <a:latin typeface="Cambria" panose="02040503050406030204" pitchFamily="18" charset="0"/>
                <a:ea typeface="Cambria" panose="02040503050406030204" pitchFamily="18" charset="0"/>
                <a:cs typeface="Times New Roman" panose="02020603050405020304" pitchFamily="18" charset="0"/>
              </a:rPr>
              <a:t>TT.time</a:t>
            </a:r>
            <a:r>
              <a:rPr lang="en-US" dirty="0">
                <a:latin typeface="Cambria" panose="02040503050406030204" pitchFamily="18" charset="0"/>
                <a:ea typeface="Cambria" panose="02040503050406030204" pitchFamily="18" charset="0"/>
                <a:cs typeface="Times New Roman" panose="02020603050405020304" pitchFamily="18" charset="0"/>
              </a:rPr>
              <a:t>. Hence we can drop hold time from the regression model for improved result.</a:t>
            </a:r>
          </a:p>
        </p:txBody>
      </p:sp>
    </p:spTree>
    <p:extLst>
      <p:ext uri="{BB962C8B-B14F-4D97-AF65-F5344CB8AC3E}">
        <p14:creationId xmlns:p14="http://schemas.microsoft.com/office/powerpoint/2010/main" val="428139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1BB67-0435-0748-A226-66CB2A2E3202}"/>
              </a:ext>
            </a:extLst>
          </p:cNvPr>
          <p:cNvSpPr>
            <a:spLocks noGrp="1"/>
          </p:cNvSpPr>
          <p:nvPr>
            <p:ph type="title"/>
          </p:nvPr>
        </p:nvSpPr>
        <p:spPr>
          <a:xfrm>
            <a:off x="0" y="99753"/>
            <a:ext cx="9144000" cy="523702"/>
          </a:xfrm>
        </p:spPr>
        <p:txBody>
          <a:bodyPr/>
          <a:lstStyle/>
          <a:p>
            <a:pPr algn="ctr"/>
            <a:r>
              <a:rPr lang="en-US" dirty="0">
                <a:latin typeface="Times New Roman" panose="02020603050405020304" pitchFamily="18" charset="0"/>
                <a:cs typeface="Times New Roman" panose="02020603050405020304" pitchFamily="18" charset="0"/>
              </a:rPr>
              <a:t>Multiple regression model plot</a:t>
            </a:r>
          </a:p>
        </p:txBody>
      </p:sp>
      <p:pic>
        <p:nvPicPr>
          <p:cNvPr id="5" name="Content Placeholder 4" descr="Chart&#10;&#10;Description automatically generated">
            <a:extLst>
              <a:ext uri="{FF2B5EF4-FFF2-40B4-BE49-F238E27FC236}">
                <a16:creationId xmlns:a16="http://schemas.microsoft.com/office/drawing/2014/main" id="{3F074A34-4821-F24D-A877-0F31D37414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057" y="1135031"/>
            <a:ext cx="5993292" cy="3698717"/>
          </a:xfrm>
        </p:spPr>
      </p:pic>
      <p:sp>
        <p:nvSpPr>
          <p:cNvPr id="6" name="Rectangle 5">
            <a:extLst>
              <a:ext uri="{FF2B5EF4-FFF2-40B4-BE49-F238E27FC236}">
                <a16:creationId xmlns:a16="http://schemas.microsoft.com/office/drawing/2014/main" id="{D44CF45E-D5DC-8B4E-A957-B05D624ED057}"/>
              </a:ext>
            </a:extLst>
          </p:cNvPr>
          <p:cNvSpPr/>
          <p:nvPr/>
        </p:nvSpPr>
        <p:spPr>
          <a:xfrm>
            <a:off x="91440" y="4987877"/>
            <a:ext cx="8636924" cy="954107"/>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From the </a:t>
            </a:r>
            <a:r>
              <a:rPr lang="en-US" dirty="0" err="1">
                <a:latin typeface="Times New Roman" panose="02020603050405020304" pitchFamily="18" charset="0"/>
                <a:cs typeface="Times New Roman" panose="02020603050405020304" pitchFamily="18" charset="0"/>
              </a:rPr>
              <a:t>Residulas</a:t>
            </a:r>
            <a:r>
              <a:rPr lang="en-US" dirty="0">
                <a:latin typeface="Times New Roman" panose="02020603050405020304" pitchFamily="18" charset="0"/>
                <a:cs typeface="Times New Roman" panose="02020603050405020304" pitchFamily="18" charset="0"/>
              </a:rPr>
              <a:t> vs Fitted curve, we can see if residuals have non-linear patterns.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Q-Q plot shows if residuals are normally distributed. Here the residuals follow a straight line well.</a:t>
            </a:r>
          </a:p>
          <a:p>
            <a:endParaRPr lang="en-US" dirty="0">
              <a:latin typeface="Times New Roman" panose="02020603050405020304" pitchFamily="18" charset="0"/>
              <a:cs typeface="Times New Roman" panose="02020603050405020304" pitchFamily="18" charset="0"/>
            </a:endParaRPr>
          </a:p>
          <a:p>
            <a:r>
              <a:rPr lang="en-US" dirty="0"/>
              <a:t> </a:t>
            </a:r>
          </a:p>
        </p:txBody>
      </p:sp>
    </p:spTree>
    <p:extLst>
      <p:ext uri="{BB962C8B-B14F-4D97-AF65-F5344CB8AC3E}">
        <p14:creationId xmlns:p14="http://schemas.microsoft.com/office/powerpoint/2010/main" val="2371079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10FC-9AE1-724B-8F32-2797A275BAD3}"/>
              </a:ext>
            </a:extLst>
          </p:cNvPr>
          <p:cNvSpPr>
            <a:spLocks noGrp="1"/>
          </p:cNvSpPr>
          <p:nvPr>
            <p:ph type="title"/>
          </p:nvPr>
        </p:nvSpPr>
        <p:spPr>
          <a:xfrm>
            <a:off x="0" y="457200"/>
            <a:ext cx="9144000" cy="565265"/>
          </a:xfrm>
        </p:spPr>
        <p:txBody>
          <a:bodyPr anchor="b">
            <a:normAutofit/>
          </a:bodyPr>
          <a:lstStyle/>
          <a:p>
            <a:pPr algn="ctr"/>
            <a:r>
              <a:rPr lang="en-US">
                <a:latin typeface="Times New Roman" panose="02020603050405020304" pitchFamily="18" charset="0"/>
                <a:cs typeface="Times New Roman" panose="02020603050405020304" pitchFamily="18" charset="0"/>
              </a:rPr>
              <a:t>Conclusion</a:t>
            </a:r>
          </a:p>
        </p:txBody>
      </p:sp>
      <p:graphicFrame>
        <p:nvGraphicFramePr>
          <p:cNvPr id="5" name="Content Placeholder 2">
            <a:extLst>
              <a:ext uri="{FF2B5EF4-FFF2-40B4-BE49-F238E27FC236}">
                <a16:creationId xmlns:a16="http://schemas.microsoft.com/office/drawing/2014/main" id="{FDDB9EB7-2E9C-4531-9D94-8499E79D5C60}"/>
              </a:ext>
            </a:extLst>
          </p:cNvPr>
          <p:cNvGraphicFramePr>
            <a:graphicFrameLocks noGrp="1"/>
          </p:cNvGraphicFramePr>
          <p:nvPr>
            <p:ph idx="1"/>
            <p:extLst>
              <p:ext uri="{D42A27DB-BD31-4B8C-83A1-F6EECF244321}">
                <p14:modId xmlns:p14="http://schemas.microsoft.com/office/powerpoint/2010/main" val="3848541245"/>
              </p:ext>
            </p:extLst>
          </p:nvPr>
        </p:nvGraphicFramePr>
        <p:xfrm>
          <a:off x="1143000" y="1200150"/>
          <a:ext cx="6858000" cy="445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1827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60D22-C3E3-9E4B-A353-92C602EA16BF}"/>
              </a:ext>
            </a:extLst>
          </p:cNvPr>
          <p:cNvSpPr>
            <a:spLocks noGrp="1"/>
          </p:cNvSpPr>
          <p:nvPr>
            <p:ph type="title"/>
          </p:nvPr>
        </p:nvSpPr>
        <p:spPr>
          <a:xfrm>
            <a:off x="0" y="0"/>
            <a:ext cx="9144000" cy="515389"/>
          </a:xfrm>
        </p:spPr>
        <p:txBody>
          <a:bodyPr/>
          <a:lstStyle/>
          <a:p>
            <a:pPr algn="ctr"/>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CED5F6E1-7AAE-F94A-B1F8-BBF941B99C96}"/>
              </a:ext>
            </a:extLst>
          </p:cNvPr>
          <p:cNvSpPr>
            <a:spLocks noGrp="1"/>
          </p:cNvSpPr>
          <p:nvPr>
            <p:ph idx="1"/>
          </p:nvPr>
        </p:nvSpPr>
        <p:spPr>
          <a:xfrm>
            <a:off x="0" y="515389"/>
            <a:ext cx="9144000" cy="5694218"/>
          </a:xfrm>
        </p:spPr>
        <p:txBody>
          <a:bodyPr>
            <a:noAutofit/>
          </a:bodyPr>
          <a:lstStyle/>
          <a:p>
            <a:r>
              <a:rPr lang="en-US" sz="1000" dirty="0" err="1"/>
              <a:t>Xie</a:t>
            </a:r>
            <a:r>
              <a:rPr lang="en-US" sz="1000" dirty="0"/>
              <a:t>, </a:t>
            </a:r>
            <a:r>
              <a:rPr lang="en-US" sz="1000" dirty="0" err="1"/>
              <a:t>Yihui</a:t>
            </a:r>
            <a:r>
              <a:rPr lang="en-US" sz="1000" dirty="0"/>
              <a:t>. 2015. Dynamic Documents with R and </a:t>
            </a:r>
            <a:r>
              <a:rPr lang="en-US" sz="1000" dirty="0" err="1"/>
              <a:t>Knitr</a:t>
            </a:r>
            <a:r>
              <a:rPr lang="en-US" sz="1000" dirty="0"/>
              <a:t>. 2nd ed. Boca Raton, Florida: Chapman; Hall/CRC. </a:t>
            </a:r>
            <a:r>
              <a:rPr lang="en-US" sz="1000" dirty="0">
                <a:hlinkClick r:id="rId3"/>
              </a:rPr>
              <a:t>https://yihui.name/knitr/</a:t>
            </a:r>
            <a:r>
              <a:rPr lang="en-US" sz="1000" dirty="0"/>
              <a:t>.</a:t>
            </a:r>
          </a:p>
          <a:p>
            <a:r>
              <a:rPr lang="en-US" sz="1000" dirty="0"/>
              <a:t>Kevin S. </a:t>
            </a:r>
            <a:r>
              <a:rPr lang="en-US" sz="1000" dirty="0" err="1"/>
              <a:t>Killourhy</a:t>
            </a:r>
            <a:r>
              <a:rPr lang="en-US" sz="1000" dirty="0"/>
              <a:t> and Roy A. </a:t>
            </a:r>
            <a:r>
              <a:rPr lang="en-US" sz="1000" dirty="0" err="1"/>
              <a:t>Maxion</a:t>
            </a:r>
            <a:r>
              <a:rPr lang="en-US" sz="1000" dirty="0"/>
              <a:t>. "Comparing Anomaly Detectors for Keystroke Dynamics," in Proceedings of the 39th Annual International Conference on Dependable Systems and Networks (DSN-2009), pages 125-134, Estoril, Lisbon, Portugal, June 29-July 2, 2009. IEEE Computer Society Press, Los Alamitos, California, 2009. (pdf - http://</a:t>
            </a:r>
            <a:r>
              <a:rPr lang="en-US" sz="1000" dirty="0" err="1"/>
              <a:t>www.cs.cmu.edu</a:t>
            </a:r>
            <a:r>
              <a:rPr lang="en-US" sz="1000" dirty="0"/>
              <a:t>/~keystroke/KillourhyMaxion09.pdf)</a:t>
            </a:r>
          </a:p>
          <a:p>
            <a:r>
              <a:rPr lang="en-US" sz="1000" dirty="0"/>
              <a:t>T. Sing, O. Sander, N. </a:t>
            </a:r>
            <a:r>
              <a:rPr lang="en-US" sz="1000" dirty="0" err="1"/>
              <a:t>Beerenwinkel</a:t>
            </a:r>
            <a:r>
              <a:rPr lang="en-US" sz="1000" dirty="0"/>
              <a:t>, T. </a:t>
            </a:r>
            <a:r>
              <a:rPr lang="en-US" sz="1000" dirty="0" err="1"/>
              <a:t>Lengauer</a:t>
            </a:r>
            <a:r>
              <a:rPr lang="en-US" sz="1000" dirty="0"/>
              <a:t>. "ROCR: visualizing classifier performance in R," Bioinformatics 21(20):3940-3941 (2005). (link - https://</a:t>
            </a:r>
            <a:r>
              <a:rPr lang="en-US" sz="1000" dirty="0" err="1"/>
              <a:t>ipa-tys.github.io</a:t>
            </a:r>
            <a:r>
              <a:rPr lang="en-US" sz="1000" dirty="0"/>
              <a:t>/ROCR/)</a:t>
            </a:r>
          </a:p>
          <a:p>
            <a:r>
              <a:rPr lang="en-US" sz="1000" dirty="0"/>
              <a:t>Fawcett, T. 2004. “ROC Graphs: Notes and Practical Considerations for Researchers.” In HPL-2003-4., 89–96. HP Labs, Palo Alto, CA.</a:t>
            </a:r>
          </a:p>
          <a:p>
            <a:r>
              <a:rPr lang="en-US" sz="1000" dirty="0"/>
              <a:t>Sing, Tobias, Niko </a:t>
            </a:r>
            <a:r>
              <a:rPr lang="en-US" sz="1000" dirty="0" err="1"/>
              <a:t>Beerenwinkel</a:t>
            </a:r>
            <a:r>
              <a:rPr lang="en-US" sz="1000" dirty="0"/>
              <a:t>, and Thomas </a:t>
            </a:r>
            <a:r>
              <a:rPr lang="en-US" sz="1000" dirty="0" err="1"/>
              <a:t>Lengauer</a:t>
            </a:r>
            <a:r>
              <a:rPr lang="en-US" sz="1000" dirty="0"/>
              <a:t>. 2004. “Learning Mixtures of Localized Rules by Maximizing the Area Under the Roc Curve.” In In et Al José Hernández-</a:t>
            </a:r>
            <a:r>
              <a:rPr lang="en-US" sz="1000" dirty="0" err="1"/>
              <a:t>Orallo</a:t>
            </a:r>
            <a:r>
              <a:rPr lang="en-US" sz="1000" dirty="0"/>
              <a:t>, Editor, 1st International Workshop on Roc Analysis in Artificial Intelligence, 89–96.</a:t>
            </a:r>
          </a:p>
          <a:p>
            <a:r>
              <a:rPr lang="en-US" sz="1000" dirty="0"/>
              <a:t>Plank, Barbara. "Keystroke dynamics as signal for shallow syntactic parsing." </a:t>
            </a:r>
            <a:r>
              <a:rPr lang="en-US" sz="1000" dirty="0" err="1"/>
              <a:t>arXiv</a:t>
            </a:r>
            <a:r>
              <a:rPr lang="en-US" sz="1000" dirty="0"/>
              <a:t> preprint arXiv:1610.03321 (2016).</a:t>
            </a:r>
          </a:p>
          <a:p>
            <a:r>
              <a:rPr lang="en-US" sz="1000" dirty="0" err="1"/>
              <a:t>Montalvao</a:t>
            </a:r>
            <a:r>
              <a:rPr lang="en-US" sz="1000" dirty="0"/>
              <a:t>, </a:t>
            </a:r>
            <a:r>
              <a:rPr lang="en-US" sz="1000" dirty="0" err="1"/>
              <a:t>Jugurta</a:t>
            </a:r>
            <a:r>
              <a:rPr lang="en-US" sz="1000" dirty="0"/>
              <a:t>, Carlos Augusto S. Almeida, and Eduardo O. Freire. "Equalization of keystroke timing histograms for improved identification performance." 2006 International telecommunications symposium. IEEE, 2006.</a:t>
            </a:r>
          </a:p>
          <a:p>
            <a:r>
              <a:rPr lang="en-US" sz="1000" dirty="0">
                <a:hlinkClick r:id="rId4"/>
              </a:rPr>
              <a:t>https://appliedmachinelearning.blog/2017/07/26/user-verification-based-on-keystroke-dynamics-python-code/</a:t>
            </a:r>
            <a:endParaRPr lang="en-US" sz="1000" dirty="0"/>
          </a:p>
          <a:p>
            <a:r>
              <a:rPr lang="en-US" sz="1000" dirty="0">
                <a:hlinkClick r:id="rId5"/>
              </a:rPr>
              <a:t>https://www.cs.cmu.edu/~keystroke/#sec1</a:t>
            </a:r>
            <a:endParaRPr lang="en-US" sz="1000" dirty="0"/>
          </a:p>
          <a:p>
            <a:r>
              <a:rPr lang="en-US" sz="1000" dirty="0">
                <a:hlinkClick r:id="rId6"/>
              </a:rPr>
              <a:t>https://towardsdatascience.com/keystroke-dynamics-analysis-and-prediction-part-1-eda-3fe2d25bac04</a:t>
            </a:r>
            <a:endParaRPr lang="en-US" sz="1000" dirty="0"/>
          </a:p>
          <a:p>
            <a:r>
              <a:rPr lang="en-US" sz="1000" dirty="0">
                <a:hlinkClick r:id="rId7"/>
              </a:rPr>
              <a:t>https://towardsdatascience.com/keystroke-dynamics-analysis-and-prediction-part-2-model-training-a13dc353b6e4</a:t>
            </a:r>
            <a:endParaRPr lang="en-US" sz="1000" dirty="0"/>
          </a:p>
          <a:p>
            <a:r>
              <a:rPr lang="en-US" sz="1000" dirty="0">
                <a:hlinkClick r:id="rId8"/>
              </a:rPr>
              <a:t>https://www.kaggle.com/ashusrivastava/kda-on-benchmark</a:t>
            </a:r>
            <a:endParaRPr lang="en-US" sz="1000" dirty="0"/>
          </a:p>
          <a:p>
            <a:r>
              <a:rPr lang="en-US" sz="1200" dirty="0">
                <a:hlinkClick r:id="rId9"/>
              </a:rPr>
              <a:t>https://pandas.pydata.org/docs/getting_started/comparison/comparison_with_r.html</a:t>
            </a:r>
            <a:endParaRPr lang="en-US" sz="1200" dirty="0"/>
          </a:p>
          <a:p>
            <a:r>
              <a:rPr lang="en-US" sz="1200" dirty="0">
                <a:hlinkClick r:id="rId10"/>
              </a:rPr>
              <a:t>https://towardsdatascience.com/jypyter-notebook-shortcuts-bf0101a98330</a:t>
            </a:r>
            <a:endParaRPr lang="en-US" sz="1200" dirty="0"/>
          </a:p>
          <a:p>
            <a:r>
              <a:rPr lang="en-US" sz="1200" dirty="0">
                <a:hlinkClick r:id="rId11"/>
              </a:rPr>
              <a:t>https://github.com/kevinmgamboa/keystroke_dynamics/blob/master/keystroke_dynamics-Benchmark_kd.main_v1.ipynb</a:t>
            </a:r>
            <a:endParaRPr lang="en-US" sz="1200" dirty="0"/>
          </a:p>
          <a:p>
            <a:endParaRPr lang="en-US" sz="1200" dirty="0"/>
          </a:p>
        </p:txBody>
      </p:sp>
    </p:spTree>
    <p:extLst>
      <p:ext uri="{BB962C8B-B14F-4D97-AF65-F5344CB8AC3E}">
        <p14:creationId xmlns:p14="http://schemas.microsoft.com/office/powerpoint/2010/main" val="299559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AAEBF-97D0-47A5-A6DF-961B6D2F2FAB}"/>
              </a:ext>
            </a:extLst>
          </p:cNvPr>
          <p:cNvSpPr>
            <a:spLocks noGrp="1"/>
          </p:cNvSpPr>
          <p:nvPr>
            <p:ph type="title"/>
          </p:nvPr>
        </p:nvSpPr>
        <p:spPr>
          <a:xfrm>
            <a:off x="0" y="1"/>
            <a:ext cx="9144000" cy="470780"/>
          </a:xfrm>
        </p:spPr>
        <p:txBody>
          <a:bodyPr>
            <a:normAutofit/>
          </a:bodyPr>
          <a:lstStyle/>
          <a:p>
            <a:pPr algn="ctr"/>
            <a:r>
              <a:rPr lang="en-US" sz="2800" b="1" dirty="0">
                <a:solidFill>
                  <a:schemeClr val="accent1"/>
                </a:solidFill>
                <a:latin typeface="Times New Roman" panose="02020603050405020304" pitchFamily="18" charset="0"/>
                <a:cs typeface="Times New Roman" panose="02020603050405020304" pitchFamily="18" charset="0"/>
              </a:rPr>
              <a:t>Background Study</a:t>
            </a:r>
            <a:endParaRPr lang="en-US" dirty="0"/>
          </a:p>
        </p:txBody>
      </p:sp>
      <p:sp>
        <p:nvSpPr>
          <p:cNvPr id="3" name="TextBox 2">
            <a:extLst>
              <a:ext uri="{FF2B5EF4-FFF2-40B4-BE49-F238E27FC236}">
                <a16:creationId xmlns:a16="http://schemas.microsoft.com/office/drawing/2014/main" id="{10C8FE01-D2DF-F745-A197-0863A4152C9C}"/>
              </a:ext>
            </a:extLst>
          </p:cNvPr>
          <p:cNvSpPr txBox="1"/>
          <p:nvPr/>
        </p:nvSpPr>
        <p:spPr>
          <a:xfrm>
            <a:off x="1" y="904446"/>
            <a:ext cx="9143999" cy="587853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Keystroke dynamics are patterns of rhythm created when a person types Keystroke dynamics which include Overall speed, Variations of speed moving between specific keys. [1]</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dynamics give us insights about authenticating the users and distinguishing the agent from the enemy.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Two researchers from CMU has conducted research about Keystroke dynamics to discriminate among users. [2]</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Dr. Roy </a:t>
            </a:r>
            <a:r>
              <a:rPr lang="en-US" sz="2000" dirty="0" err="1">
                <a:latin typeface="Times New Roman" panose="02020603050405020304" pitchFamily="18" charset="0"/>
                <a:cs typeface="Times New Roman" panose="02020603050405020304" pitchFamily="18" charset="0"/>
              </a:rPr>
              <a:t>Maxian</a:t>
            </a:r>
            <a:r>
              <a:rPr lang="en-US" sz="2000" dirty="0">
                <a:latin typeface="Times New Roman" panose="02020603050405020304" pitchFamily="18" charset="0"/>
                <a:cs typeface="Times New Roman" panose="02020603050405020304" pitchFamily="18" charset="0"/>
              </a:rPr>
              <a:t> has proposed anomaly-detection algorithms for imposter detection and compared top performers (e.g., to identify promising research directions).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Dr. </a:t>
            </a:r>
            <a:r>
              <a:rPr lang="en-US" sz="2000" dirty="0" err="1">
                <a:latin typeface="Times New Roman" panose="02020603050405020304" pitchFamily="18" charset="0"/>
                <a:cs typeface="Times New Roman" panose="02020603050405020304" pitchFamily="18" charset="0"/>
              </a:rPr>
              <a:t>Maxian</a:t>
            </a:r>
            <a:r>
              <a:rPr lang="en-US" sz="2000" dirty="0">
                <a:latin typeface="Times New Roman" panose="02020603050405020304" pitchFamily="18" charset="0"/>
                <a:cs typeface="Times New Roman" panose="02020603050405020304" pitchFamily="18" charset="0"/>
              </a:rPr>
              <a:t> and with his colleagues recruited a group of 51 individuals who have typed a passcode for a specific system.</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have discreteness, Subjects completed 8 data-collection sessions (of 50 passwords each), for a total of 400 password-typing samples with at least one day rest in between.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With the collected real time keystroke dynamics data, finally developed an evaluation procedure</a:t>
            </a:r>
            <a:endParaRPr lang="en-US" dirty="0"/>
          </a:p>
          <a:p>
            <a:pPr marL="285750" indent="-285750">
              <a:buFont typeface="Wingdings" pitchFamily="2" charset="2"/>
              <a:buChar char="v"/>
            </a:pPr>
            <a:endParaRPr lang="en-US" dirty="0"/>
          </a:p>
          <a:p>
            <a:endParaRPr lang="en-US" dirty="0"/>
          </a:p>
          <a:p>
            <a:br>
              <a:rPr lang="en-US" dirty="0"/>
            </a:br>
            <a:endParaRPr lang="en-US" dirty="0"/>
          </a:p>
        </p:txBody>
      </p:sp>
    </p:spTree>
    <p:extLst>
      <p:ext uri="{BB962C8B-B14F-4D97-AF65-F5344CB8AC3E}">
        <p14:creationId xmlns:p14="http://schemas.microsoft.com/office/powerpoint/2010/main" val="2117453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A4542-724C-4BFE-9726-B0F4C5DEA92A}"/>
              </a:ext>
            </a:extLst>
          </p:cNvPr>
          <p:cNvSpPr>
            <a:spLocks noGrp="1"/>
          </p:cNvSpPr>
          <p:nvPr>
            <p:ph type="title"/>
          </p:nvPr>
        </p:nvSpPr>
        <p:spPr>
          <a:xfrm>
            <a:off x="0" y="7058"/>
            <a:ext cx="9144000" cy="502467"/>
          </a:xfrm>
        </p:spPr>
        <p:txBody>
          <a:bodyPr/>
          <a:lstStyle/>
          <a:p>
            <a:pPr algn="ctr"/>
            <a:r>
              <a:rPr lang="en-US" sz="2400" dirty="0">
                <a:solidFill>
                  <a:schemeClr val="accent1"/>
                </a:solidFill>
                <a:latin typeface="Times New Roman" panose="02020603050405020304" pitchFamily="18" charset="0"/>
                <a:cs typeface="Times New Roman" panose="02020603050405020304" pitchFamily="18" charset="0"/>
              </a:rPr>
              <a:t>Project objective</a:t>
            </a:r>
            <a:endParaRPr lang="en-US" dirty="0"/>
          </a:p>
        </p:txBody>
      </p:sp>
      <p:sp>
        <p:nvSpPr>
          <p:cNvPr id="3" name="Rectangle 2">
            <a:extLst>
              <a:ext uri="{FF2B5EF4-FFF2-40B4-BE49-F238E27FC236}">
                <a16:creationId xmlns:a16="http://schemas.microsoft.com/office/drawing/2014/main" id="{9F6AA5F7-1197-8843-B317-D419B0221C7A}"/>
              </a:ext>
            </a:extLst>
          </p:cNvPr>
          <p:cNvSpPr/>
          <p:nvPr/>
        </p:nvSpPr>
        <p:spPr>
          <a:xfrm>
            <a:off x="-1" y="1008993"/>
            <a:ext cx="8860221" cy="2985433"/>
          </a:xfrm>
          <a:prstGeom prst="rect">
            <a:avLst/>
          </a:prstGeom>
        </p:spPr>
        <p:txBody>
          <a:bodyPr wrap="square">
            <a:spAutoFit/>
          </a:bodyPr>
          <a:lstStyle/>
          <a:p>
            <a:pPr>
              <a:buFont typeface="Arial" panose="020B0604020202020204" pitchFamily="34" charset="0"/>
              <a:buChar char="•"/>
            </a:pPr>
            <a:r>
              <a:rPr lang="en-US" sz="2000" dirty="0"/>
              <a:t> </a:t>
            </a:r>
            <a:r>
              <a:rPr lang="en-US" sz="1800" dirty="0">
                <a:latin typeface="Times New Roman" panose="02020603050405020304" pitchFamily="18" charset="0"/>
                <a:cs typeface="Times New Roman" panose="02020603050405020304" pitchFamily="18" charset="0"/>
              </a:rPr>
              <a:t>Our prime objective is to detect authenticity of whether a user is consistent over time in typing a given passcode. </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We will develop appropriate models along with exploratory data analysis using total password pressing time and three major features mentioned in Dr. </a:t>
            </a:r>
            <a:r>
              <a:rPr lang="en-US" sz="1800" dirty="0" err="1">
                <a:latin typeface="Times New Roman" panose="02020603050405020304" pitchFamily="18" charset="0"/>
                <a:cs typeface="Times New Roman" panose="02020603050405020304" pitchFamily="18" charset="0"/>
              </a:rPr>
              <a:t>Maxian’s</a:t>
            </a:r>
            <a:r>
              <a:rPr lang="en-US" sz="1800" dirty="0">
                <a:latin typeface="Times New Roman" panose="02020603050405020304" pitchFamily="18" charset="0"/>
                <a:cs typeface="Times New Roman" panose="02020603050405020304" pitchFamily="18" charset="0"/>
              </a:rPr>
              <a:t> paper.</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Our model will be justified with proper statistical data analysis with reasonable presentation of the results.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In our final step, we will perform a post-hoc analysis testing the assumptions and accuracy of our model.</a:t>
            </a:r>
          </a:p>
          <a:p>
            <a:br>
              <a:rPr lang="en-US" dirty="0"/>
            </a:br>
            <a:br>
              <a:rPr lang="en-US" dirty="0"/>
            </a:br>
            <a:endParaRPr lang="en-US" dirty="0"/>
          </a:p>
        </p:txBody>
      </p:sp>
    </p:spTree>
    <p:extLst>
      <p:ext uri="{BB962C8B-B14F-4D97-AF65-F5344CB8AC3E}">
        <p14:creationId xmlns:p14="http://schemas.microsoft.com/office/powerpoint/2010/main" val="30160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FB30-5FBC-D64F-A38A-2E3C5B7ECBCF}"/>
              </a:ext>
            </a:extLst>
          </p:cNvPr>
          <p:cNvSpPr>
            <a:spLocks noGrp="1"/>
          </p:cNvSpPr>
          <p:nvPr>
            <p:ph type="title"/>
          </p:nvPr>
        </p:nvSpPr>
        <p:spPr>
          <a:xfrm>
            <a:off x="0" y="0"/>
            <a:ext cx="9144000" cy="541283"/>
          </a:xfrm>
        </p:spPr>
        <p:txBody>
          <a:bodyPr/>
          <a:lstStyle/>
          <a:p>
            <a:r>
              <a:rPr lang="en-US" dirty="0">
                <a:latin typeface="Times New Roman" panose="02020603050405020304" pitchFamily="18" charset="0"/>
                <a:cs typeface="Times New Roman" panose="02020603050405020304" pitchFamily="18" charset="0"/>
              </a:rPr>
              <a:t>Data Preview and Quick analysis</a:t>
            </a:r>
          </a:p>
        </p:txBody>
      </p:sp>
      <p:sp>
        <p:nvSpPr>
          <p:cNvPr id="3" name="Content Placeholder 2">
            <a:extLst>
              <a:ext uri="{FF2B5EF4-FFF2-40B4-BE49-F238E27FC236}">
                <a16:creationId xmlns:a16="http://schemas.microsoft.com/office/drawing/2014/main" id="{990CBB23-4E64-0A4A-B5D1-F60ADB56CA21}"/>
              </a:ext>
            </a:extLst>
          </p:cNvPr>
          <p:cNvSpPr>
            <a:spLocks noGrp="1"/>
          </p:cNvSpPr>
          <p:nvPr>
            <p:ph idx="1"/>
          </p:nvPr>
        </p:nvSpPr>
        <p:spPr>
          <a:xfrm>
            <a:off x="-1" y="800100"/>
            <a:ext cx="9143999" cy="4928037"/>
          </a:xfrm>
        </p:spPr>
        <p:txBody>
          <a:bodyPr>
            <a:normAutofit/>
          </a:bodyPr>
          <a:lstStyle/>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Data set comprised of 51 subjects along with 31 pressing features.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Each subject has 400 repetitions of a password in 8 sessions.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There are two columns named ‘</a:t>
            </a:r>
            <a:r>
              <a:rPr lang="en-US" sz="1800" dirty="0" err="1">
                <a:latin typeface="Times New Roman" panose="02020603050405020304" pitchFamily="18" charset="0"/>
                <a:cs typeface="Times New Roman" panose="02020603050405020304" pitchFamily="18" charset="0"/>
              </a:rPr>
              <a:t>SessionIndex</a:t>
            </a:r>
            <a:r>
              <a:rPr lang="en-US" sz="1800" dirty="0">
                <a:latin typeface="Times New Roman" panose="02020603050405020304" pitchFamily="18" charset="0"/>
                <a:cs typeface="Times New Roman" panose="02020603050405020304" pitchFamily="18" charset="0"/>
              </a:rPr>
              <a:t>’ and ‘rep’ which are used to visualize our data in a good way.</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Inspired from paper, we have sorted our data into </a:t>
            </a:r>
            <a:r>
              <a:rPr lang="en-US" sz="1800" dirty="0" err="1">
                <a:latin typeface="Times New Roman" panose="02020603050405020304" pitchFamily="18" charset="0"/>
                <a:cs typeface="Times New Roman" panose="02020603050405020304" pitchFamily="18" charset="0"/>
              </a:rPr>
              <a:t>Keydown-Keydown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Keydown-Keyup</a:t>
            </a:r>
            <a:r>
              <a:rPr lang="en-US" sz="1800" dirty="0">
                <a:latin typeface="Times New Roman" panose="02020603050405020304" pitchFamily="18" charset="0"/>
                <a:cs typeface="Times New Roman" panose="02020603050405020304" pitchFamily="18" charset="0"/>
              </a:rPr>
              <a:t> and Hold Press Time.</a:t>
            </a:r>
          </a:p>
          <a:p>
            <a:pPr lvl="1">
              <a:buFontTx/>
              <a:buChar char="-"/>
            </a:pPr>
            <a:r>
              <a:rPr lang="en-US" sz="1400" dirty="0" err="1">
                <a:latin typeface="Times New Roman" panose="02020603050405020304" pitchFamily="18" charset="0"/>
                <a:cs typeface="Times New Roman" panose="02020603050405020304" pitchFamily="18" charset="0"/>
              </a:rPr>
              <a:t>Keydown-Keydown</a:t>
            </a:r>
            <a:r>
              <a:rPr lang="en-US" sz="1400" dirty="0">
                <a:latin typeface="Times New Roman" panose="02020603050405020304" pitchFamily="18" charset="0"/>
                <a:cs typeface="Times New Roman" panose="02020603050405020304" pitchFamily="18" charset="0"/>
              </a:rPr>
              <a:t>: time between the key presses of consecutive keys is used as a feature. (</a:t>
            </a:r>
            <a:r>
              <a:rPr lang="en-US" sz="1400" dirty="0" err="1">
                <a:latin typeface="Times New Roman" panose="02020603050405020304" pitchFamily="18" charset="0"/>
                <a:cs typeface="Times New Roman" panose="02020603050405020304" pitchFamily="18" charset="0"/>
              </a:rPr>
              <a:t>DD.Time</a:t>
            </a:r>
            <a:r>
              <a:rPr lang="en-US" sz="1400" dirty="0">
                <a:latin typeface="Times New Roman" panose="02020603050405020304" pitchFamily="18" charset="0"/>
                <a:cs typeface="Times New Roman" panose="02020603050405020304" pitchFamily="18" charset="0"/>
              </a:rPr>
              <a:t> )</a:t>
            </a:r>
          </a:p>
          <a:p>
            <a:pPr lvl="1">
              <a:buFontTx/>
              <a:buChar char="-"/>
            </a:pPr>
            <a:r>
              <a:rPr lang="en-US" sz="1400" dirty="0" err="1">
                <a:latin typeface="Times New Roman" panose="02020603050405020304" pitchFamily="18" charset="0"/>
                <a:cs typeface="Times New Roman" panose="02020603050405020304" pitchFamily="18" charset="0"/>
              </a:rPr>
              <a:t>Keyup-Keydown</a:t>
            </a:r>
            <a:r>
              <a:rPr lang="en-US" sz="1400" dirty="0">
                <a:latin typeface="Times New Roman" panose="02020603050405020304" pitchFamily="18" charset="0"/>
                <a:cs typeface="Times New Roman" panose="02020603050405020304" pitchFamily="18" charset="0"/>
              </a:rPr>
              <a:t>: time between the release of one key and the press of the next is used. (</a:t>
            </a:r>
            <a:r>
              <a:rPr lang="en-US" sz="1400" dirty="0" err="1">
                <a:latin typeface="Times New Roman" panose="02020603050405020304" pitchFamily="18" charset="0"/>
                <a:cs typeface="Times New Roman" panose="02020603050405020304" pitchFamily="18" charset="0"/>
              </a:rPr>
              <a:t>UD.Time</a:t>
            </a:r>
            <a:r>
              <a:rPr lang="en-US" sz="1400" dirty="0">
                <a:latin typeface="Times New Roman" panose="02020603050405020304" pitchFamily="18" charset="0"/>
                <a:cs typeface="Times New Roman" panose="02020603050405020304" pitchFamily="18" charset="0"/>
              </a:rPr>
              <a:t> )</a:t>
            </a:r>
          </a:p>
          <a:p>
            <a:pPr marL="274320" lvl="1" indent="0">
              <a:buNone/>
            </a:pPr>
            <a:r>
              <a:rPr lang="en-US" sz="1400" dirty="0">
                <a:latin typeface="Times New Roman" panose="02020603050405020304" pitchFamily="18" charset="0"/>
                <a:cs typeface="Times New Roman" panose="02020603050405020304" pitchFamily="18" charset="0"/>
              </a:rPr>
              <a:t>-  Hold Time: Time between the press and release of each key is used. (</a:t>
            </a:r>
            <a:r>
              <a:rPr lang="en-US" sz="1400" dirty="0" err="1">
                <a:latin typeface="Times New Roman" panose="02020603050405020304" pitchFamily="18" charset="0"/>
                <a:cs typeface="Times New Roman" panose="02020603050405020304" pitchFamily="18" charset="0"/>
              </a:rPr>
              <a:t>Hold.Time</a:t>
            </a:r>
            <a:r>
              <a:rPr lang="en-US" sz="1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summed up the timing variables for each repetition during password input using </a:t>
            </a:r>
            <a:r>
              <a:rPr lang="en-US" sz="1800" dirty="0" err="1">
                <a:latin typeface="Times New Roman" panose="02020603050405020304" pitchFamily="18" charset="0"/>
                <a:cs typeface="Times New Roman" panose="02020603050405020304" pitchFamily="18" charset="0"/>
              </a:rPr>
              <a:t>rowsums</a:t>
            </a:r>
            <a:r>
              <a:rPr lang="en-US" sz="1800" dirty="0">
                <a:latin typeface="Times New Roman" panose="02020603050405020304" pitchFamily="18" charset="0"/>
                <a:cs typeface="Times New Roman" panose="02020603050405020304" pitchFamily="18" charset="0"/>
              </a:rPr>
              <a:t>() function and named it as </a:t>
            </a:r>
            <a:r>
              <a:rPr lang="en-US" sz="1800" dirty="0" err="1">
                <a:latin typeface="Times New Roman" panose="02020603050405020304" pitchFamily="18" charset="0"/>
                <a:cs typeface="Times New Roman" panose="02020603050405020304" pitchFamily="18" charset="0"/>
              </a:rPr>
              <a:t>TT.Time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71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BBFD1-81D4-994D-B39A-A1A5DE2D2944}"/>
              </a:ext>
            </a:extLst>
          </p:cNvPr>
          <p:cNvSpPr>
            <a:spLocks noGrp="1"/>
          </p:cNvSpPr>
          <p:nvPr>
            <p:ph type="title"/>
          </p:nvPr>
        </p:nvSpPr>
        <p:spPr>
          <a:xfrm>
            <a:off x="0" y="62344"/>
            <a:ext cx="9144000" cy="623455"/>
          </a:xfrm>
        </p:spPr>
        <p:txBody>
          <a:bodyPr/>
          <a:lstStyle/>
          <a:p>
            <a:pPr algn="ctr"/>
            <a:r>
              <a:rPr lang="en-US" dirty="0">
                <a:latin typeface="Times New Roman" panose="02020603050405020304" pitchFamily="18" charset="0"/>
                <a:cs typeface="Times New Roman" panose="02020603050405020304" pitchFamily="18" charset="0"/>
              </a:rPr>
              <a:t>Developed Algorithm</a:t>
            </a:r>
          </a:p>
        </p:txBody>
      </p:sp>
      <p:graphicFrame>
        <p:nvGraphicFramePr>
          <p:cNvPr id="4" name="Content Placeholder 3">
            <a:extLst>
              <a:ext uri="{FF2B5EF4-FFF2-40B4-BE49-F238E27FC236}">
                <a16:creationId xmlns:a16="http://schemas.microsoft.com/office/drawing/2014/main" id="{1D7387E0-DE7D-1B40-AF60-CFB073E3B808}"/>
              </a:ext>
            </a:extLst>
          </p:cNvPr>
          <p:cNvGraphicFramePr>
            <a:graphicFrameLocks noGrp="1"/>
          </p:cNvGraphicFramePr>
          <p:nvPr>
            <p:ph idx="1"/>
            <p:extLst>
              <p:ext uri="{D42A27DB-BD31-4B8C-83A1-F6EECF244321}">
                <p14:modId xmlns:p14="http://schemas.microsoft.com/office/powerpoint/2010/main" val="254466360"/>
              </p:ext>
            </p:extLst>
          </p:nvPr>
        </p:nvGraphicFramePr>
        <p:xfrm>
          <a:off x="719051" y="623454"/>
          <a:ext cx="6858000" cy="1837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450CC04-4B05-E046-B922-2D90CBC22DBC}"/>
              </a:ext>
            </a:extLst>
          </p:cNvPr>
          <p:cNvSpPr txBox="1"/>
          <p:nvPr/>
        </p:nvSpPr>
        <p:spPr>
          <a:xfrm>
            <a:off x="0" y="2141112"/>
            <a:ext cx="9144000" cy="1169551"/>
          </a:xfrm>
          <a:prstGeom prst="rect">
            <a:avLst/>
          </a:prstGeom>
          <a:noFill/>
        </p:spPr>
        <p:txBody>
          <a:bodyPr wrap="square" rtlCol="0">
            <a:spAutoFit/>
          </a:bodyPr>
          <a:lstStyle/>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First Part, We performed different EDA analysis. Correlation matrix to find correlation among different features, Mean Total Time vs Repetition Number of a Specific User, Summary Statistics of a User.</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our EDA, we have successfully analyzed consistency of a subject over time.</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have also tried to find any significant difference among randomly selected password input times of certain user.</a:t>
            </a:r>
          </a:p>
          <a:p>
            <a:r>
              <a:rPr lang="en-US" dirty="0">
                <a:latin typeface="Times New Roman" panose="02020603050405020304" pitchFamily="18" charset="0"/>
                <a:cs typeface="Times New Roman" panose="02020603050405020304" pitchFamily="18" charset="0"/>
              </a:rPr>
              <a:t> </a:t>
            </a:r>
          </a:p>
        </p:txBody>
      </p:sp>
      <p:pic>
        <p:nvPicPr>
          <p:cNvPr id="8" name="Graphic 7" descr="Statistics outline">
            <a:extLst>
              <a:ext uri="{FF2B5EF4-FFF2-40B4-BE49-F238E27FC236}">
                <a16:creationId xmlns:a16="http://schemas.microsoft.com/office/drawing/2014/main" id="{4F84268B-DA1D-F04A-B73E-42ED74ABD8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93324" y="3200401"/>
            <a:ext cx="914400" cy="914400"/>
          </a:xfrm>
          <a:prstGeom prst="rect">
            <a:avLst/>
          </a:prstGeom>
        </p:spPr>
      </p:pic>
      <p:pic>
        <p:nvPicPr>
          <p:cNvPr id="10" name="Graphic 9" descr="Bar chart with solid fill">
            <a:extLst>
              <a:ext uri="{FF2B5EF4-FFF2-40B4-BE49-F238E27FC236}">
                <a16:creationId xmlns:a16="http://schemas.microsoft.com/office/drawing/2014/main" id="{B969A8C4-4D8A-DA4F-952F-1828DE2E1A9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69080" y="3200401"/>
            <a:ext cx="914400" cy="914400"/>
          </a:xfrm>
          <a:prstGeom prst="rect">
            <a:avLst/>
          </a:prstGeom>
        </p:spPr>
      </p:pic>
      <p:sp>
        <p:nvSpPr>
          <p:cNvPr id="13" name="Rectangle 12">
            <a:extLst>
              <a:ext uri="{FF2B5EF4-FFF2-40B4-BE49-F238E27FC236}">
                <a16:creationId xmlns:a16="http://schemas.microsoft.com/office/drawing/2014/main" id="{37DAAFF1-5B56-E345-B7F7-C4C10C31B266}"/>
              </a:ext>
            </a:extLst>
          </p:cNvPr>
          <p:cNvSpPr/>
          <p:nvPr/>
        </p:nvSpPr>
        <p:spPr>
          <a:xfrm>
            <a:off x="0" y="4372499"/>
            <a:ext cx="9052560" cy="954107"/>
          </a:xfrm>
          <a:prstGeom prst="rect">
            <a:avLst/>
          </a:prstGeom>
        </p:spPr>
        <p:txBody>
          <a:bodyPr wrap="square">
            <a:spAutoFit/>
          </a:bodyPr>
          <a:lstStyle/>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Next, we developed a regression model based on Total Time of a random subject needed for every session to predict the total time needed for future sessions.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have split our data into 70 % training data and 30% test data and train our model.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Lastly, we predicted and checked our results using test data.</a:t>
            </a:r>
          </a:p>
        </p:txBody>
      </p:sp>
    </p:spTree>
    <p:extLst>
      <p:ext uri="{BB962C8B-B14F-4D97-AF65-F5344CB8AC3E}">
        <p14:creationId xmlns:p14="http://schemas.microsoft.com/office/powerpoint/2010/main" val="3831486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0D87-216A-7B49-8554-154D6C4A140E}"/>
              </a:ext>
            </a:extLst>
          </p:cNvPr>
          <p:cNvSpPr>
            <a:spLocks noGrp="1"/>
          </p:cNvSpPr>
          <p:nvPr>
            <p:ph type="title"/>
          </p:nvPr>
        </p:nvSpPr>
        <p:spPr>
          <a:xfrm>
            <a:off x="0" y="0"/>
            <a:ext cx="9144000" cy="581891"/>
          </a:xfrm>
        </p:spPr>
        <p:txBody>
          <a:bodyPr/>
          <a:lstStyle/>
          <a:p>
            <a:pPr algn="ctr"/>
            <a:r>
              <a:rPr lang="en-US" dirty="0">
                <a:latin typeface="Times New Roman" panose="02020603050405020304" pitchFamily="18" charset="0"/>
                <a:cs typeface="Times New Roman" panose="02020603050405020304" pitchFamily="18" charset="0"/>
              </a:rPr>
              <a:t>Step 1: Exploratory analysis</a:t>
            </a:r>
          </a:p>
        </p:txBody>
      </p:sp>
      <p:sp>
        <p:nvSpPr>
          <p:cNvPr id="6" name="Rounded Rectangle 5">
            <a:extLst>
              <a:ext uri="{FF2B5EF4-FFF2-40B4-BE49-F238E27FC236}">
                <a16:creationId xmlns:a16="http://schemas.microsoft.com/office/drawing/2014/main" id="{660650EE-AE53-A24F-A1CD-719C5BFF089C}"/>
              </a:ext>
            </a:extLst>
          </p:cNvPr>
          <p:cNvSpPr/>
          <p:nvPr/>
        </p:nvSpPr>
        <p:spPr>
          <a:xfrm>
            <a:off x="2061558" y="941320"/>
            <a:ext cx="5062450" cy="10390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C8D52AD-8C81-5F43-A34E-525CE9657188}"/>
              </a:ext>
            </a:extLst>
          </p:cNvPr>
          <p:cNvSpPr txBox="1"/>
          <p:nvPr/>
        </p:nvSpPr>
        <p:spPr>
          <a:xfrm>
            <a:off x="2427318" y="1101483"/>
            <a:ext cx="4696690" cy="5232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Our main aim is to find authentic user or an imposter analyzing total time for per repetition and per session</a:t>
            </a:r>
          </a:p>
        </p:txBody>
      </p:sp>
      <p:sp>
        <p:nvSpPr>
          <p:cNvPr id="8" name="Notched Right Arrow 7">
            <a:extLst>
              <a:ext uri="{FF2B5EF4-FFF2-40B4-BE49-F238E27FC236}">
                <a16:creationId xmlns:a16="http://schemas.microsoft.com/office/drawing/2014/main" id="{4FE941DD-3EBA-6443-8916-DC66AC6934D1}"/>
              </a:ext>
            </a:extLst>
          </p:cNvPr>
          <p:cNvSpPr/>
          <p:nvPr/>
        </p:nvSpPr>
        <p:spPr>
          <a:xfrm rot="5400000">
            <a:off x="4196695" y="2351318"/>
            <a:ext cx="625921" cy="53201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C9C3A77-E8FA-5043-BCBF-E75B3C123548}"/>
              </a:ext>
            </a:extLst>
          </p:cNvPr>
          <p:cNvSpPr txBox="1"/>
          <p:nvPr/>
        </p:nvSpPr>
        <p:spPr>
          <a:xfrm>
            <a:off x="2323407" y="3466457"/>
            <a:ext cx="4497186" cy="738664"/>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BoxPlots</a:t>
            </a:r>
            <a:r>
              <a:rPr lang="en-US" dirty="0">
                <a:latin typeface="Times New Roman" panose="02020603050405020304" pitchFamily="18" charset="0"/>
                <a:cs typeface="Times New Roman" panose="02020603050405020304" pitchFamily="18" charset="0"/>
              </a:rPr>
              <a:t>, Histograms, Density Plots are used in finding major difference between sessions</a:t>
            </a:r>
          </a:p>
          <a:p>
            <a:endParaRPr lang="en-US" dirty="0"/>
          </a:p>
        </p:txBody>
      </p:sp>
      <p:sp>
        <p:nvSpPr>
          <p:cNvPr id="11" name="Rounded Rectangle 10">
            <a:extLst>
              <a:ext uri="{FF2B5EF4-FFF2-40B4-BE49-F238E27FC236}">
                <a16:creationId xmlns:a16="http://schemas.microsoft.com/office/drawing/2014/main" id="{403D0D86-E716-1A48-88FE-F73E4EDBE4CB}"/>
              </a:ext>
            </a:extLst>
          </p:cNvPr>
          <p:cNvSpPr/>
          <p:nvPr/>
        </p:nvSpPr>
        <p:spPr>
          <a:xfrm>
            <a:off x="2061558" y="3285993"/>
            <a:ext cx="5062450" cy="10390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480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07501-6A03-D746-93CA-89093850871E}"/>
              </a:ext>
            </a:extLst>
          </p:cNvPr>
          <p:cNvSpPr>
            <a:spLocks noGrp="1"/>
          </p:cNvSpPr>
          <p:nvPr>
            <p:ph type="title"/>
          </p:nvPr>
        </p:nvSpPr>
        <p:spPr>
          <a:xfrm>
            <a:off x="0" y="0"/>
            <a:ext cx="9144000" cy="581891"/>
          </a:xfrm>
        </p:spPr>
        <p:txBody>
          <a:bodyPr>
            <a:normAutofit fontScale="90000"/>
          </a:bodyPr>
          <a:lstStyle/>
          <a:p>
            <a:r>
              <a:rPr lang="en-US" dirty="0">
                <a:latin typeface="Times New Roman" panose="02020603050405020304" pitchFamily="18" charset="0"/>
                <a:cs typeface="Times New Roman" panose="02020603050405020304" pitchFamily="18" charset="0"/>
              </a:rPr>
              <a:t>Correlation Matrix Among Feature Columns</a:t>
            </a:r>
          </a:p>
        </p:txBody>
      </p:sp>
      <p:pic>
        <p:nvPicPr>
          <p:cNvPr id="4" name="Picture" descr="Pairs Plot for Key Pressig Time Features">
            <a:extLst>
              <a:ext uri="{FF2B5EF4-FFF2-40B4-BE49-F238E27FC236}">
                <a16:creationId xmlns:a16="http://schemas.microsoft.com/office/drawing/2014/main" id="{75D3FD13-274A-4048-8508-A050FE08F309}"/>
              </a:ext>
            </a:extLst>
          </p:cNvPr>
          <p:cNvPicPr>
            <a:picLocks noGrp="1"/>
          </p:cNvPicPr>
          <p:nvPr>
            <p:ph idx="1"/>
          </p:nvPr>
        </p:nvPicPr>
        <p:blipFill>
          <a:blip r:embed="rId2"/>
          <a:stretch>
            <a:fillRect/>
          </a:stretch>
        </p:blipFill>
        <p:spPr bwMode="auto">
          <a:xfrm>
            <a:off x="133004" y="739833"/>
            <a:ext cx="4200698" cy="3125931"/>
          </a:xfrm>
          <a:prstGeom prst="rect">
            <a:avLst/>
          </a:prstGeom>
          <a:noFill/>
          <a:ln w="9525">
            <a:noFill/>
            <a:headEnd/>
            <a:tailEnd/>
          </a:ln>
        </p:spPr>
      </p:pic>
      <p:graphicFrame>
        <p:nvGraphicFramePr>
          <p:cNvPr id="5" name="Table 4">
            <a:extLst>
              <a:ext uri="{FF2B5EF4-FFF2-40B4-BE49-F238E27FC236}">
                <a16:creationId xmlns:a16="http://schemas.microsoft.com/office/drawing/2014/main" id="{37130925-E62D-3D49-84D2-89608F135D4D}"/>
              </a:ext>
            </a:extLst>
          </p:cNvPr>
          <p:cNvGraphicFramePr>
            <a:graphicFrameLocks noGrp="1"/>
          </p:cNvGraphicFramePr>
          <p:nvPr>
            <p:extLst>
              <p:ext uri="{D42A27DB-BD31-4B8C-83A1-F6EECF244321}">
                <p14:modId xmlns:p14="http://schemas.microsoft.com/office/powerpoint/2010/main" val="4218636684"/>
              </p:ext>
            </p:extLst>
          </p:nvPr>
        </p:nvGraphicFramePr>
        <p:xfrm>
          <a:off x="4810300" y="1047405"/>
          <a:ext cx="4017815" cy="2381596"/>
        </p:xfrm>
        <a:graphic>
          <a:graphicData uri="http://schemas.openxmlformats.org/drawingml/2006/table">
            <a:tbl>
              <a:tblPr firstRow="1" firstCol="1" lastRow="1" lastCol="1">
                <a:tableStyleId>{5C22544A-7EE6-4342-B048-85BDC9FD1C3A}</a:tableStyleId>
              </a:tblPr>
              <a:tblGrid>
                <a:gridCol w="803563">
                  <a:extLst>
                    <a:ext uri="{9D8B030D-6E8A-4147-A177-3AD203B41FA5}">
                      <a16:colId xmlns:a16="http://schemas.microsoft.com/office/drawing/2014/main" val="3080286744"/>
                    </a:ext>
                  </a:extLst>
                </a:gridCol>
                <a:gridCol w="803563">
                  <a:extLst>
                    <a:ext uri="{9D8B030D-6E8A-4147-A177-3AD203B41FA5}">
                      <a16:colId xmlns:a16="http://schemas.microsoft.com/office/drawing/2014/main" val="911402350"/>
                    </a:ext>
                  </a:extLst>
                </a:gridCol>
                <a:gridCol w="803563">
                  <a:extLst>
                    <a:ext uri="{9D8B030D-6E8A-4147-A177-3AD203B41FA5}">
                      <a16:colId xmlns:a16="http://schemas.microsoft.com/office/drawing/2014/main" val="3830609186"/>
                    </a:ext>
                  </a:extLst>
                </a:gridCol>
                <a:gridCol w="803563">
                  <a:extLst>
                    <a:ext uri="{9D8B030D-6E8A-4147-A177-3AD203B41FA5}">
                      <a16:colId xmlns:a16="http://schemas.microsoft.com/office/drawing/2014/main" val="4294880581"/>
                    </a:ext>
                  </a:extLst>
                </a:gridCol>
                <a:gridCol w="803563">
                  <a:extLst>
                    <a:ext uri="{9D8B030D-6E8A-4147-A177-3AD203B41FA5}">
                      <a16:colId xmlns:a16="http://schemas.microsoft.com/office/drawing/2014/main" val="1663537213"/>
                    </a:ext>
                  </a:extLst>
                </a:gridCol>
              </a:tblGrid>
              <a:tr h="183200">
                <a:tc>
                  <a:txBody>
                    <a:bodyPr/>
                    <a:lstStyle/>
                    <a:p>
                      <a:pPr marL="0" marR="0">
                        <a:spcBef>
                          <a:spcPts val="0"/>
                        </a:spcBef>
                        <a:spcAft>
                          <a:spcPts val="10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180"/>
                        </a:spcBef>
                        <a:spcAft>
                          <a:spcPts val="180"/>
                        </a:spcAft>
                      </a:pPr>
                      <a:r>
                        <a:rPr lang="en-US" sz="1200">
                          <a:effectLst/>
                        </a:rPr>
                        <a:t>H.t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180"/>
                        </a:spcBef>
                        <a:spcAft>
                          <a:spcPts val="180"/>
                        </a:spcAft>
                      </a:pPr>
                      <a:r>
                        <a:rPr lang="en-US" sz="1200">
                          <a:effectLst/>
                        </a:rPr>
                        <a:t>DD.t.i</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180"/>
                        </a:spcBef>
                        <a:spcAft>
                          <a:spcPts val="180"/>
                        </a:spcAft>
                      </a:pPr>
                      <a:r>
                        <a:rPr lang="en-US" sz="1200">
                          <a:effectLst/>
                        </a:rPr>
                        <a:t>UD.t.i</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180"/>
                        </a:spcBef>
                        <a:spcAft>
                          <a:spcPts val="180"/>
                        </a:spcAft>
                      </a:pPr>
                      <a:r>
                        <a:rPr lang="en-US" sz="1200">
                          <a:effectLst/>
                        </a:rPr>
                        <a:t>H.i</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746289117"/>
                  </a:ext>
                </a:extLst>
              </a:tr>
              <a:tr h="549599">
                <a:tc>
                  <a:txBody>
                    <a:bodyPr/>
                    <a:lstStyle/>
                    <a:p>
                      <a:pPr marL="0" marR="0">
                        <a:spcBef>
                          <a:spcPts val="180"/>
                        </a:spcBef>
                        <a:spcAft>
                          <a:spcPts val="180"/>
                        </a:spcAft>
                      </a:pPr>
                      <a:r>
                        <a:rPr lang="en-US" sz="1200">
                          <a:effectLst/>
                        </a:rPr>
                        <a:t>H.t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1.0000000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dirty="0">
                          <a:effectLst/>
                        </a:rPr>
                        <a:t>0.0297135</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-0.1888858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0.5894718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60750981"/>
                  </a:ext>
                </a:extLst>
              </a:tr>
              <a:tr h="549599">
                <a:tc>
                  <a:txBody>
                    <a:bodyPr/>
                    <a:lstStyle/>
                    <a:p>
                      <a:pPr marL="0" marR="0">
                        <a:spcBef>
                          <a:spcPts val="180"/>
                        </a:spcBef>
                        <a:spcAft>
                          <a:spcPts val="180"/>
                        </a:spcAft>
                      </a:pPr>
                      <a:r>
                        <a:rPr lang="en-US" sz="1200">
                          <a:effectLst/>
                        </a:rPr>
                        <a:t>DD.t.i</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dirty="0">
                          <a:effectLst/>
                        </a:rPr>
                        <a:t>0.0297135</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dirty="0">
                          <a:effectLst/>
                        </a:rPr>
                        <a:t>1.0000000</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0.9759530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-0.0536673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60116113"/>
                  </a:ext>
                </a:extLst>
              </a:tr>
              <a:tr h="549599">
                <a:tc>
                  <a:txBody>
                    <a:bodyPr/>
                    <a:lstStyle/>
                    <a:p>
                      <a:pPr marL="0" marR="0">
                        <a:spcBef>
                          <a:spcPts val="180"/>
                        </a:spcBef>
                        <a:spcAft>
                          <a:spcPts val="180"/>
                        </a:spcAft>
                      </a:pPr>
                      <a:r>
                        <a:rPr lang="en-US" sz="1200">
                          <a:effectLst/>
                        </a:rPr>
                        <a:t>UD.t.i</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-0.1888858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0.9759530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1.0000000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-0.1812750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55635103"/>
                  </a:ext>
                </a:extLst>
              </a:tr>
              <a:tr h="549599">
                <a:tc>
                  <a:txBody>
                    <a:bodyPr/>
                    <a:lstStyle/>
                    <a:p>
                      <a:pPr marL="0" marR="0">
                        <a:spcBef>
                          <a:spcPts val="180"/>
                        </a:spcBef>
                        <a:spcAft>
                          <a:spcPts val="180"/>
                        </a:spcAft>
                      </a:pPr>
                      <a:r>
                        <a:rPr lang="en-US" sz="1200">
                          <a:effectLst/>
                        </a:rPr>
                        <a:t>H.i</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0.5894718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-0.0536673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a:effectLst/>
                        </a:rPr>
                        <a:t>-0.1812750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r">
                        <a:spcBef>
                          <a:spcPts val="180"/>
                        </a:spcBef>
                        <a:spcAft>
                          <a:spcPts val="180"/>
                        </a:spcAft>
                      </a:pPr>
                      <a:r>
                        <a:rPr lang="en-US" sz="1200" dirty="0">
                          <a:effectLst/>
                        </a:rPr>
                        <a:t>1.0000000</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78015071"/>
                  </a:ext>
                </a:extLst>
              </a:tr>
            </a:tbl>
          </a:graphicData>
        </a:graphic>
      </p:graphicFrame>
      <p:sp>
        <p:nvSpPr>
          <p:cNvPr id="7" name="TextBox 6">
            <a:extLst>
              <a:ext uri="{FF2B5EF4-FFF2-40B4-BE49-F238E27FC236}">
                <a16:creationId xmlns:a16="http://schemas.microsoft.com/office/drawing/2014/main" id="{125BFBAC-4A85-664B-A304-223370A98FC6}"/>
              </a:ext>
            </a:extLst>
          </p:cNvPr>
          <p:cNvSpPr txBox="1"/>
          <p:nvPr/>
        </p:nvSpPr>
        <p:spPr>
          <a:xfrm>
            <a:off x="0" y="4106833"/>
            <a:ext cx="9144000" cy="150810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scatterplot matrix would be a nice way to represent a relationship among different features.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All other boxes display a scatterplot of the relationship between each pairwise combination of variables.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From our graph, we can say that Feature </a:t>
            </a:r>
            <a:r>
              <a:rPr lang="en-US" sz="1600" dirty="0" err="1">
                <a:latin typeface="Times New Roman" panose="02020603050405020304" pitchFamily="18" charset="0"/>
                <a:cs typeface="Times New Roman" panose="02020603050405020304" pitchFamily="18" charset="0"/>
              </a:rPr>
              <a:t>H.t</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DD.t.i</a:t>
            </a:r>
            <a:r>
              <a:rPr lang="en-US" sz="1600" dirty="0">
                <a:latin typeface="Times New Roman" panose="02020603050405020304" pitchFamily="18" charset="0"/>
                <a:cs typeface="Times New Roman" panose="02020603050405020304" pitchFamily="18" charset="0"/>
              </a:rPr>
              <a:t> are positively correlated with a value of 0.03.</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Here, </a:t>
            </a:r>
            <a:r>
              <a:rPr lang="en-US" sz="1600" dirty="0" err="1">
                <a:latin typeface="Times New Roman" panose="02020603050405020304" pitchFamily="18" charset="0"/>
                <a:cs typeface="Times New Roman" panose="02020603050405020304" pitchFamily="18" charset="0"/>
              </a:rPr>
              <a:t>DD.t.i</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UD.t.i</a:t>
            </a:r>
            <a:r>
              <a:rPr lang="en-US" sz="1600" dirty="0">
                <a:latin typeface="Times New Roman" panose="02020603050405020304" pitchFamily="18" charset="0"/>
                <a:cs typeface="Times New Roman" panose="02020603050405020304" pitchFamily="18" charset="0"/>
              </a:rPr>
              <a:t> have the highest correlation with a value of 0.98.</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20703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424B2-3F26-2846-9D7C-3A5C65223DFB}"/>
              </a:ext>
            </a:extLst>
          </p:cNvPr>
          <p:cNvSpPr>
            <a:spLocks noGrp="1"/>
          </p:cNvSpPr>
          <p:nvPr>
            <p:ph type="title"/>
          </p:nvPr>
        </p:nvSpPr>
        <p:spPr>
          <a:xfrm>
            <a:off x="0" y="0"/>
            <a:ext cx="9144000" cy="939338"/>
          </a:xfrm>
        </p:spPr>
        <p:txBody>
          <a:bodyPr>
            <a:normAutofit/>
          </a:bodyPr>
          <a:lstStyle/>
          <a:p>
            <a:pPr algn="ctr"/>
            <a:r>
              <a:rPr lang="en-US" dirty="0">
                <a:latin typeface="Times New Roman" panose="02020603050405020304" pitchFamily="18" charset="0"/>
                <a:cs typeface="Times New Roman" panose="02020603050405020304" pitchFamily="18" charset="0"/>
              </a:rPr>
              <a:t>EDA of </a:t>
            </a:r>
            <a:r>
              <a:rPr lang="en-US" dirty="0" err="1">
                <a:latin typeface="Times New Roman" panose="02020603050405020304" pitchFamily="18" charset="0"/>
                <a:cs typeface="Times New Roman" panose="02020603050405020304" pitchFamily="18" charset="0"/>
              </a:rPr>
              <a:t>Keydown-Keydown</a:t>
            </a:r>
            <a:r>
              <a:rPr lang="en-US" dirty="0">
                <a:latin typeface="Times New Roman" panose="02020603050405020304" pitchFamily="18" charset="0"/>
                <a:cs typeface="Times New Roman" panose="02020603050405020304" pitchFamily="18" charset="0"/>
              </a:rPr>
              <a:t> Feature</a:t>
            </a:r>
            <a:br>
              <a:rPr lang="en-US" dirty="0"/>
            </a:br>
            <a:endParaRPr lang="en-US" dirty="0"/>
          </a:p>
        </p:txBody>
      </p:sp>
      <p:sp>
        <p:nvSpPr>
          <p:cNvPr id="3" name="Content Placeholder 2">
            <a:extLst>
              <a:ext uri="{FF2B5EF4-FFF2-40B4-BE49-F238E27FC236}">
                <a16:creationId xmlns:a16="http://schemas.microsoft.com/office/drawing/2014/main" id="{23C0C354-7FBD-0946-8BB8-AD542117A815}"/>
              </a:ext>
            </a:extLst>
          </p:cNvPr>
          <p:cNvSpPr>
            <a:spLocks noGrp="1"/>
          </p:cNvSpPr>
          <p:nvPr>
            <p:ph idx="1"/>
          </p:nvPr>
        </p:nvSpPr>
        <p:spPr>
          <a:xfrm>
            <a:off x="0" y="4113415"/>
            <a:ext cx="8902930" cy="1863436"/>
          </a:xfrm>
        </p:spPr>
        <p:txBody>
          <a:bodyPr>
            <a:normAutofit/>
          </a:bodyPr>
          <a:lstStyle/>
          <a:p>
            <a:r>
              <a:rPr lang="en-US" sz="1600" dirty="0">
                <a:latin typeface="Times New Roman" panose="02020603050405020304" pitchFamily="18" charset="0"/>
                <a:cs typeface="Times New Roman" panose="02020603050405020304" pitchFamily="18" charset="0"/>
              </a:rPr>
              <a:t>We have selected two random user to check their pattern.</a:t>
            </a:r>
          </a:p>
          <a:p>
            <a:r>
              <a:rPr lang="en-US" sz="1600" dirty="0">
                <a:latin typeface="Times New Roman" panose="02020603050405020304" pitchFamily="18" charset="0"/>
                <a:cs typeface="Times New Roman" panose="02020603050405020304" pitchFamily="18" charset="0"/>
              </a:rPr>
              <a:t>We have made plots based on Mean Total Time vs Repetition Number of subject 02 and subject 11.</a:t>
            </a:r>
          </a:p>
          <a:p>
            <a:r>
              <a:rPr lang="en-US" sz="1600" dirty="0">
                <a:latin typeface="Times New Roman" panose="02020603050405020304" pitchFamily="18" charset="0"/>
                <a:cs typeface="Times New Roman" panose="02020603050405020304" pitchFamily="18" charset="0"/>
              </a:rPr>
              <a:t>If we see time at session 1 and session 8 of subject 2, the pressing time is reduced. </a:t>
            </a:r>
          </a:p>
          <a:p>
            <a:r>
              <a:rPr lang="en-US" sz="1600" dirty="0">
                <a:latin typeface="Times New Roman" panose="02020603050405020304" pitchFamily="18" charset="0"/>
                <a:cs typeface="Times New Roman" panose="02020603050405020304" pitchFamily="18" charset="0"/>
              </a:rPr>
              <a:t>Users get used to pressing the similar password  </a:t>
            </a:r>
          </a:p>
        </p:txBody>
      </p:sp>
      <p:pic>
        <p:nvPicPr>
          <p:cNvPr id="4" name="Picture">
            <a:extLst>
              <a:ext uri="{FF2B5EF4-FFF2-40B4-BE49-F238E27FC236}">
                <a16:creationId xmlns:a16="http://schemas.microsoft.com/office/drawing/2014/main" id="{9D9080D6-9166-0C43-998F-8D7F2E7705E7}"/>
              </a:ext>
            </a:extLst>
          </p:cNvPr>
          <p:cNvPicPr/>
          <p:nvPr/>
        </p:nvPicPr>
        <p:blipFill>
          <a:blip r:embed="rId3"/>
          <a:stretch>
            <a:fillRect/>
          </a:stretch>
        </p:blipFill>
        <p:spPr bwMode="auto">
          <a:xfrm>
            <a:off x="332508" y="615142"/>
            <a:ext cx="3706091" cy="3185160"/>
          </a:xfrm>
          <a:prstGeom prst="rect">
            <a:avLst/>
          </a:prstGeom>
          <a:noFill/>
          <a:ln w="9525">
            <a:noFill/>
            <a:headEnd/>
            <a:tailEnd/>
          </a:ln>
        </p:spPr>
      </p:pic>
      <p:pic>
        <p:nvPicPr>
          <p:cNvPr id="5" name="Picture">
            <a:extLst>
              <a:ext uri="{FF2B5EF4-FFF2-40B4-BE49-F238E27FC236}">
                <a16:creationId xmlns:a16="http://schemas.microsoft.com/office/drawing/2014/main" id="{F6DE7A7C-4944-0546-9003-92D2BD0F1DE4}"/>
              </a:ext>
            </a:extLst>
          </p:cNvPr>
          <p:cNvPicPr/>
          <p:nvPr/>
        </p:nvPicPr>
        <p:blipFill>
          <a:blip r:embed="rId4"/>
          <a:stretch>
            <a:fillRect/>
          </a:stretch>
        </p:blipFill>
        <p:spPr bwMode="auto">
          <a:xfrm>
            <a:off x="4529050" y="556953"/>
            <a:ext cx="3945774" cy="3438698"/>
          </a:xfrm>
          <a:prstGeom prst="rect">
            <a:avLst/>
          </a:prstGeom>
          <a:noFill/>
          <a:ln w="9525">
            <a:noFill/>
            <a:headEnd/>
            <a:tailEnd/>
          </a:ln>
        </p:spPr>
      </p:pic>
    </p:spTree>
    <p:extLst>
      <p:ext uri="{BB962C8B-B14F-4D97-AF65-F5344CB8AC3E}">
        <p14:creationId xmlns:p14="http://schemas.microsoft.com/office/powerpoint/2010/main" val="3616414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unn Template">
  <a:themeElements>
    <a:clrScheme name="Custom 6">
      <a:dk1>
        <a:sysClr val="windowText" lastClr="000000"/>
      </a:dk1>
      <a:lt1>
        <a:sysClr val="window" lastClr="FFFFFF"/>
      </a:lt1>
      <a:dk2>
        <a:srgbClr val="0033A0"/>
      </a:dk2>
      <a:lt2>
        <a:srgbClr val="FFFFFF"/>
      </a:lt2>
      <a:accent1>
        <a:srgbClr val="0033A0"/>
      </a:accent1>
      <a:accent2>
        <a:srgbClr val="FFD700"/>
      </a:accent2>
      <a:accent3>
        <a:srgbClr val="84BD00"/>
      </a:accent3>
      <a:accent4>
        <a:srgbClr val="0000FF"/>
      </a:accent4>
      <a:accent5>
        <a:srgbClr val="7C878E"/>
      </a:accent5>
      <a:accent6>
        <a:srgbClr val="0C2340"/>
      </a:accent6>
      <a:hlink>
        <a:srgbClr val="0033A0"/>
      </a:hlink>
      <a:folHlink>
        <a:srgbClr val="FFA300"/>
      </a:folHlink>
    </a:clrScheme>
    <a:fontScheme name="Custom 1">
      <a:majorFont>
        <a:latin typeface="Helvetica"/>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DSU PPP Template_2017" id="{31B53F0E-9D1C-40FC-9BB3-7EBF213B4256}" vid="{11314852-FB83-4289-8647-3B4FBE5FD8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SDSU PPP Template_2017</Template>
  <TotalTime>1475</TotalTime>
  <Words>2595</Words>
  <Application>Microsoft Macintosh PowerPoint</Application>
  <PresentationFormat>Letter Paper (8.5x11 in)</PresentationFormat>
  <Paragraphs>264</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Cambria</vt:lpstr>
      <vt:lpstr>Garamond</vt:lpstr>
      <vt:lpstr>Helvetica</vt:lpstr>
      <vt:lpstr>Times New Roman</vt:lpstr>
      <vt:lpstr>Wingdings</vt:lpstr>
      <vt:lpstr>Dunn Template</vt:lpstr>
      <vt:lpstr>PowerPoint Presentation</vt:lpstr>
      <vt:lpstr>Outline</vt:lpstr>
      <vt:lpstr>Background Study</vt:lpstr>
      <vt:lpstr>Project objective</vt:lpstr>
      <vt:lpstr>Data Preview and Quick analysis</vt:lpstr>
      <vt:lpstr>Developed Algorithm</vt:lpstr>
      <vt:lpstr>Step 1: Exploratory analysis</vt:lpstr>
      <vt:lpstr>Correlation Matrix Among Feature Columns</vt:lpstr>
      <vt:lpstr>EDA of Keydown-Keydown Feature </vt:lpstr>
      <vt:lpstr>Base R plot of 8 Sessions of Subject 02</vt:lpstr>
      <vt:lpstr>Summary Statistics of Keydown-Keydown Feature</vt:lpstr>
      <vt:lpstr>TOTAL TIME ANALYSIS OF SUBJECT 2 AT DIFFERENT SESSIONS</vt:lpstr>
      <vt:lpstr>TOTAL TIME ANALYSIS OF different subjects</vt:lpstr>
      <vt:lpstr>Boxplot and barplot for different users</vt:lpstr>
      <vt:lpstr>Statistical Model</vt:lpstr>
      <vt:lpstr>Linear Regression Model</vt:lpstr>
      <vt:lpstr>Linear Model Plotting</vt:lpstr>
      <vt:lpstr>Accuracy Measurement</vt:lpstr>
      <vt:lpstr>Multiple Linear Regression </vt:lpstr>
      <vt:lpstr>Multiple regression summary</vt:lpstr>
      <vt:lpstr>Multiple regression model plot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Conversations</dc:title>
  <dc:creator>Dragt, Kellee</dc:creator>
  <cp:lastModifiedBy>Islam, Md Mominul  - SDSU Student</cp:lastModifiedBy>
  <cp:revision>32</cp:revision>
  <cp:lastPrinted>2017-12-11T22:37:16Z</cp:lastPrinted>
  <dcterms:created xsi:type="dcterms:W3CDTF">2017-12-07T20:59:30Z</dcterms:created>
  <dcterms:modified xsi:type="dcterms:W3CDTF">2021-12-16T16:02:26Z</dcterms:modified>
</cp:coreProperties>
</file>