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9"/>
  </p:notesMasterIdLst>
  <p:sldIdLst>
    <p:sldId id="279" r:id="rId2"/>
    <p:sldId id="280" r:id="rId3"/>
    <p:sldId id="328" r:id="rId4"/>
    <p:sldId id="323" r:id="rId5"/>
    <p:sldId id="327" r:id="rId6"/>
    <p:sldId id="281" r:id="rId7"/>
    <p:sldId id="305" r:id="rId8"/>
    <p:sldId id="282" r:id="rId9"/>
    <p:sldId id="283" r:id="rId10"/>
    <p:sldId id="284" r:id="rId11"/>
    <p:sldId id="285" r:id="rId12"/>
    <p:sldId id="329" r:id="rId13"/>
    <p:sldId id="330" r:id="rId14"/>
    <p:sldId id="321" r:id="rId15"/>
    <p:sldId id="286" r:id="rId16"/>
    <p:sldId id="287" r:id="rId17"/>
    <p:sldId id="322" r:id="rId18"/>
    <p:sldId id="312" r:id="rId19"/>
    <p:sldId id="288" r:id="rId20"/>
    <p:sldId id="289" r:id="rId21"/>
    <p:sldId id="290" r:id="rId22"/>
    <p:sldId id="313" r:id="rId23"/>
    <p:sldId id="314" r:id="rId24"/>
    <p:sldId id="315" r:id="rId25"/>
    <p:sldId id="291" r:id="rId26"/>
    <p:sldId id="306" r:id="rId27"/>
    <p:sldId id="307" r:id="rId28"/>
    <p:sldId id="308" r:id="rId29"/>
    <p:sldId id="294" r:id="rId30"/>
    <p:sldId id="295" r:id="rId31"/>
    <p:sldId id="296" r:id="rId32"/>
    <p:sldId id="297" r:id="rId33"/>
    <p:sldId id="320" r:id="rId34"/>
    <p:sldId id="298" r:id="rId35"/>
    <p:sldId id="299" r:id="rId36"/>
    <p:sldId id="316" r:id="rId37"/>
    <p:sldId id="309" r:id="rId38"/>
    <p:sldId id="310" r:id="rId39"/>
    <p:sldId id="317" r:id="rId40"/>
    <p:sldId id="318" r:id="rId41"/>
    <p:sldId id="311" r:id="rId42"/>
    <p:sldId id="319" r:id="rId43"/>
    <p:sldId id="304" r:id="rId44"/>
    <p:sldId id="324" r:id="rId45"/>
    <p:sldId id="331" r:id="rId46"/>
    <p:sldId id="326" r:id="rId47"/>
    <p:sldId id="325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4" autoAdjust="0"/>
    <p:restoredTop sz="94660"/>
  </p:normalViewPr>
  <p:slideViewPr>
    <p:cSldViewPr>
      <p:cViewPr varScale="1">
        <p:scale>
          <a:sx n="68" d="100"/>
          <a:sy n="68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2170C3-8F3B-46DC-A04D-28B52A3C9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142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2" y="4343087"/>
            <a:ext cx="5485778" cy="41157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47F7DA8F-BD8E-45F4-96E2-0EF9BE9E3945}" type="slidenum">
              <a:rPr lang="en-US" sz="1200" smtClean="0">
                <a:latin typeface="Times New Roman" pitchFamily="18" charset="0"/>
              </a:rPr>
              <a:pPr eaLnBrk="1" hangingPunct="1"/>
              <a:t>36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2D65A427-030A-433B-A584-A6739809404A}" type="slidenum">
              <a:rPr lang="en-US" sz="1200" smtClean="0">
                <a:latin typeface="Times New Roman" pitchFamily="18" charset="0"/>
              </a:rPr>
              <a:pPr eaLnBrk="1" hangingPunct="1"/>
              <a:t>39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1EE096F7-F676-42EF-B75A-2D5CFC6E59BD}" type="slidenum">
              <a:rPr lang="en-US" sz="1200" smtClean="0">
                <a:latin typeface="Times New Roman" pitchFamily="18" charset="0"/>
              </a:rPr>
              <a:pPr eaLnBrk="1" hangingPunct="1"/>
              <a:t>40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3EFFC0E2-ED3C-4AE6-9E47-0F729D90DFAF}" type="slidenum">
              <a:rPr lang="en-US" sz="1200" smtClean="0">
                <a:latin typeface="Times New Roman" pitchFamily="18" charset="0"/>
              </a:rPr>
              <a:pPr eaLnBrk="1" hangingPunct="1"/>
              <a:t>42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2" y="4343087"/>
            <a:ext cx="5485778" cy="41157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754E9547-E0BD-4012-B065-DA21D13E66C8}" type="slidenum">
              <a:rPr lang="en-US" sz="1200" smtClean="0">
                <a:latin typeface="Times New Roman" pitchFamily="18" charset="0"/>
              </a:rPr>
              <a:pPr eaLnBrk="1" hangingPunct="1"/>
              <a:t>14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DC9920C2-1B5A-4CC7-BA41-C586DF971576}" type="slidenum">
              <a:rPr lang="en-US" sz="1200" smtClean="0">
                <a:latin typeface="Times New Roman" pitchFamily="18" charset="0"/>
              </a:rPr>
              <a:pPr eaLnBrk="1" hangingPunct="1"/>
              <a:t>17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9E3183CF-EC49-4010-994F-D9FA75DBC031}" type="slidenum">
              <a:rPr lang="en-US" sz="1200" smtClean="0">
                <a:latin typeface="Times New Roman" pitchFamily="18" charset="0"/>
              </a:rPr>
              <a:pPr eaLnBrk="1" hangingPunct="1"/>
              <a:t>18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6EE8DD73-060B-4EA0-AD5C-AB549112BD0A}" type="slidenum">
              <a:rPr lang="en-US" sz="1200" smtClean="0">
                <a:latin typeface="Times New Roman" pitchFamily="18" charset="0"/>
              </a:rPr>
              <a:pPr eaLnBrk="1" hangingPunct="1"/>
              <a:t>22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4B8B82B9-D78A-4A02-AC83-437EFF36BBB5}" type="slidenum">
              <a:rPr lang="en-US" sz="1200" smtClean="0">
                <a:latin typeface="Times New Roman" pitchFamily="18" charset="0"/>
              </a:rPr>
              <a:pPr eaLnBrk="1" hangingPunct="1"/>
              <a:t>23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1AE92179-0306-49E5-BA85-D667FE6BF768}" type="slidenum">
              <a:rPr lang="en-US" sz="1200" smtClean="0">
                <a:latin typeface="Times New Roman" pitchFamily="18" charset="0"/>
              </a:rPr>
              <a:pPr eaLnBrk="1" hangingPunct="1"/>
              <a:t>24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fld id="{650F6034-78B2-408A-97A4-3C00B2A22F04}" type="slidenum">
              <a:rPr lang="en-US" sz="1200" smtClean="0">
                <a:latin typeface="Times New Roman" pitchFamily="18" charset="0"/>
              </a:rPr>
              <a:pPr eaLnBrk="1" hangingPunct="1"/>
              <a:t>33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AU">
              <a:latin typeface="Helvetica" pitchFamily="-128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214A17B-AB2F-4B29-9016-B376688BF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763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FCEC2-1EC0-42A4-88A7-BA8EEA5A4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30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9C24-8748-4D3C-9319-EAB3FE009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24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F6979-E1B2-4616-B29F-E6729995B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EB337-928E-4E72-BA2A-C07D8B54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7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DE04E-9CAD-4E0C-9CD0-8234DFF24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8021-AEF1-405E-BF37-E3124CDF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0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3E3A-749A-452B-90FF-B1CEB246D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9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8B356-EF1F-4A70-865B-538FBC645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9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1C337-0771-48C1-9739-6D79FD741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55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</a:t>
            </a:r>
            <a:r>
              <a:rPr lang="en-US" i="1" smtClean="0"/>
              <a:t>6/e </a:t>
            </a:r>
            <a:r>
              <a:rPr lang="en-US"/>
              <a:t>(McGraw-Hill </a:t>
            </a:r>
            <a:r>
              <a:rPr lang="en-US" smtClean="0"/>
              <a:t>2005). </a:t>
            </a:r>
            <a:r>
              <a:rPr lang="en-US"/>
              <a:t>Slides copyright </a:t>
            </a:r>
            <a:r>
              <a:rPr lang="en-US" smtClean="0"/>
              <a:t>2005 </a:t>
            </a:r>
            <a:r>
              <a:rPr lang="en-US"/>
              <a:t>by Roger Pressman.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C8E84-45B2-42A3-9164-E1C780F03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1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6/e </a:t>
            </a:r>
            <a:r>
              <a:rPr lang="en-US"/>
              <a:t>(McGraw-Hill 2005). Slides copyright 2005 by Roger Pressman.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92021886-52A5-41A0-9630-9B8555AA8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52600" y="6248400"/>
            <a:ext cx="670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These slides are designed to accompany </a:t>
            </a:r>
            <a:r>
              <a:rPr lang="en-US" i="1" dirty="0"/>
              <a:t>Software Engineering: A Practitioner’s Approach, </a:t>
            </a:r>
            <a:r>
              <a:rPr lang="en-US" i="1" dirty="0" smtClean="0"/>
              <a:t>6/e </a:t>
            </a:r>
            <a:r>
              <a:rPr lang="en-US" dirty="0"/>
              <a:t>(McGraw-Hill </a:t>
            </a:r>
            <a:r>
              <a:rPr lang="en-US" dirty="0" smtClean="0"/>
              <a:t>2005). </a:t>
            </a:r>
            <a:r>
              <a:rPr lang="en-US" dirty="0"/>
              <a:t>Slides copyright </a:t>
            </a:r>
            <a:r>
              <a:rPr lang="en-US" dirty="0" smtClean="0"/>
              <a:t>2005 </a:t>
            </a:r>
            <a:r>
              <a:rPr lang="en-US" dirty="0"/>
              <a:t>by Roger Pressman.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8D91E-E8F6-4E24-B418-536B4FC84FD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14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Software Testing Techniques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133600" y="2438400"/>
            <a:ext cx="6477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r>
              <a:rPr lang="en-US" sz="1800" i="1" dirty="0">
                <a:solidFill>
                  <a:schemeClr val="tx2"/>
                </a:solidFill>
                <a:latin typeface="Helvetica" pitchFamily="-128" charset="0"/>
              </a:rPr>
              <a:t>Slide Set to accompany</a:t>
            </a:r>
            <a:r>
              <a:rPr lang="en-US" sz="3200" i="1" dirty="0">
                <a:solidFill>
                  <a:schemeClr val="tx2"/>
                </a:solidFill>
                <a:latin typeface="Helvetica" pitchFamily="-128" charset="0"/>
              </a:rPr>
              <a:t/>
            </a:r>
            <a:br>
              <a:rPr lang="en-US" sz="3200" i="1" dirty="0">
                <a:solidFill>
                  <a:schemeClr val="tx2"/>
                </a:solidFill>
                <a:latin typeface="Helvetica" pitchFamily="-128" charset="0"/>
              </a:rPr>
            </a:br>
            <a:r>
              <a:rPr lang="en-US" sz="2000" i="1" dirty="0">
                <a:solidFill>
                  <a:schemeClr val="tx2"/>
                </a:solidFill>
                <a:latin typeface="Helvetica" pitchFamily="-128" charset="0"/>
              </a:rPr>
              <a:t>Software Engineering: A Practitioner’s Approach, 6/e</a:t>
            </a:r>
            <a:r>
              <a:rPr lang="en-US" i="1" dirty="0">
                <a:solidFill>
                  <a:schemeClr val="tx2"/>
                </a:solidFill>
                <a:latin typeface="Helvetica" pitchFamily="-128" charset="0"/>
              </a:rPr>
              <a:t> </a:t>
            </a:r>
          </a:p>
          <a:p>
            <a:r>
              <a:rPr lang="en-US" sz="1600" b="1" dirty="0"/>
              <a:t>by Roger S. Pressman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Slides copyright © 1996, 2001, 2005</a:t>
            </a:r>
            <a:r>
              <a:rPr lang="en-US" sz="1800" dirty="0"/>
              <a:t> </a:t>
            </a:r>
            <a:r>
              <a:rPr lang="en-US" sz="1200" b="1" dirty="0"/>
              <a:t>by Roger S. Pressman</a:t>
            </a:r>
            <a:endParaRPr lang="en-US" sz="1800" dirty="0"/>
          </a:p>
          <a:p>
            <a:endParaRPr lang="en-US" sz="1800" b="1" i="1" dirty="0">
              <a:solidFill>
                <a:schemeClr val="tx2"/>
              </a:solidFill>
            </a:endParaRPr>
          </a:p>
          <a:p>
            <a:r>
              <a:rPr lang="en-US" sz="1800" b="1" i="1" dirty="0">
                <a:solidFill>
                  <a:schemeClr val="tx2"/>
                </a:solidFill>
              </a:rPr>
              <a:t>For non-profit educational use only</a:t>
            </a:r>
            <a:endParaRPr lang="en-US" sz="1800" b="1" dirty="0"/>
          </a:p>
          <a:p>
            <a:endParaRPr lang="en-US" sz="1400" dirty="0"/>
          </a:p>
          <a:p>
            <a:r>
              <a:rPr lang="en-US" sz="1200" dirty="0"/>
              <a:t>May be reproduced ONLY for student use at the university level when used in conjunction with </a:t>
            </a:r>
            <a:r>
              <a:rPr lang="en-US" sz="1200" i="1" dirty="0"/>
              <a:t>Software Engineering: A Practitioner's Approach, 6/e. </a:t>
            </a:r>
            <a:r>
              <a:rPr lang="en-US" sz="1200" dirty="0"/>
              <a:t>Any other reproduction or use is prohibited without the express written permission of the author.</a:t>
            </a:r>
          </a:p>
          <a:p>
            <a:endParaRPr lang="en-US" sz="1200" dirty="0"/>
          </a:p>
          <a:p>
            <a:r>
              <a:rPr lang="en-US" sz="1200" dirty="0"/>
              <a:t>All copyright information MUST appear if these slides are posted on a website for student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0645A-BB33-4198-B759-B079FF14C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281113"/>
            <a:ext cx="5794375" cy="166687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/>
              <a:t>Selective Testing</a:t>
            </a:r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3130550" y="4643438"/>
            <a:ext cx="0" cy="1714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854575" y="1954213"/>
            <a:ext cx="0" cy="26193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4572000" y="2286000"/>
            <a:ext cx="546100" cy="2571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4" name="Group 6"/>
          <p:cNvGrpSpPr>
            <a:grpSpLocks/>
          </p:cNvGrpSpPr>
          <p:nvPr/>
        </p:nvGrpSpPr>
        <p:grpSpPr bwMode="auto">
          <a:xfrm>
            <a:off x="5130800" y="2357438"/>
            <a:ext cx="1524000" cy="73025"/>
            <a:chOff x="2976" y="1152"/>
            <a:chExt cx="960" cy="41"/>
          </a:xfrm>
        </p:grpSpPr>
        <p:sp>
          <p:nvSpPr>
            <p:cNvPr id="19536" name="Freeform 7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7" name="Line 8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845050" y="2586038"/>
            <a:ext cx="0" cy="1428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4673600" y="2757488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4673600" y="2757488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3962400" y="2951163"/>
            <a:ext cx="6731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3784600" y="3143250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3784600" y="3143250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3187700" y="3336925"/>
            <a:ext cx="5969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5029200" y="2951163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3956050" y="2943225"/>
            <a:ext cx="0" cy="20002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765800" y="3257550"/>
            <a:ext cx="546100" cy="2571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6051550" y="2943225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194050" y="3357563"/>
            <a:ext cx="0" cy="1714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3009900" y="3557588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8225791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3009900" y="3557588"/>
            <a:ext cx="522288" cy="201612"/>
          </a:xfrm>
          <a:custGeom>
            <a:avLst/>
            <a:gdLst>
              <a:gd name="T0" fmla="*/ 0 w 329"/>
              <a:gd name="T1" fmla="*/ 356528520 h 113"/>
              <a:gd name="T2" fmla="*/ 282257770 w 329"/>
              <a:gd name="T3" fmla="*/ 0 h 113"/>
              <a:gd name="T4" fmla="*/ 544354271 w 329"/>
              <a:gd name="T5" fmla="*/ 356528520 h 113"/>
              <a:gd name="T6" fmla="*/ 826612041 w 329"/>
              <a:gd name="T7" fmla="*/ 356528520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755900" y="3757613"/>
            <a:ext cx="230188" cy="315912"/>
          </a:xfrm>
          <a:custGeom>
            <a:avLst/>
            <a:gdLst>
              <a:gd name="T0" fmla="*/ 362903288 w 145"/>
              <a:gd name="T1" fmla="*/ 0 h 177"/>
              <a:gd name="T2" fmla="*/ 0 w 145"/>
              <a:gd name="T3" fmla="*/ 0 h 177"/>
              <a:gd name="T4" fmla="*/ 0 w 145"/>
              <a:gd name="T5" fmla="*/ 56065812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3536950" y="37719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251200" y="4114800"/>
            <a:ext cx="5461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2489200" y="4114800"/>
            <a:ext cx="5334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2762250" y="4414838"/>
            <a:ext cx="0" cy="18573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3536950" y="44148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4140200" y="3336925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4559300" y="3557588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4559300" y="3557588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4292600" y="3757613"/>
            <a:ext cx="230188" cy="315912"/>
          </a:xfrm>
          <a:custGeom>
            <a:avLst/>
            <a:gdLst>
              <a:gd name="T0" fmla="*/ 362903288 w 145"/>
              <a:gd name="T1" fmla="*/ 0 h 177"/>
              <a:gd name="T2" fmla="*/ 0 w 145"/>
              <a:gd name="T3" fmla="*/ 0 h 177"/>
              <a:gd name="T4" fmla="*/ 0 w 145"/>
              <a:gd name="T5" fmla="*/ 56065812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5073650" y="37719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4800600" y="4114800"/>
            <a:ext cx="5461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4025900" y="4114800"/>
            <a:ext cx="5461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4298950" y="44148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5073650" y="44148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4711700" y="46228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4730750" y="33432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4305300" y="4622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4648200" y="4600575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3111500" y="4600575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4679950" y="46291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 flipH="1">
            <a:off x="4013200" y="48514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3149600" y="4851400"/>
            <a:ext cx="812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3962400" y="482917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Freeform 47"/>
          <p:cNvSpPr>
            <a:spLocks/>
          </p:cNvSpPr>
          <p:nvPr/>
        </p:nvSpPr>
        <p:spPr bwMode="auto">
          <a:xfrm>
            <a:off x="3987800" y="4872038"/>
            <a:ext cx="534988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1251 h 129"/>
              <a:gd name="T4" fmla="*/ 846773291 w 337"/>
              <a:gd name="T5" fmla="*/ 407561251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508500" y="508635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6051550" y="3543300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4572000" y="5108575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Freeform 51"/>
          <p:cNvSpPr>
            <a:spLocks/>
          </p:cNvSpPr>
          <p:nvPr/>
        </p:nvSpPr>
        <p:spPr bwMode="auto">
          <a:xfrm>
            <a:off x="4356100" y="5357813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Freeform 52"/>
          <p:cNvSpPr>
            <a:spLocks/>
          </p:cNvSpPr>
          <p:nvPr/>
        </p:nvSpPr>
        <p:spPr bwMode="auto">
          <a:xfrm>
            <a:off x="4356100" y="5357813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V="1">
            <a:off x="4527550" y="5100638"/>
            <a:ext cx="0" cy="2571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Freeform 54"/>
          <p:cNvSpPr>
            <a:spLocks/>
          </p:cNvSpPr>
          <p:nvPr/>
        </p:nvSpPr>
        <p:spPr bwMode="auto">
          <a:xfrm>
            <a:off x="4699000" y="2400300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4483100" y="5757863"/>
            <a:ext cx="65088" cy="230187"/>
            <a:chOff x="2568" y="3056"/>
            <a:chExt cx="41" cy="129"/>
          </a:xfrm>
        </p:grpSpPr>
        <p:sp>
          <p:nvSpPr>
            <p:cNvPr id="19534" name="Freeform 56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Line 57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12" name="Line 58"/>
          <p:cNvSpPr>
            <a:spLocks noChangeShapeType="1"/>
          </p:cNvSpPr>
          <p:nvPr/>
        </p:nvSpPr>
        <p:spPr bwMode="auto">
          <a:xfrm flipV="1">
            <a:off x="4527550" y="5743575"/>
            <a:ext cx="0" cy="128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Rectangle 59"/>
          <p:cNvSpPr>
            <a:spLocks noChangeArrowheads="1"/>
          </p:cNvSpPr>
          <p:nvPr/>
        </p:nvSpPr>
        <p:spPr bwMode="auto">
          <a:xfrm>
            <a:off x="6710363" y="4160838"/>
            <a:ext cx="1258887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loop &lt; 20 X</a:t>
            </a:r>
          </a:p>
        </p:txBody>
      </p:sp>
      <p:sp>
        <p:nvSpPr>
          <p:cNvPr id="19514" name="Freeform 60"/>
          <p:cNvSpPr>
            <a:spLocks/>
          </p:cNvSpPr>
          <p:nvPr/>
        </p:nvSpPr>
        <p:spPr bwMode="auto">
          <a:xfrm>
            <a:off x="4673600" y="29432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32072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Freeform 61"/>
          <p:cNvSpPr>
            <a:spLocks/>
          </p:cNvSpPr>
          <p:nvPr/>
        </p:nvSpPr>
        <p:spPr bwMode="auto">
          <a:xfrm>
            <a:off x="4673600" y="29432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32072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Freeform 62"/>
          <p:cNvSpPr>
            <a:spLocks/>
          </p:cNvSpPr>
          <p:nvPr/>
        </p:nvSpPr>
        <p:spPr bwMode="auto">
          <a:xfrm>
            <a:off x="3784600" y="33289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28520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Freeform 63"/>
          <p:cNvSpPr>
            <a:spLocks/>
          </p:cNvSpPr>
          <p:nvPr/>
        </p:nvSpPr>
        <p:spPr bwMode="auto">
          <a:xfrm>
            <a:off x="3784600" y="33289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28520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Freeform 64"/>
          <p:cNvSpPr>
            <a:spLocks/>
          </p:cNvSpPr>
          <p:nvPr/>
        </p:nvSpPr>
        <p:spPr bwMode="auto">
          <a:xfrm>
            <a:off x="3009900" y="3757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1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9" name="Freeform 65"/>
          <p:cNvSpPr>
            <a:spLocks/>
          </p:cNvSpPr>
          <p:nvPr/>
        </p:nvSpPr>
        <p:spPr bwMode="auto">
          <a:xfrm>
            <a:off x="3009900" y="3757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1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Freeform 66"/>
          <p:cNvSpPr>
            <a:spLocks/>
          </p:cNvSpPr>
          <p:nvPr/>
        </p:nvSpPr>
        <p:spPr bwMode="auto">
          <a:xfrm>
            <a:off x="4559300" y="3757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Freeform 67"/>
          <p:cNvSpPr>
            <a:spLocks/>
          </p:cNvSpPr>
          <p:nvPr/>
        </p:nvSpPr>
        <p:spPr bwMode="auto">
          <a:xfrm>
            <a:off x="4559300" y="37576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Freeform 68"/>
          <p:cNvSpPr>
            <a:spLocks/>
          </p:cNvSpPr>
          <p:nvPr/>
        </p:nvSpPr>
        <p:spPr bwMode="auto">
          <a:xfrm>
            <a:off x="4356100" y="55578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Freeform 69"/>
          <p:cNvSpPr>
            <a:spLocks/>
          </p:cNvSpPr>
          <p:nvPr/>
        </p:nvSpPr>
        <p:spPr bwMode="auto">
          <a:xfrm>
            <a:off x="4356100" y="55578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Line 70"/>
          <p:cNvSpPr>
            <a:spLocks noChangeShapeType="1"/>
          </p:cNvSpPr>
          <p:nvPr/>
        </p:nvSpPr>
        <p:spPr bwMode="auto">
          <a:xfrm>
            <a:off x="4914900" y="37655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5" name="AutoShape 71"/>
          <p:cNvSpPr>
            <a:spLocks noChangeArrowheads="1"/>
          </p:cNvSpPr>
          <p:nvPr/>
        </p:nvSpPr>
        <p:spPr bwMode="auto">
          <a:xfrm>
            <a:off x="4622800" y="271462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6" name="AutoShape 72"/>
          <p:cNvSpPr>
            <a:spLocks noChangeArrowheads="1"/>
          </p:cNvSpPr>
          <p:nvPr/>
        </p:nvSpPr>
        <p:spPr bwMode="auto">
          <a:xfrm>
            <a:off x="3733800" y="311467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7" name="AutoShape 73"/>
          <p:cNvSpPr>
            <a:spLocks noChangeArrowheads="1"/>
          </p:cNvSpPr>
          <p:nvPr/>
        </p:nvSpPr>
        <p:spPr bwMode="auto">
          <a:xfrm>
            <a:off x="2959100" y="352901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8" name="AutoShape 74"/>
          <p:cNvSpPr>
            <a:spLocks noChangeArrowheads="1"/>
          </p:cNvSpPr>
          <p:nvPr/>
        </p:nvSpPr>
        <p:spPr bwMode="auto">
          <a:xfrm>
            <a:off x="4508500" y="352901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9" name="AutoShape 75"/>
          <p:cNvSpPr>
            <a:spLocks noChangeArrowheads="1"/>
          </p:cNvSpPr>
          <p:nvPr/>
        </p:nvSpPr>
        <p:spPr bwMode="auto">
          <a:xfrm>
            <a:off x="4292600" y="532923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Line 76"/>
          <p:cNvSpPr>
            <a:spLocks noChangeShapeType="1"/>
          </p:cNvSpPr>
          <p:nvPr/>
        </p:nvSpPr>
        <p:spPr bwMode="auto">
          <a:xfrm>
            <a:off x="2781300" y="4629150"/>
            <a:ext cx="30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Line 77"/>
          <p:cNvSpPr>
            <a:spLocks noChangeShapeType="1"/>
          </p:cNvSpPr>
          <p:nvPr/>
        </p:nvSpPr>
        <p:spPr bwMode="auto">
          <a:xfrm>
            <a:off x="3175000" y="4629150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30" name="Rectangle 78"/>
          <p:cNvSpPr>
            <a:spLocks noChangeArrowheads="1"/>
          </p:cNvSpPr>
          <p:nvPr/>
        </p:nvSpPr>
        <p:spPr bwMode="auto">
          <a:xfrm>
            <a:off x="1930400" y="2281238"/>
            <a:ext cx="1831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folHlink"/>
                </a:solidFill>
                <a:latin typeface="Helvetica" pitchFamily="-128" charset="0"/>
              </a:rPr>
              <a:t>Selected path</a:t>
            </a: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9533" name="Line 79"/>
          <p:cNvSpPr>
            <a:spLocks noChangeShapeType="1"/>
          </p:cNvSpPr>
          <p:nvPr/>
        </p:nvSpPr>
        <p:spPr bwMode="auto">
          <a:xfrm>
            <a:off x="2859088" y="2647950"/>
            <a:ext cx="568325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38634-8363-4457-B351-C1233991583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5278438" cy="627063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Software Testing</a:t>
            </a: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2198688" y="4468813"/>
            <a:ext cx="5638800" cy="10287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2757488" y="4354513"/>
            <a:ext cx="4559300" cy="642937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5"/>
          <p:cNvGrpSpPr>
            <a:grpSpLocks/>
          </p:cNvGrpSpPr>
          <p:nvPr/>
        </p:nvGrpSpPr>
        <p:grpSpPr bwMode="auto">
          <a:xfrm>
            <a:off x="2008188" y="2211388"/>
            <a:ext cx="2224087" cy="2516187"/>
            <a:chOff x="952" y="1072"/>
            <a:chExt cx="1401" cy="1409"/>
          </a:xfrm>
        </p:grpSpPr>
        <p:sp>
          <p:nvSpPr>
            <p:cNvPr id="20496" name="Freeform 6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>
                <a:gd name="T0" fmla="*/ 1296 w 1297"/>
                <a:gd name="T1" fmla="*/ 0 h 537"/>
                <a:gd name="T2" fmla="*/ 384 w 1297"/>
                <a:gd name="T3" fmla="*/ 0 h 537"/>
                <a:gd name="T4" fmla="*/ 0 w 1297"/>
                <a:gd name="T5" fmla="*/ 536 h 537"/>
                <a:gd name="T6" fmla="*/ 936 w 1297"/>
                <a:gd name="T7" fmla="*/ 536 h 537"/>
                <a:gd name="T8" fmla="*/ 1296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Freeform 7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>
                <a:gd name="T0" fmla="*/ 0 w 1401"/>
                <a:gd name="T1" fmla="*/ 8 h 889"/>
                <a:gd name="T2" fmla="*/ 1400 w 1401"/>
                <a:gd name="T3" fmla="*/ 888 h 889"/>
                <a:gd name="T4" fmla="*/ 928 w 1401"/>
                <a:gd name="T5" fmla="*/ 0 h 889"/>
                <a:gd name="T6" fmla="*/ 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8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>
                <a:gd name="T0" fmla="*/ 464 w 465"/>
                <a:gd name="T1" fmla="*/ 1408 h 1409"/>
                <a:gd name="T2" fmla="*/ 0 w 465"/>
                <a:gd name="T3" fmla="*/ 528 h 1409"/>
                <a:gd name="T4" fmla="*/ 360 w 465"/>
                <a:gd name="T5" fmla="*/ 0 h 1409"/>
                <a:gd name="T6" fmla="*/ 464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8" name="Group 9"/>
          <p:cNvGrpSpPr>
            <a:grpSpLocks/>
          </p:cNvGrpSpPr>
          <p:nvPr/>
        </p:nvGrpSpPr>
        <p:grpSpPr bwMode="auto">
          <a:xfrm>
            <a:off x="5716588" y="2182813"/>
            <a:ext cx="2224087" cy="2516187"/>
            <a:chOff x="3288" y="1056"/>
            <a:chExt cx="1401" cy="1409"/>
          </a:xfrm>
        </p:grpSpPr>
        <p:sp>
          <p:nvSpPr>
            <p:cNvPr id="20493" name="Freeform 10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>
                <a:gd name="T0" fmla="*/ 0 w 1297"/>
                <a:gd name="T1" fmla="*/ 0 h 537"/>
                <a:gd name="T2" fmla="*/ 912 w 1297"/>
                <a:gd name="T3" fmla="*/ 0 h 537"/>
                <a:gd name="T4" fmla="*/ 1296 w 1297"/>
                <a:gd name="T5" fmla="*/ 536 h 537"/>
                <a:gd name="T6" fmla="*/ 360 w 1297"/>
                <a:gd name="T7" fmla="*/ 536 h 537"/>
                <a:gd name="T8" fmla="*/ 0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Freeform 11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>
                <a:gd name="T0" fmla="*/ 1400 w 1401"/>
                <a:gd name="T1" fmla="*/ 8 h 889"/>
                <a:gd name="T2" fmla="*/ 0 w 1401"/>
                <a:gd name="T3" fmla="*/ 888 h 889"/>
                <a:gd name="T4" fmla="*/ 472 w 1401"/>
                <a:gd name="T5" fmla="*/ 0 h 889"/>
                <a:gd name="T6" fmla="*/ 140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12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>
                <a:gd name="T0" fmla="*/ 0 w 465"/>
                <a:gd name="T1" fmla="*/ 1408 h 1409"/>
                <a:gd name="T2" fmla="*/ 464 w 465"/>
                <a:gd name="T3" fmla="*/ 528 h 1409"/>
                <a:gd name="T4" fmla="*/ 104 w 465"/>
                <a:gd name="T5" fmla="*/ 0 h 1409"/>
                <a:gd name="T6" fmla="*/ 0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4445000" y="448627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Helvetica" pitchFamily="-128" charset="0"/>
              </a:rPr>
              <a:t>Methods</a:t>
            </a:r>
            <a:endParaRPr lang="en-US" sz="1800">
              <a:solidFill>
                <a:srgbClr val="6E0043"/>
              </a:solidFill>
              <a:latin typeface="Helvetica" pitchFamily="-128" charset="0"/>
            </a:endParaRP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4394200" y="5086350"/>
            <a:ext cx="1209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Helvetica" pitchFamily="-128" charset="0"/>
              </a:rPr>
              <a:t>Strategies</a:t>
            </a:r>
            <a:endParaRPr lang="en-US" sz="1800">
              <a:latin typeface="Helvetica" pitchFamily="-128" charset="0"/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2438400" y="2314575"/>
            <a:ext cx="1374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800">
                <a:solidFill>
                  <a:schemeClr val="folHlink"/>
                </a:solidFill>
                <a:latin typeface="Helvetica" pitchFamily="-128" charset="0"/>
              </a:rPr>
              <a:t>white-box</a:t>
            </a:r>
          </a:p>
          <a:p>
            <a:r>
              <a:rPr lang="en-US" sz="1800">
                <a:solidFill>
                  <a:schemeClr val="folHlink"/>
                </a:solidFill>
                <a:latin typeface="Helvetica" pitchFamily="-128" charset="0"/>
              </a:rPr>
              <a:t>methods      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6172200" y="2286000"/>
            <a:ext cx="1374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pitchFamily="-128" charset="0"/>
              </a:rPr>
              <a:t>black-box</a:t>
            </a:r>
          </a:p>
          <a:p>
            <a:pPr algn="ctr"/>
            <a:r>
              <a:rPr lang="en-US" sz="1800">
                <a:solidFill>
                  <a:schemeClr val="folHlink"/>
                </a:solidFill>
                <a:latin typeface="Helvetica" pitchFamily="-128" charset="0"/>
              </a:rPr>
              <a:t>   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ED8C653-0A61-493D-8D9A-644C6CC52B49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1374576"/>
            <a:ext cx="6816725" cy="301824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Testing Strategy</a:t>
            </a:r>
          </a:p>
        </p:txBody>
      </p:sp>
      <p:pic>
        <p:nvPicPr>
          <p:cNvPr id="9221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198316"/>
            <a:ext cx="4762500" cy="380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547813" y="1805410"/>
            <a:ext cx="107882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unit test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6410001" y="1867917"/>
            <a:ext cx="1380185" cy="551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test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6872507" y="5468367"/>
            <a:ext cx="1267974" cy="551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validation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test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1459663" y="5454080"/>
            <a:ext cx="993861" cy="551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xmlns="" val="369100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19187"/>
            <a:ext cx="6705600" cy="6334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38C624F-8EB7-46A8-B9F1-20A44B2F26BF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  <p:pic>
        <p:nvPicPr>
          <p:cNvPr id="10245" name="Picture 4" descr="IM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0756"/>
            <a:ext cx="7416800" cy="42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4635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666FABDF-1550-478C-86C0-C8906087C5E5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42988"/>
            <a:ext cx="6705600" cy="633412"/>
          </a:xfrm>
        </p:spPr>
        <p:txBody>
          <a:bodyPr/>
          <a:lstStyle/>
          <a:p>
            <a:pPr eaLnBrk="1" hangingPunct="1"/>
            <a:r>
              <a:rPr lang="en-US" smtClean="0"/>
              <a:t>White-box Testing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934200" cy="41910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Uses the control structure part of component-level design to derive the test cases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These test cases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Guarantee that </a:t>
            </a:r>
            <a:r>
              <a:rPr lang="en-US" sz="1800" u="sng" smtClean="0"/>
              <a:t>all independent paths</a:t>
            </a:r>
            <a:r>
              <a:rPr lang="en-US" sz="1800" smtClean="0"/>
              <a:t> within a module have been exercised at least once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Exercise all logical decisions on their true and false sides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Execute all loops at their boundaries and within their operational bounds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Exercise internal data structures to ensure their validity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1800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270125" y="5851525"/>
            <a:ext cx="598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“Bugs lurk in corners and congregate at boundaries”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810F93-9A2E-4D25-A70F-673D58571DD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427672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White-Box Testing</a:t>
            </a:r>
          </a:p>
        </p:txBody>
      </p:sp>
      <p:sp>
        <p:nvSpPr>
          <p:cNvPr id="22533" name="Oval 3"/>
          <p:cNvSpPr>
            <a:spLocks noChangeArrowheads="1"/>
          </p:cNvSpPr>
          <p:nvPr/>
        </p:nvSpPr>
        <p:spPr bwMode="auto">
          <a:xfrm>
            <a:off x="5300663" y="2413000"/>
            <a:ext cx="63500" cy="1143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5287963" y="2398713"/>
            <a:ext cx="88900" cy="1428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5338763" y="2555875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5160963" y="2698750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5148263" y="2684463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5338763" y="2927350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 flipH="1">
            <a:off x="4767263" y="3113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4602163" y="3313113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4589463" y="3298825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5719763" y="3341688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5707063" y="3327400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4779963" y="311308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 flipH="1">
            <a:off x="5541963" y="3113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>
            <a:off x="5897563" y="311308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>
            <a:off x="4779963" y="3541713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18"/>
          <p:cNvSpPr>
            <a:spLocks noChangeShapeType="1"/>
          </p:cNvSpPr>
          <p:nvPr/>
        </p:nvSpPr>
        <p:spPr bwMode="auto">
          <a:xfrm>
            <a:off x="5897563" y="357028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19"/>
          <p:cNvSpPr>
            <a:spLocks noChangeShapeType="1"/>
          </p:cNvSpPr>
          <p:nvPr/>
        </p:nvSpPr>
        <p:spPr bwMode="auto">
          <a:xfrm>
            <a:off x="4779963" y="3698875"/>
            <a:ext cx="1104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0"/>
          <p:cNvSpPr>
            <a:spLocks noChangeShapeType="1"/>
          </p:cNvSpPr>
          <p:nvPr/>
        </p:nvSpPr>
        <p:spPr bwMode="auto">
          <a:xfrm>
            <a:off x="5338763" y="3698875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1"/>
          <p:cNvSpPr>
            <a:spLocks noChangeArrowheads="1"/>
          </p:cNvSpPr>
          <p:nvPr/>
        </p:nvSpPr>
        <p:spPr bwMode="auto">
          <a:xfrm>
            <a:off x="5160963" y="3927475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22"/>
          <p:cNvSpPr>
            <a:spLocks noChangeArrowheads="1"/>
          </p:cNvSpPr>
          <p:nvPr/>
        </p:nvSpPr>
        <p:spPr bwMode="auto">
          <a:xfrm>
            <a:off x="5148263" y="3913188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3"/>
          <p:cNvSpPr>
            <a:spLocks noChangeShapeType="1"/>
          </p:cNvSpPr>
          <p:nvPr/>
        </p:nvSpPr>
        <p:spPr bwMode="auto">
          <a:xfrm>
            <a:off x="5338763" y="4156075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4"/>
          <p:cNvSpPr>
            <a:spLocks noChangeShapeType="1"/>
          </p:cNvSpPr>
          <p:nvPr/>
        </p:nvSpPr>
        <p:spPr bwMode="auto">
          <a:xfrm>
            <a:off x="5338763" y="4498975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5"/>
          <p:cNvSpPr>
            <a:spLocks noChangeShapeType="1"/>
          </p:cNvSpPr>
          <p:nvPr/>
        </p:nvSpPr>
        <p:spPr bwMode="auto">
          <a:xfrm>
            <a:off x="5338763" y="26130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6"/>
          <p:cNvSpPr>
            <a:spLocks noChangeShapeType="1"/>
          </p:cNvSpPr>
          <p:nvPr/>
        </p:nvSpPr>
        <p:spPr bwMode="auto">
          <a:xfrm>
            <a:off x="5338763" y="45561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7"/>
          <p:cNvSpPr>
            <a:spLocks noChangeShapeType="1"/>
          </p:cNvSpPr>
          <p:nvPr/>
        </p:nvSpPr>
        <p:spPr bwMode="auto">
          <a:xfrm>
            <a:off x="6215063" y="2613025"/>
            <a:ext cx="0" cy="1928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2428875" y="5097463"/>
            <a:ext cx="4668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... our goal is to ensure that all </a:t>
            </a: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2428875" y="5454650"/>
            <a:ext cx="4906963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statements and conditions have </a:t>
            </a:r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2428875" y="5811838"/>
            <a:ext cx="456882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been executed at least once ...</a:t>
            </a:r>
          </a:p>
        </p:txBody>
      </p:sp>
      <p:sp>
        <p:nvSpPr>
          <p:cNvPr id="22561" name="AutoShape 31"/>
          <p:cNvSpPr>
            <a:spLocks noChangeArrowheads="1"/>
          </p:cNvSpPr>
          <p:nvPr/>
        </p:nvSpPr>
        <p:spPr bwMode="auto">
          <a:xfrm>
            <a:off x="5110163" y="2984500"/>
            <a:ext cx="444500" cy="271463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AutoShape 32"/>
          <p:cNvSpPr>
            <a:spLocks noChangeArrowheads="1"/>
          </p:cNvSpPr>
          <p:nvPr/>
        </p:nvSpPr>
        <p:spPr bwMode="auto">
          <a:xfrm>
            <a:off x="5110163" y="4398963"/>
            <a:ext cx="444500" cy="271462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33"/>
          <p:cNvSpPr>
            <a:spLocks noChangeShapeType="1"/>
          </p:cNvSpPr>
          <p:nvPr/>
        </p:nvSpPr>
        <p:spPr bwMode="auto">
          <a:xfrm>
            <a:off x="5338763" y="4713288"/>
            <a:ext cx="0" cy="357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564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20685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0DAC0-5585-4407-BB3C-D0B795A50E8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292100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Why Cover?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2438400" y="1905000"/>
            <a:ext cx="574198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logic errors and incorrect assumptions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2438400" y="2262188"/>
            <a:ext cx="5424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are inversely proportional to a path's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2438400" y="2617788"/>
            <a:ext cx="306546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execution probability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2233613" y="2568575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2438400" y="3330575"/>
            <a:ext cx="140493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we often 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3810000" y="3330575"/>
            <a:ext cx="10334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u="sng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believe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4876800" y="3330575"/>
            <a:ext cx="26082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that a path is not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2438400" y="3686175"/>
            <a:ext cx="564038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likely to be executed;  in fact, reality is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438400" y="4041775"/>
            <a:ext cx="32004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often counter intuitive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2233613" y="3990975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2438400" y="4752975"/>
            <a:ext cx="54927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typographical errors are random;  it's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2438400" y="5108575"/>
            <a:ext cx="548798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likely that untested paths will contain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2438400" y="5464175"/>
            <a:ext cx="8810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some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grpSp>
        <p:nvGrpSpPr>
          <p:cNvPr id="23570" name="Group 16"/>
          <p:cNvGrpSpPr>
            <a:grpSpLocks/>
          </p:cNvGrpSpPr>
          <p:nvPr/>
        </p:nvGrpSpPr>
        <p:grpSpPr bwMode="auto">
          <a:xfrm>
            <a:off x="1919288" y="4765675"/>
            <a:ext cx="241300" cy="271463"/>
            <a:chOff x="1080" y="2442"/>
            <a:chExt cx="152" cy="152"/>
          </a:xfrm>
        </p:grpSpPr>
        <p:sp>
          <p:nvSpPr>
            <p:cNvPr id="23577" name="Rectangle 17"/>
            <p:cNvSpPr>
              <a:spLocks noChangeArrowheads="1"/>
            </p:cNvSpPr>
            <p:nvPr/>
          </p:nvSpPr>
          <p:spPr bwMode="auto">
            <a:xfrm>
              <a:off x="1096" y="2458"/>
              <a:ext cx="136" cy="136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Rectangle 18"/>
            <p:cNvSpPr>
              <a:spLocks noChangeArrowheads="1"/>
            </p:cNvSpPr>
            <p:nvPr/>
          </p:nvSpPr>
          <p:spPr bwMode="auto">
            <a:xfrm>
              <a:off x="1080" y="2442"/>
              <a:ext cx="128" cy="136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1919288" y="3328988"/>
            <a:ext cx="241300" cy="269875"/>
            <a:chOff x="1080" y="1637"/>
            <a:chExt cx="152" cy="151"/>
          </a:xfrm>
        </p:grpSpPr>
        <p:sp>
          <p:nvSpPr>
            <p:cNvPr id="23575" name="Rectangle 20"/>
            <p:cNvSpPr>
              <a:spLocks noChangeArrowheads="1"/>
            </p:cNvSpPr>
            <p:nvPr/>
          </p:nvSpPr>
          <p:spPr bwMode="auto">
            <a:xfrm>
              <a:off x="1096" y="1653"/>
              <a:ext cx="136" cy="135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Rectangle 21"/>
            <p:cNvSpPr>
              <a:spLocks noChangeArrowheads="1"/>
            </p:cNvSpPr>
            <p:nvPr/>
          </p:nvSpPr>
          <p:spPr bwMode="auto">
            <a:xfrm>
              <a:off x="1080" y="1637"/>
              <a:ext cx="128" cy="136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2" name="Group 22"/>
          <p:cNvGrpSpPr>
            <a:grpSpLocks/>
          </p:cNvGrpSpPr>
          <p:nvPr/>
        </p:nvGrpSpPr>
        <p:grpSpPr bwMode="auto">
          <a:xfrm>
            <a:off x="1919288" y="1890713"/>
            <a:ext cx="241300" cy="269875"/>
            <a:chOff x="1080" y="832"/>
            <a:chExt cx="152" cy="151"/>
          </a:xfrm>
        </p:grpSpPr>
        <p:sp>
          <p:nvSpPr>
            <p:cNvPr id="23573" name="Rectangle 23"/>
            <p:cNvSpPr>
              <a:spLocks noChangeArrowheads="1"/>
            </p:cNvSpPr>
            <p:nvPr/>
          </p:nvSpPr>
          <p:spPr bwMode="auto">
            <a:xfrm>
              <a:off x="1096" y="848"/>
              <a:ext cx="136" cy="135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Rectangle 24"/>
            <p:cNvSpPr>
              <a:spLocks noChangeArrowheads="1"/>
            </p:cNvSpPr>
            <p:nvPr/>
          </p:nvSpPr>
          <p:spPr bwMode="auto">
            <a:xfrm>
              <a:off x="1080" y="832"/>
              <a:ext cx="128" cy="127"/>
            </a:xfrm>
            <a:prstGeom prst="rect">
              <a:avLst/>
            </a:prstGeom>
            <a:solidFill>
              <a:schemeClr val="fol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873B5FAB-5CE1-4147-89B3-C4A6ECA7E652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BPT: Flow Graph Notation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80772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smtClean="0"/>
              <a:t>A circle in a graph represents a </a:t>
            </a:r>
            <a:r>
              <a:rPr lang="en-US" sz="2000" u="sng" smtClean="0"/>
              <a:t>node</a:t>
            </a:r>
            <a:r>
              <a:rPr lang="en-US" sz="2000" smtClean="0"/>
              <a:t>, which stands for a </a:t>
            </a:r>
            <a:r>
              <a:rPr lang="en-US" sz="2000" u="sng" smtClean="0"/>
              <a:t>sequence</a:t>
            </a:r>
            <a:r>
              <a:rPr lang="en-US" sz="2000" smtClean="0"/>
              <a:t> of one or more procedural statements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smtClean="0"/>
              <a:t>A node containing a simple conditional expression is referred to as a </a:t>
            </a:r>
            <a:r>
              <a:rPr lang="en-US" sz="2000" u="sng" smtClean="0"/>
              <a:t>predicate node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smtClean="0"/>
              <a:t>Each </a:t>
            </a:r>
            <a:r>
              <a:rPr lang="en-US" sz="1800" u="sng" smtClean="0"/>
              <a:t>compound condition</a:t>
            </a:r>
            <a:r>
              <a:rPr lang="en-US" sz="1800" smtClean="0"/>
              <a:t> in a conditional expression containing one or more Boolean operators (e.g., and, or) is represented by a separate predicate node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smtClean="0"/>
              <a:t>A predicate node has </a:t>
            </a:r>
            <a:r>
              <a:rPr lang="en-US" sz="1800" u="sng" smtClean="0"/>
              <a:t>two</a:t>
            </a:r>
            <a:r>
              <a:rPr lang="en-US" sz="1800" smtClean="0"/>
              <a:t> edges leading out from it (True and False)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smtClean="0"/>
              <a:t>An </a:t>
            </a:r>
            <a:r>
              <a:rPr lang="en-US" sz="2000" u="sng" smtClean="0"/>
              <a:t>edge</a:t>
            </a:r>
            <a:r>
              <a:rPr lang="en-US" sz="2000" smtClean="0"/>
              <a:t>, or a link, is a an arrow representing flow of control in a specific direction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smtClean="0"/>
              <a:t>An edge must start and terminate at a node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smtClean="0"/>
              <a:t>An edge does not intersect or cross over another edge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smtClean="0"/>
              <a:t>Areas bounded by a set of edges and nodes are called </a:t>
            </a:r>
            <a:r>
              <a:rPr lang="en-US" sz="2000" u="sng" smtClean="0"/>
              <a:t>regions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smtClean="0"/>
              <a:t>When counting regions, include the area outside the graph as a region, too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E744DF1E-9464-4027-8837-875F61E4985D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BPT: Flow Graph Example</a:t>
            </a:r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1905000" y="2057400"/>
            <a:ext cx="838200" cy="3651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1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905000" y="2819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2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133600" y="13716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0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905000" y="3368675"/>
            <a:ext cx="838200" cy="3651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3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3048000" y="4191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4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048000" y="4953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5</a:t>
            </a: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1066800" y="4191000"/>
            <a:ext cx="838200" cy="3651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6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533400" y="4953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7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1752600" y="4953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8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1066800" y="56388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9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2362200" y="64008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10</a:t>
            </a:r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76200" y="62484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11</a:t>
            </a:r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23622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286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H="1">
            <a:off x="1447800" y="3657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2514600" y="3657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3429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H="1">
            <a:off x="914400" y="4495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1676400" y="4495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>
            <a:off x="914400" y="5257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 flipH="1">
            <a:off x="1676400" y="5257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1676400" y="594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 flipH="1">
            <a:off x="2971800" y="5257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H="1">
            <a:off x="3048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>
            <a:off x="304800" y="22098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>
            <a:off x="3200400" y="655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 flipV="1">
            <a:off x="4267200" y="1905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 flipH="1">
            <a:off x="23622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Oval 32"/>
          <p:cNvSpPr>
            <a:spLocks noChangeArrowheads="1"/>
          </p:cNvSpPr>
          <p:nvPr/>
        </p:nvSpPr>
        <p:spPr bwMode="auto">
          <a:xfrm>
            <a:off x="6858000" y="2057400"/>
            <a:ext cx="457200" cy="36512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1</a:t>
            </a:r>
          </a:p>
        </p:txBody>
      </p:sp>
      <p:sp>
        <p:nvSpPr>
          <p:cNvPr id="25634" name="Oval 33"/>
          <p:cNvSpPr>
            <a:spLocks noChangeArrowheads="1"/>
          </p:cNvSpPr>
          <p:nvPr/>
        </p:nvSpPr>
        <p:spPr bwMode="auto">
          <a:xfrm>
            <a:off x="6858000" y="28194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2</a:t>
            </a:r>
          </a:p>
        </p:txBody>
      </p:sp>
      <p:sp>
        <p:nvSpPr>
          <p:cNvPr id="25635" name="Oval 34"/>
          <p:cNvSpPr>
            <a:spLocks noChangeArrowheads="1"/>
          </p:cNvSpPr>
          <p:nvPr/>
        </p:nvSpPr>
        <p:spPr bwMode="auto">
          <a:xfrm>
            <a:off x="6858000" y="3581400"/>
            <a:ext cx="457200" cy="36512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3</a:t>
            </a:r>
          </a:p>
        </p:txBody>
      </p:sp>
      <p:sp>
        <p:nvSpPr>
          <p:cNvPr id="25636" name="Oval 35"/>
          <p:cNvSpPr>
            <a:spLocks noChangeArrowheads="1"/>
          </p:cNvSpPr>
          <p:nvPr/>
        </p:nvSpPr>
        <p:spPr bwMode="auto">
          <a:xfrm>
            <a:off x="8153400" y="42672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4</a:t>
            </a:r>
          </a:p>
        </p:txBody>
      </p:sp>
      <p:sp>
        <p:nvSpPr>
          <p:cNvPr id="25637" name="Oval 36"/>
          <p:cNvSpPr>
            <a:spLocks noChangeArrowheads="1"/>
          </p:cNvSpPr>
          <p:nvPr/>
        </p:nvSpPr>
        <p:spPr bwMode="auto">
          <a:xfrm>
            <a:off x="5791200" y="4191000"/>
            <a:ext cx="457200" cy="36512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6</a:t>
            </a:r>
          </a:p>
        </p:txBody>
      </p:sp>
      <p:sp>
        <p:nvSpPr>
          <p:cNvPr id="25638" name="Oval 37"/>
          <p:cNvSpPr>
            <a:spLocks noChangeArrowheads="1"/>
          </p:cNvSpPr>
          <p:nvPr/>
        </p:nvSpPr>
        <p:spPr bwMode="auto">
          <a:xfrm>
            <a:off x="5181600" y="51054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7</a:t>
            </a:r>
          </a:p>
        </p:txBody>
      </p:sp>
      <p:sp>
        <p:nvSpPr>
          <p:cNvPr id="25639" name="Oval 38"/>
          <p:cNvSpPr>
            <a:spLocks noChangeArrowheads="1"/>
          </p:cNvSpPr>
          <p:nvPr/>
        </p:nvSpPr>
        <p:spPr bwMode="auto">
          <a:xfrm>
            <a:off x="6477000" y="51054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8</a:t>
            </a:r>
          </a:p>
        </p:txBody>
      </p:sp>
      <p:sp>
        <p:nvSpPr>
          <p:cNvPr id="25640" name="Oval 39"/>
          <p:cNvSpPr>
            <a:spLocks noChangeArrowheads="1"/>
          </p:cNvSpPr>
          <p:nvPr/>
        </p:nvSpPr>
        <p:spPr bwMode="auto">
          <a:xfrm>
            <a:off x="8153400" y="51054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5</a:t>
            </a:r>
          </a:p>
        </p:txBody>
      </p:sp>
      <p:sp>
        <p:nvSpPr>
          <p:cNvPr id="25641" name="Oval 40"/>
          <p:cNvSpPr>
            <a:spLocks noChangeArrowheads="1"/>
          </p:cNvSpPr>
          <p:nvPr/>
        </p:nvSpPr>
        <p:spPr bwMode="auto">
          <a:xfrm>
            <a:off x="5943600" y="58674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9</a:t>
            </a:r>
          </a:p>
        </p:txBody>
      </p:sp>
      <p:sp>
        <p:nvSpPr>
          <p:cNvPr id="25642" name="Oval 41"/>
          <p:cNvSpPr>
            <a:spLocks noChangeArrowheads="1"/>
          </p:cNvSpPr>
          <p:nvPr/>
        </p:nvSpPr>
        <p:spPr bwMode="auto">
          <a:xfrm>
            <a:off x="6934200" y="64008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10</a:t>
            </a:r>
          </a:p>
        </p:txBody>
      </p:sp>
      <p:sp>
        <p:nvSpPr>
          <p:cNvPr id="25643" name="Oval 42"/>
          <p:cNvSpPr>
            <a:spLocks noChangeArrowheads="1"/>
          </p:cNvSpPr>
          <p:nvPr/>
        </p:nvSpPr>
        <p:spPr bwMode="auto">
          <a:xfrm>
            <a:off x="4800600" y="64008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11</a:t>
            </a:r>
          </a:p>
        </p:txBody>
      </p:sp>
      <p:sp>
        <p:nvSpPr>
          <p:cNvPr id="25644" name="Line 43"/>
          <p:cNvSpPr>
            <a:spLocks noChangeShapeType="1"/>
          </p:cNvSpPr>
          <p:nvPr/>
        </p:nvSpPr>
        <p:spPr bwMode="auto">
          <a:xfrm>
            <a:off x="7086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44"/>
          <p:cNvSpPr>
            <a:spLocks noChangeShapeType="1"/>
          </p:cNvSpPr>
          <p:nvPr/>
        </p:nvSpPr>
        <p:spPr bwMode="auto">
          <a:xfrm>
            <a:off x="7086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45"/>
          <p:cNvSpPr>
            <a:spLocks noChangeShapeType="1"/>
          </p:cNvSpPr>
          <p:nvPr/>
        </p:nvSpPr>
        <p:spPr bwMode="auto">
          <a:xfrm flipH="1">
            <a:off x="6248400" y="3886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6"/>
          <p:cNvSpPr>
            <a:spLocks noChangeShapeType="1"/>
          </p:cNvSpPr>
          <p:nvPr/>
        </p:nvSpPr>
        <p:spPr bwMode="auto">
          <a:xfrm>
            <a:off x="73152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Line 47"/>
          <p:cNvSpPr>
            <a:spLocks noChangeShapeType="1"/>
          </p:cNvSpPr>
          <p:nvPr/>
        </p:nvSpPr>
        <p:spPr bwMode="auto">
          <a:xfrm flipH="1">
            <a:off x="5486400" y="4495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Line 48"/>
          <p:cNvSpPr>
            <a:spLocks noChangeShapeType="1"/>
          </p:cNvSpPr>
          <p:nvPr/>
        </p:nvSpPr>
        <p:spPr bwMode="auto">
          <a:xfrm>
            <a:off x="6172200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Line 49"/>
          <p:cNvSpPr>
            <a:spLocks noChangeShapeType="1"/>
          </p:cNvSpPr>
          <p:nvPr/>
        </p:nvSpPr>
        <p:spPr bwMode="auto">
          <a:xfrm>
            <a:off x="5486400" y="5486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50"/>
          <p:cNvSpPr>
            <a:spLocks noChangeShapeType="1"/>
          </p:cNvSpPr>
          <p:nvPr/>
        </p:nvSpPr>
        <p:spPr bwMode="auto">
          <a:xfrm flipH="1">
            <a:off x="6324600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51"/>
          <p:cNvSpPr>
            <a:spLocks noChangeShapeType="1"/>
          </p:cNvSpPr>
          <p:nvPr/>
        </p:nvSpPr>
        <p:spPr bwMode="auto">
          <a:xfrm>
            <a:off x="6400800" y="6172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52"/>
          <p:cNvSpPr>
            <a:spLocks noChangeShapeType="1"/>
          </p:cNvSpPr>
          <p:nvPr/>
        </p:nvSpPr>
        <p:spPr bwMode="auto">
          <a:xfrm flipH="1">
            <a:off x="7315200" y="54864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Line 53"/>
          <p:cNvSpPr>
            <a:spLocks noChangeShapeType="1"/>
          </p:cNvSpPr>
          <p:nvPr/>
        </p:nvSpPr>
        <p:spPr bwMode="auto">
          <a:xfrm>
            <a:off x="83820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Line 54"/>
          <p:cNvSpPr>
            <a:spLocks noChangeShapeType="1"/>
          </p:cNvSpPr>
          <p:nvPr/>
        </p:nvSpPr>
        <p:spPr bwMode="auto">
          <a:xfrm flipH="1">
            <a:off x="50292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Line 55"/>
          <p:cNvSpPr>
            <a:spLocks noChangeShapeType="1"/>
          </p:cNvSpPr>
          <p:nvPr/>
        </p:nvSpPr>
        <p:spPr bwMode="auto">
          <a:xfrm>
            <a:off x="5029200" y="2209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Line 56"/>
          <p:cNvSpPr>
            <a:spLocks noChangeShapeType="1"/>
          </p:cNvSpPr>
          <p:nvPr/>
        </p:nvSpPr>
        <p:spPr bwMode="auto">
          <a:xfrm flipV="1">
            <a:off x="7391400" y="5791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Line 57"/>
          <p:cNvSpPr>
            <a:spLocks noChangeShapeType="1"/>
          </p:cNvSpPr>
          <p:nvPr/>
        </p:nvSpPr>
        <p:spPr bwMode="auto">
          <a:xfrm flipV="1">
            <a:off x="89154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58"/>
          <p:cNvSpPr>
            <a:spLocks noChangeShapeType="1"/>
          </p:cNvSpPr>
          <p:nvPr/>
        </p:nvSpPr>
        <p:spPr bwMode="auto">
          <a:xfrm flipH="1" flipV="1">
            <a:off x="7315200" y="2286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Text Box 59"/>
          <p:cNvSpPr txBox="1">
            <a:spLocks noChangeArrowheads="1"/>
          </p:cNvSpPr>
          <p:nvPr/>
        </p:nvSpPr>
        <p:spPr bwMode="auto">
          <a:xfrm>
            <a:off x="5791200" y="50704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R1</a:t>
            </a:r>
          </a:p>
        </p:txBody>
      </p:sp>
      <p:sp>
        <p:nvSpPr>
          <p:cNvPr id="25661" name="Text Box 60"/>
          <p:cNvSpPr txBox="1">
            <a:spLocks noChangeArrowheads="1"/>
          </p:cNvSpPr>
          <p:nvPr/>
        </p:nvSpPr>
        <p:spPr bwMode="auto">
          <a:xfrm>
            <a:off x="7162800" y="4572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R2</a:t>
            </a:r>
          </a:p>
        </p:txBody>
      </p:sp>
      <p:sp>
        <p:nvSpPr>
          <p:cNvPr id="25662" name="Text Box 61"/>
          <p:cNvSpPr txBox="1">
            <a:spLocks noChangeArrowheads="1"/>
          </p:cNvSpPr>
          <p:nvPr/>
        </p:nvSpPr>
        <p:spPr bwMode="auto">
          <a:xfrm>
            <a:off x="7772400" y="32766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R3</a:t>
            </a:r>
          </a:p>
        </p:txBody>
      </p:sp>
      <p:sp>
        <p:nvSpPr>
          <p:cNvPr id="25663" name="Text Box 62"/>
          <p:cNvSpPr txBox="1">
            <a:spLocks noChangeArrowheads="1"/>
          </p:cNvSpPr>
          <p:nvPr/>
        </p:nvSpPr>
        <p:spPr bwMode="auto">
          <a:xfrm>
            <a:off x="8229600" y="2057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R4</a:t>
            </a:r>
          </a:p>
        </p:txBody>
      </p:sp>
      <p:sp>
        <p:nvSpPr>
          <p:cNvPr id="25664" name="Text Box 63"/>
          <p:cNvSpPr txBox="1">
            <a:spLocks noChangeArrowheads="1"/>
          </p:cNvSpPr>
          <p:nvPr/>
        </p:nvSpPr>
        <p:spPr bwMode="auto">
          <a:xfrm>
            <a:off x="1203325" y="852488"/>
            <a:ext cx="264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 sz="2800" b="1" u="sng">
                <a:latin typeface="Times New Roman" pitchFamily="18" charset="0"/>
              </a:rPr>
              <a:t>FLOW CHART</a:t>
            </a:r>
          </a:p>
        </p:txBody>
      </p:sp>
      <p:sp>
        <p:nvSpPr>
          <p:cNvPr id="25665" name="Text Box 64"/>
          <p:cNvSpPr txBox="1">
            <a:spLocks noChangeArrowheads="1"/>
          </p:cNvSpPr>
          <p:nvPr/>
        </p:nvSpPr>
        <p:spPr bwMode="auto">
          <a:xfrm>
            <a:off x="5891213" y="852488"/>
            <a:ext cx="264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 sz="2800" b="1" u="sng">
                <a:latin typeface="Times New Roman" pitchFamily="18" charset="0"/>
              </a:rPr>
              <a:t>FLOW GRAPH</a:t>
            </a:r>
          </a:p>
        </p:txBody>
      </p:sp>
      <p:sp>
        <p:nvSpPr>
          <p:cNvPr id="25666" name="Oval 65"/>
          <p:cNvSpPr>
            <a:spLocks noChangeArrowheads="1"/>
          </p:cNvSpPr>
          <p:nvPr/>
        </p:nvSpPr>
        <p:spPr bwMode="auto">
          <a:xfrm>
            <a:off x="6858000" y="1371600"/>
            <a:ext cx="457200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 0</a:t>
            </a:r>
          </a:p>
        </p:txBody>
      </p:sp>
      <p:sp>
        <p:nvSpPr>
          <p:cNvPr id="25667" name="Line 66"/>
          <p:cNvSpPr>
            <a:spLocks noChangeShapeType="1"/>
          </p:cNvSpPr>
          <p:nvPr/>
        </p:nvSpPr>
        <p:spPr bwMode="auto">
          <a:xfrm>
            <a:off x="7086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1B6052-5C12-48B7-A0F6-F5BA395D162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4673600" cy="660400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Basis Path Testing</a:t>
            </a:r>
          </a:p>
        </p:txBody>
      </p:sp>
      <p:sp>
        <p:nvSpPr>
          <p:cNvPr id="26629" name="Freeform 3"/>
          <p:cNvSpPr>
            <a:spLocks/>
          </p:cNvSpPr>
          <p:nvPr/>
        </p:nvSpPr>
        <p:spPr bwMode="auto">
          <a:xfrm>
            <a:off x="3225800" y="3544888"/>
            <a:ext cx="455613" cy="512762"/>
          </a:xfrm>
          <a:custGeom>
            <a:avLst/>
            <a:gdLst>
              <a:gd name="T0" fmla="*/ 360383533 w 287"/>
              <a:gd name="T1" fmla="*/ 0 h 287"/>
              <a:gd name="T2" fmla="*/ 0 w 287"/>
              <a:gd name="T3" fmla="*/ 456461804 h 287"/>
              <a:gd name="T4" fmla="*/ 360383533 w 287"/>
              <a:gd name="T5" fmla="*/ 916114525 h 287"/>
              <a:gd name="T6" fmla="*/ 723286431 w 287"/>
              <a:gd name="T7" fmla="*/ 456461804 h 287"/>
              <a:gd name="T8" fmla="*/ 360383533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Freeform 4"/>
          <p:cNvSpPr>
            <a:spLocks/>
          </p:cNvSpPr>
          <p:nvPr/>
        </p:nvSpPr>
        <p:spPr bwMode="auto">
          <a:xfrm>
            <a:off x="3225800" y="3544888"/>
            <a:ext cx="455613" cy="512762"/>
          </a:xfrm>
          <a:custGeom>
            <a:avLst/>
            <a:gdLst>
              <a:gd name="T0" fmla="*/ 360383533 w 287"/>
              <a:gd name="T1" fmla="*/ 0 h 287"/>
              <a:gd name="T2" fmla="*/ 0 w 287"/>
              <a:gd name="T3" fmla="*/ 456461804 h 287"/>
              <a:gd name="T4" fmla="*/ 0 w 287"/>
              <a:gd name="T5" fmla="*/ 456461804 h 287"/>
              <a:gd name="T6" fmla="*/ 360383533 w 287"/>
              <a:gd name="T7" fmla="*/ 916114525 h 287"/>
              <a:gd name="T8" fmla="*/ 360383533 w 287"/>
              <a:gd name="T9" fmla="*/ 916114525 h 287"/>
              <a:gd name="T10" fmla="*/ 723286431 w 287"/>
              <a:gd name="T11" fmla="*/ 456461804 h 287"/>
              <a:gd name="T12" fmla="*/ 723286431 w 287"/>
              <a:gd name="T13" fmla="*/ 456461804 h 287"/>
              <a:gd name="T14" fmla="*/ 360383533 w 287"/>
              <a:gd name="T15" fmla="*/ 0 h 287"/>
              <a:gd name="T16" fmla="*/ 360383533 w 287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7"/>
              <a:gd name="T28" fmla="*/ 0 h 287"/>
              <a:gd name="T29" fmla="*/ 287 w 287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5"/>
          <p:cNvSpPr>
            <a:spLocks/>
          </p:cNvSpPr>
          <p:nvPr/>
        </p:nvSpPr>
        <p:spPr bwMode="auto">
          <a:xfrm>
            <a:off x="3213100" y="3530600"/>
            <a:ext cx="455613" cy="512763"/>
          </a:xfrm>
          <a:custGeom>
            <a:avLst/>
            <a:gdLst>
              <a:gd name="T0" fmla="*/ 360383533 w 287"/>
              <a:gd name="T1" fmla="*/ 0 h 287"/>
              <a:gd name="T2" fmla="*/ 0 w 287"/>
              <a:gd name="T3" fmla="*/ 456462695 h 287"/>
              <a:gd name="T4" fmla="*/ 360383533 w 287"/>
              <a:gd name="T5" fmla="*/ 916118098 h 287"/>
              <a:gd name="T6" fmla="*/ 723286431 w 287"/>
              <a:gd name="T7" fmla="*/ 456462695 h 287"/>
              <a:gd name="T8" fmla="*/ 360383533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2654300" y="1978025"/>
            <a:ext cx="139700" cy="185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2641600" y="1963738"/>
            <a:ext cx="165100" cy="214312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8"/>
          <p:cNvSpPr>
            <a:spLocks/>
          </p:cNvSpPr>
          <p:nvPr/>
        </p:nvSpPr>
        <p:spPr bwMode="auto">
          <a:xfrm>
            <a:off x="2514600" y="2989263"/>
            <a:ext cx="457200" cy="512762"/>
          </a:xfrm>
          <a:custGeom>
            <a:avLst/>
            <a:gdLst>
              <a:gd name="T0" fmla="*/ 362902500 w 288"/>
              <a:gd name="T1" fmla="*/ 0 h 287"/>
              <a:gd name="T2" fmla="*/ 0 w 288"/>
              <a:gd name="T3" fmla="*/ 456461804 h 287"/>
              <a:gd name="T4" fmla="*/ 362902500 w 288"/>
              <a:gd name="T5" fmla="*/ 916114525 h 287"/>
              <a:gd name="T6" fmla="*/ 725805000 w 288"/>
              <a:gd name="T7" fmla="*/ 456461804 h 287"/>
              <a:gd name="T8" fmla="*/ 362902500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9"/>
          <p:cNvSpPr>
            <a:spLocks/>
          </p:cNvSpPr>
          <p:nvPr/>
        </p:nvSpPr>
        <p:spPr bwMode="auto">
          <a:xfrm>
            <a:off x="2514600" y="2989263"/>
            <a:ext cx="457200" cy="512762"/>
          </a:xfrm>
          <a:custGeom>
            <a:avLst/>
            <a:gdLst>
              <a:gd name="T0" fmla="*/ 362902500 w 288"/>
              <a:gd name="T1" fmla="*/ 0 h 287"/>
              <a:gd name="T2" fmla="*/ 0 w 288"/>
              <a:gd name="T3" fmla="*/ 456461804 h 287"/>
              <a:gd name="T4" fmla="*/ 0 w 288"/>
              <a:gd name="T5" fmla="*/ 456461804 h 287"/>
              <a:gd name="T6" fmla="*/ 362902500 w 288"/>
              <a:gd name="T7" fmla="*/ 916114525 h 287"/>
              <a:gd name="T8" fmla="*/ 362902500 w 288"/>
              <a:gd name="T9" fmla="*/ 916114525 h 287"/>
              <a:gd name="T10" fmla="*/ 725805000 w 288"/>
              <a:gd name="T11" fmla="*/ 456461804 h 287"/>
              <a:gd name="T12" fmla="*/ 725805000 w 288"/>
              <a:gd name="T13" fmla="*/ 456461804 h 287"/>
              <a:gd name="T14" fmla="*/ 362902500 w 288"/>
              <a:gd name="T15" fmla="*/ 0 h 287"/>
              <a:gd name="T16" fmla="*/ 362902500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10"/>
          <p:cNvSpPr>
            <a:spLocks/>
          </p:cNvSpPr>
          <p:nvPr/>
        </p:nvSpPr>
        <p:spPr bwMode="auto">
          <a:xfrm>
            <a:off x="2501900" y="2974975"/>
            <a:ext cx="457200" cy="512763"/>
          </a:xfrm>
          <a:custGeom>
            <a:avLst/>
            <a:gdLst>
              <a:gd name="T0" fmla="*/ 362902500 w 288"/>
              <a:gd name="T1" fmla="*/ 0 h 287"/>
              <a:gd name="T2" fmla="*/ 0 w 288"/>
              <a:gd name="T3" fmla="*/ 456462695 h 287"/>
              <a:gd name="T4" fmla="*/ 362902500 w 288"/>
              <a:gd name="T5" fmla="*/ 916118098 h 287"/>
              <a:gd name="T6" fmla="*/ 725805000 w 288"/>
              <a:gd name="T7" fmla="*/ 456462695 h 287"/>
              <a:gd name="T8" fmla="*/ 362902500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1"/>
          <p:cNvSpPr>
            <a:spLocks/>
          </p:cNvSpPr>
          <p:nvPr/>
        </p:nvSpPr>
        <p:spPr bwMode="auto">
          <a:xfrm>
            <a:off x="2514600" y="4881563"/>
            <a:ext cx="457200" cy="512762"/>
          </a:xfrm>
          <a:custGeom>
            <a:avLst/>
            <a:gdLst>
              <a:gd name="T0" fmla="*/ 362902500 w 288"/>
              <a:gd name="T1" fmla="*/ 0 h 287"/>
              <a:gd name="T2" fmla="*/ 0 w 288"/>
              <a:gd name="T3" fmla="*/ 459652721 h 287"/>
              <a:gd name="T4" fmla="*/ 362902500 w 288"/>
              <a:gd name="T5" fmla="*/ 916114525 h 287"/>
              <a:gd name="T6" fmla="*/ 725805000 w 288"/>
              <a:gd name="T7" fmla="*/ 459652721 h 287"/>
              <a:gd name="T8" fmla="*/ 362902500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Freeform 12"/>
          <p:cNvSpPr>
            <a:spLocks/>
          </p:cNvSpPr>
          <p:nvPr/>
        </p:nvSpPr>
        <p:spPr bwMode="auto">
          <a:xfrm>
            <a:off x="2514600" y="4881563"/>
            <a:ext cx="457200" cy="512762"/>
          </a:xfrm>
          <a:custGeom>
            <a:avLst/>
            <a:gdLst>
              <a:gd name="T0" fmla="*/ 362902500 w 288"/>
              <a:gd name="T1" fmla="*/ 0 h 287"/>
              <a:gd name="T2" fmla="*/ 0 w 288"/>
              <a:gd name="T3" fmla="*/ 459652721 h 287"/>
              <a:gd name="T4" fmla="*/ 0 w 288"/>
              <a:gd name="T5" fmla="*/ 459652721 h 287"/>
              <a:gd name="T6" fmla="*/ 362902500 w 288"/>
              <a:gd name="T7" fmla="*/ 916114525 h 287"/>
              <a:gd name="T8" fmla="*/ 362902500 w 288"/>
              <a:gd name="T9" fmla="*/ 916114525 h 287"/>
              <a:gd name="T10" fmla="*/ 725805000 w 288"/>
              <a:gd name="T11" fmla="*/ 459652721 h 287"/>
              <a:gd name="T12" fmla="*/ 725805000 w 288"/>
              <a:gd name="T13" fmla="*/ 459652721 h 287"/>
              <a:gd name="T14" fmla="*/ 362902500 w 288"/>
              <a:gd name="T15" fmla="*/ 0 h 287"/>
              <a:gd name="T16" fmla="*/ 362902500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3"/>
          <p:cNvSpPr>
            <a:spLocks/>
          </p:cNvSpPr>
          <p:nvPr/>
        </p:nvSpPr>
        <p:spPr bwMode="auto">
          <a:xfrm>
            <a:off x="2501900" y="4867275"/>
            <a:ext cx="457200" cy="512763"/>
          </a:xfrm>
          <a:custGeom>
            <a:avLst/>
            <a:gdLst>
              <a:gd name="T0" fmla="*/ 362902500 w 288"/>
              <a:gd name="T1" fmla="*/ 0 h 287"/>
              <a:gd name="T2" fmla="*/ 0 w 288"/>
              <a:gd name="T3" fmla="*/ 459655404 h 287"/>
              <a:gd name="T4" fmla="*/ 362902500 w 288"/>
              <a:gd name="T5" fmla="*/ 916118098 h 287"/>
              <a:gd name="T6" fmla="*/ 725805000 w 288"/>
              <a:gd name="T7" fmla="*/ 459655404 h 287"/>
              <a:gd name="T8" fmla="*/ 362902500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4"/>
          <p:cNvSpPr>
            <a:spLocks/>
          </p:cNvSpPr>
          <p:nvPr/>
        </p:nvSpPr>
        <p:spPr bwMode="auto">
          <a:xfrm>
            <a:off x="2997200" y="3244850"/>
            <a:ext cx="455613" cy="171450"/>
          </a:xfrm>
          <a:custGeom>
            <a:avLst/>
            <a:gdLst>
              <a:gd name="T0" fmla="*/ 0 w 287"/>
              <a:gd name="T1" fmla="*/ 0 h 96"/>
              <a:gd name="T2" fmla="*/ 723286431 w 287"/>
              <a:gd name="T3" fmla="*/ 0 h 96"/>
              <a:gd name="T4" fmla="*/ 723286431 w 287"/>
              <a:gd name="T5" fmla="*/ 0 h 96"/>
              <a:gd name="T6" fmla="*/ 723286431 w 287"/>
              <a:gd name="T7" fmla="*/ 306198984 h 96"/>
              <a:gd name="T8" fmla="*/ 723286431 w 287"/>
              <a:gd name="T9" fmla="*/ 306198984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96"/>
              <a:gd name="T17" fmla="*/ 287 w 28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Freeform 15"/>
          <p:cNvSpPr>
            <a:spLocks/>
          </p:cNvSpPr>
          <p:nvPr/>
        </p:nvSpPr>
        <p:spPr bwMode="auto">
          <a:xfrm>
            <a:off x="2984500" y="3230563"/>
            <a:ext cx="455613" cy="171450"/>
          </a:xfrm>
          <a:custGeom>
            <a:avLst/>
            <a:gdLst>
              <a:gd name="T0" fmla="*/ 0 w 287"/>
              <a:gd name="T1" fmla="*/ 0 h 96"/>
              <a:gd name="T2" fmla="*/ 723286431 w 287"/>
              <a:gd name="T3" fmla="*/ 0 h 96"/>
              <a:gd name="T4" fmla="*/ 723286431 w 287"/>
              <a:gd name="T5" fmla="*/ 306198984 h 96"/>
              <a:gd name="T6" fmla="*/ 0 60000 65536"/>
              <a:gd name="T7" fmla="*/ 0 60000 65536"/>
              <a:gd name="T8" fmla="*/ 0 60000 65536"/>
              <a:gd name="T9" fmla="*/ 0 w 287"/>
              <a:gd name="T10" fmla="*/ 0 h 96"/>
              <a:gd name="T11" fmla="*/ 287 w 287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6"/>
          <p:cNvSpPr>
            <a:spLocks noChangeShapeType="1"/>
          </p:cNvSpPr>
          <p:nvPr/>
        </p:nvSpPr>
        <p:spPr bwMode="auto">
          <a:xfrm>
            <a:off x="2705100" y="2149475"/>
            <a:ext cx="1588" cy="79692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2514600" y="2362200"/>
            <a:ext cx="3937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501900" y="2347913"/>
            <a:ext cx="419100" cy="369887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19"/>
          <p:cNvSpPr>
            <a:spLocks/>
          </p:cNvSpPr>
          <p:nvPr/>
        </p:nvSpPr>
        <p:spPr bwMode="auto">
          <a:xfrm>
            <a:off x="2135188" y="3201988"/>
            <a:ext cx="341312" cy="457200"/>
          </a:xfrm>
          <a:custGeom>
            <a:avLst/>
            <a:gdLst>
              <a:gd name="T0" fmla="*/ 541832006 w 215"/>
              <a:gd name="T1" fmla="*/ 0 h 256"/>
              <a:gd name="T2" fmla="*/ 0 w 215"/>
              <a:gd name="T3" fmla="*/ 0 h 256"/>
              <a:gd name="T4" fmla="*/ 0 w 215"/>
              <a:gd name="T5" fmla="*/ 816530625 h 256"/>
              <a:gd name="T6" fmla="*/ 0 60000 65536"/>
              <a:gd name="T7" fmla="*/ 0 60000 65536"/>
              <a:gd name="T8" fmla="*/ 0 60000 65536"/>
              <a:gd name="T9" fmla="*/ 0 w 215"/>
              <a:gd name="T10" fmla="*/ 0 h 256"/>
              <a:gd name="T11" fmla="*/ 215 w 215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256">
                <a:moveTo>
                  <a:pt x="215" y="0"/>
                </a:moveTo>
                <a:lnTo>
                  <a:pt x="0" y="0"/>
                </a:lnTo>
                <a:lnTo>
                  <a:pt x="0" y="25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20"/>
          <p:cNvSpPr>
            <a:spLocks/>
          </p:cNvSpPr>
          <p:nvPr/>
        </p:nvSpPr>
        <p:spPr bwMode="auto">
          <a:xfrm>
            <a:off x="3681413" y="3786188"/>
            <a:ext cx="508000" cy="271462"/>
          </a:xfrm>
          <a:custGeom>
            <a:avLst/>
            <a:gdLst>
              <a:gd name="T0" fmla="*/ 0 w 176"/>
              <a:gd name="T1" fmla="*/ 0 h 144"/>
              <a:gd name="T2" fmla="*/ 806450000 w 176"/>
              <a:gd name="T3" fmla="*/ 0 h 144"/>
              <a:gd name="T4" fmla="*/ 806450000 w 176"/>
              <a:gd name="T5" fmla="*/ 0 h 144"/>
              <a:gd name="T6" fmla="*/ 806450000 w 176"/>
              <a:gd name="T7" fmla="*/ 484814166 h 144"/>
              <a:gd name="T8" fmla="*/ 806450000 w 176"/>
              <a:gd name="T9" fmla="*/ 48481416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144"/>
              <a:gd name="T17" fmla="*/ 176 w 1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Freeform 21"/>
          <p:cNvSpPr>
            <a:spLocks/>
          </p:cNvSpPr>
          <p:nvPr/>
        </p:nvSpPr>
        <p:spPr bwMode="auto">
          <a:xfrm>
            <a:off x="3897313" y="3786188"/>
            <a:ext cx="279400" cy="257175"/>
          </a:xfrm>
          <a:custGeom>
            <a:avLst/>
            <a:gdLst>
              <a:gd name="T0" fmla="*/ 0 w 176"/>
              <a:gd name="T1" fmla="*/ 0 h 144"/>
              <a:gd name="T2" fmla="*/ 443547500 w 176"/>
              <a:gd name="T3" fmla="*/ 0 h 144"/>
              <a:gd name="T4" fmla="*/ 443547500 w 176"/>
              <a:gd name="T5" fmla="*/ 459298477 h 144"/>
              <a:gd name="T6" fmla="*/ 0 60000 65536"/>
              <a:gd name="T7" fmla="*/ 0 60000 65536"/>
              <a:gd name="T8" fmla="*/ 0 60000 65536"/>
              <a:gd name="T9" fmla="*/ 0 w 176"/>
              <a:gd name="T10" fmla="*/ 0 h 144"/>
              <a:gd name="T11" fmla="*/ 176 w 17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Freeform 22"/>
          <p:cNvSpPr>
            <a:spLocks/>
          </p:cNvSpPr>
          <p:nvPr/>
        </p:nvSpPr>
        <p:spPr bwMode="auto">
          <a:xfrm>
            <a:off x="2997200" y="3800475"/>
            <a:ext cx="252413" cy="314325"/>
          </a:xfrm>
          <a:custGeom>
            <a:avLst/>
            <a:gdLst>
              <a:gd name="T0" fmla="*/ 400706431 w 159"/>
              <a:gd name="T1" fmla="*/ 0 h 176"/>
              <a:gd name="T2" fmla="*/ 0 w 159"/>
              <a:gd name="T3" fmla="*/ 0 h 176"/>
              <a:gd name="T4" fmla="*/ 0 w 159"/>
              <a:gd name="T5" fmla="*/ 0 h 176"/>
              <a:gd name="T6" fmla="*/ 0 w 159"/>
              <a:gd name="T7" fmla="*/ 561364805 h 176"/>
              <a:gd name="T8" fmla="*/ 0 w 159"/>
              <a:gd name="T9" fmla="*/ 561364805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76"/>
              <a:gd name="T17" fmla="*/ 159 w 159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3"/>
          <p:cNvSpPr>
            <a:spLocks/>
          </p:cNvSpPr>
          <p:nvPr/>
        </p:nvSpPr>
        <p:spPr bwMode="auto">
          <a:xfrm>
            <a:off x="2984500" y="3786188"/>
            <a:ext cx="252413" cy="314325"/>
          </a:xfrm>
          <a:custGeom>
            <a:avLst/>
            <a:gdLst>
              <a:gd name="T0" fmla="*/ 400706431 w 159"/>
              <a:gd name="T1" fmla="*/ 0 h 176"/>
              <a:gd name="T2" fmla="*/ 0 w 159"/>
              <a:gd name="T3" fmla="*/ 0 h 176"/>
              <a:gd name="T4" fmla="*/ 0 w 159"/>
              <a:gd name="T5" fmla="*/ 561364805 h 176"/>
              <a:gd name="T6" fmla="*/ 0 60000 65536"/>
              <a:gd name="T7" fmla="*/ 0 60000 65536"/>
              <a:gd name="T8" fmla="*/ 0 60000 65536"/>
              <a:gd name="T9" fmla="*/ 0 w 159"/>
              <a:gd name="T10" fmla="*/ 0 h 176"/>
              <a:gd name="T11" fmla="*/ 159 w 15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4"/>
          <p:cNvSpPr>
            <a:spLocks/>
          </p:cNvSpPr>
          <p:nvPr/>
        </p:nvSpPr>
        <p:spPr bwMode="auto">
          <a:xfrm>
            <a:off x="2971800" y="4268788"/>
            <a:ext cx="989013" cy="157162"/>
          </a:xfrm>
          <a:custGeom>
            <a:avLst/>
            <a:gdLst>
              <a:gd name="T0" fmla="*/ 0 w 623"/>
              <a:gd name="T1" fmla="*/ 0 h 88"/>
              <a:gd name="T2" fmla="*/ 0 w 623"/>
              <a:gd name="T3" fmla="*/ 280680616 h 88"/>
              <a:gd name="T4" fmla="*/ 0 w 623"/>
              <a:gd name="T5" fmla="*/ 280680616 h 88"/>
              <a:gd name="T6" fmla="*/ 1570058931 w 623"/>
              <a:gd name="T7" fmla="*/ 280680616 h 88"/>
              <a:gd name="T8" fmla="*/ 1570058931 w 623"/>
              <a:gd name="T9" fmla="*/ 280680616 h 88"/>
              <a:gd name="T10" fmla="*/ 1570058931 w 623"/>
              <a:gd name="T11" fmla="*/ 0 h 88"/>
              <a:gd name="T12" fmla="*/ 1570058931 w 623"/>
              <a:gd name="T13" fmla="*/ 0 h 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3"/>
              <a:gd name="T22" fmla="*/ 0 h 88"/>
              <a:gd name="T23" fmla="*/ 623 w 623"/>
              <a:gd name="T24" fmla="*/ 88 h 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3" h="88">
                <a:moveTo>
                  <a:pt x="0" y="0"/>
                </a:moveTo>
                <a:lnTo>
                  <a:pt x="0" y="88"/>
                </a:lnTo>
                <a:lnTo>
                  <a:pt x="623" y="88"/>
                </a:lnTo>
                <a:lnTo>
                  <a:pt x="62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2959100" y="4144963"/>
            <a:ext cx="989013" cy="2667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2743200" y="3900488"/>
            <a:ext cx="39370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Rectangle 27"/>
          <p:cNvSpPr>
            <a:spLocks noChangeArrowheads="1"/>
          </p:cNvSpPr>
          <p:nvPr/>
        </p:nvSpPr>
        <p:spPr bwMode="auto">
          <a:xfrm>
            <a:off x="2730500" y="3886200"/>
            <a:ext cx="419100" cy="3683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Rectangle 28"/>
          <p:cNvSpPr>
            <a:spLocks noChangeArrowheads="1"/>
          </p:cNvSpPr>
          <p:nvPr/>
        </p:nvSpPr>
        <p:spPr bwMode="auto">
          <a:xfrm>
            <a:off x="3973513" y="3886200"/>
            <a:ext cx="39370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Rectangle 29"/>
          <p:cNvSpPr>
            <a:spLocks noChangeArrowheads="1"/>
          </p:cNvSpPr>
          <p:nvPr/>
        </p:nvSpPr>
        <p:spPr bwMode="auto">
          <a:xfrm>
            <a:off x="3960813" y="3886200"/>
            <a:ext cx="419100" cy="3683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Rectangle 30"/>
          <p:cNvSpPr>
            <a:spLocks noChangeArrowheads="1"/>
          </p:cNvSpPr>
          <p:nvPr/>
        </p:nvSpPr>
        <p:spPr bwMode="auto">
          <a:xfrm>
            <a:off x="1944688" y="3700463"/>
            <a:ext cx="392112" cy="357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Rectangle 31"/>
          <p:cNvSpPr>
            <a:spLocks noChangeArrowheads="1"/>
          </p:cNvSpPr>
          <p:nvPr/>
        </p:nvSpPr>
        <p:spPr bwMode="auto">
          <a:xfrm>
            <a:off x="1931988" y="3686175"/>
            <a:ext cx="417512" cy="385763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32"/>
          <p:cNvSpPr>
            <a:spLocks noChangeShapeType="1"/>
          </p:cNvSpPr>
          <p:nvPr/>
        </p:nvSpPr>
        <p:spPr bwMode="auto">
          <a:xfrm>
            <a:off x="2730500" y="4625975"/>
            <a:ext cx="1588" cy="255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33"/>
          <p:cNvSpPr>
            <a:spLocks noChangeShapeType="1"/>
          </p:cNvSpPr>
          <p:nvPr/>
        </p:nvSpPr>
        <p:spPr bwMode="auto">
          <a:xfrm>
            <a:off x="2717800" y="5394325"/>
            <a:ext cx="1588" cy="255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Oval 34"/>
          <p:cNvSpPr>
            <a:spLocks noChangeArrowheads="1"/>
          </p:cNvSpPr>
          <p:nvPr/>
        </p:nvSpPr>
        <p:spPr bwMode="auto">
          <a:xfrm>
            <a:off x="2667000" y="5664200"/>
            <a:ext cx="139700" cy="200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Oval 35"/>
          <p:cNvSpPr>
            <a:spLocks noChangeArrowheads="1"/>
          </p:cNvSpPr>
          <p:nvPr/>
        </p:nvSpPr>
        <p:spPr bwMode="auto">
          <a:xfrm>
            <a:off x="2654300" y="5649913"/>
            <a:ext cx="165100" cy="228600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6"/>
          <p:cNvSpPr>
            <a:spLocks/>
          </p:cNvSpPr>
          <p:nvPr/>
        </p:nvSpPr>
        <p:spPr bwMode="auto">
          <a:xfrm>
            <a:off x="1766888" y="2932113"/>
            <a:ext cx="976312" cy="2178050"/>
          </a:xfrm>
          <a:custGeom>
            <a:avLst/>
            <a:gdLst>
              <a:gd name="T0" fmla="*/ 1186992192 w 615"/>
              <a:gd name="T1" fmla="*/ 2147483647 h 1220"/>
              <a:gd name="T2" fmla="*/ 0 w 615"/>
              <a:gd name="T3" fmla="*/ 2147483647 h 1220"/>
              <a:gd name="T4" fmla="*/ 0 w 615"/>
              <a:gd name="T5" fmla="*/ 2147483647 h 1220"/>
              <a:gd name="T6" fmla="*/ 0 w 615"/>
              <a:gd name="T7" fmla="*/ 0 h 1220"/>
              <a:gd name="T8" fmla="*/ 0 w 615"/>
              <a:gd name="T9" fmla="*/ 0 h 1220"/>
              <a:gd name="T10" fmla="*/ 1549894506 w 615"/>
              <a:gd name="T11" fmla="*/ 0 h 1220"/>
              <a:gd name="T12" fmla="*/ 1549894506 w 615"/>
              <a:gd name="T13" fmla="*/ 0 h 1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5"/>
              <a:gd name="T22" fmla="*/ 0 h 1220"/>
              <a:gd name="T23" fmla="*/ 615 w 615"/>
              <a:gd name="T24" fmla="*/ 1220 h 1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Freeform 37"/>
          <p:cNvSpPr>
            <a:spLocks/>
          </p:cNvSpPr>
          <p:nvPr/>
        </p:nvSpPr>
        <p:spPr bwMode="auto">
          <a:xfrm>
            <a:off x="1754188" y="2917825"/>
            <a:ext cx="976312" cy="2178050"/>
          </a:xfrm>
          <a:custGeom>
            <a:avLst/>
            <a:gdLst>
              <a:gd name="T0" fmla="*/ 1186992192 w 615"/>
              <a:gd name="T1" fmla="*/ 2147483647 h 1220"/>
              <a:gd name="T2" fmla="*/ 0 w 615"/>
              <a:gd name="T3" fmla="*/ 2147483647 h 1220"/>
              <a:gd name="T4" fmla="*/ 0 w 615"/>
              <a:gd name="T5" fmla="*/ 0 h 1220"/>
              <a:gd name="T6" fmla="*/ 1549894506 w 615"/>
              <a:gd name="T7" fmla="*/ 0 h 1220"/>
              <a:gd name="T8" fmla="*/ 0 60000 65536"/>
              <a:gd name="T9" fmla="*/ 0 60000 65536"/>
              <a:gd name="T10" fmla="*/ 0 60000 65536"/>
              <a:gd name="T11" fmla="*/ 0 60000 65536"/>
              <a:gd name="T12" fmla="*/ 0 w 615"/>
              <a:gd name="T13" fmla="*/ 0 h 1220"/>
              <a:gd name="T14" fmla="*/ 615 w 615"/>
              <a:gd name="T15" fmla="*/ 1220 h 1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4" name="Group 38"/>
          <p:cNvGrpSpPr>
            <a:grpSpLocks/>
          </p:cNvGrpSpPr>
          <p:nvPr/>
        </p:nvGrpSpPr>
        <p:grpSpPr bwMode="auto">
          <a:xfrm>
            <a:off x="2552700" y="2874963"/>
            <a:ext cx="203200" cy="100012"/>
            <a:chOff x="903" y="1334"/>
            <a:chExt cx="128" cy="56"/>
          </a:xfrm>
        </p:grpSpPr>
        <p:sp>
          <p:nvSpPr>
            <p:cNvPr id="26696" name="Freeform 39"/>
            <p:cNvSpPr>
              <a:spLocks/>
            </p:cNvSpPr>
            <p:nvPr/>
          </p:nvSpPr>
          <p:spPr bwMode="auto">
            <a:xfrm>
              <a:off x="911" y="1334"/>
              <a:ext cx="120" cy="56"/>
            </a:xfrm>
            <a:custGeom>
              <a:avLst/>
              <a:gdLst>
                <a:gd name="T0" fmla="*/ 120 w 120"/>
                <a:gd name="T1" fmla="*/ 32 h 56"/>
                <a:gd name="T2" fmla="*/ 0 w 120"/>
                <a:gd name="T3" fmla="*/ 56 h 56"/>
                <a:gd name="T4" fmla="*/ 0 w 120"/>
                <a:gd name="T5" fmla="*/ 32 h 56"/>
                <a:gd name="T6" fmla="*/ 0 w 120"/>
                <a:gd name="T7" fmla="*/ 0 h 56"/>
                <a:gd name="T8" fmla="*/ 120 w 120"/>
                <a:gd name="T9" fmla="*/ 3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6"/>
                <a:gd name="T17" fmla="*/ 120 w 1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6">
                  <a:moveTo>
                    <a:pt x="120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Line 40"/>
            <p:cNvSpPr>
              <a:spLocks noChangeShapeType="1"/>
            </p:cNvSpPr>
            <p:nvPr/>
          </p:nvSpPr>
          <p:spPr bwMode="auto">
            <a:xfrm>
              <a:off x="903" y="1366"/>
              <a:ext cx="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65" name="Group 41"/>
          <p:cNvGrpSpPr>
            <a:grpSpLocks/>
          </p:cNvGrpSpPr>
          <p:nvPr/>
        </p:nvGrpSpPr>
        <p:grpSpPr bwMode="auto">
          <a:xfrm>
            <a:off x="3402013" y="3287713"/>
            <a:ext cx="88900" cy="285750"/>
            <a:chOff x="1438" y="1565"/>
            <a:chExt cx="56" cy="160"/>
          </a:xfrm>
        </p:grpSpPr>
        <p:sp>
          <p:nvSpPr>
            <p:cNvPr id="26694" name="Freeform 42"/>
            <p:cNvSpPr>
              <a:spLocks/>
            </p:cNvSpPr>
            <p:nvPr/>
          </p:nvSpPr>
          <p:spPr bwMode="auto">
            <a:xfrm>
              <a:off x="1438" y="1613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43"/>
            <p:cNvSpPr>
              <a:spLocks noChangeShapeType="1"/>
            </p:cNvSpPr>
            <p:nvPr/>
          </p:nvSpPr>
          <p:spPr bwMode="auto">
            <a:xfrm>
              <a:off x="1462" y="1565"/>
              <a:ext cx="1" cy="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66" name="Group 44"/>
          <p:cNvGrpSpPr>
            <a:grpSpLocks/>
          </p:cNvGrpSpPr>
          <p:nvPr/>
        </p:nvGrpSpPr>
        <p:grpSpPr bwMode="auto">
          <a:xfrm>
            <a:off x="2097088" y="3444875"/>
            <a:ext cx="88900" cy="255588"/>
            <a:chOff x="616" y="1653"/>
            <a:chExt cx="56" cy="143"/>
          </a:xfrm>
        </p:grpSpPr>
        <p:sp>
          <p:nvSpPr>
            <p:cNvPr id="26692" name="Freeform 45"/>
            <p:cNvSpPr>
              <a:spLocks/>
            </p:cNvSpPr>
            <p:nvPr/>
          </p:nvSpPr>
          <p:spPr bwMode="auto">
            <a:xfrm>
              <a:off x="616" y="1685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6"/>
            <p:cNvSpPr>
              <a:spLocks noChangeShapeType="1"/>
            </p:cNvSpPr>
            <p:nvPr/>
          </p:nvSpPr>
          <p:spPr bwMode="auto">
            <a:xfrm>
              <a:off x="648" y="1653"/>
              <a:ext cx="1" cy="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67" name="Group 47"/>
          <p:cNvGrpSpPr>
            <a:grpSpLocks/>
          </p:cNvGrpSpPr>
          <p:nvPr/>
        </p:nvGrpSpPr>
        <p:grpSpPr bwMode="auto">
          <a:xfrm>
            <a:off x="2692400" y="4640263"/>
            <a:ext cx="88900" cy="284162"/>
            <a:chOff x="991" y="2323"/>
            <a:chExt cx="56" cy="159"/>
          </a:xfrm>
        </p:grpSpPr>
        <p:sp>
          <p:nvSpPr>
            <p:cNvPr id="26690" name="Freeform 48"/>
            <p:cNvSpPr>
              <a:spLocks/>
            </p:cNvSpPr>
            <p:nvPr/>
          </p:nvSpPr>
          <p:spPr bwMode="auto">
            <a:xfrm>
              <a:off x="991" y="23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9"/>
            <p:cNvSpPr>
              <a:spLocks noChangeShapeType="1"/>
            </p:cNvSpPr>
            <p:nvPr/>
          </p:nvSpPr>
          <p:spPr bwMode="auto">
            <a:xfrm>
              <a:off x="1023" y="2323"/>
              <a:ext cx="1" cy="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68" name="Group 50"/>
          <p:cNvGrpSpPr>
            <a:grpSpLocks/>
          </p:cNvGrpSpPr>
          <p:nvPr/>
        </p:nvGrpSpPr>
        <p:grpSpPr bwMode="auto">
          <a:xfrm>
            <a:off x="2667000" y="2746375"/>
            <a:ext cx="88900" cy="214313"/>
            <a:chOff x="975" y="1262"/>
            <a:chExt cx="56" cy="120"/>
          </a:xfrm>
        </p:grpSpPr>
        <p:sp>
          <p:nvSpPr>
            <p:cNvPr id="26688" name="Freeform 51"/>
            <p:cNvSpPr>
              <a:spLocks/>
            </p:cNvSpPr>
            <p:nvPr/>
          </p:nvSpPr>
          <p:spPr bwMode="auto">
            <a:xfrm>
              <a:off x="975" y="12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52"/>
            <p:cNvSpPr>
              <a:spLocks noChangeShapeType="1"/>
            </p:cNvSpPr>
            <p:nvPr/>
          </p:nvSpPr>
          <p:spPr bwMode="auto">
            <a:xfrm>
              <a:off x="1007" y="1262"/>
              <a:ext cx="1" cy="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69" name="Group 53"/>
          <p:cNvGrpSpPr>
            <a:grpSpLocks/>
          </p:cNvGrpSpPr>
          <p:nvPr/>
        </p:nvGrpSpPr>
        <p:grpSpPr bwMode="auto">
          <a:xfrm>
            <a:off x="2679700" y="5465763"/>
            <a:ext cx="88900" cy="227012"/>
            <a:chOff x="983" y="2785"/>
            <a:chExt cx="56" cy="127"/>
          </a:xfrm>
        </p:grpSpPr>
        <p:sp>
          <p:nvSpPr>
            <p:cNvPr id="26686" name="Freeform 54"/>
            <p:cNvSpPr>
              <a:spLocks/>
            </p:cNvSpPr>
            <p:nvPr/>
          </p:nvSpPr>
          <p:spPr bwMode="auto">
            <a:xfrm>
              <a:off x="983" y="2801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55"/>
            <p:cNvSpPr>
              <a:spLocks noChangeShapeType="1"/>
            </p:cNvSpPr>
            <p:nvPr/>
          </p:nvSpPr>
          <p:spPr bwMode="auto">
            <a:xfrm>
              <a:off x="1015" y="2785"/>
              <a:ext cx="1" cy="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70" name="Rectangle 56"/>
          <p:cNvSpPr>
            <a:spLocks noChangeArrowheads="1"/>
          </p:cNvSpPr>
          <p:nvPr/>
        </p:nvSpPr>
        <p:spPr bwMode="auto">
          <a:xfrm>
            <a:off x="4191000" y="1828800"/>
            <a:ext cx="45053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-128" charset="0"/>
              </a:rPr>
              <a:t>First, we compute the cyclomatic 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26671" name="Rectangle 57"/>
          <p:cNvSpPr>
            <a:spLocks noChangeArrowheads="1"/>
          </p:cNvSpPr>
          <p:nvPr/>
        </p:nvSpPr>
        <p:spPr bwMode="auto">
          <a:xfrm>
            <a:off x="4191000" y="2209800"/>
            <a:ext cx="152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-128" charset="0"/>
              </a:rPr>
              <a:t>complexity: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26672" name="Rectangle 58"/>
          <p:cNvSpPr>
            <a:spLocks noChangeArrowheads="1"/>
          </p:cNvSpPr>
          <p:nvPr/>
        </p:nvSpPr>
        <p:spPr bwMode="auto">
          <a:xfrm>
            <a:off x="3487738" y="2439988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800" b="1">
              <a:solidFill>
                <a:schemeClr val="bg1"/>
              </a:solidFill>
              <a:latin typeface="Helvetica" pitchFamily="-128" charset="0"/>
            </a:endParaRPr>
          </a:p>
        </p:txBody>
      </p:sp>
      <p:sp>
        <p:nvSpPr>
          <p:cNvPr id="26673" name="Rectangle 59"/>
          <p:cNvSpPr>
            <a:spLocks noChangeArrowheads="1"/>
          </p:cNvSpPr>
          <p:nvPr/>
        </p:nvSpPr>
        <p:spPr bwMode="auto">
          <a:xfrm>
            <a:off x="4200525" y="2667000"/>
            <a:ext cx="501967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Helvetica" pitchFamily="-128" charset="0"/>
              </a:rPr>
              <a:t>number of simple decisions + 1         </a:t>
            </a:r>
            <a:endParaRPr lang="en-US" sz="1800" b="1">
              <a:solidFill>
                <a:srgbClr val="FF0000"/>
              </a:solidFill>
              <a:latin typeface="Helvetica" pitchFamily="-128" charset="0"/>
            </a:endParaRPr>
          </a:p>
        </p:txBody>
      </p:sp>
      <p:sp>
        <p:nvSpPr>
          <p:cNvPr id="26674" name="Rectangle 60"/>
          <p:cNvSpPr>
            <a:spLocks noChangeArrowheads="1"/>
          </p:cNvSpPr>
          <p:nvPr/>
        </p:nvSpPr>
        <p:spPr bwMode="auto">
          <a:xfrm>
            <a:off x="3487738" y="3152775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800" b="1">
              <a:solidFill>
                <a:schemeClr val="bg1"/>
              </a:solidFill>
              <a:latin typeface="Helvetica" pitchFamily="-128" charset="0"/>
            </a:endParaRPr>
          </a:p>
        </p:txBody>
      </p:sp>
      <p:sp>
        <p:nvSpPr>
          <p:cNvPr id="26675" name="Rectangle 61"/>
          <p:cNvSpPr>
            <a:spLocks noChangeArrowheads="1"/>
          </p:cNvSpPr>
          <p:nvPr/>
        </p:nvSpPr>
        <p:spPr bwMode="auto">
          <a:xfrm>
            <a:off x="4191000" y="3100388"/>
            <a:ext cx="10334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-128" charset="0"/>
              </a:rPr>
              <a:t>         or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26676" name="Rectangle 62"/>
          <p:cNvSpPr>
            <a:spLocks noChangeArrowheads="1"/>
          </p:cNvSpPr>
          <p:nvPr/>
        </p:nvSpPr>
        <p:spPr bwMode="auto">
          <a:xfrm>
            <a:off x="3487738" y="3865563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800" b="1">
              <a:solidFill>
                <a:schemeClr val="bg1"/>
              </a:solidFill>
              <a:latin typeface="Helvetica" pitchFamily="-128" charset="0"/>
            </a:endParaRPr>
          </a:p>
        </p:txBody>
      </p:sp>
      <p:sp>
        <p:nvSpPr>
          <p:cNvPr id="26677" name="Rectangle 63"/>
          <p:cNvSpPr>
            <a:spLocks noChangeArrowheads="1"/>
          </p:cNvSpPr>
          <p:nvPr/>
        </p:nvSpPr>
        <p:spPr bwMode="auto">
          <a:xfrm>
            <a:off x="4191000" y="3481388"/>
            <a:ext cx="40830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Helvetica" pitchFamily="-128" charset="0"/>
              </a:rPr>
              <a:t>number of enclosed areas + 1</a:t>
            </a:r>
            <a:endParaRPr lang="en-US" sz="1800" b="1">
              <a:solidFill>
                <a:srgbClr val="FF0000"/>
              </a:solidFill>
              <a:latin typeface="Helvetica" pitchFamily="-128" charset="0"/>
            </a:endParaRPr>
          </a:p>
        </p:txBody>
      </p:sp>
      <p:sp>
        <p:nvSpPr>
          <p:cNvPr id="26678" name="Rectangle 64"/>
          <p:cNvSpPr>
            <a:spLocks noChangeArrowheads="1"/>
          </p:cNvSpPr>
          <p:nvPr/>
        </p:nvSpPr>
        <p:spPr bwMode="auto">
          <a:xfrm>
            <a:off x="3487738" y="4575175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800" b="1">
              <a:solidFill>
                <a:schemeClr val="bg1"/>
              </a:solidFill>
              <a:latin typeface="Helvetica" pitchFamily="-128" charset="0"/>
            </a:endParaRPr>
          </a:p>
        </p:txBody>
      </p:sp>
      <p:sp>
        <p:nvSpPr>
          <p:cNvPr id="26679" name="Rectangle 65"/>
          <p:cNvSpPr>
            <a:spLocks noChangeArrowheads="1"/>
          </p:cNvSpPr>
          <p:nvPr/>
        </p:nvSpPr>
        <p:spPr bwMode="auto">
          <a:xfrm>
            <a:off x="4267200" y="5867400"/>
            <a:ext cx="287178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-128" charset="0"/>
              </a:rPr>
              <a:t>In this case, V(G) = 4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26680" name="Freeform 66"/>
          <p:cNvSpPr>
            <a:spLocks/>
          </p:cNvSpPr>
          <p:nvPr/>
        </p:nvSpPr>
        <p:spPr bwMode="auto">
          <a:xfrm>
            <a:off x="2173288" y="4086225"/>
            <a:ext cx="1279525" cy="539750"/>
          </a:xfrm>
          <a:custGeom>
            <a:avLst/>
            <a:gdLst>
              <a:gd name="T0" fmla="*/ 2031245938 w 806"/>
              <a:gd name="T1" fmla="*/ 682242219 h 303"/>
              <a:gd name="T2" fmla="*/ 2031245938 w 806"/>
              <a:gd name="T3" fmla="*/ 961485355 h 303"/>
              <a:gd name="T4" fmla="*/ 2031245938 w 806"/>
              <a:gd name="T5" fmla="*/ 961485355 h 303"/>
              <a:gd name="T6" fmla="*/ 0 w 806"/>
              <a:gd name="T7" fmla="*/ 961485355 h 303"/>
              <a:gd name="T8" fmla="*/ 0 w 806"/>
              <a:gd name="T9" fmla="*/ 961485355 h 303"/>
              <a:gd name="T10" fmla="*/ 0 w 806"/>
              <a:gd name="T11" fmla="*/ 0 h 303"/>
              <a:gd name="T12" fmla="*/ 0 w 806"/>
              <a:gd name="T13" fmla="*/ 0 h 3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303"/>
              <a:gd name="T23" fmla="*/ 806 w 806"/>
              <a:gd name="T24" fmla="*/ 303 h 3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Freeform 67"/>
          <p:cNvSpPr>
            <a:spLocks/>
          </p:cNvSpPr>
          <p:nvPr/>
        </p:nvSpPr>
        <p:spPr bwMode="auto">
          <a:xfrm>
            <a:off x="2160588" y="4071938"/>
            <a:ext cx="1279525" cy="539750"/>
          </a:xfrm>
          <a:custGeom>
            <a:avLst/>
            <a:gdLst>
              <a:gd name="T0" fmla="*/ 2031245938 w 806"/>
              <a:gd name="T1" fmla="*/ 682242219 h 303"/>
              <a:gd name="T2" fmla="*/ 2031245938 w 806"/>
              <a:gd name="T3" fmla="*/ 961485355 h 303"/>
              <a:gd name="T4" fmla="*/ 0 w 806"/>
              <a:gd name="T5" fmla="*/ 961485355 h 303"/>
              <a:gd name="T6" fmla="*/ 0 w 806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806"/>
              <a:gd name="T13" fmla="*/ 0 h 303"/>
              <a:gd name="T14" fmla="*/ 806 w 806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2" name="Rectangle 1"/>
          <p:cNvSpPr>
            <a:spLocks noChangeArrowheads="1"/>
          </p:cNvSpPr>
          <p:nvPr/>
        </p:nvSpPr>
        <p:spPr bwMode="auto">
          <a:xfrm>
            <a:off x="4114800" y="42672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number of regions</a:t>
            </a:r>
          </a:p>
        </p:txBody>
      </p:sp>
      <p:sp>
        <p:nvSpPr>
          <p:cNvPr id="26683" name="Rectangle 61"/>
          <p:cNvSpPr>
            <a:spLocks noChangeArrowheads="1"/>
          </p:cNvSpPr>
          <p:nvPr/>
        </p:nvSpPr>
        <p:spPr bwMode="auto">
          <a:xfrm>
            <a:off x="4191000" y="3886200"/>
            <a:ext cx="10334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-128" charset="0"/>
              </a:rPr>
              <a:t>         or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26684" name="Rectangle 72"/>
          <p:cNvSpPr>
            <a:spLocks noChangeArrowheads="1"/>
          </p:cNvSpPr>
          <p:nvPr/>
        </p:nvSpPr>
        <p:spPr bwMode="auto">
          <a:xfrm>
            <a:off x="4191000" y="51054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V(G) = E – N + 2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4191000" y="4724400"/>
            <a:ext cx="10334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-128" charset="0"/>
              </a:rPr>
              <a:t>         or</a:t>
            </a:r>
            <a:endParaRPr lang="en-US" sz="1800" b="1">
              <a:latin typeface="Helvetica" pitchFamily="-12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3135E4-38C0-485D-A079-9AAC12AA510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4347344" cy="6668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Basic 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781800" cy="4038600"/>
          </a:xfrm>
          <a:noFill/>
        </p:spPr>
        <p:txBody>
          <a:bodyPr lIns="90487" tIns="44450" rIns="90487" bIns="44450"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folHlink"/>
                </a:solidFill>
              </a:rPr>
              <a:t>Testing:</a:t>
            </a:r>
            <a:endParaRPr lang="en-US" sz="3600" dirty="0" smtClean="0"/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folHlink"/>
                </a:solidFill>
              </a:rPr>
              <a:t>Verification: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600" dirty="0">
                <a:solidFill>
                  <a:schemeClr val="folHlink"/>
                </a:solidFill>
              </a:rPr>
              <a:t>Validation</a:t>
            </a:r>
            <a:r>
              <a:rPr lang="en-US" sz="3600" dirty="0" smtClean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600" dirty="0" smtClean="0">
                <a:solidFill>
                  <a:schemeClr val="folHlink"/>
                </a:solidFill>
              </a:rPr>
              <a:t>Debugging</a:t>
            </a:r>
            <a:r>
              <a:rPr lang="en-US" sz="3600" dirty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sz="36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2C6796-5AFD-4203-A6A2-FAB54AAEA6A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52641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Cyclomatic Complexity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209800" y="2209800"/>
            <a:ext cx="543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 number of industry studies have indicated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09800" y="2493963"/>
            <a:ext cx="5630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that the higher V(G), the higher the probability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209800" y="2779713"/>
            <a:ext cx="1128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or errors.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834188" y="4937125"/>
            <a:ext cx="536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V(G)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200400" y="3352800"/>
            <a:ext cx="1044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modules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4737100" y="4606925"/>
            <a:ext cx="111125" cy="20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4725988" y="4595813"/>
            <a:ext cx="131762" cy="2270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4848225" y="4549775"/>
            <a:ext cx="111125" cy="263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Rectangle 11"/>
          <p:cNvSpPr>
            <a:spLocks noChangeArrowheads="1"/>
          </p:cNvSpPr>
          <p:nvPr/>
        </p:nvSpPr>
        <p:spPr bwMode="auto">
          <a:xfrm>
            <a:off x="4838700" y="4538663"/>
            <a:ext cx="131763" cy="2841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Rectangle 12"/>
          <p:cNvSpPr>
            <a:spLocks noChangeArrowheads="1"/>
          </p:cNvSpPr>
          <p:nvPr/>
        </p:nvSpPr>
        <p:spPr bwMode="auto">
          <a:xfrm>
            <a:off x="4959350" y="4492625"/>
            <a:ext cx="111125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Rectangle 13"/>
          <p:cNvSpPr>
            <a:spLocks noChangeArrowheads="1"/>
          </p:cNvSpPr>
          <p:nvPr/>
        </p:nvSpPr>
        <p:spPr bwMode="auto">
          <a:xfrm>
            <a:off x="4949825" y="4481513"/>
            <a:ext cx="131763" cy="3413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Rectangle 14"/>
          <p:cNvSpPr>
            <a:spLocks noChangeArrowheads="1"/>
          </p:cNvSpPr>
          <p:nvPr/>
        </p:nvSpPr>
        <p:spPr bwMode="auto">
          <a:xfrm>
            <a:off x="5081588" y="4367213"/>
            <a:ext cx="120650" cy="446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Rectangle 15"/>
          <p:cNvSpPr>
            <a:spLocks noChangeArrowheads="1"/>
          </p:cNvSpPr>
          <p:nvPr/>
        </p:nvSpPr>
        <p:spPr bwMode="auto">
          <a:xfrm>
            <a:off x="5070475" y="4357688"/>
            <a:ext cx="142875" cy="4651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Rectangle 16"/>
          <p:cNvSpPr>
            <a:spLocks noChangeArrowheads="1"/>
          </p:cNvSpPr>
          <p:nvPr/>
        </p:nvSpPr>
        <p:spPr bwMode="auto">
          <a:xfrm>
            <a:off x="5202238" y="4186238"/>
            <a:ext cx="122237" cy="627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Rectangle 17"/>
          <p:cNvSpPr>
            <a:spLocks noChangeArrowheads="1"/>
          </p:cNvSpPr>
          <p:nvPr/>
        </p:nvSpPr>
        <p:spPr bwMode="auto">
          <a:xfrm>
            <a:off x="5192713" y="4175125"/>
            <a:ext cx="141287" cy="6477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Rectangle 18"/>
          <p:cNvSpPr>
            <a:spLocks noChangeArrowheads="1"/>
          </p:cNvSpPr>
          <p:nvPr/>
        </p:nvSpPr>
        <p:spPr bwMode="auto">
          <a:xfrm>
            <a:off x="5324475" y="4081463"/>
            <a:ext cx="122238" cy="741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Rectangle 19"/>
          <p:cNvSpPr>
            <a:spLocks noChangeArrowheads="1"/>
          </p:cNvSpPr>
          <p:nvPr/>
        </p:nvSpPr>
        <p:spPr bwMode="auto">
          <a:xfrm>
            <a:off x="5314950" y="4071938"/>
            <a:ext cx="141288" cy="7620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Rectangle 20"/>
          <p:cNvSpPr>
            <a:spLocks noChangeArrowheads="1"/>
          </p:cNvSpPr>
          <p:nvPr/>
        </p:nvSpPr>
        <p:spPr bwMode="auto">
          <a:xfrm>
            <a:off x="5446713" y="3865563"/>
            <a:ext cx="111125" cy="947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Rectangle 21"/>
          <p:cNvSpPr>
            <a:spLocks noChangeArrowheads="1"/>
          </p:cNvSpPr>
          <p:nvPr/>
        </p:nvSpPr>
        <p:spPr bwMode="auto">
          <a:xfrm>
            <a:off x="5435600" y="3856038"/>
            <a:ext cx="131763" cy="96678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Rectangle 22"/>
          <p:cNvSpPr>
            <a:spLocks noChangeArrowheads="1"/>
          </p:cNvSpPr>
          <p:nvPr/>
        </p:nvSpPr>
        <p:spPr bwMode="auto">
          <a:xfrm>
            <a:off x="5567363" y="3205163"/>
            <a:ext cx="122237" cy="160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Rectangle 23"/>
          <p:cNvSpPr>
            <a:spLocks noChangeArrowheads="1"/>
          </p:cNvSpPr>
          <p:nvPr/>
        </p:nvSpPr>
        <p:spPr bwMode="auto">
          <a:xfrm>
            <a:off x="5557838" y="3194050"/>
            <a:ext cx="141287" cy="162877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Rectangle 24"/>
          <p:cNvSpPr>
            <a:spLocks noChangeArrowheads="1"/>
          </p:cNvSpPr>
          <p:nvPr/>
        </p:nvSpPr>
        <p:spPr bwMode="auto">
          <a:xfrm>
            <a:off x="5689600" y="3136900"/>
            <a:ext cx="122238" cy="168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Rectangle 25"/>
          <p:cNvSpPr>
            <a:spLocks noChangeArrowheads="1"/>
          </p:cNvSpPr>
          <p:nvPr/>
        </p:nvSpPr>
        <p:spPr bwMode="auto">
          <a:xfrm>
            <a:off x="5680075" y="3127375"/>
            <a:ext cx="141288" cy="170656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Rectangle 26"/>
          <p:cNvSpPr>
            <a:spLocks noChangeArrowheads="1"/>
          </p:cNvSpPr>
          <p:nvPr/>
        </p:nvSpPr>
        <p:spPr bwMode="auto">
          <a:xfrm>
            <a:off x="6773863" y="4595813"/>
            <a:ext cx="111125" cy="2047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Rectangle 27"/>
          <p:cNvSpPr>
            <a:spLocks noChangeArrowheads="1"/>
          </p:cNvSpPr>
          <p:nvPr/>
        </p:nvSpPr>
        <p:spPr bwMode="auto">
          <a:xfrm>
            <a:off x="6764338" y="4584700"/>
            <a:ext cx="131762" cy="2286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Rectangle 28"/>
          <p:cNvSpPr>
            <a:spLocks noChangeArrowheads="1"/>
          </p:cNvSpPr>
          <p:nvPr/>
        </p:nvSpPr>
        <p:spPr bwMode="auto">
          <a:xfrm>
            <a:off x="6662738" y="4549775"/>
            <a:ext cx="111125" cy="263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Rectangle 29"/>
          <p:cNvSpPr>
            <a:spLocks noChangeArrowheads="1"/>
          </p:cNvSpPr>
          <p:nvPr/>
        </p:nvSpPr>
        <p:spPr bwMode="auto">
          <a:xfrm>
            <a:off x="6651625" y="4538663"/>
            <a:ext cx="131763" cy="2841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Rectangle 30"/>
          <p:cNvSpPr>
            <a:spLocks noChangeArrowheads="1"/>
          </p:cNvSpPr>
          <p:nvPr/>
        </p:nvSpPr>
        <p:spPr bwMode="auto">
          <a:xfrm>
            <a:off x="6551613" y="4481513"/>
            <a:ext cx="120650" cy="3190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Rectangle 31"/>
          <p:cNvSpPr>
            <a:spLocks noChangeArrowheads="1"/>
          </p:cNvSpPr>
          <p:nvPr/>
        </p:nvSpPr>
        <p:spPr bwMode="auto">
          <a:xfrm>
            <a:off x="6540500" y="4470400"/>
            <a:ext cx="142875" cy="3429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Rectangle 32"/>
          <p:cNvSpPr>
            <a:spLocks noChangeArrowheads="1"/>
          </p:cNvSpPr>
          <p:nvPr/>
        </p:nvSpPr>
        <p:spPr bwMode="auto">
          <a:xfrm>
            <a:off x="6429375" y="4357688"/>
            <a:ext cx="111125" cy="4429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Rectangle 33"/>
          <p:cNvSpPr>
            <a:spLocks noChangeArrowheads="1"/>
          </p:cNvSpPr>
          <p:nvPr/>
        </p:nvSpPr>
        <p:spPr bwMode="auto">
          <a:xfrm>
            <a:off x="6419850" y="4344988"/>
            <a:ext cx="131763" cy="4683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Rectangle 34"/>
          <p:cNvSpPr>
            <a:spLocks noChangeArrowheads="1"/>
          </p:cNvSpPr>
          <p:nvPr/>
        </p:nvSpPr>
        <p:spPr bwMode="auto">
          <a:xfrm>
            <a:off x="6297613" y="4175125"/>
            <a:ext cx="122237" cy="625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Rectangle 35"/>
          <p:cNvSpPr>
            <a:spLocks noChangeArrowheads="1"/>
          </p:cNvSpPr>
          <p:nvPr/>
        </p:nvSpPr>
        <p:spPr bwMode="auto">
          <a:xfrm>
            <a:off x="6288088" y="4162425"/>
            <a:ext cx="141287" cy="65087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Rectangle 36"/>
          <p:cNvSpPr>
            <a:spLocks noChangeArrowheads="1"/>
          </p:cNvSpPr>
          <p:nvPr/>
        </p:nvSpPr>
        <p:spPr bwMode="auto">
          <a:xfrm>
            <a:off x="6175375" y="4081463"/>
            <a:ext cx="122238" cy="7318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Rectangle 37"/>
          <p:cNvSpPr>
            <a:spLocks noChangeArrowheads="1"/>
          </p:cNvSpPr>
          <p:nvPr/>
        </p:nvSpPr>
        <p:spPr bwMode="auto">
          <a:xfrm>
            <a:off x="6165850" y="4071938"/>
            <a:ext cx="141288" cy="75088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Rectangle 38"/>
          <p:cNvSpPr>
            <a:spLocks noChangeArrowheads="1"/>
          </p:cNvSpPr>
          <p:nvPr/>
        </p:nvSpPr>
        <p:spPr bwMode="auto">
          <a:xfrm>
            <a:off x="6064250" y="3856038"/>
            <a:ext cx="122238" cy="9445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Rectangle 39"/>
          <p:cNvSpPr>
            <a:spLocks noChangeArrowheads="1"/>
          </p:cNvSpPr>
          <p:nvPr/>
        </p:nvSpPr>
        <p:spPr bwMode="auto">
          <a:xfrm>
            <a:off x="6054725" y="3844925"/>
            <a:ext cx="141288" cy="96837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Rectangle 40"/>
          <p:cNvSpPr>
            <a:spLocks noChangeArrowheads="1"/>
          </p:cNvSpPr>
          <p:nvPr/>
        </p:nvSpPr>
        <p:spPr bwMode="auto">
          <a:xfrm>
            <a:off x="5943600" y="3194050"/>
            <a:ext cx="111125" cy="161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Rectangle 41"/>
          <p:cNvSpPr>
            <a:spLocks noChangeArrowheads="1"/>
          </p:cNvSpPr>
          <p:nvPr/>
        </p:nvSpPr>
        <p:spPr bwMode="auto">
          <a:xfrm>
            <a:off x="5932488" y="3184525"/>
            <a:ext cx="131762" cy="16383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Rectangle 42"/>
          <p:cNvSpPr>
            <a:spLocks noChangeArrowheads="1"/>
          </p:cNvSpPr>
          <p:nvPr/>
        </p:nvSpPr>
        <p:spPr bwMode="auto">
          <a:xfrm>
            <a:off x="5811838" y="3127375"/>
            <a:ext cx="120650" cy="1685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Rectangle 43"/>
          <p:cNvSpPr>
            <a:spLocks noChangeArrowheads="1"/>
          </p:cNvSpPr>
          <p:nvPr/>
        </p:nvSpPr>
        <p:spPr bwMode="auto">
          <a:xfrm>
            <a:off x="5800725" y="3114675"/>
            <a:ext cx="142875" cy="17081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44"/>
          <p:cNvSpPr>
            <a:spLocks noChangeShapeType="1"/>
          </p:cNvSpPr>
          <p:nvPr/>
        </p:nvSpPr>
        <p:spPr bwMode="auto">
          <a:xfrm flipH="1">
            <a:off x="5618163" y="4503738"/>
            <a:ext cx="720725" cy="9810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4494213" y="5575300"/>
            <a:ext cx="3148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modules in this range are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4494213" y="5859463"/>
            <a:ext cx="2060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more error prone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27697" name="Freeform 47"/>
          <p:cNvSpPr>
            <a:spLocks/>
          </p:cNvSpPr>
          <p:nvPr/>
        </p:nvSpPr>
        <p:spPr bwMode="auto">
          <a:xfrm>
            <a:off x="4462463" y="3092450"/>
            <a:ext cx="2879725" cy="1730375"/>
          </a:xfrm>
          <a:custGeom>
            <a:avLst/>
            <a:gdLst>
              <a:gd name="T0" fmla="*/ 0 w 1814"/>
              <a:gd name="T1" fmla="*/ 0 h 969"/>
              <a:gd name="T2" fmla="*/ 0 w 1814"/>
              <a:gd name="T3" fmla="*/ 2147483647 h 969"/>
              <a:gd name="T4" fmla="*/ 0 w 1814"/>
              <a:gd name="T5" fmla="*/ 2147483647 h 969"/>
              <a:gd name="T6" fmla="*/ 2147483647 w 1814"/>
              <a:gd name="T7" fmla="*/ 2147483647 h 969"/>
              <a:gd name="T8" fmla="*/ 2147483647 w 1814"/>
              <a:gd name="T9" fmla="*/ 2147483647 h 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969"/>
              <a:gd name="T17" fmla="*/ 1814 w 1814"/>
              <a:gd name="T18" fmla="*/ 969 h 9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969">
                <a:moveTo>
                  <a:pt x="0" y="0"/>
                </a:moveTo>
                <a:lnTo>
                  <a:pt x="0" y="969"/>
                </a:lnTo>
                <a:lnTo>
                  <a:pt x="1814" y="969"/>
                </a:lnTo>
              </a:path>
            </a:pathLst>
          </a:custGeom>
          <a:noFill/>
          <a:ln w="444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Freeform 48"/>
          <p:cNvSpPr>
            <a:spLocks/>
          </p:cNvSpPr>
          <p:nvPr/>
        </p:nvSpPr>
        <p:spPr bwMode="auto">
          <a:xfrm>
            <a:off x="4443413" y="3070225"/>
            <a:ext cx="2878137" cy="1730375"/>
          </a:xfrm>
          <a:custGeom>
            <a:avLst/>
            <a:gdLst>
              <a:gd name="T0" fmla="*/ 0 w 1813"/>
              <a:gd name="T1" fmla="*/ 0 h 969"/>
              <a:gd name="T2" fmla="*/ 0 w 1813"/>
              <a:gd name="T3" fmla="*/ 2147483647 h 969"/>
              <a:gd name="T4" fmla="*/ 2147483647 w 1813"/>
              <a:gd name="T5" fmla="*/ 2147483647 h 969"/>
              <a:gd name="T6" fmla="*/ 0 60000 65536"/>
              <a:gd name="T7" fmla="*/ 0 60000 65536"/>
              <a:gd name="T8" fmla="*/ 0 60000 65536"/>
              <a:gd name="T9" fmla="*/ 0 w 1813"/>
              <a:gd name="T10" fmla="*/ 0 h 969"/>
              <a:gd name="T11" fmla="*/ 1813 w 1813"/>
              <a:gd name="T12" fmla="*/ 969 h 9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3" h="969">
                <a:moveTo>
                  <a:pt x="0" y="0"/>
                </a:moveTo>
                <a:lnTo>
                  <a:pt x="0" y="969"/>
                </a:lnTo>
                <a:lnTo>
                  <a:pt x="1813" y="969"/>
                </a:lnTo>
              </a:path>
            </a:pathLst>
          </a:custGeom>
          <a:noFill/>
          <a:ln w="444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5267F-002C-4C48-8850-6270275156F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43624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Basis Path Testing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5181600" y="2438400"/>
            <a:ext cx="18970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Next, we derive the 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5181600" y="2667000"/>
            <a:ext cx="18732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independent paths: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4757738" y="1711325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5181600" y="3124200"/>
            <a:ext cx="14287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Since V(G) = 4,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5181600" y="3352800"/>
            <a:ext cx="19081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there are four paths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4757738" y="2728913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486400" y="3733800"/>
            <a:ext cx="17510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Path 1:  1,2,3,6,7,8</a:t>
            </a: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5486400" y="4073525"/>
            <a:ext cx="17510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Path 2:  1,2,3,5,7,8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5486400" y="4411663"/>
            <a:ext cx="158115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Path 3:  1,2,4,7,8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86400" y="4751388"/>
            <a:ext cx="22590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Path 4:  1,2,4,7,2,4,...7,8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4757738" y="4425950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5181600" y="5105400"/>
            <a:ext cx="21002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Finally, we derive test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5181600" y="5334000"/>
            <a:ext cx="2382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cases to exercise these  </a:t>
            </a: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5181600" y="5562600"/>
            <a:ext cx="5984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paths.</a:t>
            </a:r>
          </a:p>
        </p:txBody>
      </p:sp>
      <p:grpSp>
        <p:nvGrpSpPr>
          <p:cNvPr id="28691" name="Group 17"/>
          <p:cNvGrpSpPr>
            <a:grpSpLocks/>
          </p:cNvGrpSpPr>
          <p:nvPr/>
        </p:nvGrpSpPr>
        <p:grpSpPr bwMode="auto">
          <a:xfrm>
            <a:off x="1828800" y="1752600"/>
            <a:ext cx="2860675" cy="4572000"/>
            <a:chOff x="746" y="655"/>
            <a:chExt cx="1802" cy="2560"/>
          </a:xfrm>
        </p:grpSpPr>
        <p:sp>
          <p:nvSpPr>
            <p:cNvPr id="28692" name="Freeform 18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19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0 w 343"/>
                <a:gd name="T5" fmla="*/ 167 h 342"/>
                <a:gd name="T6" fmla="*/ 168 w 343"/>
                <a:gd name="T7" fmla="*/ 342 h 342"/>
                <a:gd name="T8" fmla="*/ 168 w 343"/>
                <a:gd name="T9" fmla="*/ 342 h 342"/>
                <a:gd name="T10" fmla="*/ 343 w 343"/>
                <a:gd name="T11" fmla="*/ 167 h 342"/>
                <a:gd name="T12" fmla="*/ 343 w 343"/>
                <a:gd name="T13" fmla="*/ 167 h 342"/>
                <a:gd name="T14" fmla="*/ 168 w 343"/>
                <a:gd name="T15" fmla="*/ 0 h 342"/>
                <a:gd name="T16" fmla="*/ 168 w 343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3"/>
                <a:gd name="T28" fmla="*/ 0 h 342"/>
                <a:gd name="T29" fmla="*/ 343 w 343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20"/>
            <p:cNvSpPr>
              <a:spLocks/>
            </p:cNvSpPr>
            <p:nvPr/>
          </p:nvSpPr>
          <p:spPr bwMode="auto">
            <a:xfrm>
              <a:off x="1841" y="1680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Oval 21"/>
            <p:cNvSpPr>
              <a:spLocks noChangeArrowheads="1"/>
            </p:cNvSpPr>
            <p:nvPr/>
          </p:nvSpPr>
          <p:spPr bwMode="auto">
            <a:xfrm>
              <a:off x="1430" y="662"/>
              <a:ext cx="107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Oval 22"/>
            <p:cNvSpPr>
              <a:spLocks noChangeArrowheads="1"/>
            </p:cNvSpPr>
            <p:nvPr/>
          </p:nvSpPr>
          <p:spPr bwMode="auto">
            <a:xfrm>
              <a:off x="1423" y="655"/>
              <a:ext cx="121" cy="144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23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24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Freeform 25"/>
            <p:cNvSpPr>
              <a:spLocks/>
            </p:cNvSpPr>
            <p:nvPr/>
          </p:nvSpPr>
          <p:spPr bwMode="auto">
            <a:xfrm>
              <a:off x="1308" y="1323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Freeform 26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27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Freeform 28"/>
            <p:cNvSpPr>
              <a:spLocks/>
            </p:cNvSpPr>
            <p:nvPr/>
          </p:nvSpPr>
          <p:spPr bwMode="auto">
            <a:xfrm>
              <a:off x="1308" y="2577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29"/>
            <p:cNvSpPr>
              <a:spLocks/>
            </p:cNvSpPr>
            <p:nvPr/>
          </p:nvSpPr>
          <p:spPr bwMode="auto">
            <a:xfrm>
              <a:off x="1673" y="1498"/>
              <a:ext cx="343" cy="106"/>
            </a:xfrm>
            <a:custGeom>
              <a:avLst/>
              <a:gdLst>
                <a:gd name="T0" fmla="*/ 0 w 343"/>
                <a:gd name="T1" fmla="*/ 0 h 106"/>
                <a:gd name="T2" fmla="*/ 343 w 343"/>
                <a:gd name="T3" fmla="*/ 0 h 106"/>
                <a:gd name="T4" fmla="*/ 343 w 343"/>
                <a:gd name="T5" fmla="*/ 0 h 106"/>
                <a:gd name="T6" fmla="*/ 343 w 343"/>
                <a:gd name="T7" fmla="*/ 106 h 106"/>
                <a:gd name="T8" fmla="*/ 343 w 343"/>
                <a:gd name="T9" fmla="*/ 10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06"/>
                <a:gd name="T17" fmla="*/ 343 w 34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06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Freeform 30"/>
            <p:cNvSpPr>
              <a:spLocks/>
            </p:cNvSpPr>
            <p:nvPr/>
          </p:nvSpPr>
          <p:spPr bwMode="auto">
            <a:xfrm>
              <a:off x="1666" y="1490"/>
              <a:ext cx="342" cy="107"/>
            </a:xfrm>
            <a:custGeom>
              <a:avLst/>
              <a:gdLst>
                <a:gd name="T0" fmla="*/ 0 w 342"/>
                <a:gd name="T1" fmla="*/ 0 h 107"/>
                <a:gd name="T2" fmla="*/ 342 w 342"/>
                <a:gd name="T3" fmla="*/ 0 h 107"/>
                <a:gd name="T4" fmla="*/ 342 w 342"/>
                <a:gd name="T5" fmla="*/ 107 h 107"/>
                <a:gd name="T6" fmla="*/ 0 60000 65536"/>
                <a:gd name="T7" fmla="*/ 0 60000 65536"/>
                <a:gd name="T8" fmla="*/ 0 60000 65536"/>
                <a:gd name="T9" fmla="*/ 0 w 342"/>
                <a:gd name="T10" fmla="*/ 0 h 107"/>
                <a:gd name="T11" fmla="*/ 342 w 342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107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>
              <a:off x="1468" y="784"/>
              <a:ext cx="1" cy="532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Rectangle 32"/>
            <p:cNvSpPr>
              <a:spLocks noChangeArrowheads="1"/>
            </p:cNvSpPr>
            <p:nvPr/>
          </p:nvSpPr>
          <p:spPr bwMode="auto">
            <a:xfrm>
              <a:off x="1324" y="913"/>
              <a:ext cx="296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Rectangle 33"/>
            <p:cNvSpPr>
              <a:spLocks noChangeArrowheads="1"/>
            </p:cNvSpPr>
            <p:nvPr/>
          </p:nvSpPr>
          <p:spPr bwMode="auto">
            <a:xfrm>
              <a:off x="1316" y="905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34"/>
            <p:cNvSpPr>
              <a:spLocks/>
            </p:cNvSpPr>
            <p:nvPr/>
          </p:nvSpPr>
          <p:spPr bwMode="auto">
            <a:xfrm>
              <a:off x="1042" y="1483"/>
              <a:ext cx="259" cy="296"/>
            </a:xfrm>
            <a:custGeom>
              <a:avLst/>
              <a:gdLst>
                <a:gd name="T0" fmla="*/ 259 w 259"/>
                <a:gd name="T1" fmla="*/ 0 h 296"/>
                <a:gd name="T2" fmla="*/ 0 w 259"/>
                <a:gd name="T3" fmla="*/ 0 h 296"/>
                <a:gd name="T4" fmla="*/ 0 w 259"/>
                <a:gd name="T5" fmla="*/ 296 h 296"/>
                <a:gd name="T6" fmla="*/ 0 60000 65536"/>
                <a:gd name="T7" fmla="*/ 0 60000 65536"/>
                <a:gd name="T8" fmla="*/ 0 60000 65536"/>
                <a:gd name="T9" fmla="*/ 0 w 259"/>
                <a:gd name="T10" fmla="*/ 0 h 296"/>
                <a:gd name="T11" fmla="*/ 259 w 259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296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35"/>
            <p:cNvSpPr>
              <a:spLocks/>
            </p:cNvSpPr>
            <p:nvPr/>
          </p:nvSpPr>
          <p:spPr bwMode="auto">
            <a:xfrm>
              <a:off x="2191" y="1855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0 h 175"/>
                <a:gd name="T6" fmla="*/ 205 w 205"/>
                <a:gd name="T7" fmla="*/ 175 h 175"/>
                <a:gd name="T8" fmla="*/ 205 w 20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75"/>
                <a:gd name="T17" fmla="*/ 205 w 20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Freeform 36"/>
            <p:cNvSpPr>
              <a:spLocks/>
            </p:cNvSpPr>
            <p:nvPr/>
          </p:nvSpPr>
          <p:spPr bwMode="auto">
            <a:xfrm>
              <a:off x="2183" y="1847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175 h 175"/>
                <a:gd name="T6" fmla="*/ 0 60000 65536"/>
                <a:gd name="T7" fmla="*/ 0 60000 65536"/>
                <a:gd name="T8" fmla="*/ 0 60000 65536"/>
                <a:gd name="T9" fmla="*/ 0 w 205"/>
                <a:gd name="T10" fmla="*/ 0 h 175"/>
                <a:gd name="T11" fmla="*/ 205 w 20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37"/>
            <p:cNvSpPr>
              <a:spLocks/>
            </p:cNvSpPr>
            <p:nvPr/>
          </p:nvSpPr>
          <p:spPr bwMode="auto">
            <a:xfrm>
              <a:off x="1673" y="1855"/>
              <a:ext cx="191" cy="220"/>
            </a:xfrm>
            <a:custGeom>
              <a:avLst/>
              <a:gdLst>
                <a:gd name="T0" fmla="*/ 191 w 191"/>
                <a:gd name="T1" fmla="*/ 0 h 220"/>
                <a:gd name="T2" fmla="*/ 0 w 191"/>
                <a:gd name="T3" fmla="*/ 0 h 220"/>
                <a:gd name="T4" fmla="*/ 0 w 191"/>
                <a:gd name="T5" fmla="*/ 0 h 220"/>
                <a:gd name="T6" fmla="*/ 0 w 191"/>
                <a:gd name="T7" fmla="*/ 220 h 220"/>
                <a:gd name="T8" fmla="*/ 0 w 191"/>
                <a:gd name="T9" fmla="*/ 22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20"/>
                <a:gd name="T17" fmla="*/ 191 w 191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20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38"/>
            <p:cNvSpPr>
              <a:spLocks/>
            </p:cNvSpPr>
            <p:nvPr/>
          </p:nvSpPr>
          <p:spPr bwMode="auto">
            <a:xfrm>
              <a:off x="1666" y="1847"/>
              <a:ext cx="190" cy="221"/>
            </a:xfrm>
            <a:custGeom>
              <a:avLst/>
              <a:gdLst>
                <a:gd name="T0" fmla="*/ 190 w 190"/>
                <a:gd name="T1" fmla="*/ 0 h 221"/>
                <a:gd name="T2" fmla="*/ 0 w 190"/>
                <a:gd name="T3" fmla="*/ 0 h 221"/>
                <a:gd name="T4" fmla="*/ 0 w 190"/>
                <a:gd name="T5" fmla="*/ 221 h 221"/>
                <a:gd name="T6" fmla="*/ 0 60000 65536"/>
                <a:gd name="T7" fmla="*/ 0 60000 65536"/>
                <a:gd name="T8" fmla="*/ 0 60000 65536"/>
                <a:gd name="T9" fmla="*/ 0 w 190"/>
                <a:gd name="T10" fmla="*/ 0 h 221"/>
                <a:gd name="T11" fmla="*/ 190 w 190"/>
                <a:gd name="T12" fmla="*/ 221 h 2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221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39"/>
            <p:cNvSpPr>
              <a:spLocks/>
            </p:cNvSpPr>
            <p:nvPr/>
          </p:nvSpPr>
          <p:spPr bwMode="auto">
            <a:xfrm>
              <a:off x="1658" y="2182"/>
              <a:ext cx="738" cy="98"/>
            </a:xfrm>
            <a:custGeom>
              <a:avLst/>
              <a:gdLst>
                <a:gd name="T0" fmla="*/ 0 w 738"/>
                <a:gd name="T1" fmla="*/ 0 h 98"/>
                <a:gd name="T2" fmla="*/ 0 w 738"/>
                <a:gd name="T3" fmla="*/ 98 h 98"/>
                <a:gd name="T4" fmla="*/ 0 w 738"/>
                <a:gd name="T5" fmla="*/ 98 h 98"/>
                <a:gd name="T6" fmla="*/ 738 w 738"/>
                <a:gd name="T7" fmla="*/ 98 h 98"/>
                <a:gd name="T8" fmla="*/ 738 w 738"/>
                <a:gd name="T9" fmla="*/ 98 h 98"/>
                <a:gd name="T10" fmla="*/ 738 w 738"/>
                <a:gd name="T11" fmla="*/ 0 h 98"/>
                <a:gd name="T12" fmla="*/ 738 w 738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98"/>
                <a:gd name="T23" fmla="*/ 738 w 738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9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Rectangle 40"/>
            <p:cNvSpPr>
              <a:spLocks noChangeArrowheads="1"/>
            </p:cNvSpPr>
            <p:nvPr/>
          </p:nvSpPr>
          <p:spPr bwMode="auto">
            <a:xfrm>
              <a:off x="1651" y="2174"/>
              <a:ext cx="737" cy="9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Rectangle 41"/>
            <p:cNvSpPr>
              <a:spLocks noChangeArrowheads="1"/>
            </p:cNvSpPr>
            <p:nvPr/>
          </p:nvSpPr>
          <p:spPr bwMode="auto">
            <a:xfrm>
              <a:off x="1499" y="1931"/>
              <a:ext cx="289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Rectangle 42"/>
            <p:cNvSpPr>
              <a:spLocks noChangeArrowheads="1"/>
            </p:cNvSpPr>
            <p:nvPr/>
          </p:nvSpPr>
          <p:spPr bwMode="auto">
            <a:xfrm>
              <a:off x="1491" y="1923"/>
              <a:ext cx="304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43"/>
            <p:cNvSpPr>
              <a:spLocks noChangeArrowheads="1"/>
            </p:cNvSpPr>
            <p:nvPr/>
          </p:nvSpPr>
          <p:spPr bwMode="auto">
            <a:xfrm>
              <a:off x="2244" y="1931"/>
              <a:ext cx="297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Rectangle 44"/>
            <p:cNvSpPr>
              <a:spLocks noChangeArrowheads="1"/>
            </p:cNvSpPr>
            <p:nvPr/>
          </p:nvSpPr>
          <p:spPr bwMode="auto">
            <a:xfrm>
              <a:off x="2236" y="1923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Rectangle 45"/>
            <p:cNvSpPr>
              <a:spLocks noChangeArrowheads="1"/>
            </p:cNvSpPr>
            <p:nvPr/>
          </p:nvSpPr>
          <p:spPr bwMode="auto">
            <a:xfrm>
              <a:off x="898" y="1809"/>
              <a:ext cx="296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Rectangle 46"/>
            <p:cNvSpPr>
              <a:spLocks noChangeArrowheads="1"/>
            </p:cNvSpPr>
            <p:nvPr/>
          </p:nvSpPr>
          <p:spPr bwMode="auto">
            <a:xfrm>
              <a:off x="890" y="1802"/>
              <a:ext cx="312" cy="243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47"/>
            <p:cNvSpPr>
              <a:spLocks noChangeShapeType="1"/>
            </p:cNvSpPr>
            <p:nvPr/>
          </p:nvSpPr>
          <p:spPr bwMode="auto">
            <a:xfrm>
              <a:off x="1468" y="2372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48"/>
            <p:cNvSpPr>
              <a:spLocks noChangeShapeType="1"/>
            </p:cNvSpPr>
            <p:nvPr/>
          </p:nvSpPr>
          <p:spPr bwMode="auto">
            <a:xfrm>
              <a:off x="1468" y="2881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Oval 49"/>
            <p:cNvSpPr>
              <a:spLocks noChangeArrowheads="1"/>
            </p:cNvSpPr>
            <p:nvPr/>
          </p:nvSpPr>
          <p:spPr bwMode="auto">
            <a:xfrm>
              <a:off x="1430" y="3086"/>
              <a:ext cx="107" cy="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Oval 50"/>
            <p:cNvSpPr>
              <a:spLocks noChangeArrowheads="1"/>
            </p:cNvSpPr>
            <p:nvPr/>
          </p:nvSpPr>
          <p:spPr bwMode="auto">
            <a:xfrm>
              <a:off x="1423" y="3078"/>
              <a:ext cx="121" cy="137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Freeform 51"/>
            <p:cNvSpPr>
              <a:spLocks/>
            </p:cNvSpPr>
            <p:nvPr/>
          </p:nvSpPr>
          <p:spPr bwMode="auto">
            <a:xfrm>
              <a:off x="753" y="1285"/>
              <a:ext cx="730" cy="1444"/>
            </a:xfrm>
            <a:custGeom>
              <a:avLst/>
              <a:gdLst>
                <a:gd name="T0" fmla="*/ 563 w 730"/>
                <a:gd name="T1" fmla="*/ 1444 h 1444"/>
                <a:gd name="T2" fmla="*/ 0 w 730"/>
                <a:gd name="T3" fmla="*/ 1444 h 1444"/>
                <a:gd name="T4" fmla="*/ 0 w 730"/>
                <a:gd name="T5" fmla="*/ 1444 h 1444"/>
                <a:gd name="T6" fmla="*/ 0 w 730"/>
                <a:gd name="T7" fmla="*/ 0 h 1444"/>
                <a:gd name="T8" fmla="*/ 0 w 730"/>
                <a:gd name="T9" fmla="*/ 0 h 1444"/>
                <a:gd name="T10" fmla="*/ 730 w 730"/>
                <a:gd name="T11" fmla="*/ 0 h 1444"/>
                <a:gd name="T12" fmla="*/ 730 w 730"/>
                <a:gd name="T13" fmla="*/ 0 h 1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44"/>
                <a:gd name="T23" fmla="*/ 730 w 730"/>
                <a:gd name="T24" fmla="*/ 1444 h 14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44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Freeform 52"/>
            <p:cNvSpPr>
              <a:spLocks/>
            </p:cNvSpPr>
            <p:nvPr/>
          </p:nvSpPr>
          <p:spPr bwMode="auto">
            <a:xfrm>
              <a:off x="746" y="1278"/>
              <a:ext cx="730" cy="1443"/>
            </a:xfrm>
            <a:custGeom>
              <a:avLst/>
              <a:gdLst>
                <a:gd name="T0" fmla="*/ 562 w 730"/>
                <a:gd name="T1" fmla="*/ 1443 h 1443"/>
                <a:gd name="T2" fmla="*/ 0 w 730"/>
                <a:gd name="T3" fmla="*/ 1443 h 1443"/>
                <a:gd name="T4" fmla="*/ 0 w 730"/>
                <a:gd name="T5" fmla="*/ 0 h 1443"/>
                <a:gd name="T6" fmla="*/ 730 w 730"/>
                <a:gd name="T7" fmla="*/ 0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0"/>
                <a:gd name="T13" fmla="*/ 0 h 1443"/>
                <a:gd name="T14" fmla="*/ 730 w 730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0" h="1443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27" name="Group 53"/>
            <p:cNvGrpSpPr>
              <a:grpSpLocks/>
            </p:cNvGrpSpPr>
            <p:nvPr/>
          </p:nvGrpSpPr>
          <p:grpSpPr bwMode="auto">
            <a:xfrm>
              <a:off x="1324" y="1247"/>
              <a:ext cx="152" cy="53"/>
              <a:chOff x="1324" y="1247"/>
              <a:chExt cx="152" cy="53"/>
            </a:xfrm>
          </p:grpSpPr>
          <p:sp>
            <p:nvSpPr>
              <p:cNvPr id="28753" name="Freeform 54"/>
              <p:cNvSpPr>
                <a:spLocks/>
              </p:cNvSpPr>
              <p:nvPr/>
            </p:nvSpPr>
            <p:spPr bwMode="auto">
              <a:xfrm>
                <a:off x="1362" y="1247"/>
                <a:ext cx="114" cy="53"/>
              </a:xfrm>
              <a:custGeom>
                <a:avLst/>
                <a:gdLst>
                  <a:gd name="T0" fmla="*/ 114 w 114"/>
                  <a:gd name="T1" fmla="*/ 23 h 53"/>
                  <a:gd name="T2" fmla="*/ 0 w 114"/>
                  <a:gd name="T3" fmla="*/ 53 h 53"/>
                  <a:gd name="T4" fmla="*/ 0 w 114"/>
                  <a:gd name="T5" fmla="*/ 23 h 53"/>
                  <a:gd name="T6" fmla="*/ 0 w 114"/>
                  <a:gd name="T7" fmla="*/ 0 h 53"/>
                  <a:gd name="T8" fmla="*/ 114 w 114"/>
                  <a:gd name="T9" fmla="*/ 23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53"/>
                  <a:gd name="T17" fmla="*/ 114 w 11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53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Line 55"/>
              <p:cNvSpPr>
                <a:spLocks noChangeShapeType="1"/>
              </p:cNvSpPr>
              <p:nvPr/>
            </p:nvSpPr>
            <p:spPr bwMode="auto">
              <a:xfrm>
                <a:off x="1324" y="1270"/>
                <a:ext cx="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8" name="Group 56"/>
            <p:cNvGrpSpPr>
              <a:grpSpLocks/>
            </p:cNvGrpSpPr>
            <p:nvPr/>
          </p:nvGrpSpPr>
          <p:grpSpPr bwMode="auto">
            <a:xfrm>
              <a:off x="1962" y="1490"/>
              <a:ext cx="54" cy="183"/>
              <a:chOff x="1962" y="1490"/>
              <a:chExt cx="54" cy="183"/>
            </a:xfrm>
          </p:grpSpPr>
          <p:sp>
            <p:nvSpPr>
              <p:cNvPr id="28751" name="Freeform 57"/>
              <p:cNvSpPr>
                <a:spLocks/>
              </p:cNvSpPr>
              <p:nvPr/>
            </p:nvSpPr>
            <p:spPr bwMode="auto">
              <a:xfrm>
                <a:off x="1962" y="1559"/>
                <a:ext cx="54" cy="114"/>
              </a:xfrm>
              <a:custGeom>
                <a:avLst/>
                <a:gdLst>
                  <a:gd name="T0" fmla="*/ 31 w 54"/>
                  <a:gd name="T1" fmla="*/ 114 h 114"/>
                  <a:gd name="T2" fmla="*/ 0 w 54"/>
                  <a:gd name="T3" fmla="*/ 0 h 114"/>
                  <a:gd name="T4" fmla="*/ 31 w 54"/>
                  <a:gd name="T5" fmla="*/ 0 h 114"/>
                  <a:gd name="T6" fmla="*/ 54 w 54"/>
                  <a:gd name="T7" fmla="*/ 0 h 114"/>
                  <a:gd name="T8" fmla="*/ 31 w 5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14"/>
                  <a:gd name="T17" fmla="*/ 54 w 5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Line 58"/>
              <p:cNvSpPr>
                <a:spLocks noChangeShapeType="1"/>
              </p:cNvSpPr>
              <p:nvPr/>
            </p:nvSpPr>
            <p:spPr bwMode="auto">
              <a:xfrm>
                <a:off x="1993" y="1490"/>
                <a:ext cx="1" cy="6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9" name="Group 59"/>
            <p:cNvGrpSpPr>
              <a:grpSpLocks/>
            </p:cNvGrpSpPr>
            <p:nvPr/>
          </p:nvGrpSpPr>
          <p:grpSpPr bwMode="auto">
            <a:xfrm>
              <a:off x="1019" y="1642"/>
              <a:ext cx="61" cy="167"/>
              <a:chOff x="1019" y="1642"/>
              <a:chExt cx="61" cy="167"/>
            </a:xfrm>
          </p:grpSpPr>
          <p:sp>
            <p:nvSpPr>
              <p:cNvPr id="28749" name="Freeform 60"/>
              <p:cNvSpPr>
                <a:spLocks/>
              </p:cNvSpPr>
              <p:nvPr/>
            </p:nvSpPr>
            <p:spPr bwMode="auto">
              <a:xfrm>
                <a:off x="1019" y="1695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61"/>
              <p:cNvSpPr>
                <a:spLocks noChangeShapeType="1"/>
              </p:cNvSpPr>
              <p:nvPr/>
            </p:nvSpPr>
            <p:spPr bwMode="auto">
              <a:xfrm>
                <a:off x="1050" y="1642"/>
                <a:ext cx="1" cy="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0" name="Group 62"/>
            <p:cNvGrpSpPr>
              <a:grpSpLocks/>
            </p:cNvGrpSpPr>
            <p:nvPr/>
          </p:nvGrpSpPr>
          <p:grpSpPr bwMode="auto">
            <a:xfrm>
              <a:off x="1445" y="2379"/>
              <a:ext cx="61" cy="198"/>
              <a:chOff x="1445" y="2379"/>
              <a:chExt cx="61" cy="198"/>
            </a:xfrm>
          </p:grpSpPr>
          <p:sp>
            <p:nvSpPr>
              <p:cNvPr id="28747" name="Freeform 63"/>
              <p:cNvSpPr>
                <a:spLocks/>
              </p:cNvSpPr>
              <p:nvPr/>
            </p:nvSpPr>
            <p:spPr bwMode="auto">
              <a:xfrm>
                <a:off x="1445" y="2463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8" name="Line 64"/>
              <p:cNvSpPr>
                <a:spLocks noChangeShapeType="1"/>
              </p:cNvSpPr>
              <p:nvPr/>
            </p:nvSpPr>
            <p:spPr bwMode="auto">
              <a:xfrm>
                <a:off x="1476" y="2379"/>
                <a:ext cx="1" cy="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1" name="Group 65"/>
            <p:cNvGrpSpPr>
              <a:grpSpLocks/>
            </p:cNvGrpSpPr>
            <p:nvPr/>
          </p:nvGrpSpPr>
          <p:grpSpPr bwMode="auto">
            <a:xfrm>
              <a:off x="1445" y="1171"/>
              <a:ext cx="61" cy="152"/>
              <a:chOff x="1445" y="1171"/>
              <a:chExt cx="61" cy="152"/>
            </a:xfrm>
          </p:grpSpPr>
          <p:sp>
            <p:nvSpPr>
              <p:cNvPr id="28745" name="Freeform 66"/>
              <p:cNvSpPr>
                <a:spLocks/>
              </p:cNvSpPr>
              <p:nvPr/>
            </p:nvSpPr>
            <p:spPr bwMode="auto">
              <a:xfrm>
                <a:off x="1445" y="1209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6" name="Line 67"/>
              <p:cNvSpPr>
                <a:spLocks noChangeShapeType="1"/>
              </p:cNvSpPr>
              <p:nvPr/>
            </p:nvSpPr>
            <p:spPr bwMode="auto">
              <a:xfrm>
                <a:off x="1476" y="1171"/>
                <a:ext cx="1" cy="3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2" name="Group 68"/>
            <p:cNvGrpSpPr>
              <a:grpSpLocks/>
            </p:cNvGrpSpPr>
            <p:nvPr/>
          </p:nvGrpSpPr>
          <p:grpSpPr bwMode="auto">
            <a:xfrm>
              <a:off x="1445" y="2919"/>
              <a:ext cx="61" cy="136"/>
              <a:chOff x="1445" y="2919"/>
              <a:chExt cx="61" cy="136"/>
            </a:xfrm>
          </p:grpSpPr>
          <p:sp>
            <p:nvSpPr>
              <p:cNvPr id="28743" name="Freeform 69"/>
              <p:cNvSpPr>
                <a:spLocks/>
              </p:cNvSpPr>
              <p:nvPr/>
            </p:nvSpPr>
            <p:spPr bwMode="auto">
              <a:xfrm>
                <a:off x="1445" y="2941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Line 70"/>
              <p:cNvSpPr>
                <a:spLocks noChangeShapeType="1"/>
              </p:cNvSpPr>
              <p:nvPr/>
            </p:nvSpPr>
            <p:spPr bwMode="auto">
              <a:xfrm>
                <a:off x="1476" y="2919"/>
                <a:ext cx="1" cy="2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33" name="Freeform 71"/>
            <p:cNvSpPr>
              <a:spLocks/>
            </p:cNvSpPr>
            <p:nvPr/>
          </p:nvSpPr>
          <p:spPr bwMode="auto">
            <a:xfrm>
              <a:off x="1057" y="2045"/>
              <a:ext cx="959" cy="372"/>
            </a:xfrm>
            <a:custGeom>
              <a:avLst/>
              <a:gdLst>
                <a:gd name="T0" fmla="*/ 959 w 959"/>
                <a:gd name="T1" fmla="*/ 258 h 372"/>
                <a:gd name="T2" fmla="*/ 959 w 959"/>
                <a:gd name="T3" fmla="*/ 372 h 372"/>
                <a:gd name="T4" fmla="*/ 959 w 959"/>
                <a:gd name="T5" fmla="*/ 372 h 372"/>
                <a:gd name="T6" fmla="*/ 0 w 959"/>
                <a:gd name="T7" fmla="*/ 372 h 372"/>
                <a:gd name="T8" fmla="*/ 0 w 959"/>
                <a:gd name="T9" fmla="*/ 372 h 372"/>
                <a:gd name="T10" fmla="*/ 0 w 959"/>
                <a:gd name="T11" fmla="*/ 0 h 372"/>
                <a:gd name="T12" fmla="*/ 0 w 959"/>
                <a:gd name="T13" fmla="*/ 0 h 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372"/>
                <a:gd name="T23" fmla="*/ 959 w 959"/>
                <a:gd name="T24" fmla="*/ 372 h 3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372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Freeform 72"/>
            <p:cNvSpPr>
              <a:spLocks/>
            </p:cNvSpPr>
            <p:nvPr/>
          </p:nvSpPr>
          <p:spPr bwMode="auto">
            <a:xfrm>
              <a:off x="1050" y="2037"/>
              <a:ext cx="958" cy="373"/>
            </a:xfrm>
            <a:custGeom>
              <a:avLst/>
              <a:gdLst>
                <a:gd name="T0" fmla="*/ 958 w 958"/>
                <a:gd name="T1" fmla="*/ 259 h 373"/>
                <a:gd name="T2" fmla="*/ 958 w 958"/>
                <a:gd name="T3" fmla="*/ 373 h 373"/>
                <a:gd name="T4" fmla="*/ 0 w 958"/>
                <a:gd name="T5" fmla="*/ 373 h 373"/>
                <a:gd name="T6" fmla="*/ 0 w 958"/>
                <a:gd name="T7" fmla="*/ 0 h 3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373"/>
                <a:gd name="T14" fmla="*/ 958 w 958"/>
                <a:gd name="T15" fmla="*/ 373 h 3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373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69" name="Rectangle 73"/>
            <p:cNvSpPr>
              <a:spLocks noChangeArrowheads="1"/>
            </p:cNvSpPr>
            <p:nvPr/>
          </p:nvSpPr>
          <p:spPr bwMode="auto">
            <a:xfrm>
              <a:off x="1483" y="982"/>
              <a:ext cx="5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1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0" name="Rectangle 74"/>
            <p:cNvSpPr>
              <a:spLocks noChangeArrowheads="1"/>
            </p:cNvSpPr>
            <p:nvPr/>
          </p:nvSpPr>
          <p:spPr bwMode="auto">
            <a:xfrm>
              <a:off x="1468" y="1453"/>
              <a:ext cx="5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2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1" name="Rectangle 75"/>
            <p:cNvSpPr>
              <a:spLocks noChangeArrowheads="1"/>
            </p:cNvSpPr>
            <p:nvPr/>
          </p:nvSpPr>
          <p:spPr bwMode="auto">
            <a:xfrm>
              <a:off x="2001" y="1795"/>
              <a:ext cx="5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3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2" name="Rectangle 76"/>
            <p:cNvSpPr>
              <a:spLocks noChangeArrowheads="1"/>
            </p:cNvSpPr>
            <p:nvPr/>
          </p:nvSpPr>
          <p:spPr bwMode="auto">
            <a:xfrm>
              <a:off x="989" y="1893"/>
              <a:ext cx="5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4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3" name="Rectangle 77"/>
            <p:cNvSpPr>
              <a:spLocks noChangeArrowheads="1"/>
            </p:cNvSpPr>
            <p:nvPr/>
          </p:nvSpPr>
          <p:spPr bwMode="auto">
            <a:xfrm>
              <a:off x="1635" y="2030"/>
              <a:ext cx="5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5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4" name="Rectangle 78"/>
            <p:cNvSpPr>
              <a:spLocks noChangeArrowheads="1"/>
            </p:cNvSpPr>
            <p:nvPr/>
          </p:nvSpPr>
          <p:spPr bwMode="auto">
            <a:xfrm>
              <a:off x="2381" y="2030"/>
              <a:ext cx="5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6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5" name="Rectangle 79"/>
            <p:cNvSpPr>
              <a:spLocks noChangeArrowheads="1"/>
            </p:cNvSpPr>
            <p:nvPr/>
          </p:nvSpPr>
          <p:spPr bwMode="auto">
            <a:xfrm>
              <a:off x="1468" y="2676"/>
              <a:ext cx="5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7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3376" name="Rectangle 80"/>
            <p:cNvSpPr>
              <a:spLocks noChangeArrowheads="1"/>
            </p:cNvSpPr>
            <p:nvPr/>
          </p:nvSpPr>
          <p:spPr bwMode="auto">
            <a:xfrm>
              <a:off x="1590" y="3063"/>
              <a:ext cx="5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-128" charset="0"/>
                </a:rPr>
                <a:t>8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3DD33C07-68D9-47E6-A4DA-FE68F8209CA1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sz="3600" smtClean="0"/>
              <a:t>A Second Flow Graph Example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3983038" cy="548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 1  int functionY(void)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2 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3     int x = 0;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4     int y = 19;    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5  A: x++;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6     if (x &gt; 999)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7        goto D;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8     if (x % 11 == 0)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9        goto B;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10     else goto A;</a:t>
            </a:r>
          </a:p>
          <a:p>
            <a:pPr eaLnBrk="1" hangingPunct="1">
              <a:buFontTx/>
              <a:buChar char="•"/>
            </a:pPr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11  B: if (x % y == 0)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12        goto C;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13     else goto A;</a:t>
            </a:r>
          </a:p>
          <a:p>
            <a:pPr eaLnBrk="1" hangingPunct="1">
              <a:buFontTx/>
              <a:buChar char="•"/>
            </a:pPr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14  C: printf("%d\n", x);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15     goto A;</a:t>
            </a:r>
          </a:p>
          <a:p>
            <a:pPr eaLnBrk="1" hangingPunct="1">
              <a:buFontTx/>
              <a:buChar char="•"/>
            </a:pPr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16  D: printf("End of list\n");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17     return 0;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18  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7315200" y="838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7315200" y="1447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7315200" y="2133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7315200" y="28194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8153400" y="3276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8153400" y="3886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16</a:t>
            </a: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8153400" y="4495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17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6553200" y="32766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8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6553200" y="3886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6553200" y="44958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6553200" y="51054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12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553200" y="5791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14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6553200" y="6400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5486400" y="51054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13</a:t>
            </a:r>
          </a:p>
        </p:txBody>
      </p:sp>
      <p:sp>
        <p:nvSpPr>
          <p:cNvPr id="29715" name="Oval 18"/>
          <p:cNvSpPr>
            <a:spLocks noChangeArrowheads="1"/>
          </p:cNvSpPr>
          <p:nvPr/>
        </p:nvSpPr>
        <p:spPr bwMode="auto">
          <a:xfrm>
            <a:off x="5486400" y="3886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cxnSp>
        <p:nvCxnSpPr>
          <p:cNvPr id="29716" name="AutoShape 19"/>
          <p:cNvCxnSpPr>
            <a:cxnSpLocks noChangeShapeType="1"/>
            <a:stCxn id="29701" idx="4"/>
            <a:endCxn id="29702" idx="0"/>
          </p:cNvCxnSpPr>
          <p:nvPr/>
        </p:nvCxnSpPr>
        <p:spPr bwMode="auto">
          <a:xfrm>
            <a:off x="7581900" y="12192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7" name="AutoShape 20"/>
          <p:cNvCxnSpPr>
            <a:cxnSpLocks noChangeShapeType="1"/>
            <a:stCxn id="29702" idx="4"/>
            <a:endCxn id="29703" idx="0"/>
          </p:cNvCxnSpPr>
          <p:nvPr/>
        </p:nvCxnSpPr>
        <p:spPr bwMode="auto">
          <a:xfrm>
            <a:off x="7581900" y="18288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8" name="AutoShape 21"/>
          <p:cNvCxnSpPr>
            <a:cxnSpLocks noChangeShapeType="1"/>
            <a:stCxn id="29703" idx="4"/>
            <a:endCxn id="29704" idx="0"/>
          </p:cNvCxnSpPr>
          <p:nvPr/>
        </p:nvCxnSpPr>
        <p:spPr bwMode="auto">
          <a:xfrm>
            <a:off x="7581900" y="2514600"/>
            <a:ext cx="0" cy="28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9" name="AutoShape 22"/>
          <p:cNvCxnSpPr>
            <a:cxnSpLocks noChangeShapeType="1"/>
            <a:stCxn id="29704" idx="3"/>
            <a:endCxn id="29708" idx="7"/>
          </p:cNvCxnSpPr>
          <p:nvPr/>
        </p:nvCxnSpPr>
        <p:spPr bwMode="auto">
          <a:xfrm flipH="1">
            <a:off x="7008813" y="3163888"/>
            <a:ext cx="38417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0" name="AutoShape 23"/>
          <p:cNvCxnSpPr>
            <a:cxnSpLocks noChangeShapeType="1"/>
            <a:stCxn id="29704" idx="5"/>
            <a:endCxn id="29705" idx="1"/>
          </p:cNvCxnSpPr>
          <p:nvPr/>
        </p:nvCxnSpPr>
        <p:spPr bwMode="auto">
          <a:xfrm>
            <a:off x="7770813" y="3163888"/>
            <a:ext cx="4603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1" name="AutoShape 24"/>
          <p:cNvCxnSpPr>
            <a:cxnSpLocks noChangeShapeType="1"/>
            <a:stCxn id="29708" idx="4"/>
            <a:endCxn id="29709" idx="0"/>
          </p:cNvCxnSpPr>
          <p:nvPr/>
        </p:nvCxnSpPr>
        <p:spPr bwMode="auto">
          <a:xfrm>
            <a:off x="6819900" y="36766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05" idx="4"/>
            <a:endCxn id="29706" idx="0"/>
          </p:cNvCxnSpPr>
          <p:nvPr/>
        </p:nvCxnSpPr>
        <p:spPr bwMode="auto">
          <a:xfrm>
            <a:off x="8420100" y="36576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>
            <a:off x="8420100" y="42672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09" idx="4"/>
            <a:endCxn id="29710" idx="0"/>
          </p:cNvCxnSpPr>
          <p:nvPr/>
        </p:nvCxnSpPr>
        <p:spPr bwMode="auto">
          <a:xfrm>
            <a:off x="6819900" y="426720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0" idx="4"/>
            <a:endCxn id="29711" idx="0"/>
          </p:cNvCxnSpPr>
          <p:nvPr/>
        </p:nvCxnSpPr>
        <p:spPr bwMode="auto">
          <a:xfrm>
            <a:off x="6819900" y="48958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1" idx="4"/>
            <a:endCxn id="29712" idx="0"/>
          </p:cNvCxnSpPr>
          <p:nvPr/>
        </p:nvCxnSpPr>
        <p:spPr bwMode="auto">
          <a:xfrm>
            <a:off x="6819900" y="54864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0"/>
          <p:cNvCxnSpPr>
            <a:cxnSpLocks noChangeShapeType="1"/>
            <a:stCxn id="29712" idx="4"/>
            <a:endCxn id="29713" idx="0"/>
          </p:cNvCxnSpPr>
          <p:nvPr/>
        </p:nvCxnSpPr>
        <p:spPr bwMode="auto">
          <a:xfrm>
            <a:off x="6819900" y="61722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8" name="AutoShape 31"/>
          <p:cNvCxnSpPr>
            <a:cxnSpLocks noChangeShapeType="1"/>
            <a:stCxn id="29708" idx="3"/>
            <a:endCxn id="29715" idx="7"/>
          </p:cNvCxnSpPr>
          <p:nvPr/>
        </p:nvCxnSpPr>
        <p:spPr bwMode="auto">
          <a:xfrm flipH="1">
            <a:off x="5942013" y="36210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15" idx="0"/>
            <a:endCxn id="29703" idx="3"/>
          </p:cNvCxnSpPr>
          <p:nvPr/>
        </p:nvCxnSpPr>
        <p:spPr bwMode="auto">
          <a:xfrm rot="-5400000">
            <a:off x="5859463" y="2352675"/>
            <a:ext cx="1427162" cy="1639888"/>
          </a:xfrm>
          <a:prstGeom prst="curvedConnector3">
            <a:avLst>
              <a:gd name="adj1" fmla="val 7419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0" name="AutoShape 33"/>
          <p:cNvCxnSpPr>
            <a:cxnSpLocks noChangeShapeType="1"/>
            <a:stCxn id="29714" idx="2"/>
            <a:endCxn id="29703" idx="2"/>
          </p:cNvCxnSpPr>
          <p:nvPr/>
        </p:nvCxnSpPr>
        <p:spPr bwMode="auto">
          <a:xfrm rot="10800000" flipH="1">
            <a:off x="5486400" y="2324100"/>
            <a:ext cx="1828800" cy="29718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1" name="AutoShape 34"/>
          <p:cNvCxnSpPr>
            <a:cxnSpLocks noChangeShapeType="1"/>
            <a:stCxn id="29713" idx="2"/>
            <a:endCxn id="29703" idx="1"/>
          </p:cNvCxnSpPr>
          <p:nvPr/>
        </p:nvCxnSpPr>
        <p:spPr bwMode="auto">
          <a:xfrm rot="10800000" flipH="1">
            <a:off x="6553200" y="2189163"/>
            <a:ext cx="839788" cy="4402137"/>
          </a:xfrm>
          <a:prstGeom prst="curvedConnector4">
            <a:avLst>
              <a:gd name="adj1" fmla="val -210588"/>
              <a:gd name="adj2" fmla="val 1064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32" name="AutoShape 35"/>
          <p:cNvCxnSpPr>
            <a:cxnSpLocks noChangeShapeType="1"/>
            <a:stCxn id="29710" idx="3"/>
            <a:endCxn id="29714" idx="7"/>
          </p:cNvCxnSpPr>
          <p:nvPr/>
        </p:nvCxnSpPr>
        <p:spPr bwMode="auto">
          <a:xfrm flipH="1">
            <a:off x="5942013" y="48402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9FEE1CDD-AC18-4724-9F4D-27691DDEFCC1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8763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A Sample Function to Diagram and Analyze</a:t>
            </a:r>
          </a:p>
        </p:txBody>
      </p:sp>
      <p:sp>
        <p:nvSpPr>
          <p:cNvPr id="30724" name="Text Box 1027"/>
          <p:cNvSpPr txBox="1">
            <a:spLocks noChangeArrowheads="1"/>
          </p:cNvSpPr>
          <p:nvPr/>
        </p:nvSpPr>
        <p:spPr bwMode="auto">
          <a:xfrm>
            <a:off x="2341563" y="889000"/>
            <a:ext cx="3983037" cy="596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 1  int functionZ(int y)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2 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3  int x = 0;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4  while (x &lt;= (y * y))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5    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6     if ((x % 11 == 0) &amp;&amp;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7         (x % y == 0))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8        {  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9        printf(“%d”, x);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10        x++;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11        } // End if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12     else if ((x % 7 == 0) ||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13              (x % y == 1))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14        {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15        printf(“%d”, y);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16        x = x + 2;     </a:t>
            </a:r>
          </a:p>
          <a:p>
            <a:pPr eaLnBrk="1" hangingPunct="1">
              <a:buFontTx/>
              <a:buAutoNum type="arabicPlain" startAt="17"/>
            </a:pPr>
            <a:r>
              <a:rPr lang="en-US" sz="1600">
                <a:latin typeface="Courier New" pitchFamily="49" charset="0"/>
              </a:rPr>
              <a:t>      } // End else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18     printf(“\n”);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19     } // End while</a:t>
            </a:r>
          </a:p>
          <a:p>
            <a:pPr eaLnBrk="1" hangingPunct="1"/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20  printf("End of list\n");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21  return 0;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22  } // End functionZ</a:t>
            </a:r>
          </a:p>
        </p:txBody>
      </p:sp>
      <p:sp>
        <p:nvSpPr>
          <p:cNvPr id="30725" name="Rectangle 1094"/>
          <p:cNvSpPr>
            <a:spLocks noChangeArrowheads="1"/>
          </p:cNvSpPr>
          <p:nvPr/>
        </p:nvSpPr>
        <p:spPr bwMode="auto">
          <a:xfrm>
            <a:off x="2438400" y="1371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1095"/>
          <p:cNvSpPr>
            <a:spLocks noChangeArrowheads="1"/>
          </p:cNvSpPr>
          <p:nvPr/>
        </p:nvSpPr>
        <p:spPr bwMode="auto">
          <a:xfrm>
            <a:off x="2438400" y="6248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3012F97D-E5BD-4F0B-859B-A5FA99931EBD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8763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A Sample Function to Diagram and Analyze</a:t>
            </a:r>
          </a:p>
        </p:txBody>
      </p:sp>
      <p:sp>
        <p:nvSpPr>
          <p:cNvPr id="31748" name="Text Box 1027"/>
          <p:cNvSpPr txBox="1">
            <a:spLocks noChangeArrowheads="1"/>
          </p:cNvSpPr>
          <p:nvPr/>
        </p:nvSpPr>
        <p:spPr bwMode="auto">
          <a:xfrm>
            <a:off x="520700" y="889000"/>
            <a:ext cx="3983038" cy="596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 1  int functionZ(int y)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2 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3  int x = 0;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4  while (x &lt;= (y * y))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5     {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6     if ((x % 11 == 0) &amp;&amp;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7         (x % y == 0))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8        {  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 9        printf(“%d”, x);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10        x++;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11        } // End if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12     else if ((x % 7 == 0) ||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13              (x % y == 1))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14        { 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15        printf(“%d”, y);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16        x = x + 2;     </a:t>
            </a:r>
          </a:p>
          <a:p>
            <a:pPr eaLnBrk="1" hangingPunct="1">
              <a:buFontTx/>
              <a:buAutoNum type="arabicPlain" startAt="17"/>
            </a:pPr>
            <a:r>
              <a:rPr lang="en-US" sz="1600">
                <a:latin typeface="Courier New" pitchFamily="49" charset="0"/>
              </a:rPr>
              <a:t>      } // End else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18     printf(“\n”);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19     } // End while</a:t>
            </a:r>
          </a:p>
          <a:p>
            <a:pPr eaLnBrk="1" hangingPunct="1"/>
            <a:endParaRPr lang="en-US" sz="1600">
              <a:latin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</a:rPr>
              <a:t>20  printf("End of list\n");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21  return 0;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22  } // End functionZ</a:t>
            </a:r>
          </a:p>
        </p:txBody>
      </p:sp>
      <p:sp>
        <p:nvSpPr>
          <p:cNvPr id="31749" name="Oval 1028"/>
          <p:cNvSpPr>
            <a:spLocks noChangeArrowheads="1"/>
          </p:cNvSpPr>
          <p:nvPr/>
        </p:nvSpPr>
        <p:spPr bwMode="auto">
          <a:xfrm>
            <a:off x="6769100" y="812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31750" name="Oval 1029"/>
          <p:cNvSpPr>
            <a:spLocks noChangeArrowheads="1"/>
          </p:cNvSpPr>
          <p:nvPr/>
        </p:nvSpPr>
        <p:spPr bwMode="auto">
          <a:xfrm>
            <a:off x="6769100" y="14224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31751" name="Oval 1030"/>
          <p:cNvSpPr>
            <a:spLocks noChangeArrowheads="1"/>
          </p:cNvSpPr>
          <p:nvPr/>
        </p:nvSpPr>
        <p:spPr bwMode="auto">
          <a:xfrm>
            <a:off x="6769100" y="20320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31752" name="Oval 1031"/>
          <p:cNvSpPr>
            <a:spLocks noChangeArrowheads="1"/>
          </p:cNvSpPr>
          <p:nvPr/>
        </p:nvSpPr>
        <p:spPr bwMode="auto">
          <a:xfrm>
            <a:off x="7683500" y="20320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31753" name="Oval 1032"/>
          <p:cNvSpPr>
            <a:spLocks noChangeArrowheads="1"/>
          </p:cNvSpPr>
          <p:nvPr/>
        </p:nvSpPr>
        <p:spPr bwMode="auto">
          <a:xfrm>
            <a:off x="7683500" y="2717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31754" name="Oval 1033"/>
          <p:cNvSpPr>
            <a:spLocks noChangeArrowheads="1"/>
          </p:cNvSpPr>
          <p:nvPr/>
        </p:nvSpPr>
        <p:spPr bwMode="auto">
          <a:xfrm>
            <a:off x="7683500" y="3403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31755" name="Oval 1034"/>
          <p:cNvSpPr>
            <a:spLocks noChangeArrowheads="1"/>
          </p:cNvSpPr>
          <p:nvPr/>
        </p:nvSpPr>
        <p:spPr bwMode="auto">
          <a:xfrm>
            <a:off x="5702300" y="28702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12</a:t>
            </a:r>
          </a:p>
        </p:txBody>
      </p:sp>
      <p:sp>
        <p:nvSpPr>
          <p:cNvPr id="31756" name="Oval 1035"/>
          <p:cNvSpPr>
            <a:spLocks noChangeArrowheads="1"/>
          </p:cNvSpPr>
          <p:nvPr/>
        </p:nvSpPr>
        <p:spPr bwMode="auto">
          <a:xfrm>
            <a:off x="6692900" y="2870200"/>
            <a:ext cx="533400" cy="3810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13</a:t>
            </a:r>
          </a:p>
        </p:txBody>
      </p:sp>
      <p:sp>
        <p:nvSpPr>
          <p:cNvPr id="31757" name="Oval 1036"/>
          <p:cNvSpPr>
            <a:spLocks noChangeArrowheads="1"/>
          </p:cNvSpPr>
          <p:nvPr/>
        </p:nvSpPr>
        <p:spPr bwMode="auto">
          <a:xfrm>
            <a:off x="5702300" y="37084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31758" name="Oval 1037"/>
          <p:cNvSpPr>
            <a:spLocks noChangeArrowheads="1"/>
          </p:cNvSpPr>
          <p:nvPr/>
        </p:nvSpPr>
        <p:spPr bwMode="auto">
          <a:xfrm>
            <a:off x="5702300" y="43180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16</a:t>
            </a:r>
          </a:p>
        </p:txBody>
      </p:sp>
      <p:sp>
        <p:nvSpPr>
          <p:cNvPr id="31759" name="Oval 1038"/>
          <p:cNvSpPr>
            <a:spLocks noChangeArrowheads="1"/>
          </p:cNvSpPr>
          <p:nvPr/>
        </p:nvSpPr>
        <p:spPr bwMode="auto">
          <a:xfrm>
            <a:off x="6769100" y="4775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31760" name="Oval 1039"/>
          <p:cNvSpPr>
            <a:spLocks noChangeArrowheads="1"/>
          </p:cNvSpPr>
          <p:nvPr/>
        </p:nvSpPr>
        <p:spPr bwMode="auto">
          <a:xfrm>
            <a:off x="6769100" y="5384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cxnSp>
        <p:nvCxnSpPr>
          <p:cNvPr id="31761" name="AutoShape 1040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7035800" y="1193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2" name="AutoShape 1041"/>
          <p:cNvCxnSpPr>
            <a:cxnSpLocks noChangeShapeType="1"/>
            <a:stCxn id="31750" idx="4"/>
            <a:endCxn id="31751" idx="0"/>
          </p:cNvCxnSpPr>
          <p:nvPr/>
        </p:nvCxnSpPr>
        <p:spPr bwMode="auto">
          <a:xfrm>
            <a:off x="7035800" y="1822450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3" name="AutoShape 1042"/>
          <p:cNvCxnSpPr>
            <a:cxnSpLocks noChangeShapeType="1"/>
            <a:stCxn id="31751" idx="6"/>
            <a:endCxn id="31752" idx="2"/>
          </p:cNvCxnSpPr>
          <p:nvPr/>
        </p:nvCxnSpPr>
        <p:spPr bwMode="auto">
          <a:xfrm>
            <a:off x="7321550" y="2222500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4" name="AutoShape 1043"/>
          <p:cNvCxnSpPr>
            <a:cxnSpLocks noChangeShapeType="1"/>
            <a:stCxn id="31752" idx="4"/>
            <a:endCxn id="31753" idx="0"/>
          </p:cNvCxnSpPr>
          <p:nvPr/>
        </p:nvCxnSpPr>
        <p:spPr bwMode="auto">
          <a:xfrm>
            <a:off x="7950200" y="243205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1044"/>
          <p:cNvCxnSpPr>
            <a:cxnSpLocks noChangeShapeType="1"/>
            <a:stCxn id="31753" idx="4"/>
            <a:endCxn id="31754" idx="0"/>
          </p:cNvCxnSpPr>
          <p:nvPr/>
        </p:nvCxnSpPr>
        <p:spPr bwMode="auto">
          <a:xfrm>
            <a:off x="7950200" y="3098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6" name="Oval 1045"/>
          <p:cNvSpPr>
            <a:spLocks noChangeArrowheads="1"/>
          </p:cNvSpPr>
          <p:nvPr/>
        </p:nvSpPr>
        <p:spPr bwMode="auto">
          <a:xfrm>
            <a:off x="6769100" y="5918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21</a:t>
            </a:r>
          </a:p>
        </p:txBody>
      </p:sp>
      <p:cxnSp>
        <p:nvCxnSpPr>
          <p:cNvPr id="31767" name="AutoShape 1046"/>
          <p:cNvCxnSpPr>
            <a:cxnSpLocks noChangeShapeType="1"/>
            <a:stCxn id="31754" idx="4"/>
            <a:endCxn id="31759" idx="7"/>
          </p:cNvCxnSpPr>
          <p:nvPr/>
        </p:nvCxnSpPr>
        <p:spPr bwMode="auto">
          <a:xfrm flipH="1">
            <a:off x="7224713" y="3784600"/>
            <a:ext cx="725487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8" name="AutoShape 1047"/>
          <p:cNvCxnSpPr>
            <a:cxnSpLocks noChangeShapeType="1"/>
            <a:stCxn id="31751" idx="2"/>
            <a:endCxn id="31755" idx="0"/>
          </p:cNvCxnSpPr>
          <p:nvPr/>
        </p:nvCxnSpPr>
        <p:spPr bwMode="auto">
          <a:xfrm flipH="1">
            <a:off x="5969000" y="2222500"/>
            <a:ext cx="781050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9" name="AutoShape 1048"/>
          <p:cNvCxnSpPr>
            <a:cxnSpLocks noChangeShapeType="1"/>
            <a:stCxn id="31755" idx="4"/>
            <a:endCxn id="31757" idx="0"/>
          </p:cNvCxnSpPr>
          <p:nvPr/>
        </p:nvCxnSpPr>
        <p:spPr bwMode="auto">
          <a:xfrm>
            <a:off x="5969000" y="32702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70" name="AutoShape 1049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6254750" y="30607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71" name="AutoShape 1050"/>
          <p:cNvCxnSpPr>
            <a:cxnSpLocks noChangeShapeType="1"/>
            <a:stCxn id="31756" idx="3"/>
            <a:endCxn id="31757" idx="6"/>
          </p:cNvCxnSpPr>
          <p:nvPr/>
        </p:nvCxnSpPr>
        <p:spPr bwMode="auto">
          <a:xfrm flipH="1">
            <a:off x="6235700" y="3214688"/>
            <a:ext cx="534988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72" name="AutoShape 1051"/>
          <p:cNvCxnSpPr>
            <a:cxnSpLocks noChangeShapeType="1"/>
            <a:stCxn id="31757" idx="4"/>
            <a:endCxn id="31758" idx="0"/>
          </p:cNvCxnSpPr>
          <p:nvPr/>
        </p:nvCxnSpPr>
        <p:spPr bwMode="auto">
          <a:xfrm>
            <a:off x="5969000" y="4089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73" name="AutoShape 1052"/>
          <p:cNvCxnSpPr>
            <a:cxnSpLocks noChangeShapeType="1"/>
            <a:stCxn id="31758" idx="5"/>
            <a:endCxn id="31759" idx="1"/>
          </p:cNvCxnSpPr>
          <p:nvPr/>
        </p:nvCxnSpPr>
        <p:spPr bwMode="auto">
          <a:xfrm>
            <a:off x="6157913" y="4643438"/>
            <a:ext cx="68897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74" name="AutoShape 1053"/>
          <p:cNvCxnSpPr>
            <a:cxnSpLocks noChangeShapeType="1"/>
            <a:stCxn id="31760" idx="4"/>
            <a:endCxn id="31766" idx="0"/>
          </p:cNvCxnSpPr>
          <p:nvPr/>
        </p:nvCxnSpPr>
        <p:spPr bwMode="auto">
          <a:xfrm>
            <a:off x="7035800" y="5765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75" name="AutoShape 1054"/>
          <p:cNvCxnSpPr>
            <a:cxnSpLocks noChangeShapeType="1"/>
            <a:stCxn id="31752" idx="3"/>
            <a:endCxn id="31755" idx="7"/>
          </p:cNvCxnSpPr>
          <p:nvPr/>
        </p:nvCxnSpPr>
        <p:spPr bwMode="auto">
          <a:xfrm flipH="1">
            <a:off x="6157913" y="2376488"/>
            <a:ext cx="16033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76" name="Freeform 1055"/>
          <p:cNvSpPr>
            <a:spLocks/>
          </p:cNvSpPr>
          <p:nvPr/>
        </p:nvSpPr>
        <p:spPr bwMode="auto">
          <a:xfrm>
            <a:off x="7302500" y="1358900"/>
            <a:ext cx="1765300" cy="3568700"/>
          </a:xfrm>
          <a:custGeom>
            <a:avLst/>
            <a:gdLst>
              <a:gd name="T0" fmla="*/ 0 w 1112"/>
              <a:gd name="T1" fmla="*/ 3568700 h 2248"/>
              <a:gd name="T2" fmla="*/ 1524000 w 1112"/>
              <a:gd name="T3" fmla="*/ 2425700 h 2248"/>
              <a:gd name="T4" fmla="*/ 1447800 w 1112"/>
              <a:gd name="T5" fmla="*/ 368300 h 2248"/>
              <a:gd name="T6" fmla="*/ 0 w 1112"/>
              <a:gd name="T7" fmla="*/ 215900 h 2248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2248"/>
              <a:gd name="T14" fmla="*/ 1112 w 1112"/>
              <a:gd name="T15" fmla="*/ 2248 h 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2248">
                <a:moveTo>
                  <a:pt x="0" y="2248"/>
                </a:moveTo>
                <a:cubicBezTo>
                  <a:pt x="404" y="2056"/>
                  <a:pt x="808" y="1864"/>
                  <a:pt x="960" y="1528"/>
                </a:cubicBezTo>
                <a:cubicBezTo>
                  <a:pt x="1112" y="1192"/>
                  <a:pt x="1072" y="464"/>
                  <a:pt x="912" y="232"/>
                </a:cubicBezTo>
                <a:cubicBezTo>
                  <a:pt x="752" y="0"/>
                  <a:pt x="152" y="152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Freeform 1056"/>
          <p:cNvSpPr>
            <a:spLocks/>
          </p:cNvSpPr>
          <p:nvPr/>
        </p:nvSpPr>
        <p:spPr bwMode="auto">
          <a:xfrm>
            <a:off x="4851400" y="1651000"/>
            <a:ext cx="1917700" cy="3975100"/>
          </a:xfrm>
          <a:custGeom>
            <a:avLst/>
            <a:gdLst>
              <a:gd name="T0" fmla="*/ 1917700 w 1208"/>
              <a:gd name="T1" fmla="*/ 0 h 2504"/>
              <a:gd name="T2" fmla="*/ 317500 w 1208"/>
              <a:gd name="T3" fmla="*/ 990600 h 2504"/>
              <a:gd name="T4" fmla="*/ 165100 w 1208"/>
              <a:gd name="T5" fmla="*/ 2895600 h 2504"/>
              <a:gd name="T6" fmla="*/ 1308100 w 1208"/>
              <a:gd name="T7" fmla="*/ 3810000 h 2504"/>
              <a:gd name="T8" fmla="*/ 1917700 w 1208"/>
              <a:gd name="T9" fmla="*/ 3886200 h 2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8"/>
              <a:gd name="T16" fmla="*/ 0 h 2504"/>
              <a:gd name="T17" fmla="*/ 1208 w 1208"/>
              <a:gd name="T18" fmla="*/ 2504 h 2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8" h="2504">
                <a:moveTo>
                  <a:pt x="1208" y="0"/>
                </a:moveTo>
                <a:cubicBezTo>
                  <a:pt x="796" y="160"/>
                  <a:pt x="384" y="320"/>
                  <a:pt x="200" y="624"/>
                </a:cubicBezTo>
                <a:cubicBezTo>
                  <a:pt x="16" y="928"/>
                  <a:pt x="0" y="1528"/>
                  <a:pt x="104" y="1824"/>
                </a:cubicBezTo>
                <a:cubicBezTo>
                  <a:pt x="208" y="2120"/>
                  <a:pt x="640" y="2296"/>
                  <a:pt x="824" y="2400"/>
                </a:cubicBezTo>
                <a:cubicBezTo>
                  <a:pt x="1008" y="2504"/>
                  <a:pt x="1144" y="2440"/>
                  <a:pt x="1208" y="2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78" name="AutoShape 1057"/>
          <p:cNvCxnSpPr>
            <a:cxnSpLocks noChangeShapeType="1"/>
            <a:stCxn id="31756" idx="4"/>
            <a:endCxn id="31759" idx="0"/>
          </p:cNvCxnSpPr>
          <p:nvPr/>
        </p:nvCxnSpPr>
        <p:spPr bwMode="auto">
          <a:xfrm>
            <a:off x="6959600" y="3270250"/>
            <a:ext cx="7620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79" name="Rectangle 1059"/>
          <p:cNvSpPr>
            <a:spLocks noChangeArrowheads="1"/>
          </p:cNvSpPr>
          <p:nvPr/>
        </p:nvSpPr>
        <p:spPr bwMode="auto">
          <a:xfrm>
            <a:off x="673100" y="142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1060"/>
          <p:cNvSpPr>
            <a:spLocks noChangeArrowheads="1"/>
          </p:cNvSpPr>
          <p:nvPr/>
        </p:nvSpPr>
        <p:spPr bwMode="auto">
          <a:xfrm>
            <a:off x="596900" y="629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DDC44E-316D-4AB4-A795-66C43CFF2FD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83088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Basis Path Testing Notes</a:t>
            </a:r>
          </a:p>
        </p:txBody>
      </p: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1219200" y="2133600"/>
            <a:ext cx="2232025" cy="3557588"/>
            <a:chOff x="568" y="896"/>
            <a:chExt cx="1406" cy="1992"/>
          </a:xfrm>
        </p:grpSpPr>
        <p:sp>
          <p:nvSpPr>
            <p:cNvPr id="32795" name="Freeform 4"/>
            <p:cNvSpPr>
              <a:spLocks/>
            </p:cNvSpPr>
            <p:nvPr/>
          </p:nvSpPr>
          <p:spPr bwMode="auto">
            <a:xfrm>
              <a:off x="1423" y="1701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135 w 271"/>
                <a:gd name="T5" fmla="*/ 263 h 263"/>
                <a:gd name="T6" fmla="*/ 271 w 271"/>
                <a:gd name="T7" fmla="*/ 135 h 263"/>
                <a:gd name="T8" fmla="*/ 135 w 271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63"/>
                <a:gd name="T17" fmla="*/ 271 w 271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Freeform 5"/>
            <p:cNvSpPr>
              <a:spLocks/>
            </p:cNvSpPr>
            <p:nvPr/>
          </p:nvSpPr>
          <p:spPr bwMode="auto">
            <a:xfrm>
              <a:off x="1423" y="1701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0 w 271"/>
                <a:gd name="T5" fmla="*/ 135 h 263"/>
                <a:gd name="T6" fmla="*/ 135 w 271"/>
                <a:gd name="T7" fmla="*/ 263 h 263"/>
                <a:gd name="T8" fmla="*/ 135 w 271"/>
                <a:gd name="T9" fmla="*/ 263 h 263"/>
                <a:gd name="T10" fmla="*/ 271 w 271"/>
                <a:gd name="T11" fmla="*/ 135 h 263"/>
                <a:gd name="T12" fmla="*/ 271 w 271"/>
                <a:gd name="T13" fmla="*/ 135 h 263"/>
                <a:gd name="T14" fmla="*/ 135 w 271"/>
                <a:gd name="T15" fmla="*/ 0 h 263"/>
                <a:gd name="T16" fmla="*/ 135 w 271"/>
                <a:gd name="T17" fmla="*/ 0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1"/>
                <a:gd name="T28" fmla="*/ 0 h 263"/>
                <a:gd name="T29" fmla="*/ 271 w 271"/>
                <a:gd name="T30" fmla="*/ 263 h 2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Freeform 6"/>
            <p:cNvSpPr>
              <a:spLocks/>
            </p:cNvSpPr>
            <p:nvPr/>
          </p:nvSpPr>
          <p:spPr bwMode="auto">
            <a:xfrm>
              <a:off x="1415" y="1693"/>
              <a:ext cx="271" cy="263"/>
            </a:xfrm>
            <a:custGeom>
              <a:avLst/>
              <a:gdLst>
                <a:gd name="T0" fmla="*/ 135 w 271"/>
                <a:gd name="T1" fmla="*/ 0 h 263"/>
                <a:gd name="T2" fmla="*/ 0 w 271"/>
                <a:gd name="T3" fmla="*/ 135 h 263"/>
                <a:gd name="T4" fmla="*/ 135 w 271"/>
                <a:gd name="T5" fmla="*/ 263 h 263"/>
                <a:gd name="T6" fmla="*/ 271 w 271"/>
                <a:gd name="T7" fmla="*/ 135 h 263"/>
                <a:gd name="T8" fmla="*/ 135 w 271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63"/>
                <a:gd name="T17" fmla="*/ 271 w 271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63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Oval 7"/>
            <p:cNvSpPr>
              <a:spLocks noChangeArrowheads="1"/>
            </p:cNvSpPr>
            <p:nvPr/>
          </p:nvSpPr>
          <p:spPr bwMode="auto">
            <a:xfrm>
              <a:off x="1103" y="904"/>
              <a:ext cx="80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Oval 8"/>
            <p:cNvSpPr>
              <a:spLocks noChangeArrowheads="1"/>
            </p:cNvSpPr>
            <p:nvPr/>
          </p:nvSpPr>
          <p:spPr bwMode="auto">
            <a:xfrm>
              <a:off x="1095" y="896"/>
              <a:ext cx="96" cy="112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Freeform 9"/>
            <p:cNvSpPr>
              <a:spLocks/>
            </p:cNvSpPr>
            <p:nvPr/>
          </p:nvSpPr>
          <p:spPr bwMode="auto">
            <a:xfrm>
              <a:off x="1007" y="1430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136 w 272"/>
                <a:gd name="T5" fmla="*/ 255 h 255"/>
                <a:gd name="T6" fmla="*/ 272 w 272"/>
                <a:gd name="T7" fmla="*/ 119 h 255"/>
                <a:gd name="T8" fmla="*/ 136 w 272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55"/>
                <a:gd name="T17" fmla="*/ 272 w 27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10"/>
            <p:cNvSpPr>
              <a:spLocks/>
            </p:cNvSpPr>
            <p:nvPr/>
          </p:nvSpPr>
          <p:spPr bwMode="auto">
            <a:xfrm>
              <a:off x="1007" y="1430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0 w 272"/>
                <a:gd name="T5" fmla="*/ 119 h 255"/>
                <a:gd name="T6" fmla="*/ 136 w 272"/>
                <a:gd name="T7" fmla="*/ 255 h 255"/>
                <a:gd name="T8" fmla="*/ 136 w 272"/>
                <a:gd name="T9" fmla="*/ 255 h 255"/>
                <a:gd name="T10" fmla="*/ 272 w 272"/>
                <a:gd name="T11" fmla="*/ 119 h 255"/>
                <a:gd name="T12" fmla="*/ 272 w 272"/>
                <a:gd name="T13" fmla="*/ 119 h 255"/>
                <a:gd name="T14" fmla="*/ 136 w 272"/>
                <a:gd name="T15" fmla="*/ 0 h 255"/>
                <a:gd name="T16" fmla="*/ 136 w 272"/>
                <a:gd name="T17" fmla="*/ 0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"/>
                <a:gd name="T28" fmla="*/ 0 h 255"/>
                <a:gd name="T29" fmla="*/ 272 w 272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Freeform 11"/>
            <p:cNvSpPr>
              <a:spLocks/>
            </p:cNvSpPr>
            <p:nvPr/>
          </p:nvSpPr>
          <p:spPr bwMode="auto">
            <a:xfrm>
              <a:off x="999" y="1422"/>
              <a:ext cx="272" cy="255"/>
            </a:xfrm>
            <a:custGeom>
              <a:avLst/>
              <a:gdLst>
                <a:gd name="T0" fmla="*/ 136 w 272"/>
                <a:gd name="T1" fmla="*/ 0 h 255"/>
                <a:gd name="T2" fmla="*/ 0 w 272"/>
                <a:gd name="T3" fmla="*/ 119 h 255"/>
                <a:gd name="T4" fmla="*/ 136 w 272"/>
                <a:gd name="T5" fmla="*/ 255 h 255"/>
                <a:gd name="T6" fmla="*/ 272 w 272"/>
                <a:gd name="T7" fmla="*/ 119 h 255"/>
                <a:gd name="T8" fmla="*/ 136 w 272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55"/>
                <a:gd name="T17" fmla="*/ 272 w 27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55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Freeform 12"/>
            <p:cNvSpPr>
              <a:spLocks/>
            </p:cNvSpPr>
            <p:nvPr/>
          </p:nvSpPr>
          <p:spPr bwMode="auto">
            <a:xfrm>
              <a:off x="1007" y="2394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136 w 272"/>
                <a:gd name="T5" fmla="*/ 263 h 263"/>
                <a:gd name="T6" fmla="*/ 272 w 272"/>
                <a:gd name="T7" fmla="*/ 128 h 263"/>
                <a:gd name="T8" fmla="*/ 136 w 272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63"/>
                <a:gd name="T17" fmla="*/ 272 w 272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Freeform 13"/>
            <p:cNvSpPr>
              <a:spLocks/>
            </p:cNvSpPr>
            <p:nvPr/>
          </p:nvSpPr>
          <p:spPr bwMode="auto">
            <a:xfrm>
              <a:off x="1007" y="2394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0 w 272"/>
                <a:gd name="T5" fmla="*/ 128 h 263"/>
                <a:gd name="T6" fmla="*/ 136 w 272"/>
                <a:gd name="T7" fmla="*/ 263 h 263"/>
                <a:gd name="T8" fmla="*/ 136 w 272"/>
                <a:gd name="T9" fmla="*/ 263 h 263"/>
                <a:gd name="T10" fmla="*/ 272 w 272"/>
                <a:gd name="T11" fmla="*/ 128 h 263"/>
                <a:gd name="T12" fmla="*/ 272 w 272"/>
                <a:gd name="T13" fmla="*/ 128 h 263"/>
                <a:gd name="T14" fmla="*/ 136 w 272"/>
                <a:gd name="T15" fmla="*/ 0 h 263"/>
                <a:gd name="T16" fmla="*/ 136 w 272"/>
                <a:gd name="T17" fmla="*/ 0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"/>
                <a:gd name="T28" fmla="*/ 0 h 263"/>
                <a:gd name="T29" fmla="*/ 272 w 272"/>
                <a:gd name="T30" fmla="*/ 263 h 2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Freeform 14"/>
            <p:cNvSpPr>
              <a:spLocks/>
            </p:cNvSpPr>
            <p:nvPr/>
          </p:nvSpPr>
          <p:spPr bwMode="auto">
            <a:xfrm>
              <a:off x="999" y="2386"/>
              <a:ext cx="272" cy="263"/>
            </a:xfrm>
            <a:custGeom>
              <a:avLst/>
              <a:gdLst>
                <a:gd name="T0" fmla="*/ 136 w 272"/>
                <a:gd name="T1" fmla="*/ 0 h 263"/>
                <a:gd name="T2" fmla="*/ 0 w 272"/>
                <a:gd name="T3" fmla="*/ 128 h 263"/>
                <a:gd name="T4" fmla="*/ 136 w 272"/>
                <a:gd name="T5" fmla="*/ 263 h 263"/>
                <a:gd name="T6" fmla="*/ 272 w 272"/>
                <a:gd name="T7" fmla="*/ 128 h 263"/>
                <a:gd name="T8" fmla="*/ 136 w 272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63"/>
                <a:gd name="T17" fmla="*/ 272 w 272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63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Freeform 15"/>
            <p:cNvSpPr>
              <a:spLocks/>
            </p:cNvSpPr>
            <p:nvPr/>
          </p:nvSpPr>
          <p:spPr bwMode="auto">
            <a:xfrm>
              <a:off x="1287" y="1549"/>
              <a:ext cx="271" cy="88"/>
            </a:xfrm>
            <a:custGeom>
              <a:avLst/>
              <a:gdLst>
                <a:gd name="T0" fmla="*/ 0 w 271"/>
                <a:gd name="T1" fmla="*/ 0 h 88"/>
                <a:gd name="T2" fmla="*/ 271 w 271"/>
                <a:gd name="T3" fmla="*/ 0 h 88"/>
                <a:gd name="T4" fmla="*/ 271 w 271"/>
                <a:gd name="T5" fmla="*/ 0 h 88"/>
                <a:gd name="T6" fmla="*/ 271 w 271"/>
                <a:gd name="T7" fmla="*/ 88 h 88"/>
                <a:gd name="T8" fmla="*/ 271 w 271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88"/>
                <a:gd name="T17" fmla="*/ 271 w 2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88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Freeform 16"/>
            <p:cNvSpPr>
              <a:spLocks/>
            </p:cNvSpPr>
            <p:nvPr/>
          </p:nvSpPr>
          <p:spPr bwMode="auto">
            <a:xfrm>
              <a:off x="1279" y="1541"/>
              <a:ext cx="271" cy="88"/>
            </a:xfrm>
            <a:custGeom>
              <a:avLst/>
              <a:gdLst>
                <a:gd name="T0" fmla="*/ 0 w 271"/>
                <a:gd name="T1" fmla="*/ 0 h 88"/>
                <a:gd name="T2" fmla="*/ 271 w 271"/>
                <a:gd name="T3" fmla="*/ 0 h 88"/>
                <a:gd name="T4" fmla="*/ 271 w 271"/>
                <a:gd name="T5" fmla="*/ 88 h 88"/>
                <a:gd name="T6" fmla="*/ 0 60000 65536"/>
                <a:gd name="T7" fmla="*/ 0 60000 65536"/>
                <a:gd name="T8" fmla="*/ 0 60000 65536"/>
                <a:gd name="T9" fmla="*/ 0 w 271"/>
                <a:gd name="T10" fmla="*/ 0 h 88"/>
                <a:gd name="T11" fmla="*/ 271 w 27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" h="88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17"/>
            <p:cNvSpPr>
              <a:spLocks noChangeShapeType="1"/>
            </p:cNvSpPr>
            <p:nvPr/>
          </p:nvSpPr>
          <p:spPr bwMode="auto">
            <a:xfrm>
              <a:off x="1127" y="992"/>
              <a:ext cx="1" cy="41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Rectangle 18"/>
            <p:cNvSpPr>
              <a:spLocks noChangeArrowheads="1"/>
            </p:cNvSpPr>
            <p:nvPr/>
          </p:nvSpPr>
          <p:spPr bwMode="auto">
            <a:xfrm>
              <a:off x="1015" y="1095"/>
              <a:ext cx="24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Rectangle 19"/>
            <p:cNvSpPr>
              <a:spLocks noChangeArrowheads="1"/>
            </p:cNvSpPr>
            <p:nvPr/>
          </p:nvSpPr>
          <p:spPr bwMode="auto">
            <a:xfrm>
              <a:off x="1007" y="1087"/>
              <a:ext cx="256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Freeform 20"/>
            <p:cNvSpPr>
              <a:spLocks/>
            </p:cNvSpPr>
            <p:nvPr/>
          </p:nvSpPr>
          <p:spPr bwMode="auto">
            <a:xfrm>
              <a:off x="792" y="1533"/>
              <a:ext cx="199" cy="232"/>
            </a:xfrm>
            <a:custGeom>
              <a:avLst/>
              <a:gdLst>
                <a:gd name="T0" fmla="*/ 199 w 199"/>
                <a:gd name="T1" fmla="*/ 0 h 232"/>
                <a:gd name="T2" fmla="*/ 0 w 199"/>
                <a:gd name="T3" fmla="*/ 0 h 232"/>
                <a:gd name="T4" fmla="*/ 0 w 199"/>
                <a:gd name="T5" fmla="*/ 232 h 232"/>
                <a:gd name="T6" fmla="*/ 0 60000 65536"/>
                <a:gd name="T7" fmla="*/ 0 60000 65536"/>
                <a:gd name="T8" fmla="*/ 0 60000 65536"/>
                <a:gd name="T9" fmla="*/ 0 w 199"/>
                <a:gd name="T10" fmla="*/ 0 h 232"/>
                <a:gd name="T11" fmla="*/ 199 w 199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32">
                  <a:moveTo>
                    <a:pt x="199" y="0"/>
                  </a:moveTo>
                  <a:lnTo>
                    <a:pt x="0" y="0"/>
                  </a:lnTo>
                  <a:lnTo>
                    <a:pt x="0" y="232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Freeform 21"/>
            <p:cNvSpPr>
              <a:spLocks/>
            </p:cNvSpPr>
            <p:nvPr/>
          </p:nvSpPr>
          <p:spPr bwMode="auto">
            <a:xfrm>
              <a:off x="1694" y="1836"/>
              <a:ext cx="168" cy="128"/>
            </a:xfrm>
            <a:custGeom>
              <a:avLst/>
              <a:gdLst>
                <a:gd name="T0" fmla="*/ 0 w 168"/>
                <a:gd name="T1" fmla="*/ 0 h 128"/>
                <a:gd name="T2" fmla="*/ 168 w 168"/>
                <a:gd name="T3" fmla="*/ 0 h 128"/>
                <a:gd name="T4" fmla="*/ 168 w 168"/>
                <a:gd name="T5" fmla="*/ 0 h 128"/>
                <a:gd name="T6" fmla="*/ 168 w 168"/>
                <a:gd name="T7" fmla="*/ 128 h 128"/>
                <a:gd name="T8" fmla="*/ 168 w 168"/>
                <a:gd name="T9" fmla="*/ 128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28"/>
                <a:gd name="T17" fmla="*/ 168 w 168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2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Freeform 22"/>
            <p:cNvSpPr>
              <a:spLocks/>
            </p:cNvSpPr>
            <p:nvPr/>
          </p:nvSpPr>
          <p:spPr bwMode="auto">
            <a:xfrm>
              <a:off x="1686" y="1828"/>
              <a:ext cx="168" cy="128"/>
            </a:xfrm>
            <a:custGeom>
              <a:avLst/>
              <a:gdLst>
                <a:gd name="T0" fmla="*/ 0 w 168"/>
                <a:gd name="T1" fmla="*/ 0 h 128"/>
                <a:gd name="T2" fmla="*/ 168 w 168"/>
                <a:gd name="T3" fmla="*/ 0 h 128"/>
                <a:gd name="T4" fmla="*/ 168 w 168"/>
                <a:gd name="T5" fmla="*/ 128 h 128"/>
                <a:gd name="T6" fmla="*/ 0 60000 65536"/>
                <a:gd name="T7" fmla="*/ 0 60000 65536"/>
                <a:gd name="T8" fmla="*/ 0 60000 65536"/>
                <a:gd name="T9" fmla="*/ 0 w 168"/>
                <a:gd name="T10" fmla="*/ 0 h 128"/>
                <a:gd name="T11" fmla="*/ 168 w 168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2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Freeform 23"/>
            <p:cNvSpPr>
              <a:spLocks/>
            </p:cNvSpPr>
            <p:nvPr/>
          </p:nvSpPr>
          <p:spPr bwMode="auto">
            <a:xfrm>
              <a:off x="1287" y="1836"/>
              <a:ext cx="159" cy="168"/>
            </a:xfrm>
            <a:custGeom>
              <a:avLst/>
              <a:gdLst>
                <a:gd name="T0" fmla="*/ 159 w 159"/>
                <a:gd name="T1" fmla="*/ 0 h 168"/>
                <a:gd name="T2" fmla="*/ 0 w 159"/>
                <a:gd name="T3" fmla="*/ 0 h 168"/>
                <a:gd name="T4" fmla="*/ 0 w 159"/>
                <a:gd name="T5" fmla="*/ 0 h 168"/>
                <a:gd name="T6" fmla="*/ 0 w 159"/>
                <a:gd name="T7" fmla="*/ 168 h 168"/>
                <a:gd name="T8" fmla="*/ 0 w 159"/>
                <a:gd name="T9" fmla="*/ 168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8"/>
                <a:gd name="T17" fmla="*/ 159 w 159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8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Freeform 24"/>
            <p:cNvSpPr>
              <a:spLocks/>
            </p:cNvSpPr>
            <p:nvPr/>
          </p:nvSpPr>
          <p:spPr bwMode="auto">
            <a:xfrm>
              <a:off x="1279" y="1828"/>
              <a:ext cx="159" cy="168"/>
            </a:xfrm>
            <a:custGeom>
              <a:avLst/>
              <a:gdLst>
                <a:gd name="T0" fmla="*/ 159 w 159"/>
                <a:gd name="T1" fmla="*/ 0 h 168"/>
                <a:gd name="T2" fmla="*/ 0 w 159"/>
                <a:gd name="T3" fmla="*/ 0 h 168"/>
                <a:gd name="T4" fmla="*/ 0 w 159"/>
                <a:gd name="T5" fmla="*/ 168 h 168"/>
                <a:gd name="T6" fmla="*/ 0 60000 65536"/>
                <a:gd name="T7" fmla="*/ 0 60000 65536"/>
                <a:gd name="T8" fmla="*/ 0 60000 65536"/>
                <a:gd name="T9" fmla="*/ 0 w 159"/>
                <a:gd name="T10" fmla="*/ 0 h 168"/>
                <a:gd name="T11" fmla="*/ 159 w 15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68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Freeform 25"/>
            <p:cNvSpPr>
              <a:spLocks/>
            </p:cNvSpPr>
            <p:nvPr/>
          </p:nvSpPr>
          <p:spPr bwMode="auto">
            <a:xfrm>
              <a:off x="1279" y="2083"/>
              <a:ext cx="583" cy="80"/>
            </a:xfrm>
            <a:custGeom>
              <a:avLst/>
              <a:gdLst>
                <a:gd name="T0" fmla="*/ 0 w 583"/>
                <a:gd name="T1" fmla="*/ 0 h 80"/>
                <a:gd name="T2" fmla="*/ 0 w 583"/>
                <a:gd name="T3" fmla="*/ 80 h 80"/>
                <a:gd name="T4" fmla="*/ 0 w 583"/>
                <a:gd name="T5" fmla="*/ 80 h 80"/>
                <a:gd name="T6" fmla="*/ 583 w 583"/>
                <a:gd name="T7" fmla="*/ 80 h 80"/>
                <a:gd name="T8" fmla="*/ 583 w 583"/>
                <a:gd name="T9" fmla="*/ 80 h 80"/>
                <a:gd name="T10" fmla="*/ 583 w 583"/>
                <a:gd name="T11" fmla="*/ 0 h 80"/>
                <a:gd name="T12" fmla="*/ 583 w 583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3"/>
                <a:gd name="T22" fmla="*/ 0 h 80"/>
                <a:gd name="T23" fmla="*/ 583 w 583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3" h="80">
                  <a:moveTo>
                    <a:pt x="0" y="0"/>
                  </a:moveTo>
                  <a:lnTo>
                    <a:pt x="0" y="80"/>
                  </a:lnTo>
                  <a:lnTo>
                    <a:pt x="583" y="80"/>
                  </a:lnTo>
                  <a:lnTo>
                    <a:pt x="58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Rectangle 26"/>
            <p:cNvSpPr>
              <a:spLocks noChangeArrowheads="1"/>
            </p:cNvSpPr>
            <p:nvPr/>
          </p:nvSpPr>
          <p:spPr bwMode="auto">
            <a:xfrm>
              <a:off x="1271" y="2075"/>
              <a:ext cx="583" cy="80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Rectangle 27"/>
            <p:cNvSpPr>
              <a:spLocks noChangeArrowheads="1"/>
            </p:cNvSpPr>
            <p:nvPr/>
          </p:nvSpPr>
          <p:spPr bwMode="auto">
            <a:xfrm>
              <a:off x="1151" y="1884"/>
              <a:ext cx="240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Rectangle 28"/>
            <p:cNvSpPr>
              <a:spLocks noChangeArrowheads="1"/>
            </p:cNvSpPr>
            <p:nvPr/>
          </p:nvSpPr>
          <p:spPr bwMode="auto">
            <a:xfrm>
              <a:off x="1143" y="1876"/>
              <a:ext cx="256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Rectangle 29"/>
            <p:cNvSpPr>
              <a:spLocks noChangeArrowheads="1"/>
            </p:cNvSpPr>
            <p:nvPr/>
          </p:nvSpPr>
          <p:spPr bwMode="auto">
            <a:xfrm>
              <a:off x="1734" y="1884"/>
              <a:ext cx="23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Rectangle 30"/>
            <p:cNvSpPr>
              <a:spLocks noChangeArrowheads="1"/>
            </p:cNvSpPr>
            <p:nvPr/>
          </p:nvSpPr>
          <p:spPr bwMode="auto">
            <a:xfrm>
              <a:off x="1726" y="1876"/>
              <a:ext cx="248" cy="207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Rectangle 31"/>
            <p:cNvSpPr>
              <a:spLocks noChangeArrowheads="1"/>
            </p:cNvSpPr>
            <p:nvPr/>
          </p:nvSpPr>
          <p:spPr bwMode="auto">
            <a:xfrm>
              <a:off x="688" y="1789"/>
              <a:ext cx="231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Rectangle 32"/>
            <p:cNvSpPr>
              <a:spLocks noChangeArrowheads="1"/>
            </p:cNvSpPr>
            <p:nvPr/>
          </p:nvSpPr>
          <p:spPr bwMode="auto">
            <a:xfrm>
              <a:off x="680" y="1781"/>
              <a:ext cx="247" cy="19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Line 33"/>
            <p:cNvSpPr>
              <a:spLocks noChangeShapeType="1"/>
            </p:cNvSpPr>
            <p:nvPr/>
          </p:nvSpPr>
          <p:spPr bwMode="auto">
            <a:xfrm>
              <a:off x="1127" y="2227"/>
              <a:ext cx="1" cy="12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Line 34"/>
            <p:cNvSpPr>
              <a:spLocks noChangeShapeType="1"/>
            </p:cNvSpPr>
            <p:nvPr/>
          </p:nvSpPr>
          <p:spPr bwMode="auto">
            <a:xfrm>
              <a:off x="1127" y="2625"/>
              <a:ext cx="1" cy="128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Oval 35"/>
            <p:cNvSpPr>
              <a:spLocks noChangeArrowheads="1"/>
            </p:cNvSpPr>
            <p:nvPr/>
          </p:nvSpPr>
          <p:spPr bwMode="auto">
            <a:xfrm>
              <a:off x="1103" y="2785"/>
              <a:ext cx="80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Oval 36"/>
            <p:cNvSpPr>
              <a:spLocks noChangeArrowheads="1"/>
            </p:cNvSpPr>
            <p:nvPr/>
          </p:nvSpPr>
          <p:spPr bwMode="auto">
            <a:xfrm>
              <a:off x="1095" y="2777"/>
              <a:ext cx="96" cy="111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Freeform 37"/>
            <p:cNvSpPr>
              <a:spLocks/>
            </p:cNvSpPr>
            <p:nvPr/>
          </p:nvSpPr>
          <p:spPr bwMode="auto">
            <a:xfrm>
              <a:off x="576" y="1390"/>
              <a:ext cx="567" cy="1116"/>
            </a:xfrm>
            <a:custGeom>
              <a:avLst/>
              <a:gdLst>
                <a:gd name="T0" fmla="*/ 431 w 567"/>
                <a:gd name="T1" fmla="*/ 1116 h 1116"/>
                <a:gd name="T2" fmla="*/ 0 w 567"/>
                <a:gd name="T3" fmla="*/ 1116 h 1116"/>
                <a:gd name="T4" fmla="*/ 0 w 567"/>
                <a:gd name="T5" fmla="*/ 1116 h 1116"/>
                <a:gd name="T6" fmla="*/ 0 w 567"/>
                <a:gd name="T7" fmla="*/ 0 h 1116"/>
                <a:gd name="T8" fmla="*/ 0 w 567"/>
                <a:gd name="T9" fmla="*/ 0 h 1116"/>
                <a:gd name="T10" fmla="*/ 567 w 567"/>
                <a:gd name="T11" fmla="*/ 0 h 1116"/>
                <a:gd name="T12" fmla="*/ 567 w 567"/>
                <a:gd name="T13" fmla="*/ 0 h 1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7"/>
                <a:gd name="T22" fmla="*/ 0 h 1116"/>
                <a:gd name="T23" fmla="*/ 567 w 567"/>
                <a:gd name="T24" fmla="*/ 1116 h 1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7" h="1116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Freeform 38"/>
            <p:cNvSpPr>
              <a:spLocks/>
            </p:cNvSpPr>
            <p:nvPr/>
          </p:nvSpPr>
          <p:spPr bwMode="auto">
            <a:xfrm>
              <a:off x="568" y="1382"/>
              <a:ext cx="567" cy="1116"/>
            </a:xfrm>
            <a:custGeom>
              <a:avLst/>
              <a:gdLst>
                <a:gd name="T0" fmla="*/ 431 w 567"/>
                <a:gd name="T1" fmla="*/ 1116 h 1116"/>
                <a:gd name="T2" fmla="*/ 0 w 567"/>
                <a:gd name="T3" fmla="*/ 1116 h 1116"/>
                <a:gd name="T4" fmla="*/ 0 w 567"/>
                <a:gd name="T5" fmla="*/ 0 h 1116"/>
                <a:gd name="T6" fmla="*/ 567 w 567"/>
                <a:gd name="T7" fmla="*/ 0 h 1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1116"/>
                <a:gd name="T14" fmla="*/ 567 w 567"/>
                <a:gd name="T15" fmla="*/ 1116 h 1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1116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30" name="Group 39"/>
            <p:cNvGrpSpPr>
              <a:grpSpLocks/>
            </p:cNvGrpSpPr>
            <p:nvPr/>
          </p:nvGrpSpPr>
          <p:grpSpPr bwMode="auto">
            <a:xfrm>
              <a:off x="1015" y="1358"/>
              <a:ext cx="120" cy="48"/>
              <a:chOff x="1015" y="1358"/>
              <a:chExt cx="120" cy="48"/>
            </a:xfrm>
          </p:grpSpPr>
          <p:sp>
            <p:nvSpPr>
              <p:cNvPr id="32848" name="Freeform 40"/>
              <p:cNvSpPr>
                <a:spLocks/>
              </p:cNvSpPr>
              <p:nvPr/>
            </p:nvSpPr>
            <p:spPr bwMode="auto">
              <a:xfrm>
                <a:off x="1031" y="1358"/>
                <a:ext cx="104" cy="48"/>
              </a:xfrm>
              <a:custGeom>
                <a:avLst/>
                <a:gdLst>
                  <a:gd name="T0" fmla="*/ 104 w 104"/>
                  <a:gd name="T1" fmla="*/ 24 h 48"/>
                  <a:gd name="T2" fmla="*/ 0 w 104"/>
                  <a:gd name="T3" fmla="*/ 48 h 48"/>
                  <a:gd name="T4" fmla="*/ 0 w 104"/>
                  <a:gd name="T5" fmla="*/ 24 h 48"/>
                  <a:gd name="T6" fmla="*/ 0 w 104"/>
                  <a:gd name="T7" fmla="*/ 0 h 48"/>
                  <a:gd name="T8" fmla="*/ 104 w 104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48"/>
                  <a:gd name="T17" fmla="*/ 104 w 10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48">
                    <a:moveTo>
                      <a:pt x="104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9" name="Line 41"/>
              <p:cNvSpPr>
                <a:spLocks noChangeShapeType="1"/>
              </p:cNvSpPr>
              <p:nvPr/>
            </p:nvSpPr>
            <p:spPr bwMode="auto">
              <a:xfrm>
                <a:off x="1015" y="1382"/>
                <a:ext cx="1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31" name="Group 42"/>
            <p:cNvGrpSpPr>
              <a:grpSpLocks/>
            </p:cNvGrpSpPr>
            <p:nvPr/>
          </p:nvGrpSpPr>
          <p:grpSpPr bwMode="auto">
            <a:xfrm>
              <a:off x="1518" y="1541"/>
              <a:ext cx="48" cy="152"/>
              <a:chOff x="1518" y="1541"/>
              <a:chExt cx="48" cy="152"/>
            </a:xfrm>
          </p:grpSpPr>
          <p:sp>
            <p:nvSpPr>
              <p:cNvPr id="32846" name="Freeform 43"/>
              <p:cNvSpPr>
                <a:spLocks/>
              </p:cNvSpPr>
              <p:nvPr/>
            </p:nvSpPr>
            <p:spPr bwMode="auto">
              <a:xfrm>
                <a:off x="1518" y="1589"/>
                <a:ext cx="48" cy="104"/>
              </a:xfrm>
              <a:custGeom>
                <a:avLst/>
                <a:gdLst>
                  <a:gd name="T0" fmla="*/ 24 w 48"/>
                  <a:gd name="T1" fmla="*/ 104 h 104"/>
                  <a:gd name="T2" fmla="*/ 0 w 48"/>
                  <a:gd name="T3" fmla="*/ 0 h 104"/>
                  <a:gd name="T4" fmla="*/ 24 w 48"/>
                  <a:gd name="T5" fmla="*/ 0 h 104"/>
                  <a:gd name="T6" fmla="*/ 48 w 48"/>
                  <a:gd name="T7" fmla="*/ 0 h 104"/>
                  <a:gd name="T8" fmla="*/ 24 w 48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04"/>
                  <a:gd name="T17" fmla="*/ 48 w 48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7" name="Line 44"/>
              <p:cNvSpPr>
                <a:spLocks noChangeShapeType="1"/>
              </p:cNvSpPr>
              <p:nvPr/>
            </p:nvSpPr>
            <p:spPr bwMode="auto">
              <a:xfrm>
                <a:off x="1542" y="1541"/>
                <a:ext cx="1" cy="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32" name="Group 45"/>
            <p:cNvGrpSpPr>
              <a:grpSpLocks/>
            </p:cNvGrpSpPr>
            <p:nvPr/>
          </p:nvGrpSpPr>
          <p:grpSpPr bwMode="auto">
            <a:xfrm>
              <a:off x="776" y="1653"/>
              <a:ext cx="56" cy="136"/>
              <a:chOff x="776" y="1653"/>
              <a:chExt cx="56" cy="136"/>
            </a:xfrm>
          </p:grpSpPr>
          <p:sp>
            <p:nvSpPr>
              <p:cNvPr id="32844" name="Freeform 46"/>
              <p:cNvSpPr>
                <a:spLocks/>
              </p:cNvSpPr>
              <p:nvPr/>
            </p:nvSpPr>
            <p:spPr bwMode="auto">
              <a:xfrm>
                <a:off x="776" y="1685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04"/>
                  <a:gd name="T17" fmla="*/ 56 w 5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5" name="Line 47"/>
              <p:cNvSpPr>
                <a:spLocks noChangeShapeType="1"/>
              </p:cNvSpPr>
              <p:nvPr/>
            </p:nvSpPr>
            <p:spPr bwMode="auto">
              <a:xfrm>
                <a:off x="800" y="1653"/>
                <a:ext cx="1" cy="3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33" name="Group 48"/>
            <p:cNvGrpSpPr>
              <a:grpSpLocks/>
            </p:cNvGrpSpPr>
            <p:nvPr/>
          </p:nvGrpSpPr>
          <p:grpSpPr bwMode="auto">
            <a:xfrm>
              <a:off x="1111" y="2235"/>
              <a:ext cx="56" cy="151"/>
              <a:chOff x="1111" y="2235"/>
              <a:chExt cx="56" cy="151"/>
            </a:xfrm>
          </p:grpSpPr>
          <p:sp>
            <p:nvSpPr>
              <p:cNvPr id="32842" name="Freeform 49"/>
              <p:cNvSpPr>
                <a:spLocks/>
              </p:cNvSpPr>
              <p:nvPr/>
            </p:nvSpPr>
            <p:spPr bwMode="auto">
              <a:xfrm>
                <a:off x="1111" y="2275"/>
                <a:ext cx="56" cy="111"/>
              </a:xfrm>
              <a:custGeom>
                <a:avLst/>
                <a:gdLst>
                  <a:gd name="T0" fmla="*/ 24 w 56"/>
                  <a:gd name="T1" fmla="*/ 111 h 111"/>
                  <a:gd name="T2" fmla="*/ 0 w 56"/>
                  <a:gd name="T3" fmla="*/ 0 h 111"/>
                  <a:gd name="T4" fmla="*/ 24 w 56"/>
                  <a:gd name="T5" fmla="*/ 0 h 111"/>
                  <a:gd name="T6" fmla="*/ 56 w 56"/>
                  <a:gd name="T7" fmla="*/ 0 h 111"/>
                  <a:gd name="T8" fmla="*/ 24 w 56"/>
                  <a:gd name="T9" fmla="*/ 111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11"/>
                  <a:gd name="T17" fmla="*/ 56 w 56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11">
                    <a:moveTo>
                      <a:pt x="24" y="111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3" name="Line 50"/>
              <p:cNvSpPr>
                <a:spLocks noChangeShapeType="1"/>
              </p:cNvSpPr>
              <p:nvPr/>
            </p:nvSpPr>
            <p:spPr bwMode="auto">
              <a:xfrm>
                <a:off x="1135" y="2235"/>
                <a:ext cx="1" cy="4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34" name="Group 51"/>
            <p:cNvGrpSpPr>
              <a:grpSpLocks/>
            </p:cNvGrpSpPr>
            <p:nvPr/>
          </p:nvGrpSpPr>
          <p:grpSpPr bwMode="auto">
            <a:xfrm>
              <a:off x="1111" y="1302"/>
              <a:ext cx="56" cy="112"/>
              <a:chOff x="1111" y="1302"/>
              <a:chExt cx="56" cy="112"/>
            </a:xfrm>
          </p:grpSpPr>
          <p:sp>
            <p:nvSpPr>
              <p:cNvPr id="32840" name="Freeform 52"/>
              <p:cNvSpPr>
                <a:spLocks/>
              </p:cNvSpPr>
              <p:nvPr/>
            </p:nvSpPr>
            <p:spPr bwMode="auto">
              <a:xfrm>
                <a:off x="1111" y="1310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04"/>
                  <a:gd name="T17" fmla="*/ 56 w 5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1" name="Line 53"/>
              <p:cNvSpPr>
                <a:spLocks noChangeShapeType="1"/>
              </p:cNvSpPr>
              <p:nvPr/>
            </p:nvSpPr>
            <p:spPr bwMode="auto">
              <a:xfrm>
                <a:off x="1135" y="1302"/>
                <a:ext cx="1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35" name="Group 54"/>
            <p:cNvGrpSpPr>
              <a:grpSpLocks/>
            </p:cNvGrpSpPr>
            <p:nvPr/>
          </p:nvGrpSpPr>
          <p:grpSpPr bwMode="auto">
            <a:xfrm>
              <a:off x="1111" y="2649"/>
              <a:ext cx="56" cy="112"/>
              <a:chOff x="1111" y="2649"/>
              <a:chExt cx="56" cy="112"/>
            </a:xfrm>
          </p:grpSpPr>
          <p:sp>
            <p:nvSpPr>
              <p:cNvPr id="32838" name="Freeform 55"/>
              <p:cNvSpPr>
                <a:spLocks/>
              </p:cNvSpPr>
              <p:nvPr/>
            </p:nvSpPr>
            <p:spPr bwMode="auto">
              <a:xfrm>
                <a:off x="1111" y="2657"/>
                <a:ext cx="56" cy="104"/>
              </a:xfrm>
              <a:custGeom>
                <a:avLst/>
                <a:gdLst>
                  <a:gd name="T0" fmla="*/ 24 w 56"/>
                  <a:gd name="T1" fmla="*/ 104 h 104"/>
                  <a:gd name="T2" fmla="*/ 0 w 56"/>
                  <a:gd name="T3" fmla="*/ 0 h 104"/>
                  <a:gd name="T4" fmla="*/ 24 w 56"/>
                  <a:gd name="T5" fmla="*/ 0 h 104"/>
                  <a:gd name="T6" fmla="*/ 56 w 56"/>
                  <a:gd name="T7" fmla="*/ 0 h 104"/>
                  <a:gd name="T8" fmla="*/ 24 w 5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04"/>
                  <a:gd name="T17" fmla="*/ 56 w 5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04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9" name="Line 56"/>
              <p:cNvSpPr>
                <a:spLocks noChangeShapeType="1"/>
              </p:cNvSpPr>
              <p:nvPr/>
            </p:nvSpPr>
            <p:spPr bwMode="auto">
              <a:xfrm>
                <a:off x="1135" y="2649"/>
                <a:ext cx="1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36" name="Freeform 57"/>
            <p:cNvSpPr>
              <a:spLocks/>
            </p:cNvSpPr>
            <p:nvPr/>
          </p:nvSpPr>
          <p:spPr bwMode="auto">
            <a:xfrm>
              <a:off x="808" y="1988"/>
              <a:ext cx="750" cy="271"/>
            </a:xfrm>
            <a:custGeom>
              <a:avLst/>
              <a:gdLst>
                <a:gd name="T0" fmla="*/ 750 w 750"/>
                <a:gd name="T1" fmla="*/ 191 h 271"/>
                <a:gd name="T2" fmla="*/ 750 w 750"/>
                <a:gd name="T3" fmla="*/ 271 h 271"/>
                <a:gd name="T4" fmla="*/ 750 w 750"/>
                <a:gd name="T5" fmla="*/ 271 h 271"/>
                <a:gd name="T6" fmla="*/ 0 w 750"/>
                <a:gd name="T7" fmla="*/ 271 h 271"/>
                <a:gd name="T8" fmla="*/ 0 w 750"/>
                <a:gd name="T9" fmla="*/ 271 h 271"/>
                <a:gd name="T10" fmla="*/ 0 w 750"/>
                <a:gd name="T11" fmla="*/ 0 h 271"/>
                <a:gd name="T12" fmla="*/ 0 w 750"/>
                <a:gd name="T13" fmla="*/ 0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271"/>
                <a:gd name="T23" fmla="*/ 750 w 750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271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Freeform 58"/>
            <p:cNvSpPr>
              <a:spLocks/>
            </p:cNvSpPr>
            <p:nvPr/>
          </p:nvSpPr>
          <p:spPr bwMode="auto">
            <a:xfrm>
              <a:off x="800" y="1980"/>
              <a:ext cx="750" cy="271"/>
            </a:xfrm>
            <a:custGeom>
              <a:avLst/>
              <a:gdLst>
                <a:gd name="T0" fmla="*/ 750 w 750"/>
                <a:gd name="T1" fmla="*/ 191 h 271"/>
                <a:gd name="T2" fmla="*/ 750 w 750"/>
                <a:gd name="T3" fmla="*/ 271 h 271"/>
                <a:gd name="T4" fmla="*/ 0 w 750"/>
                <a:gd name="T5" fmla="*/ 271 h 271"/>
                <a:gd name="T6" fmla="*/ 0 w 750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0"/>
                <a:gd name="T13" fmla="*/ 0 h 271"/>
                <a:gd name="T14" fmla="*/ 750 w 750"/>
                <a:gd name="T15" fmla="*/ 271 h 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0" h="271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4" name="Group 59"/>
          <p:cNvGrpSpPr>
            <a:grpSpLocks/>
          </p:cNvGrpSpPr>
          <p:nvPr/>
        </p:nvGrpSpPr>
        <p:grpSpPr bwMode="auto">
          <a:xfrm>
            <a:off x="3970338" y="2251075"/>
            <a:ext cx="4949825" cy="3530600"/>
            <a:chOff x="2301" y="968"/>
            <a:chExt cx="3118" cy="1977"/>
          </a:xfrm>
        </p:grpSpPr>
        <p:grpSp>
          <p:nvGrpSpPr>
            <p:cNvPr id="32776" name="Group 60"/>
            <p:cNvGrpSpPr>
              <a:grpSpLocks/>
            </p:cNvGrpSpPr>
            <p:nvPr/>
          </p:nvGrpSpPr>
          <p:grpSpPr bwMode="auto">
            <a:xfrm>
              <a:off x="2301" y="2554"/>
              <a:ext cx="152" cy="151"/>
              <a:chOff x="2301" y="2554"/>
              <a:chExt cx="152" cy="151"/>
            </a:xfrm>
          </p:grpSpPr>
          <p:sp>
            <p:nvSpPr>
              <p:cNvPr id="32793" name="Rectangle 61"/>
              <p:cNvSpPr>
                <a:spLocks noChangeArrowheads="1"/>
              </p:cNvSpPr>
              <p:nvPr/>
            </p:nvSpPr>
            <p:spPr bwMode="auto">
              <a:xfrm>
                <a:off x="2325" y="2569"/>
                <a:ext cx="128" cy="136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4" name="Rectangle 62"/>
              <p:cNvSpPr>
                <a:spLocks noChangeArrowheads="1"/>
              </p:cNvSpPr>
              <p:nvPr/>
            </p:nvSpPr>
            <p:spPr bwMode="auto">
              <a:xfrm>
                <a:off x="2301" y="2554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383" name="Rectangle 63"/>
            <p:cNvSpPr>
              <a:spLocks noChangeArrowheads="1"/>
            </p:cNvSpPr>
            <p:nvPr/>
          </p:nvSpPr>
          <p:spPr bwMode="auto">
            <a:xfrm>
              <a:off x="2581" y="968"/>
              <a:ext cx="2585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you don't need a flow chart, 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84" name="Rectangle 64"/>
            <p:cNvSpPr>
              <a:spLocks noChangeArrowheads="1"/>
            </p:cNvSpPr>
            <p:nvPr/>
          </p:nvSpPr>
          <p:spPr bwMode="auto">
            <a:xfrm>
              <a:off x="2581" y="1167"/>
              <a:ext cx="2741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but the picture will help when 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85" name="Rectangle 65"/>
            <p:cNvSpPr>
              <a:spLocks noChangeArrowheads="1"/>
            </p:cNvSpPr>
            <p:nvPr/>
          </p:nvSpPr>
          <p:spPr bwMode="auto">
            <a:xfrm>
              <a:off x="2581" y="1367"/>
              <a:ext cx="2251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you trace program paths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86" name="Rectangle 66"/>
            <p:cNvSpPr>
              <a:spLocks noChangeArrowheads="1"/>
            </p:cNvSpPr>
            <p:nvPr/>
          </p:nvSpPr>
          <p:spPr bwMode="auto">
            <a:xfrm>
              <a:off x="2581" y="1566"/>
              <a:ext cx="0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87" name="Rectangle 67"/>
            <p:cNvSpPr>
              <a:spLocks noChangeArrowheads="1"/>
            </p:cNvSpPr>
            <p:nvPr/>
          </p:nvSpPr>
          <p:spPr bwMode="auto">
            <a:xfrm>
              <a:off x="2581" y="1765"/>
              <a:ext cx="28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count each simple logical test, 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88" name="Rectangle 68"/>
            <p:cNvSpPr>
              <a:spLocks noChangeArrowheads="1"/>
            </p:cNvSpPr>
            <p:nvPr/>
          </p:nvSpPr>
          <p:spPr bwMode="auto">
            <a:xfrm>
              <a:off x="2581" y="1964"/>
              <a:ext cx="27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compound tests count as 2 or 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89" name="Rectangle 69"/>
            <p:cNvSpPr>
              <a:spLocks noChangeArrowheads="1"/>
            </p:cNvSpPr>
            <p:nvPr/>
          </p:nvSpPr>
          <p:spPr bwMode="auto">
            <a:xfrm>
              <a:off x="2581" y="2164"/>
              <a:ext cx="47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more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90" name="Rectangle 70"/>
            <p:cNvSpPr>
              <a:spLocks noChangeArrowheads="1"/>
            </p:cNvSpPr>
            <p:nvPr/>
          </p:nvSpPr>
          <p:spPr bwMode="auto">
            <a:xfrm>
              <a:off x="2581" y="2363"/>
              <a:ext cx="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91" name="Rectangle 71"/>
            <p:cNvSpPr>
              <a:spLocks noChangeArrowheads="1"/>
            </p:cNvSpPr>
            <p:nvPr/>
          </p:nvSpPr>
          <p:spPr bwMode="auto">
            <a:xfrm>
              <a:off x="2581" y="2562"/>
              <a:ext cx="264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basis path testing should be 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sp>
          <p:nvSpPr>
            <p:cNvPr id="184392" name="Rectangle 72"/>
            <p:cNvSpPr>
              <a:spLocks noChangeArrowheads="1"/>
            </p:cNvSpPr>
            <p:nvPr/>
          </p:nvSpPr>
          <p:spPr bwMode="auto">
            <a:xfrm>
              <a:off x="2581" y="2761"/>
              <a:ext cx="242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pitchFamily="-128" charset="0"/>
                </a:rPr>
                <a:t>applied to critical modules</a:t>
              </a:r>
              <a:endPara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endParaRPr>
            </a:p>
          </p:txBody>
        </p:sp>
        <p:grpSp>
          <p:nvGrpSpPr>
            <p:cNvPr id="32787" name="Group 73"/>
            <p:cNvGrpSpPr>
              <a:grpSpLocks/>
            </p:cNvGrpSpPr>
            <p:nvPr/>
          </p:nvGrpSpPr>
          <p:grpSpPr bwMode="auto">
            <a:xfrm>
              <a:off x="2301" y="1781"/>
              <a:ext cx="152" cy="151"/>
              <a:chOff x="2301" y="1781"/>
              <a:chExt cx="152" cy="151"/>
            </a:xfrm>
          </p:grpSpPr>
          <p:sp>
            <p:nvSpPr>
              <p:cNvPr id="32791" name="Rectangle 74"/>
              <p:cNvSpPr>
                <a:spLocks noChangeArrowheads="1"/>
              </p:cNvSpPr>
              <p:nvPr/>
            </p:nvSpPr>
            <p:spPr bwMode="auto">
              <a:xfrm>
                <a:off x="2325" y="1796"/>
                <a:ext cx="128" cy="136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2" name="Rectangle 75"/>
              <p:cNvSpPr>
                <a:spLocks noChangeArrowheads="1"/>
              </p:cNvSpPr>
              <p:nvPr/>
            </p:nvSpPr>
            <p:spPr bwMode="auto">
              <a:xfrm>
                <a:off x="2301" y="1781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88" name="Group 76"/>
            <p:cNvGrpSpPr>
              <a:grpSpLocks/>
            </p:cNvGrpSpPr>
            <p:nvPr/>
          </p:nvGrpSpPr>
          <p:grpSpPr bwMode="auto">
            <a:xfrm>
              <a:off x="2301" y="992"/>
              <a:ext cx="152" cy="151"/>
              <a:chOff x="2301" y="992"/>
              <a:chExt cx="152" cy="151"/>
            </a:xfrm>
          </p:grpSpPr>
          <p:sp>
            <p:nvSpPr>
              <p:cNvPr id="32789" name="Rectangle 77"/>
              <p:cNvSpPr>
                <a:spLocks noChangeArrowheads="1"/>
              </p:cNvSpPr>
              <p:nvPr/>
            </p:nvSpPr>
            <p:spPr bwMode="auto">
              <a:xfrm>
                <a:off x="2325" y="1008"/>
                <a:ext cx="128" cy="135"/>
              </a:xfrm>
              <a:prstGeom prst="rect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0" name="Rectangle 78"/>
              <p:cNvSpPr>
                <a:spLocks noChangeArrowheads="1"/>
              </p:cNvSpPr>
              <p:nvPr/>
            </p:nvSpPr>
            <p:spPr bwMode="auto">
              <a:xfrm>
                <a:off x="2301" y="992"/>
                <a:ext cx="136" cy="135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775" name="Rectangle 79"/>
          <p:cNvSpPr>
            <a:spLocks noChangeArrowheads="1"/>
          </p:cNvSpPr>
          <p:nvPr/>
        </p:nvSpPr>
        <p:spPr bwMode="auto">
          <a:xfrm>
            <a:off x="2568575" y="4094163"/>
            <a:ext cx="461963" cy="173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77AB3-637A-4C4A-9701-6CF0334E1B1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Deriving Test Cases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latin typeface="Palatino" pitchFamily="-128" charset="0"/>
              </a:rPr>
              <a:t>Summarizing: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  <a:latin typeface="Palatino" pitchFamily="-128" charset="0"/>
              </a:rPr>
              <a:t>Using the design or code as a foundation, draw a corresponding flow graph.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  <a:latin typeface="Palatino" pitchFamily="-128" charset="0"/>
              </a:rPr>
              <a:t>Determine the cyclomatic complexity of the resultant flow graph.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  <a:latin typeface="Palatino" pitchFamily="-128" charset="0"/>
              </a:rPr>
              <a:t>Determine a basis set of linearly independent paths.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  <a:latin typeface="Palatino" pitchFamily="-128" charset="0"/>
              </a:rPr>
              <a:t>Prepare test cases that will force execution of each path in the basis set.</a:t>
            </a:r>
            <a:r>
              <a:rPr lang="en-US" smtClean="0">
                <a:latin typeface="Palatino" pitchFamily="-12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0F5EE-87E2-426A-AFAB-2CBD551C5E84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348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533400"/>
            <a:ext cx="4532313" cy="1143000"/>
          </a:xfrm>
        </p:spPr>
        <p:txBody>
          <a:bodyPr/>
          <a:lstStyle/>
          <a:p>
            <a:r>
              <a:rPr lang="en-US" smtClean="0"/>
              <a:t>Graph Matrices</a:t>
            </a:r>
          </a:p>
        </p:txBody>
      </p:sp>
      <p:sp>
        <p:nvSpPr>
          <p:cNvPr id="3482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981200"/>
            <a:ext cx="6858000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A graph matrix is a square matrix whose size (i.e., number of rows and columns) is equal to the number of nodes on a flow graph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Each row and column corresponds to an identified node, and matrix entries correspond to connections (an edge) between nodes.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By adding a </a:t>
            </a:r>
            <a:r>
              <a:rPr lang="en-US" i="1" smtClean="0"/>
              <a:t>link weight</a:t>
            </a:r>
            <a:r>
              <a:rPr lang="en-US" smtClean="0"/>
              <a:t> to each matrix entry, the graph matrix can become a powerful tool for evaluating program control structure during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FF12C4-09AC-4473-92D1-EA8DC922A8DC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3584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533400"/>
            <a:ext cx="6934200" cy="1143000"/>
          </a:xfrm>
        </p:spPr>
        <p:txBody>
          <a:bodyPr/>
          <a:lstStyle/>
          <a:p>
            <a:r>
              <a:rPr lang="en-US" smtClean="0"/>
              <a:t>Control Structure Testing</a:t>
            </a:r>
          </a:p>
        </p:txBody>
      </p:sp>
      <p:sp>
        <p:nvSpPr>
          <p:cNvPr id="3584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2057400"/>
            <a:ext cx="6934200" cy="4191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mtClean="0">
                <a:solidFill>
                  <a:srgbClr val="7030A0"/>
                </a:solidFill>
              </a:rPr>
              <a:t>Condition testing </a:t>
            </a:r>
            <a:r>
              <a:rPr lang="en-US" smtClean="0"/>
              <a:t>— a test case design method that exercises the logical conditions contained in a program module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mtClean="0">
                <a:solidFill>
                  <a:srgbClr val="7030A0"/>
                </a:solidFill>
              </a:rPr>
              <a:t>Data flow testing </a:t>
            </a:r>
            <a:r>
              <a:rPr lang="en-US" smtClean="0"/>
              <a:t>— selects test paths of a program according to the locations of definitions and uses of variables in the program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75A9F4-1411-4894-AFED-99C9B039B66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4765675" cy="50165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Loop Testing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340100" y="4886325"/>
            <a:ext cx="1052513" cy="552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Nested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Loops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4548188" y="5576888"/>
            <a:ext cx="1843087" cy="666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Concatenated</a:t>
            </a:r>
          </a:p>
          <a:p>
            <a:pPr algn="ctr"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    Loops       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6526213" y="5815013"/>
            <a:ext cx="2165350" cy="377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Unstructured       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021513" y="6129338"/>
            <a:ext cx="904875" cy="377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Loops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1866900" y="4238625"/>
            <a:ext cx="1039813" cy="552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Simple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9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loop</a:t>
            </a:r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2070100" y="2414588"/>
            <a:ext cx="6858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AutoShape 9"/>
          <p:cNvSpPr>
            <a:spLocks noChangeArrowheads="1"/>
          </p:cNvSpPr>
          <p:nvPr/>
        </p:nvSpPr>
        <p:spPr bwMode="auto">
          <a:xfrm>
            <a:off x="2108200" y="3171825"/>
            <a:ext cx="584200" cy="557213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25700" y="2065338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13000" y="2951163"/>
            <a:ext cx="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Freeform 12"/>
          <p:cNvSpPr>
            <a:spLocks/>
          </p:cNvSpPr>
          <p:nvPr/>
        </p:nvSpPr>
        <p:spPr bwMode="auto">
          <a:xfrm>
            <a:off x="1790700" y="2700338"/>
            <a:ext cx="306388" cy="758825"/>
          </a:xfrm>
          <a:custGeom>
            <a:avLst/>
            <a:gdLst>
              <a:gd name="T0" fmla="*/ 483870790 w 193"/>
              <a:gd name="T1" fmla="*/ 1351672654 h 425"/>
              <a:gd name="T2" fmla="*/ 0 w 193"/>
              <a:gd name="T3" fmla="*/ 1351672654 h 425"/>
              <a:gd name="T4" fmla="*/ 0 w 193"/>
              <a:gd name="T5" fmla="*/ 0 h 425"/>
              <a:gd name="T6" fmla="*/ 403225658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32050" y="3779838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4"/>
          <p:cNvSpPr>
            <a:spLocks noChangeArrowheads="1"/>
          </p:cNvSpPr>
          <p:nvPr/>
        </p:nvSpPr>
        <p:spPr bwMode="auto">
          <a:xfrm>
            <a:off x="3492500" y="2214563"/>
            <a:ext cx="6858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AutoShape 15"/>
          <p:cNvSpPr>
            <a:spLocks noChangeArrowheads="1"/>
          </p:cNvSpPr>
          <p:nvPr/>
        </p:nvSpPr>
        <p:spPr bwMode="auto">
          <a:xfrm>
            <a:off x="3530600" y="2971800"/>
            <a:ext cx="584200" cy="557213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3848100" y="186531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3835400" y="2751138"/>
            <a:ext cx="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Freeform 18"/>
          <p:cNvSpPr>
            <a:spLocks/>
          </p:cNvSpPr>
          <p:nvPr/>
        </p:nvSpPr>
        <p:spPr bwMode="auto">
          <a:xfrm>
            <a:off x="3213100" y="2500313"/>
            <a:ext cx="306388" cy="758825"/>
          </a:xfrm>
          <a:custGeom>
            <a:avLst/>
            <a:gdLst>
              <a:gd name="T0" fmla="*/ 483870790 w 193"/>
              <a:gd name="T1" fmla="*/ 1351672654 h 425"/>
              <a:gd name="T2" fmla="*/ 0 w 193"/>
              <a:gd name="T3" fmla="*/ 1351672654 h 425"/>
              <a:gd name="T4" fmla="*/ 0 w 193"/>
              <a:gd name="T5" fmla="*/ 0 h 425"/>
              <a:gd name="T6" fmla="*/ 403225658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3854450" y="3579813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AutoShape 20"/>
          <p:cNvSpPr>
            <a:spLocks noChangeArrowheads="1"/>
          </p:cNvSpPr>
          <p:nvPr/>
        </p:nvSpPr>
        <p:spPr bwMode="auto">
          <a:xfrm>
            <a:off x="3568700" y="3886200"/>
            <a:ext cx="584200" cy="557213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3892550" y="4451350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Freeform 22"/>
          <p:cNvSpPr>
            <a:spLocks/>
          </p:cNvSpPr>
          <p:nvPr/>
        </p:nvSpPr>
        <p:spPr bwMode="auto">
          <a:xfrm>
            <a:off x="3098800" y="2128838"/>
            <a:ext cx="750888" cy="2044700"/>
          </a:xfrm>
          <a:custGeom>
            <a:avLst/>
            <a:gdLst>
              <a:gd name="T0" fmla="*/ 745966747 w 473"/>
              <a:gd name="T1" fmla="*/ 2147483647 h 1145"/>
              <a:gd name="T2" fmla="*/ 0 w 473"/>
              <a:gd name="T3" fmla="*/ 2147483647 h 1145"/>
              <a:gd name="T4" fmla="*/ 0 w 473"/>
              <a:gd name="T5" fmla="*/ 0 h 1145"/>
              <a:gd name="T6" fmla="*/ 1189514542 w 473"/>
              <a:gd name="T7" fmla="*/ 0 h 1145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1145"/>
              <a:gd name="T14" fmla="*/ 473 w 473"/>
              <a:gd name="T15" fmla="*/ 1145 h 1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1145">
                <a:moveTo>
                  <a:pt x="296" y="1144"/>
                </a:moveTo>
                <a:lnTo>
                  <a:pt x="0" y="1144"/>
                </a:lnTo>
                <a:lnTo>
                  <a:pt x="0" y="0"/>
                </a:lnTo>
                <a:lnTo>
                  <a:pt x="472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Rectangle 23"/>
          <p:cNvSpPr>
            <a:spLocks noChangeArrowheads="1"/>
          </p:cNvSpPr>
          <p:nvPr/>
        </p:nvSpPr>
        <p:spPr bwMode="auto">
          <a:xfrm>
            <a:off x="5219700" y="1985963"/>
            <a:ext cx="6858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AutoShape 24"/>
          <p:cNvSpPr>
            <a:spLocks noChangeArrowheads="1"/>
          </p:cNvSpPr>
          <p:nvPr/>
        </p:nvSpPr>
        <p:spPr bwMode="auto">
          <a:xfrm>
            <a:off x="5257800" y="2743200"/>
            <a:ext cx="584200" cy="557213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5575300" y="163671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6"/>
          <p:cNvSpPr>
            <a:spLocks noChangeShapeType="1"/>
          </p:cNvSpPr>
          <p:nvPr/>
        </p:nvSpPr>
        <p:spPr bwMode="auto">
          <a:xfrm>
            <a:off x="5562600" y="2522538"/>
            <a:ext cx="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Freeform 27"/>
          <p:cNvSpPr>
            <a:spLocks/>
          </p:cNvSpPr>
          <p:nvPr/>
        </p:nvSpPr>
        <p:spPr bwMode="auto">
          <a:xfrm>
            <a:off x="4940300" y="2271713"/>
            <a:ext cx="306388" cy="758825"/>
          </a:xfrm>
          <a:custGeom>
            <a:avLst/>
            <a:gdLst>
              <a:gd name="T0" fmla="*/ 483870790 w 193"/>
              <a:gd name="T1" fmla="*/ 1351672654 h 425"/>
              <a:gd name="T2" fmla="*/ 0 w 193"/>
              <a:gd name="T3" fmla="*/ 1351672654 h 425"/>
              <a:gd name="T4" fmla="*/ 0 w 193"/>
              <a:gd name="T5" fmla="*/ 0 h 425"/>
              <a:gd name="T6" fmla="*/ 403225658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28"/>
          <p:cNvSpPr>
            <a:spLocks noChangeShapeType="1"/>
          </p:cNvSpPr>
          <p:nvPr/>
        </p:nvSpPr>
        <p:spPr bwMode="auto">
          <a:xfrm>
            <a:off x="5581650" y="3351213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29"/>
          <p:cNvSpPr>
            <a:spLocks noChangeArrowheads="1"/>
          </p:cNvSpPr>
          <p:nvPr/>
        </p:nvSpPr>
        <p:spPr bwMode="auto">
          <a:xfrm>
            <a:off x="5219700" y="3714750"/>
            <a:ext cx="6858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AutoShape 30"/>
          <p:cNvSpPr>
            <a:spLocks noChangeArrowheads="1"/>
          </p:cNvSpPr>
          <p:nvPr/>
        </p:nvSpPr>
        <p:spPr bwMode="auto">
          <a:xfrm>
            <a:off x="5257800" y="4471988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31"/>
          <p:cNvSpPr>
            <a:spLocks noChangeShapeType="1"/>
          </p:cNvSpPr>
          <p:nvPr/>
        </p:nvSpPr>
        <p:spPr bwMode="auto">
          <a:xfrm>
            <a:off x="5575300" y="3365500"/>
            <a:ext cx="0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32"/>
          <p:cNvSpPr>
            <a:spLocks noChangeShapeType="1"/>
          </p:cNvSpPr>
          <p:nvPr/>
        </p:nvSpPr>
        <p:spPr bwMode="auto">
          <a:xfrm>
            <a:off x="5562600" y="4251325"/>
            <a:ext cx="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Freeform 33"/>
          <p:cNvSpPr>
            <a:spLocks/>
          </p:cNvSpPr>
          <p:nvPr/>
        </p:nvSpPr>
        <p:spPr bwMode="auto">
          <a:xfrm>
            <a:off x="4940300" y="4000500"/>
            <a:ext cx="306388" cy="758825"/>
          </a:xfrm>
          <a:custGeom>
            <a:avLst/>
            <a:gdLst>
              <a:gd name="T0" fmla="*/ 483870790 w 193"/>
              <a:gd name="T1" fmla="*/ 1351672654 h 425"/>
              <a:gd name="T2" fmla="*/ 0 w 193"/>
              <a:gd name="T3" fmla="*/ 1351672654 h 425"/>
              <a:gd name="T4" fmla="*/ 0 w 193"/>
              <a:gd name="T5" fmla="*/ 0 h 425"/>
              <a:gd name="T6" fmla="*/ 403225658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5568950" y="5094288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5"/>
          <p:cNvSpPr>
            <a:spLocks noChangeArrowheads="1"/>
          </p:cNvSpPr>
          <p:nvPr/>
        </p:nvSpPr>
        <p:spPr bwMode="auto">
          <a:xfrm>
            <a:off x="7124700" y="1657350"/>
            <a:ext cx="6858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AutoShape 36"/>
          <p:cNvSpPr>
            <a:spLocks noChangeArrowheads="1"/>
          </p:cNvSpPr>
          <p:nvPr/>
        </p:nvSpPr>
        <p:spPr bwMode="auto">
          <a:xfrm>
            <a:off x="7162800" y="2414588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7"/>
          <p:cNvSpPr>
            <a:spLocks noChangeShapeType="1"/>
          </p:cNvSpPr>
          <p:nvPr/>
        </p:nvSpPr>
        <p:spPr bwMode="auto">
          <a:xfrm>
            <a:off x="7480300" y="1308100"/>
            <a:ext cx="0" cy="328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38"/>
          <p:cNvSpPr>
            <a:spLocks noChangeShapeType="1"/>
          </p:cNvSpPr>
          <p:nvPr/>
        </p:nvSpPr>
        <p:spPr bwMode="auto">
          <a:xfrm>
            <a:off x="7467600" y="2193925"/>
            <a:ext cx="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Freeform 39"/>
          <p:cNvSpPr>
            <a:spLocks/>
          </p:cNvSpPr>
          <p:nvPr/>
        </p:nvSpPr>
        <p:spPr bwMode="auto">
          <a:xfrm>
            <a:off x="6845300" y="1943100"/>
            <a:ext cx="306388" cy="758825"/>
          </a:xfrm>
          <a:custGeom>
            <a:avLst/>
            <a:gdLst>
              <a:gd name="T0" fmla="*/ 483870790 w 193"/>
              <a:gd name="T1" fmla="*/ 1351672654 h 425"/>
              <a:gd name="T2" fmla="*/ 0 w 193"/>
              <a:gd name="T3" fmla="*/ 1351672654 h 425"/>
              <a:gd name="T4" fmla="*/ 0 w 193"/>
              <a:gd name="T5" fmla="*/ 0 h 425"/>
              <a:gd name="T6" fmla="*/ 403225658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425"/>
              <a:gd name="T14" fmla="*/ 193 w 193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40"/>
          <p:cNvSpPr>
            <a:spLocks noChangeShapeType="1"/>
          </p:cNvSpPr>
          <p:nvPr/>
        </p:nvSpPr>
        <p:spPr bwMode="auto">
          <a:xfrm>
            <a:off x="7486650" y="3022600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7" name="Rectangle 41"/>
          <p:cNvSpPr>
            <a:spLocks noChangeArrowheads="1"/>
          </p:cNvSpPr>
          <p:nvPr/>
        </p:nvSpPr>
        <p:spPr bwMode="auto">
          <a:xfrm>
            <a:off x="7124700" y="3414713"/>
            <a:ext cx="685800" cy="485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AutoShape 42"/>
          <p:cNvSpPr>
            <a:spLocks noChangeArrowheads="1"/>
          </p:cNvSpPr>
          <p:nvPr/>
        </p:nvSpPr>
        <p:spPr bwMode="auto">
          <a:xfrm>
            <a:off x="7162800" y="4143375"/>
            <a:ext cx="584200" cy="557213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3"/>
          <p:cNvSpPr>
            <a:spLocks noChangeShapeType="1"/>
          </p:cNvSpPr>
          <p:nvPr/>
        </p:nvSpPr>
        <p:spPr bwMode="auto">
          <a:xfrm>
            <a:off x="7480300" y="3036888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Line 44"/>
          <p:cNvSpPr>
            <a:spLocks noChangeShapeType="1"/>
          </p:cNvSpPr>
          <p:nvPr/>
        </p:nvSpPr>
        <p:spPr bwMode="auto">
          <a:xfrm>
            <a:off x="7467600" y="3922713"/>
            <a:ext cx="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Freeform 45"/>
          <p:cNvSpPr>
            <a:spLocks/>
          </p:cNvSpPr>
          <p:nvPr/>
        </p:nvSpPr>
        <p:spPr bwMode="auto">
          <a:xfrm>
            <a:off x="6680200" y="1785938"/>
            <a:ext cx="522288" cy="2644775"/>
          </a:xfrm>
          <a:custGeom>
            <a:avLst/>
            <a:gdLst>
              <a:gd name="T0" fmla="*/ 826612041 w 329"/>
              <a:gd name="T1" fmla="*/ 2147483647 h 1481"/>
              <a:gd name="T2" fmla="*/ 0 w 329"/>
              <a:gd name="T3" fmla="*/ 2147483647 h 1481"/>
              <a:gd name="T4" fmla="*/ 0 w 329"/>
              <a:gd name="T5" fmla="*/ 0 h 1481"/>
              <a:gd name="T6" fmla="*/ 688004109 w 329"/>
              <a:gd name="T7" fmla="*/ 0 h 1481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481"/>
              <a:gd name="T14" fmla="*/ 329 w 329"/>
              <a:gd name="T15" fmla="*/ 1481 h 1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481">
                <a:moveTo>
                  <a:pt x="328" y="1480"/>
                </a:moveTo>
                <a:lnTo>
                  <a:pt x="0" y="1480"/>
                </a:lnTo>
                <a:lnTo>
                  <a:pt x="0" y="0"/>
                </a:lnTo>
                <a:lnTo>
                  <a:pt x="273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Line 46"/>
          <p:cNvSpPr>
            <a:spLocks noChangeShapeType="1"/>
          </p:cNvSpPr>
          <p:nvPr/>
        </p:nvSpPr>
        <p:spPr bwMode="auto">
          <a:xfrm>
            <a:off x="7486650" y="4751388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Freeform 47"/>
          <p:cNvSpPr>
            <a:spLocks/>
          </p:cNvSpPr>
          <p:nvPr/>
        </p:nvSpPr>
        <p:spPr bwMode="auto">
          <a:xfrm>
            <a:off x="7759700" y="2700338"/>
            <a:ext cx="534988" cy="1744662"/>
          </a:xfrm>
          <a:custGeom>
            <a:avLst/>
            <a:gdLst>
              <a:gd name="T0" fmla="*/ 0 w 337"/>
              <a:gd name="T1" fmla="*/ 0 h 977"/>
              <a:gd name="T2" fmla="*/ 846773291 w 337"/>
              <a:gd name="T3" fmla="*/ 0 h 977"/>
              <a:gd name="T4" fmla="*/ 826612023 w 337"/>
              <a:gd name="T5" fmla="*/ 2147483647 h 977"/>
              <a:gd name="T6" fmla="*/ 60483807 w 337"/>
              <a:gd name="T7" fmla="*/ 2147483647 h 977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977"/>
              <a:gd name="T14" fmla="*/ 337 w 337"/>
              <a:gd name="T15" fmla="*/ 977 h 9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977">
                <a:moveTo>
                  <a:pt x="0" y="0"/>
                </a:moveTo>
                <a:lnTo>
                  <a:pt x="336" y="0"/>
                </a:lnTo>
                <a:lnTo>
                  <a:pt x="328" y="976"/>
                </a:lnTo>
                <a:lnTo>
                  <a:pt x="24" y="976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AutoShape 48"/>
          <p:cNvSpPr>
            <a:spLocks noChangeArrowheads="1"/>
          </p:cNvSpPr>
          <p:nvPr/>
        </p:nvSpPr>
        <p:spPr bwMode="auto">
          <a:xfrm>
            <a:off x="7188200" y="5014913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Freeform 49"/>
          <p:cNvSpPr>
            <a:spLocks/>
          </p:cNvSpPr>
          <p:nvPr/>
        </p:nvSpPr>
        <p:spPr bwMode="auto">
          <a:xfrm>
            <a:off x="7785100" y="3686175"/>
            <a:ext cx="801688" cy="1644650"/>
          </a:xfrm>
          <a:custGeom>
            <a:avLst/>
            <a:gdLst>
              <a:gd name="T0" fmla="*/ 0 w 505"/>
              <a:gd name="T1" fmla="*/ 2147483647 h 921"/>
              <a:gd name="T2" fmla="*/ 1270159542 w 505"/>
              <a:gd name="T3" fmla="*/ 2147483647 h 921"/>
              <a:gd name="T4" fmla="*/ 1270159542 w 505"/>
              <a:gd name="T5" fmla="*/ 0 h 921"/>
              <a:gd name="T6" fmla="*/ 120967575 w 505"/>
              <a:gd name="T7" fmla="*/ 0 h 921"/>
              <a:gd name="T8" fmla="*/ 0 60000 65536"/>
              <a:gd name="T9" fmla="*/ 0 60000 65536"/>
              <a:gd name="T10" fmla="*/ 0 60000 65536"/>
              <a:gd name="T11" fmla="*/ 0 60000 65536"/>
              <a:gd name="T12" fmla="*/ 0 w 505"/>
              <a:gd name="T13" fmla="*/ 0 h 921"/>
              <a:gd name="T14" fmla="*/ 505 w 505"/>
              <a:gd name="T15" fmla="*/ 921 h 9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5" h="921">
                <a:moveTo>
                  <a:pt x="0" y="920"/>
                </a:moveTo>
                <a:lnTo>
                  <a:pt x="504" y="920"/>
                </a:lnTo>
                <a:lnTo>
                  <a:pt x="504" y="0"/>
                </a:lnTo>
                <a:lnTo>
                  <a:pt x="48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Freeform 50"/>
          <p:cNvSpPr>
            <a:spLocks/>
          </p:cNvSpPr>
          <p:nvPr/>
        </p:nvSpPr>
        <p:spPr bwMode="auto">
          <a:xfrm>
            <a:off x="6502400" y="2328863"/>
            <a:ext cx="954088" cy="2973387"/>
          </a:xfrm>
          <a:custGeom>
            <a:avLst/>
            <a:gdLst>
              <a:gd name="T0" fmla="*/ 1068546810 w 601"/>
              <a:gd name="T1" fmla="*/ 2147483647 h 1665"/>
              <a:gd name="T2" fmla="*/ 0 w 601"/>
              <a:gd name="T3" fmla="*/ 2147483647 h 1665"/>
              <a:gd name="T4" fmla="*/ 20161261 w 601"/>
              <a:gd name="T5" fmla="*/ 0 h 1665"/>
              <a:gd name="T6" fmla="*/ 1512094542 w 601"/>
              <a:gd name="T7" fmla="*/ 0 h 1665"/>
              <a:gd name="T8" fmla="*/ 0 60000 65536"/>
              <a:gd name="T9" fmla="*/ 0 60000 65536"/>
              <a:gd name="T10" fmla="*/ 0 60000 65536"/>
              <a:gd name="T11" fmla="*/ 0 60000 65536"/>
              <a:gd name="T12" fmla="*/ 0 w 601"/>
              <a:gd name="T13" fmla="*/ 0 h 1665"/>
              <a:gd name="T14" fmla="*/ 601 w 601"/>
              <a:gd name="T15" fmla="*/ 1665 h 1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1" h="1665">
                <a:moveTo>
                  <a:pt x="424" y="1664"/>
                </a:moveTo>
                <a:lnTo>
                  <a:pt x="0" y="1664"/>
                </a:lnTo>
                <a:lnTo>
                  <a:pt x="8" y="0"/>
                </a:lnTo>
                <a:lnTo>
                  <a:pt x="60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51"/>
          <p:cNvSpPr>
            <a:spLocks noChangeShapeType="1"/>
          </p:cNvSpPr>
          <p:nvPr/>
        </p:nvSpPr>
        <p:spPr bwMode="auto">
          <a:xfrm>
            <a:off x="7499350" y="5537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3135E4-38C0-485D-A079-9AAC12AA510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4347344" cy="6668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Testing Definitions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6781800" cy="4572000"/>
          </a:xfrm>
          <a:noFill/>
        </p:spPr>
        <p:txBody>
          <a:bodyPr lIns="90487" tIns="44450" rIns="90487" bIns="44450"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folHlink"/>
                </a:solidFill>
              </a:rPr>
              <a:t>Module/Unit Test:</a:t>
            </a:r>
            <a:endParaRPr lang="en-US" sz="3200" dirty="0" smtClean="0"/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folHlink"/>
                </a:solidFill>
              </a:rPr>
              <a:t>Integration </a:t>
            </a:r>
            <a:r>
              <a:rPr lang="en-US" sz="3200" dirty="0">
                <a:solidFill>
                  <a:schemeClr val="folHlink"/>
                </a:solidFill>
              </a:rPr>
              <a:t>Test </a:t>
            </a:r>
            <a:r>
              <a:rPr lang="en-US" sz="3200" dirty="0" smtClean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folHlink"/>
                </a:solidFill>
              </a:rPr>
              <a:t>Function </a:t>
            </a:r>
            <a:r>
              <a:rPr lang="en-US" sz="3200" dirty="0">
                <a:solidFill>
                  <a:schemeClr val="folHlink"/>
                </a:solidFill>
              </a:rPr>
              <a:t>Test </a:t>
            </a:r>
            <a:r>
              <a:rPr lang="en-US" sz="3200" dirty="0" smtClean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folHlink"/>
                </a:solidFill>
              </a:rPr>
              <a:t>System </a:t>
            </a:r>
            <a:r>
              <a:rPr lang="en-US" sz="3200" dirty="0">
                <a:solidFill>
                  <a:schemeClr val="folHlink"/>
                </a:solidFill>
              </a:rPr>
              <a:t>Test </a:t>
            </a:r>
            <a:r>
              <a:rPr lang="en-US" sz="3200" dirty="0" smtClean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folHlink"/>
                </a:solidFill>
              </a:rPr>
              <a:t>Acceptance Test: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folHlink"/>
                </a:solidFill>
              </a:rPr>
              <a:t>Installation Test:</a:t>
            </a:r>
            <a:endParaRPr lang="en-US" sz="3200" dirty="0">
              <a:solidFill>
                <a:schemeClr val="folHlink"/>
              </a:solidFill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sz="32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054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AB3E78-4B15-4563-960B-BC1D4A04894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508750" cy="760413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Loop Testing: Simple Loops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981200" y="1828800"/>
            <a:ext cx="544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Minimum conditions—Simple Loops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349500" y="2386013"/>
            <a:ext cx="36528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1.  skip the loop entirely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2362200" y="2500313"/>
            <a:ext cx="180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2362200" y="2857500"/>
            <a:ext cx="51419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2.  only one pass through the loop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2362200" y="3214688"/>
            <a:ext cx="180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2362200" y="3314700"/>
            <a:ext cx="4752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3.  two passes through the loop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2362200" y="3929063"/>
            <a:ext cx="180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2336800" y="3757613"/>
            <a:ext cx="54737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4.  m passes through the loop  m &lt; n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2362200" y="4643438"/>
            <a:ext cx="180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2362200" y="4214813"/>
            <a:ext cx="6015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5.  (n-1), n, and (n+1) passes through      </a:t>
            </a: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2362200" y="4572000"/>
            <a:ext cx="1366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the loop</a:t>
            </a: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2413000" y="5143500"/>
            <a:ext cx="50085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where n is the maximum number </a:t>
            </a: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2425700" y="5514975"/>
            <a:ext cx="3043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of allowable passes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4F32E5-8DC0-490A-92BA-0B0D79D1F36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905625" cy="70485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Loop Testing: Nested Loops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362200" y="1905000"/>
            <a:ext cx="6099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Start at the innermost loop. Set all outer loops to their 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2362200" y="2162175"/>
            <a:ext cx="417036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minimum iteration parameter values.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362200" y="22764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2362200" y="2533650"/>
            <a:ext cx="52562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Test the min+1, typical, max-1 and max for the 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2362200" y="2790825"/>
            <a:ext cx="6022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innermost loop, while holding the outer loops at their 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2362200" y="3048000"/>
            <a:ext cx="2035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minimum values.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2362200" y="33051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362200" y="3390900"/>
            <a:ext cx="6251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Move out one loop and set it up as in step 2, holding all 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2362200" y="3648075"/>
            <a:ext cx="5984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other loops at typical values. Continue this step until 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2362200" y="3905250"/>
            <a:ext cx="410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the outermost loop has been tested.</a:t>
            </a: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2362200" y="4662488"/>
            <a:ext cx="4943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If the loops are independent of one another 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2362200" y="4919663"/>
            <a:ext cx="384016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then treat each as a simple loop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2362200" y="5176838"/>
            <a:ext cx="325596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else* treat as nested loops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2362200" y="5434013"/>
            <a:ext cx="879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endif* </a:t>
            </a: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2362200" y="5691188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2362200" y="5819775"/>
            <a:ext cx="589756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for example, the final loop counter value of loop 1 is </a:t>
            </a:r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2362200" y="6062663"/>
            <a:ext cx="2759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used to initialize loop 2.</a:t>
            </a:r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1676400" y="1676400"/>
            <a:ext cx="1692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Nested Loops</a:t>
            </a:r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1739900" y="4248150"/>
            <a:ext cx="2441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Concatenated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EE8A3E-FEE7-4CB3-8514-4801BFFD30F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9940" name="Group 2"/>
          <p:cNvGrpSpPr>
            <a:grpSpLocks/>
          </p:cNvGrpSpPr>
          <p:nvPr/>
        </p:nvGrpSpPr>
        <p:grpSpPr bwMode="auto">
          <a:xfrm>
            <a:off x="6113463" y="2490788"/>
            <a:ext cx="1206500" cy="1304925"/>
            <a:chOff x="3808" y="1163"/>
            <a:chExt cx="760" cy="730"/>
          </a:xfrm>
        </p:grpSpPr>
        <p:sp>
          <p:nvSpPr>
            <p:cNvPr id="39966" name="Freeform 3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Freeform 4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Freeform 5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Freeform 6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Freeform 7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Rectangle 8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189538" cy="490538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Black-Box Testing</a:t>
            </a:r>
          </a:p>
        </p:txBody>
      </p: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4633913" y="4757738"/>
            <a:ext cx="889000" cy="1425575"/>
            <a:chOff x="2876" y="2432"/>
            <a:chExt cx="560" cy="798"/>
          </a:xfrm>
        </p:grpSpPr>
        <p:sp>
          <p:nvSpPr>
            <p:cNvPr id="39963" name="Freeform 10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Freeform 11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12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3" name="Group 13"/>
          <p:cNvGrpSpPr>
            <a:grpSpLocks/>
          </p:cNvGrpSpPr>
          <p:nvPr/>
        </p:nvGrpSpPr>
        <p:grpSpPr bwMode="auto">
          <a:xfrm>
            <a:off x="3233738" y="2714625"/>
            <a:ext cx="3062287" cy="2622550"/>
            <a:chOff x="1994" y="1288"/>
            <a:chExt cx="1929" cy="1468"/>
          </a:xfrm>
        </p:grpSpPr>
        <p:sp>
          <p:nvSpPr>
            <p:cNvPr id="39960" name="Freeform 14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15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Freeform 16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4" name="Freeform 17"/>
          <p:cNvSpPr>
            <a:spLocks/>
          </p:cNvSpPr>
          <p:nvPr/>
        </p:nvSpPr>
        <p:spPr bwMode="auto">
          <a:xfrm>
            <a:off x="4557713" y="1998663"/>
            <a:ext cx="466725" cy="166687"/>
          </a:xfrm>
          <a:custGeom>
            <a:avLst/>
            <a:gdLst>
              <a:gd name="T0" fmla="*/ 0 w 294"/>
              <a:gd name="T1" fmla="*/ 195959388 h 93"/>
              <a:gd name="T2" fmla="*/ 163810950 w 294"/>
              <a:gd name="T3" fmla="*/ 295546805 h 93"/>
              <a:gd name="T4" fmla="*/ 738406575 w 294"/>
              <a:gd name="T5" fmla="*/ 96373763 h 93"/>
              <a:gd name="T6" fmla="*/ 574595625 w 294"/>
              <a:gd name="T7" fmla="*/ 0 h 93"/>
              <a:gd name="T8" fmla="*/ 0 w 294"/>
              <a:gd name="T9" fmla="*/ 195959388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5" name="Group 18"/>
          <p:cNvGrpSpPr>
            <a:grpSpLocks/>
          </p:cNvGrpSpPr>
          <p:nvPr/>
        </p:nvGrpSpPr>
        <p:grpSpPr bwMode="auto">
          <a:xfrm>
            <a:off x="4267200" y="2057400"/>
            <a:ext cx="1030288" cy="1184275"/>
            <a:chOff x="2645" y="920"/>
            <a:chExt cx="649" cy="663"/>
          </a:xfrm>
        </p:grpSpPr>
        <p:sp>
          <p:nvSpPr>
            <p:cNvPr id="39956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6" name="Group 23"/>
          <p:cNvGrpSpPr>
            <a:grpSpLocks/>
          </p:cNvGrpSpPr>
          <p:nvPr/>
        </p:nvGrpSpPr>
        <p:grpSpPr bwMode="auto">
          <a:xfrm>
            <a:off x="2493963" y="4090988"/>
            <a:ext cx="1206500" cy="1304925"/>
            <a:chOff x="1528" y="2059"/>
            <a:chExt cx="760" cy="730"/>
          </a:xfrm>
        </p:grpSpPr>
        <p:sp>
          <p:nvSpPr>
            <p:cNvPr id="39951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493" name="Rectangle 29"/>
          <p:cNvSpPr>
            <a:spLocks noChangeArrowheads="1"/>
          </p:cNvSpPr>
          <p:nvPr/>
        </p:nvSpPr>
        <p:spPr bwMode="auto">
          <a:xfrm>
            <a:off x="2416175" y="2184400"/>
            <a:ext cx="211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requirements</a:t>
            </a:r>
          </a:p>
        </p:txBody>
      </p:sp>
      <p:sp>
        <p:nvSpPr>
          <p:cNvPr id="190494" name="Rectangle 30"/>
          <p:cNvSpPr>
            <a:spLocks noChangeArrowheads="1"/>
          </p:cNvSpPr>
          <p:nvPr/>
        </p:nvSpPr>
        <p:spPr bwMode="auto">
          <a:xfrm>
            <a:off x="5311775" y="5441950"/>
            <a:ext cx="1146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events</a:t>
            </a:r>
          </a:p>
        </p:txBody>
      </p:sp>
      <p:sp>
        <p:nvSpPr>
          <p:cNvPr id="190495" name="Rectangle 31"/>
          <p:cNvSpPr>
            <a:spLocks noChangeArrowheads="1"/>
          </p:cNvSpPr>
          <p:nvPr/>
        </p:nvSpPr>
        <p:spPr bwMode="auto">
          <a:xfrm>
            <a:off x="2606675" y="537051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input</a:t>
            </a:r>
          </a:p>
        </p:txBody>
      </p:sp>
      <p:sp>
        <p:nvSpPr>
          <p:cNvPr id="190496" name="Rectangle 32"/>
          <p:cNvSpPr>
            <a:spLocks noChangeArrowheads="1"/>
          </p:cNvSpPr>
          <p:nvPr/>
        </p:nvSpPr>
        <p:spPr bwMode="auto">
          <a:xfrm>
            <a:off x="6607175" y="3770313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BD588839-FEB4-4471-AD7A-E6002AF1B935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42988"/>
            <a:ext cx="7391400" cy="633412"/>
          </a:xfrm>
        </p:spPr>
        <p:txBody>
          <a:bodyPr/>
          <a:lstStyle/>
          <a:p>
            <a:pPr eaLnBrk="1" hangingPunct="1"/>
            <a:r>
              <a:rPr lang="en-US" smtClean="0"/>
              <a:t>Black-box Testing Categories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133600"/>
            <a:ext cx="6934200" cy="4191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Incorrect or missing functions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Interface errors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Errors in data structures or external data base access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Behavior or performance errors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Initialization and termination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30E22-28EA-4637-906E-082E3FE1350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4814888" cy="633413"/>
          </a:xfrm>
        </p:spPr>
        <p:txBody>
          <a:bodyPr/>
          <a:lstStyle/>
          <a:p>
            <a:pPr eaLnBrk="1" hangingPunct="1"/>
            <a:r>
              <a:rPr lang="en-US" smtClean="0"/>
              <a:t>Black-Box Testing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705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000" smtClean="0"/>
              <a:t>How is functional validity tested?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How is system behavior and performance tested?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classes of input will make good test cases?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Is the system particularly sensitive to certain input values?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How are the boundaries of a data class isolated?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data rates and data volume can the system tolerate?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effect will specific combinations of data have on system operation?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587356-B1A8-427E-BACA-CAFA747B40B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538913" cy="698500"/>
          </a:xfrm>
        </p:spPr>
        <p:txBody>
          <a:bodyPr/>
          <a:lstStyle/>
          <a:p>
            <a:pPr eaLnBrk="1" hangingPunct="1"/>
            <a:r>
              <a:rPr lang="en-US" smtClean="0"/>
              <a:t>Graph-Based Methods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0894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981200" y="1828800"/>
            <a:ext cx="2319338" cy="4802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vant Garde" charset="0"/>
              </a:rPr>
              <a:t>To understand the objects that are modeled in software and the relationships that connect these objects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folHlink"/>
                </a:solidFill>
                <a:latin typeface="Avant Garde" charset="0"/>
              </a:rPr>
              <a:t>In this context, we consider the term “objects” in the broadest possible context. It encompasses data objects, traditional components (modules), and object-oriented elements of computer software.</a:t>
            </a:r>
            <a:endParaRPr lang="en-US" sz="1800" dirty="0">
              <a:solidFill>
                <a:srgbClr val="F3FF07"/>
              </a:solidFill>
              <a:latin typeface="Times" pitchFamily="-12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800" b="1" dirty="0">
              <a:solidFill>
                <a:srgbClr val="F3FF07"/>
              </a:solidFill>
              <a:latin typeface="Helvetica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069C398B-8F00-48FC-A4F4-28E7C379BB13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Equivalence Partitioning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A black-box testing method that </a:t>
            </a:r>
            <a:r>
              <a:rPr lang="en-US" sz="2000" u="sng" smtClean="0"/>
              <a:t>divides the input domain</a:t>
            </a:r>
            <a:r>
              <a:rPr lang="en-US" sz="2000" smtClean="0"/>
              <a:t> of a program </a:t>
            </a:r>
            <a:r>
              <a:rPr lang="en-US" sz="2000" u="sng" smtClean="0"/>
              <a:t>into classes</a:t>
            </a:r>
            <a:r>
              <a:rPr lang="en-US" sz="2000" smtClean="0"/>
              <a:t> of data from which test cases are derived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An ideal test case </a:t>
            </a:r>
            <a:r>
              <a:rPr lang="en-US" sz="2000" u="sng" smtClean="0"/>
              <a:t>single-handedly</a:t>
            </a:r>
            <a:r>
              <a:rPr lang="en-US" sz="2000" smtClean="0"/>
              <a:t> uncovers a </a:t>
            </a:r>
            <a:r>
              <a:rPr lang="en-US" sz="2000" u="sng" smtClean="0"/>
              <a:t>complete class</a:t>
            </a:r>
            <a:r>
              <a:rPr lang="en-US" sz="2000" smtClean="0"/>
              <a:t> of errors, thereby reducing the total number of test cases that must be developed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Test case design is based on an evaluation of </a:t>
            </a:r>
            <a:r>
              <a:rPr lang="en-US" sz="2000" u="sng" smtClean="0"/>
              <a:t>equivalence classes</a:t>
            </a:r>
            <a:r>
              <a:rPr lang="en-US" sz="2000" smtClean="0"/>
              <a:t> for an input condition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An equivalence class represents a </a:t>
            </a:r>
            <a:r>
              <a:rPr lang="en-US" sz="2000" u="sng" smtClean="0"/>
              <a:t>set of valid or invalid states</a:t>
            </a:r>
            <a:r>
              <a:rPr lang="en-US" sz="2000" smtClean="0"/>
              <a:t> for input conditions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From each equivalence class, test cases are selected so that the </a:t>
            </a:r>
            <a:r>
              <a:rPr lang="en-US" sz="2000" u="sng" smtClean="0"/>
              <a:t>largest number</a:t>
            </a:r>
            <a:r>
              <a:rPr lang="en-US" sz="2000" smtClean="0"/>
              <a:t> of attributes of an equivalence class are exercise at once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765F3-1CA4-4E9E-8CF9-1555711A1FD0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4506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49363" y="1101725"/>
            <a:ext cx="7589837" cy="57467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mtClean="0"/>
              <a:t>Equivalence Partitioning</a:t>
            </a:r>
          </a:p>
        </p:txBody>
      </p:sp>
      <p:grpSp>
        <p:nvGrpSpPr>
          <p:cNvPr id="45061" name="Group 3"/>
          <p:cNvGrpSpPr>
            <a:grpSpLocks/>
          </p:cNvGrpSpPr>
          <p:nvPr/>
        </p:nvGrpSpPr>
        <p:grpSpPr bwMode="auto">
          <a:xfrm>
            <a:off x="2057400" y="2201863"/>
            <a:ext cx="1123950" cy="3513137"/>
            <a:chOff x="1099" y="1063"/>
            <a:chExt cx="708" cy="1967"/>
          </a:xfrm>
        </p:grpSpPr>
        <p:sp>
          <p:nvSpPr>
            <p:cNvPr id="45093" name="Freeform 4"/>
            <p:cNvSpPr>
              <a:spLocks/>
            </p:cNvSpPr>
            <p:nvPr/>
          </p:nvSpPr>
          <p:spPr bwMode="auto">
            <a:xfrm>
              <a:off x="1099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Freeform 5"/>
            <p:cNvSpPr>
              <a:spLocks/>
            </p:cNvSpPr>
            <p:nvPr/>
          </p:nvSpPr>
          <p:spPr bwMode="auto">
            <a:xfrm>
              <a:off x="1581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Freeform 6"/>
            <p:cNvSpPr>
              <a:spLocks/>
            </p:cNvSpPr>
            <p:nvPr/>
          </p:nvSpPr>
          <p:spPr bwMode="auto">
            <a:xfrm>
              <a:off x="1586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Freeform 7"/>
            <p:cNvSpPr>
              <a:spLocks/>
            </p:cNvSpPr>
            <p:nvPr/>
          </p:nvSpPr>
          <p:spPr bwMode="auto">
            <a:xfrm>
              <a:off x="1099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0 w 669"/>
                <a:gd name="T5" fmla="*/ 1900 h 1901"/>
                <a:gd name="T6" fmla="*/ 487 w 669"/>
                <a:gd name="T7" fmla="*/ 1900 h 1901"/>
                <a:gd name="T8" fmla="*/ 668 w 669"/>
                <a:gd name="T9" fmla="*/ 942 h 1901"/>
                <a:gd name="T10" fmla="*/ 482 w 669"/>
                <a:gd name="T11" fmla="*/ 0 h 19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2" name="Group 8"/>
          <p:cNvGrpSpPr>
            <a:grpSpLocks/>
          </p:cNvGrpSpPr>
          <p:nvPr/>
        </p:nvGrpSpPr>
        <p:grpSpPr bwMode="auto">
          <a:xfrm>
            <a:off x="3905250" y="2201863"/>
            <a:ext cx="1123950" cy="3513137"/>
            <a:chOff x="2224" y="1063"/>
            <a:chExt cx="708" cy="1967"/>
          </a:xfrm>
        </p:grpSpPr>
        <p:sp>
          <p:nvSpPr>
            <p:cNvPr id="45089" name="Freeform 9"/>
            <p:cNvSpPr>
              <a:spLocks/>
            </p:cNvSpPr>
            <p:nvPr/>
          </p:nvSpPr>
          <p:spPr bwMode="auto">
            <a:xfrm>
              <a:off x="2224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Freeform 10"/>
            <p:cNvSpPr>
              <a:spLocks/>
            </p:cNvSpPr>
            <p:nvPr/>
          </p:nvSpPr>
          <p:spPr bwMode="auto">
            <a:xfrm>
              <a:off x="2706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Freeform 11"/>
            <p:cNvSpPr>
              <a:spLocks/>
            </p:cNvSpPr>
            <p:nvPr/>
          </p:nvSpPr>
          <p:spPr bwMode="auto">
            <a:xfrm>
              <a:off x="2711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Freeform 12"/>
            <p:cNvSpPr>
              <a:spLocks/>
            </p:cNvSpPr>
            <p:nvPr/>
          </p:nvSpPr>
          <p:spPr bwMode="auto">
            <a:xfrm>
              <a:off x="2224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3" name="Group 13"/>
          <p:cNvGrpSpPr>
            <a:grpSpLocks/>
          </p:cNvGrpSpPr>
          <p:nvPr/>
        </p:nvGrpSpPr>
        <p:grpSpPr bwMode="auto">
          <a:xfrm>
            <a:off x="2995613" y="2201863"/>
            <a:ext cx="1123950" cy="3513137"/>
            <a:chOff x="1651" y="1063"/>
            <a:chExt cx="708" cy="1967"/>
          </a:xfrm>
        </p:grpSpPr>
        <p:sp>
          <p:nvSpPr>
            <p:cNvPr id="45085" name="Freeform 14"/>
            <p:cNvSpPr>
              <a:spLocks/>
            </p:cNvSpPr>
            <p:nvPr/>
          </p:nvSpPr>
          <p:spPr bwMode="auto">
            <a:xfrm>
              <a:off x="1651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Freeform 15"/>
            <p:cNvSpPr>
              <a:spLocks/>
            </p:cNvSpPr>
            <p:nvPr/>
          </p:nvSpPr>
          <p:spPr bwMode="auto">
            <a:xfrm>
              <a:off x="2133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Freeform 16"/>
            <p:cNvSpPr>
              <a:spLocks/>
            </p:cNvSpPr>
            <p:nvPr/>
          </p:nvSpPr>
          <p:spPr bwMode="auto">
            <a:xfrm>
              <a:off x="2138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Freeform 17"/>
            <p:cNvSpPr>
              <a:spLocks/>
            </p:cNvSpPr>
            <p:nvPr/>
          </p:nvSpPr>
          <p:spPr bwMode="auto">
            <a:xfrm>
              <a:off x="1651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4" name="Group 18"/>
          <p:cNvGrpSpPr>
            <a:grpSpLocks/>
          </p:cNvGrpSpPr>
          <p:nvPr/>
        </p:nvGrpSpPr>
        <p:grpSpPr bwMode="auto">
          <a:xfrm>
            <a:off x="4845050" y="2201863"/>
            <a:ext cx="1123950" cy="3513137"/>
            <a:chOff x="2816" y="1063"/>
            <a:chExt cx="708" cy="1967"/>
          </a:xfrm>
        </p:grpSpPr>
        <p:sp>
          <p:nvSpPr>
            <p:cNvPr id="45081" name="Freeform 19"/>
            <p:cNvSpPr>
              <a:spLocks/>
            </p:cNvSpPr>
            <p:nvPr/>
          </p:nvSpPr>
          <p:spPr bwMode="auto">
            <a:xfrm>
              <a:off x="2816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Freeform 20"/>
            <p:cNvSpPr>
              <a:spLocks/>
            </p:cNvSpPr>
            <p:nvPr/>
          </p:nvSpPr>
          <p:spPr bwMode="auto">
            <a:xfrm>
              <a:off x="3298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Freeform 21"/>
            <p:cNvSpPr>
              <a:spLocks/>
            </p:cNvSpPr>
            <p:nvPr/>
          </p:nvSpPr>
          <p:spPr bwMode="auto">
            <a:xfrm>
              <a:off x="3303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Freeform 22"/>
            <p:cNvSpPr>
              <a:spLocks/>
            </p:cNvSpPr>
            <p:nvPr/>
          </p:nvSpPr>
          <p:spPr bwMode="auto">
            <a:xfrm>
              <a:off x="2816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5" name="Group 23"/>
          <p:cNvGrpSpPr>
            <a:grpSpLocks/>
          </p:cNvGrpSpPr>
          <p:nvPr/>
        </p:nvGrpSpPr>
        <p:grpSpPr bwMode="auto">
          <a:xfrm>
            <a:off x="5784850" y="2201863"/>
            <a:ext cx="1123950" cy="3513137"/>
            <a:chOff x="3408" y="1063"/>
            <a:chExt cx="708" cy="1967"/>
          </a:xfrm>
        </p:grpSpPr>
        <p:sp>
          <p:nvSpPr>
            <p:cNvPr id="45077" name="Freeform 24"/>
            <p:cNvSpPr>
              <a:spLocks/>
            </p:cNvSpPr>
            <p:nvPr/>
          </p:nvSpPr>
          <p:spPr bwMode="auto">
            <a:xfrm>
              <a:off x="3408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Freeform 25"/>
            <p:cNvSpPr>
              <a:spLocks/>
            </p:cNvSpPr>
            <p:nvPr/>
          </p:nvSpPr>
          <p:spPr bwMode="auto">
            <a:xfrm>
              <a:off x="3890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Freeform 26"/>
            <p:cNvSpPr>
              <a:spLocks/>
            </p:cNvSpPr>
            <p:nvPr/>
          </p:nvSpPr>
          <p:spPr bwMode="auto">
            <a:xfrm>
              <a:off x="3895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Freeform 27"/>
            <p:cNvSpPr>
              <a:spLocks/>
            </p:cNvSpPr>
            <p:nvPr/>
          </p:nvSpPr>
          <p:spPr bwMode="auto">
            <a:xfrm>
              <a:off x="3408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6" name="Group 28"/>
          <p:cNvGrpSpPr>
            <a:grpSpLocks/>
          </p:cNvGrpSpPr>
          <p:nvPr/>
        </p:nvGrpSpPr>
        <p:grpSpPr bwMode="auto">
          <a:xfrm>
            <a:off x="6724650" y="2201863"/>
            <a:ext cx="1123950" cy="3513137"/>
            <a:chOff x="4000" y="1063"/>
            <a:chExt cx="708" cy="1967"/>
          </a:xfrm>
        </p:grpSpPr>
        <p:sp>
          <p:nvSpPr>
            <p:cNvPr id="45073" name="Freeform 29"/>
            <p:cNvSpPr>
              <a:spLocks/>
            </p:cNvSpPr>
            <p:nvPr/>
          </p:nvSpPr>
          <p:spPr bwMode="auto">
            <a:xfrm>
              <a:off x="4000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Freeform 30"/>
            <p:cNvSpPr>
              <a:spLocks/>
            </p:cNvSpPr>
            <p:nvPr/>
          </p:nvSpPr>
          <p:spPr bwMode="auto">
            <a:xfrm>
              <a:off x="4482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Freeform 31"/>
            <p:cNvSpPr>
              <a:spLocks/>
            </p:cNvSpPr>
            <p:nvPr/>
          </p:nvSpPr>
          <p:spPr bwMode="auto">
            <a:xfrm>
              <a:off x="4487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Freeform 32"/>
            <p:cNvSpPr>
              <a:spLocks/>
            </p:cNvSpPr>
            <p:nvPr/>
          </p:nvSpPr>
          <p:spPr bwMode="auto">
            <a:xfrm>
              <a:off x="4000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977" name="Rectangle 33"/>
          <p:cNvSpPr>
            <a:spLocks noChangeArrowheads="1"/>
          </p:cNvSpPr>
          <p:nvPr/>
        </p:nvSpPr>
        <p:spPr bwMode="auto">
          <a:xfrm>
            <a:off x="2133600" y="3136900"/>
            <a:ext cx="7699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queries</a:t>
            </a:r>
          </a:p>
        </p:txBody>
      </p:sp>
      <p:sp>
        <p:nvSpPr>
          <p:cNvPr id="850978" name="Rectangle 34"/>
          <p:cNvSpPr>
            <a:spLocks noChangeArrowheads="1"/>
          </p:cNvSpPr>
          <p:nvPr/>
        </p:nvSpPr>
        <p:spPr bwMode="auto">
          <a:xfrm>
            <a:off x="3243263" y="3436938"/>
            <a:ext cx="7191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mouse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picks</a:t>
            </a:r>
          </a:p>
        </p:txBody>
      </p:sp>
      <p:sp>
        <p:nvSpPr>
          <p:cNvPr id="850979" name="Rectangle 35"/>
          <p:cNvSpPr>
            <a:spLocks noChangeArrowheads="1"/>
          </p:cNvSpPr>
          <p:nvPr/>
        </p:nvSpPr>
        <p:spPr bwMode="auto">
          <a:xfrm>
            <a:off x="4114800" y="3194050"/>
            <a:ext cx="7794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formats</a:t>
            </a:r>
          </a:p>
        </p:txBody>
      </p:sp>
      <p:sp>
        <p:nvSpPr>
          <p:cNvPr id="850980" name="Rectangle 36"/>
          <p:cNvSpPr>
            <a:spLocks noChangeArrowheads="1"/>
          </p:cNvSpPr>
          <p:nvPr/>
        </p:nvSpPr>
        <p:spPr bwMode="auto">
          <a:xfrm>
            <a:off x="5114925" y="3665538"/>
            <a:ext cx="8286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prompts</a:t>
            </a:r>
          </a:p>
        </p:txBody>
      </p:sp>
      <p:sp>
        <p:nvSpPr>
          <p:cNvPr id="850981" name="Rectangle 37"/>
          <p:cNvSpPr>
            <a:spLocks noChangeArrowheads="1"/>
          </p:cNvSpPr>
          <p:nvPr/>
        </p:nvSpPr>
        <p:spPr bwMode="auto">
          <a:xfrm>
            <a:off x="6135688" y="3151188"/>
            <a:ext cx="56991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FK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850982" name="Rectangle 38"/>
          <p:cNvSpPr>
            <a:spLocks noChangeArrowheads="1"/>
          </p:cNvSpPr>
          <p:nvPr/>
        </p:nvSpPr>
        <p:spPr bwMode="auto">
          <a:xfrm>
            <a:off x="7089775" y="3536950"/>
            <a:ext cx="5302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C5DE2F-26DA-4F4E-8D78-7F2E06519B26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1125" y="512763"/>
            <a:ext cx="6388100" cy="630237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00475" y="2085975"/>
            <a:ext cx="3324225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user supplied commands</a:t>
            </a:r>
          </a:p>
          <a:p>
            <a:endParaRPr lang="en-US" sz="220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3800475" y="2405063"/>
            <a:ext cx="38735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responses to system prompts</a:t>
            </a:r>
          </a:p>
          <a:p>
            <a:endParaRPr lang="en-US" sz="2200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3800475" y="2724150"/>
            <a:ext cx="1470025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file names</a:t>
            </a:r>
          </a:p>
          <a:p>
            <a:endParaRPr lang="en-US" sz="2200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800475" y="3027363"/>
            <a:ext cx="2570163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computational data</a:t>
            </a:r>
          </a:p>
          <a:p>
            <a:endParaRPr lang="en-US" sz="2200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3800475" y="3333750"/>
            <a:ext cx="33401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    physical parameters    </a:t>
            </a:r>
          </a:p>
          <a:p>
            <a:endParaRPr lang="en-US" sz="2200"/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3800475" y="3624263"/>
            <a:ext cx="25542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    bounding values</a:t>
            </a:r>
          </a:p>
          <a:p>
            <a:endParaRPr lang="en-US" sz="2200"/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3787775" y="3898900"/>
            <a:ext cx="2427288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    initiation values</a:t>
            </a:r>
          </a:p>
          <a:p>
            <a:endParaRPr lang="en-US" sz="2200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3787775" y="4205288"/>
            <a:ext cx="29321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output data formatting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3800475" y="4465638"/>
            <a:ext cx="384333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responses to error messages</a:t>
            </a:r>
          </a:p>
          <a:p>
            <a:endParaRPr lang="en-US" sz="2200"/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800475" y="4727575"/>
            <a:ext cx="44227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graphical data (e.g., mouse picks)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3800475" y="5403850"/>
            <a:ext cx="472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data outside bounds of the program </a:t>
            </a:r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3810000" y="5634038"/>
            <a:ext cx="3446463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physically impossible data</a:t>
            </a:r>
          </a:p>
          <a:p>
            <a:endParaRPr lang="en-US" sz="2200"/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3787775" y="5942013"/>
            <a:ext cx="47831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/>
              <a:t>proper value supplied in wrong place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3048000" y="1676400"/>
            <a:ext cx="1866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i="1" u="sng"/>
              <a:t>Valid data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3124200" y="5029200"/>
            <a:ext cx="21605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i="1" u="sng"/>
              <a:t>Invalid data</a:t>
            </a:r>
          </a:p>
        </p:txBody>
      </p:sp>
      <p:grpSp>
        <p:nvGrpSpPr>
          <p:cNvPr id="46100" name="Group 18"/>
          <p:cNvGrpSpPr>
            <a:grpSpLocks/>
          </p:cNvGrpSpPr>
          <p:nvPr/>
        </p:nvGrpSpPr>
        <p:grpSpPr bwMode="auto">
          <a:xfrm>
            <a:off x="1847850" y="1941513"/>
            <a:ext cx="1123950" cy="3513137"/>
            <a:chOff x="952" y="1087"/>
            <a:chExt cx="708" cy="1967"/>
          </a:xfrm>
        </p:grpSpPr>
        <p:sp>
          <p:nvSpPr>
            <p:cNvPr id="46102" name="Freeform 19"/>
            <p:cNvSpPr>
              <a:spLocks/>
            </p:cNvSpPr>
            <p:nvPr/>
          </p:nvSpPr>
          <p:spPr bwMode="auto">
            <a:xfrm>
              <a:off x="952" y="1087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Freeform 20"/>
            <p:cNvSpPr>
              <a:spLocks/>
            </p:cNvSpPr>
            <p:nvPr/>
          </p:nvSpPr>
          <p:spPr bwMode="auto">
            <a:xfrm>
              <a:off x="1434" y="1087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1"/>
            <p:cNvSpPr>
              <a:spLocks/>
            </p:cNvSpPr>
            <p:nvPr/>
          </p:nvSpPr>
          <p:spPr bwMode="auto">
            <a:xfrm>
              <a:off x="1439" y="2042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2"/>
            <p:cNvSpPr>
              <a:spLocks/>
            </p:cNvSpPr>
            <p:nvPr/>
          </p:nvSpPr>
          <p:spPr bwMode="auto">
            <a:xfrm>
              <a:off x="952" y="1153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322388" y="990600"/>
            <a:ext cx="69929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kern="0" dirty="0">
                <a:solidFill>
                  <a:srgbClr val="003366"/>
                </a:solidFill>
                <a:latin typeface="Helvetica"/>
                <a:ea typeface="+mj-ea"/>
                <a:cs typeface="+mj-cs"/>
              </a:rPr>
              <a:t>Sample Equivalence Classes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319B3232-E5E8-4B65-8736-436D0F435AC5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Guidelines for Defining Equivalence Classes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82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If an input condition specifies </a:t>
            </a:r>
            <a:r>
              <a:rPr lang="en-US" sz="2000" u="sng" smtClean="0"/>
              <a:t>a range</a:t>
            </a:r>
            <a:r>
              <a:rPr lang="en-US" sz="2000" smtClean="0"/>
              <a:t>, one valid and two invalid equivalence classes are defined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Input range: 1 – 10		Eq classes: {1..10}, {x &lt; 1}, {x &gt; 10}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If an input condition requires </a:t>
            </a:r>
            <a:r>
              <a:rPr lang="en-US" sz="2000" u="sng" smtClean="0"/>
              <a:t>a specific value</a:t>
            </a:r>
            <a:r>
              <a:rPr lang="en-US" sz="2000" smtClean="0"/>
              <a:t>, one valid and two invalid equivalence classes are defined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Input value: 250		Eq classes: {250}, {x &lt; 250}, {x &gt; 250}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If an input condition specifies </a:t>
            </a:r>
            <a:r>
              <a:rPr lang="en-US" sz="2000" u="sng" smtClean="0"/>
              <a:t>a member of a set</a:t>
            </a:r>
            <a:r>
              <a:rPr lang="en-US" sz="2000" smtClean="0"/>
              <a:t>, one valid and one invalid equivalence class are defined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Input set: {-2.5, 7.3, 8.4}	Eq classes: {-2.5, 7.3, 8.4}, {any other x}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If an input condition is </a:t>
            </a:r>
            <a:r>
              <a:rPr lang="en-US" sz="2000" u="sng" smtClean="0"/>
              <a:t>a Boolean value</a:t>
            </a:r>
            <a:r>
              <a:rPr lang="en-US" sz="2000" smtClean="0"/>
              <a:t>, one valid and one invalid class are define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Input: {true condition}	Eq classes: {true condition}, {false condition}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"/>
            <a:ext cx="9601200" cy="457200"/>
          </a:xfrm>
        </p:spPr>
        <p:txBody>
          <a:bodyPr/>
          <a:lstStyle/>
          <a:p>
            <a:pPr algn="ctr"/>
            <a:r>
              <a:rPr lang="en-US" sz="2500" b="1" dirty="0" smtClean="0"/>
              <a:t>Relationships of Testing Processes with Design Processes</a:t>
            </a:r>
            <a:endParaRPr lang="en-US" sz="25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783E3A-749A-452B-90FF-B1CEB246D88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7" name="Picture 3" descr="G:\CUET Documents\CSE-433\Software engineering (p67-253)\P-23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858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5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53062D15-2980-43BB-BBA7-88B0431D2354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Boundary Value Analysis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6934200" cy="41910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000" smtClean="0"/>
              <a:t>A greater number of errors occur at the </a:t>
            </a:r>
            <a:r>
              <a:rPr lang="en-US" sz="2000" u="sng" smtClean="0"/>
              <a:t>boundaries</a:t>
            </a:r>
            <a:r>
              <a:rPr lang="en-US" sz="2000" smtClean="0"/>
              <a:t> of the input domain rather than in the "center"</a:t>
            </a:r>
          </a:p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000" smtClean="0"/>
              <a:t>Boundary value analysis is a test case design method that </a:t>
            </a:r>
            <a:r>
              <a:rPr lang="en-US" sz="2000" u="sng" smtClean="0"/>
              <a:t>complements</a:t>
            </a:r>
            <a:r>
              <a:rPr lang="en-US" sz="2000" smtClean="0"/>
              <a:t> equivalence partitioning</a:t>
            </a:r>
          </a:p>
          <a:p>
            <a:pPr lvl="1"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1800" smtClean="0"/>
              <a:t>It selects test cases at the </a:t>
            </a:r>
            <a:r>
              <a:rPr lang="en-US" sz="1800" u="sng" smtClean="0"/>
              <a:t>edges</a:t>
            </a:r>
            <a:r>
              <a:rPr lang="en-US" sz="1800" smtClean="0"/>
              <a:t> of a class</a:t>
            </a:r>
          </a:p>
          <a:p>
            <a:pPr lvl="1"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1800" smtClean="0"/>
              <a:t>It derives test cases from both the input domain and output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77D2F4-04B2-495A-92E4-F24ECD0171A3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4915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1376363"/>
            <a:ext cx="6411913" cy="300037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mtClean="0"/>
              <a:t>Boundary Value Analysis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1981200" y="2033588"/>
            <a:ext cx="1123950" cy="3513137"/>
            <a:chOff x="811" y="1055"/>
            <a:chExt cx="708" cy="1967"/>
          </a:xfrm>
        </p:grpSpPr>
        <p:sp>
          <p:nvSpPr>
            <p:cNvPr id="49202" name="Freeform 4"/>
            <p:cNvSpPr>
              <a:spLocks/>
            </p:cNvSpPr>
            <p:nvPr/>
          </p:nvSpPr>
          <p:spPr bwMode="auto">
            <a:xfrm>
              <a:off x="811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5"/>
            <p:cNvSpPr>
              <a:spLocks/>
            </p:cNvSpPr>
            <p:nvPr/>
          </p:nvSpPr>
          <p:spPr bwMode="auto">
            <a:xfrm>
              <a:off x="1293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6"/>
            <p:cNvSpPr>
              <a:spLocks/>
            </p:cNvSpPr>
            <p:nvPr/>
          </p:nvSpPr>
          <p:spPr bwMode="auto">
            <a:xfrm>
              <a:off x="1298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7"/>
            <p:cNvSpPr>
              <a:spLocks/>
            </p:cNvSpPr>
            <p:nvPr/>
          </p:nvSpPr>
          <p:spPr bwMode="auto">
            <a:xfrm>
              <a:off x="811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0 w 669"/>
                <a:gd name="T5" fmla="*/ 1900 h 1901"/>
                <a:gd name="T6" fmla="*/ 487 w 669"/>
                <a:gd name="T7" fmla="*/ 1900 h 1901"/>
                <a:gd name="T8" fmla="*/ 668 w 669"/>
                <a:gd name="T9" fmla="*/ 942 h 1901"/>
                <a:gd name="T10" fmla="*/ 482 w 669"/>
                <a:gd name="T11" fmla="*/ 0 h 19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58" name="Group 8"/>
          <p:cNvGrpSpPr>
            <a:grpSpLocks/>
          </p:cNvGrpSpPr>
          <p:nvPr/>
        </p:nvGrpSpPr>
        <p:grpSpPr bwMode="auto">
          <a:xfrm>
            <a:off x="3798888" y="2033588"/>
            <a:ext cx="1123950" cy="3513137"/>
            <a:chOff x="1936" y="1055"/>
            <a:chExt cx="708" cy="1967"/>
          </a:xfrm>
        </p:grpSpPr>
        <p:sp>
          <p:nvSpPr>
            <p:cNvPr id="49198" name="Freeform 9"/>
            <p:cNvSpPr>
              <a:spLocks/>
            </p:cNvSpPr>
            <p:nvPr/>
          </p:nvSpPr>
          <p:spPr bwMode="auto">
            <a:xfrm>
              <a:off x="1936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0"/>
            <p:cNvSpPr>
              <a:spLocks/>
            </p:cNvSpPr>
            <p:nvPr/>
          </p:nvSpPr>
          <p:spPr bwMode="auto">
            <a:xfrm>
              <a:off x="2418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1"/>
            <p:cNvSpPr>
              <a:spLocks/>
            </p:cNvSpPr>
            <p:nvPr/>
          </p:nvSpPr>
          <p:spPr bwMode="auto">
            <a:xfrm>
              <a:off x="2423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12"/>
            <p:cNvSpPr>
              <a:spLocks/>
            </p:cNvSpPr>
            <p:nvPr/>
          </p:nvSpPr>
          <p:spPr bwMode="auto">
            <a:xfrm>
              <a:off x="1936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59" name="Group 13"/>
          <p:cNvGrpSpPr>
            <a:grpSpLocks/>
          </p:cNvGrpSpPr>
          <p:nvPr/>
        </p:nvGrpSpPr>
        <p:grpSpPr bwMode="auto">
          <a:xfrm>
            <a:off x="2889250" y="2033588"/>
            <a:ext cx="1123950" cy="3513137"/>
            <a:chOff x="1363" y="1055"/>
            <a:chExt cx="708" cy="1967"/>
          </a:xfrm>
        </p:grpSpPr>
        <p:sp>
          <p:nvSpPr>
            <p:cNvPr id="49194" name="Freeform 14"/>
            <p:cNvSpPr>
              <a:spLocks/>
            </p:cNvSpPr>
            <p:nvPr/>
          </p:nvSpPr>
          <p:spPr bwMode="auto">
            <a:xfrm>
              <a:off x="1363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5"/>
            <p:cNvSpPr>
              <a:spLocks/>
            </p:cNvSpPr>
            <p:nvPr/>
          </p:nvSpPr>
          <p:spPr bwMode="auto">
            <a:xfrm>
              <a:off x="1845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6"/>
            <p:cNvSpPr>
              <a:spLocks/>
            </p:cNvSpPr>
            <p:nvPr/>
          </p:nvSpPr>
          <p:spPr bwMode="auto">
            <a:xfrm>
              <a:off x="1850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7"/>
            <p:cNvSpPr>
              <a:spLocks/>
            </p:cNvSpPr>
            <p:nvPr/>
          </p:nvSpPr>
          <p:spPr bwMode="auto">
            <a:xfrm>
              <a:off x="1363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0" name="Group 18"/>
          <p:cNvGrpSpPr>
            <a:grpSpLocks/>
          </p:cNvGrpSpPr>
          <p:nvPr/>
        </p:nvGrpSpPr>
        <p:grpSpPr bwMode="auto">
          <a:xfrm>
            <a:off x="4738688" y="2033588"/>
            <a:ext cx="1123950" cy="3513137"/>
            <a:chOff x="2528" y="1055"/>
            <a:chExt cx="708" cy="1967"/>
          </a:xfrm>
        </p:grpSpPr>
        <p:sp>
          <p:nvSpPr>
            <p:cNvPr id="49190" name="Freeform 19"/>
            <p:cNvSpPr>
              <a:spLocks/>
            </p:cNvSpPr>
            <p:nvPr/>
          </p:nvSpPr>
          <p:spPr bwMode="auto">
            <a:xfrm>
              <a:off x="2528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20"/>
            <p:cNvSpPr>
              <a:spLocks/>
            </p:cNvSpPr>
            <p:nvPr/>
          </p:nvSpPr>
          <p:spPr bwMode="auto">
            <a:xfrm>
              <a:off x="3010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21"/>
            <p:cNvSpPr>
              <a:spLocks/>
            </p:cNvSpPr>
            <p:nvPr/>
          </p:nvSpPr>
          <p:spPr bwMode="auto">
            <a:xfrm>
              <a:off x="3015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22"/>
            <p:cNvSpPr>
              <a:spLocks/>
            </p:cNvSpPr>
            <p:nvPr/>
          </p:nvSpPr>
          <p:spPr bwMode="auto">
            <a:xfrm>
              <a:off x="2528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" name="Group 23"/>
          <p:cNvGrpSpPr>
            <a:grpSpLocks/>
          </p:cNvGrpSpPr>
          <p:nvPr/>
        </p:nvGrpSpPr>
        <p:grpSpPr bwMode="auto">
          <a:xfrm>
            <a:off x="5678488" y="2033588"/>
            <a:ext cx="1123950" cy="3513137"/>
            <a:chOff x="3120" y="1055"/>
            <a:chExt cx="708" cy="1967"/>
          </a:xfrm>
        </p:grpSpPr>
        <p:sp>
          <p:nvSpPr>
            <p:cNvPr id="49186" name="Freeform 24"/>
            <p:cNvSpPr>
              <a:spLocks/>
            </p:cNvSpPr>
            <p:nvPr/>
          </p:nvSpPr>
          <p:spPr bwMode="auto">
            <a:xfrm>
              <a:off x="3120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25"/>
            <p:cNvSpPr>
              <a:spLocks/>
            </p:cNvSpPr>
            <p:nvPr/>
          </p:nvSpPr>
          <p:spPr bwMode="auto">
            <a:xfrm>
              <a:off x="3602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26"/>
            <p:cNvSpPr>
              <a:spLocks/>
            </p:cNvSpPr>
            <p:nvPr/>
          </p:nvSpPr>
          <p:spPr bwMode="auto">
            <a:xfrm>
              <a:off x="3607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27"/>
            <p:cNvSpPr>
              <a:spLocks/>
            </p:cNvSpPr>
            <p:nvPr/>
          </p:nvSpPr>
          <p:spPr bwMode="auto">
            <a:xfrm>
              <a:off x="3120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2" name="Group 28"/>
          <p:cNvGrpSpPr>
            <a:grpSpLocks/>
          </p:cNvGrpSpPr>
          <p:nvPr/>
        </p:nvGrpSpPr>
        <p:grpSpPr bwMode="auto">
          <a:xfrm>
            <a:off x="6618288" y="2033588"/>
            <a:ext cx="1123950" cy="3513137"/>
            <a:chOff x="3712" y="1055"/>
            <a:chExt cx="708" cy="1967"/>
          </a:xfrm>
        </p:grpSpPr>
        <p:sp>
          <p:nvSpPr>
            <p:cNvPr id="49182" name="Freeform 29"/>
            <p:cNvSpPr>
              <a:spLocks/>
            </p:cNvSpPr>
            <p:nvPr/>
          </p:nvSpPr>
          <p:spPr bwMode="auto">
            <a:xfrm>
              <a:off x="3712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30"/>
            <p:cNvSpPr>
              <a:spLocks/>
            </p:cNvSpPr>
            <p:nvPr/>
          </p:nvSpPr>
          <p:spPr bwMode="auto">
            <a:xfrm>
              <a:off x="4194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4199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32"/>
            <p:cNvSpPr>
              <a:spLocks/>
            </p:cNvSpPr>
            <p:nvPr/>
          </p:nvSpPr>
          <p:spPr bwMode="auto">
            <a:xfrm>
              <a:off x="3712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3025" name="Rectangle 33"/>
          <p:cNvSpPr>
            <a:spLocks noChangeArrowheads="1"/>
          </p:cNvSpPr>
          <p:nvPr/>
        </p:nvSpPr>
        <p:spPr bwMode="auto">
          <a:xfrm>
            <a:off x="1973263" y="3270250"/>
            <a:ext cx="7699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queries</a:t>
            </a:r>
          </a:p>
        </p:txBody>
      </p:sp>
      <p:sp>
        <p:nvSpPr>
          <p:cNvPr id="49164" name="Freeform 34"/>
          <p:cNvSpPr>
            <a:spLocks/>
          </p:cNvSpPr>
          <p:nvPr/>
        </p:nvSpPr>
        <p:spPr bwMode="auto">
          <a:xfrm>
            <a:off x="2947988" y="2206625"/>
            <a:ext cx="928687" cy="3244850"/>
          </a:xfrm>
          <a:custGeom>
            <a:avLst/>
            <a:gdLst>
              <a:gd name="T0" fmla="*/ 0 w 585"/>
              <a:gd name="T1" fmla="*/ 0 h 1817"/>
              <a:gd name="T2" fmla="*/ 1028223196 w 585"/>
              <a:gd name="T3" fmla="*/ 0 h 1817"/>
              <a:gd name="T4" fmla="*/ 1471770458 w 585"/>
              <a:gd name="T5" fmla="*/ 2147483647 h 1817"/>
              <a:gd name="T6" fmla="*/ 1028223196 w 585"/>
              <a:gd name="T7" fmla="*/ 2147483647 h 1817"/>
              <a:gd name="T8" fmla="*/ 40322478 w 585"/>
              <a:gd name="T9" fmla="*/ 2147483647 h 1817"/>
              <a:gd name="T10" fmla="*/ 504030979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27" name="Rectangle 35"/>
          <p:cNvSpPr>
            <a:spLocks noChangeArrowheads="1"/>
          </p:cNvSpPr>
          <p:nvPr/>
        </p:nvSpPr>
        <p:spPr bwMode="auto">
          <a:xfrm>
            <a:off x="3167063" y="3570288"/>
            <a:ext cx="7191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mouse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picks</a:t>
            </a:r>
          </a:p>
        </p:txBody>
      </p:sp>
      <p:sp>
        <p:nvSpPr>
          <p:cNvPr id="49166" name="Freeform 36"/>
          <p:cNvSpPr>
            <a:spLocks/>
          </p:cNvSpPr>
          <p:nvPr/>
        </p:nvSpPr>
        <p:spPr bwMode="auto">
          <a:xfrm>
            <a:off x="3887788" y="2235200"/>
            <a:ext cx="928687" cy="3244850"/>
          </a:xfrm>
          <a:custGeom>
            <a:avLst/>
            <a:gdLst>
              <a:gd name="T0" fmla="*/ 0 w 585"/>
              <a:gd name="T1" fmla="*/ 0 h 1817"/>
              <a:gd name="T2" fmla="*/ 1028223196 w 585"/>
              <a:gd name="T3" fmla="*/ 0 h 1817"/>
              <a:gd name="T4" fmla="*/ 1471770458 w 585"/>
              <a:gd name="T5" fmla="*/ 2147483647 h 1817"/>
              <a:gd name="T6" fmla="*/ 1028223196 w 585"/>
              <a:gd name="T7" fmla="*/ 2147483647 h 1817"/>
              <a:gd name="T8" fmla="*/ 40322478 w 585"/>
              <a:gd name="T9" fmla="*/ 2147483647 h 1817"/>
              <a:gd name="T10" fmla="*/ 504030979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37"/>
          <p:cNvSpPr>
            <a:spLocks/>
          </p:cNvSpPr>
          <p:nvPr/>
        </p:nvSpPr>
        <p:spPr bwMode="auto">
          <a:xfrm>
            <a:off x="4827588" y="2249488"/>
            <a:ext cx="928687" cy="3244850"/>
          </a:xfrm>
          <a:custGeom>
            <a:avLst/>
            <a:gdLst>
              <a:gd name="T0" fmla="*/ 0 w 585"/>
              <a:gd name="T1" fmla="*/ 0 h 1817"/>
              <a:gd name="T2" fmla="*/ 1028223196 w 585"/>
              <a:gd name="T3" fmla="*/ 0 h 1817"/>
              <a:gd name="T4" fmla="*/ 1471770458 w 585"/>
              <a:gd name="T5" fmla="*/ 2147483647 h 1817"/>
              <a:gd name="T6" fmla="*/ 1028223196 w 585"/>
              <a:gd name="T7" fmla="*/ 2147483647 h 1817"/>
              <a:gd name="T8" fmla="*/ 40322478 w 585"/>
              <a:gd name="T9" fmla="*/ 2147483647 h 1817"/>
              <a:gd name="T10" fmla="*/ 504030979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Freeform 38"/>
          <p:cNvSpPr>
            <a:spLocks/>
          </p:cNvSpPr>
          <p:nvPr/>
        </p:nvSpPr>
        <p:spPr bwMode="auto">
          <a:xfrm>
            <a:off x="5754688" y="2220913"/>
            <a:ext cx="928687" cy="3244850"/>
          </a:xfrm>
          <a:custGeom>
            <a:avLst/>
            <a:gdLst>
              <a:gd name="T0" fmla="*/ 0 w 585"/>
              <a:gd name="T1" fmla="*/ 0 h 1817"/>
              <a:gd name="T2" fmla="*/ 1028223196 w 585"/>
              <a:gd name="T3" fmla="*/ 0 h 1817"/>
              <a:gd name="T4" fmla="*/ 1471770458 w 585"/>
              <a:gd name="T5" fmla="*/ 2147483647 h 1817"/>
              <a:gd name="T6" fmla="*/ 1028223196 w 585"/>
              <a:gd name="T7" fmla="*/ 2147483647 h 1817"/>
              <a:gd name="T8" fmla="*/ 40322478 w 585"/>
              <a:gd name="T9" fmla="*/ 2147483647 h 1817"/>
              <a:gd name="T10" fmla="*/ 504030979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Freeform 39"/>
          <p:cNvSpPr>
            <a:spLocks/>
          </p:cNvSpPr>
          <p:nvPr/>
        </p:nvSpPr>
        <p:spPr bwMode="auto">
          <a:xfrm>
            <a:off x="6694488" y="2235200"/>
            <a:ext cx="928687" cy="3244850"/>
          </a:xfrm>
          <a:custGeom>
            <a:avLst/>
            <a:gdLst>
              <a:gd name="T0" fmla="*/ 0 w 585"/>
              <a:gd name="T1" fmla="*/ 0 h 1817"/>
              <a:gd name="T2" fmla="*/ 1028223196 w 585"/>
              <a:gd name="T3" fmla="*/ 0 h 1817"/>
              <a:gd name="T4" fmla="*/ 1471770458 w 585"/>
              <a:gd name="T5" fmla="*/ 2147483647 h 1817"/>
              <a:gd name="T6" fmla="*/ 1028223196 w 585"/>
              <a:gd name="T7" fmla="*/ 2147483647 h 1817"/>
              <a:gd name="T8" fmla="*/ 40322478 w 585"/>
              <a:gd name="T9" fmla="*/ 2147483647 h 1817"/>
              <a:gd name="T10" fmla="*/ 504030979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32" name="Rectangle 40"/>
          <p:cNvSpPr>
            <a:spLocks noChangeArrowheads="1"/>
          </p:cNvSpPr>
          <p:nvPr/>
        </p:nvSpPr>
        <p:spPr bwMode="auto">
          <a:xfrm>
            <a:off x="4097338" y="3327400"/>
            <a:ext cx="77946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formats</a:t>
            </a:r>
          </a:p>
        </p:txBody>
      </p:sp>
      <p:sp>
        <p:nvSpPr>
          <p:cNvPr id="853033" name="Rectangle 41"/>
          <p:cNvSpPr>
            <a:spLocks noChangeArrowheads="1"/>
          </p:cNvSpPr>
          <p:nvPr/>
        </p:nvSpPr>
        <p:spPr bwMode="auto">
          <a:xfrm>
            <a:off x="5038725" y="3798888"/>
            <a:ext cx="8286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prompts</a:t>
            </a:r>
          </a:p>
        </p:txBody>
      </p:sp>
      <p:sp>
        <p:nvSpPr>
          <p:cNvPr id="853034" name="Rectangle 42"/>
          <p:cNvSpPr>
            <a:spLocks noChangeArrowheads="1"/>
          </p:cNvSpPr>
          <p:nvPr/>
        </p:nvSpPr>
        <p:spPr bwMode="auto">
          <a:xfrm>
            <a:off x="6059488" y="3284538"/>
            <a:ext cx="56991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FK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853035" name="Rectangle 43"/>
          <p:cNvSpPr>
            <a:spLocks noChangeArrowheads="1"/>
          </p:cNvSpPr>
          <p:nvPr/>
        </p:nvSpPr>
        <p:spPr bwMode="auto">
          <a:xfrm>
            <a:off x="7013575" y="3670300"/>
            <a:ext cx="5302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grpSp>
        <p:nvGrpSpPr>
          <p:cNvPr id="49174" name="Group 44"/>
          <p:cNvGrpSpPr>
            <a:grpSpLocks/>
          </p:cNvGrpSpPr>
          <p:nvPr/>
        </p:nvGrpSpPr>
        <p:grpSpPr bwMode="auto">
          <a:xfrm>
            <a:off x="7829550" y="2033588"/>
            <a:ext cx="1123950" cy="3513137"/>
            <a:chOff x="4475" y="1055"/>
            <a:chExt cx="708" cy="1967"/>
          </a:xfrm>
        </p:grpSpPr>
        <p:sp>
          <p:nvSpPr>
            <p:cNvPr id="49178" name="Freeform 45"/>
            <p:cNvSpPr>
              <a:spLocks/>
            </p:cNvSpPr>
            <p:nvPr/>
          </p:nvSpPr>
          <p:spPr bwMode="auto">
            <a:xfrm>
              <a:off x="4475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46"/>
            <p:cNvSpPr>
              <a:spLocks/>
            </p:cNvSpPr>
            <p:nvPr/>
          </p:nvSpPr>
          <p:spPr bwMode="auto">
            <a:xfrm>
              <a:off x="4957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47"/>
            <p:cNvSpPr>
              <a:spLocks/>
            </p:cNvSpPr>
            <p:nvPr/>
          </p:nvSpPr>
          <p:spPr bwMode="auto">
            <a:xfrm>
              <a:off x="4962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48"/>
            <p:cNvSpPr>
              <a:spLocks/>
            </p:cNvSpPr>
            <p:nvPr/>
          </p:nvSpPr>
          <p:spPr bwMode="auto">
            <a:xfrm>
              <a:off x="4475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5" name="Freeform 49"/>
          <p:cNvSpPr>
            <a:spLocks/>
          </p:cNvSpPr>
          <p:nvPr/>
        </p:nvSpPr>
        <p:spPr bwMode="auto">
          <a:xfrm>
            <a:off x="7888288" y="2206625"/>
            <a:ext cx="928687" cy="3244850"/>
          </a:xfrm>
          <a:custGeom>
            <a:avLst/>
            <a:gdLst>
              <a:gd name="T0" fmla="*/ 0 w 585"/>
              <a:gd name="T1" fmla="*/ 0 h 1817"/>
              <a:gd name="T2" fmla="*/ 1028223196 w 585"/>
              <a:gd name="T3" fmla="*/ 0 h 1817"/>
              <a:gd name="T4" fmla="*/ 1471770458 w 585"/>
              <a:gd name="T5" fmla="*/ 2147483647 h 1817"/>
              <a:gd name="T6" fmla="*/ 1028223196 w 585"/>
              <a:gd name="T7" fmla="*/ 2147483647 h 1817"/>
              <a:gd name="T8" fmla="*/ 40322478 w 585"/>
              <a:gd name="T9" fmla="*/ 2147483647 h 1817"/>
              <a:gd name="T10" fmla="*/ 504030979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042" name="Rectangle 50"/>
          <p:cNvSpPr>
            <a:spLocks noChangeArrowheads="1"/>
          </p:cNvSpPr>
          <p:nvPr/>
        </p:nvSpPr>
        <p:spPr bwMode="auto">
          <a:xfrm>
            <a:off x="7683500" y="5643563"/>
            <a:ext cx="1193800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domain</a:t>
            </a:r>
          </a:p>
        </p:txBody>
      </p:sp>
      <p:sp>
        <p:nvSpPr>
          <p:cNvPr id="853043" name="Rectangle 51"/>
          <p:cNvSpPr>
            <a:spLocks noChangeArrowheads="1"/>
          </p:cNvSpPr>
          <p:nvPr/>
        </p:nvSpPr>
        <p:spPr bwMode="auto">
          <a:xfrm>
            <a:off x="3898900" y="5562600"/>
            <a:ext cx="19478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input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77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6950B141-D9F5-4566-B860-EDB46EBE2CCF}" type="slidenum">
              <a:rPr lang="en-US" sz="1400" smtClean="0">
                <a:latin typeface="Times New Roman" pitchFamily="18" charset="0"/>
              </a:rPr>
              <a:pPr/>
              <a:t>42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Guidelines for Boundary Value Analysis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1.  If an input condition specifies a </a:t>
            </a:r>
            <a:r>
              <a:rPr lang="en-US" sz="2000" u="sng" smtClean="0"/>
              <a:t>range</a:t>
            </a:r>
            <a:r>
              <a:rPr lang="en-US" sz="2000" smtClean="0"/>
              <a:t> bounded by values </a:t>
            </a:r>
            <a:r>
              <a:rPr lang="en-US" sz="2000" b="1" i="1" smtClean="0"/>
              <a:t>a</a:t>
            </a:r>
            <a:r>
              <a:rPr lang="en-US" sz="2000" smtClean="0"/>
              <a:t> and </a:t>
            </a:r>
            <a:r>
              <a:rPr lang="en-US" sz="2000" b="1" i="1" smtClean="0"/>
              <a:t>b</a:t>
            </a:r>
            <a:r>
              <a:rPr lang="en-US" sz="2000" smtClean="0"/>
              <a:t>, test cases should be designed with values </a:t>
            </a:r>
            <a:r>
              <a:rPr lang="en-US" sz="2000" b="1" i="1" smtClean="0"/>
              <a:t>a</a:t>
            </a:r>
            <a:r>
              <a:rPr lang="en-US" sz="2000" smtClean="0"/>
              <a:t> and </a:t>
            </a:r>
            <a:r>
              <a:rPr lang="en-US" sz="2000" b="1" i="1" smtClean="0"/>
              <a:t>b</a:t>
            </a:r>
            <a:r>
              <a:rPr lang="en-US" sz="2000" smtClean="0"/>
              <a:t> as well as values just above and just below </a:t>
            </a:r>
            <a:r>
              <a:rPr lang="en-US" sz="2000" b="1" i="1" smtClean="0"/>
              <a:t>a</a:t>
            </a:r>
            <a:r>
              <a:rPr lang="en-US" sz="2000" b="1" smtClean="0"/>
              <a:t> </a:t>
            </a:r>
            <a:r>
              <a:rPr lang="en-US" sz="2000" smtClean="0"/>
              <a:t>and</a:t>
            </a:r>
            <a:r>
              <a:rPr lang="en-US" sz="2000" b="1" smtClean="0"/>
              <a:t> </a:t>
            </a:r>
            <a:r>
              <a:rPr lang="en-US" sz="2000" b="1" i="1" smtClean="0"/>
              <a:t>b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2.  If an input condition specifies a </a:t>
            </a:r>
            <a:r>
              <a:rPr lang="en-US" sz="2000" u="sng" smtClean="0"/>
              <a:t>number of values</a:t>
            </a:r>
            <a:r>
              <a:rPr lang="en-US" sz="2000" smtClean="0"/>
              <a:t>, test case should be developed that exercise the </a:t>
            </a:r>
            <a:r>
              <a:rPr lang="en-US" sz="2000" b="1" smtClean="0"/>
              <a:t>minimum</a:t>
            </a:r>
            <a:r>
              <a:rPr lang="en-US" sz="2000" smtClean="0"/>
              <a:t> and </a:t>
            </a:r>
            <a:r>
              <a:rPr lang="en-US" sz="2000" b="1" smtClean="0"/>
              <a:t>maximum</a:t>
            </a:r>
            <a:r>
              <a:rPr lang="en-US" sz="2000" smtClean="0"/>
              <a:t> numbers. Values just above and just below the </a:t>
            </a:r>
            <a:r>
              <a:rPr lang="en-US" sz="2000" b="1" smtClean="0"/>
              <a:t>minimum</a:t>
            </a:r>
            <a:r>
              <a:rPr lang="en-US" sz="2000" smtClean="0"/>
              <a:t> and </a:t>
            </a:r>
            <a:r>
              <a:rPr lang="en-US" sz="2000" b="1" smtClean="0"/>
              <a:t>maximum</a:t>
            </a:r>
            <a:r>
              <a:rPr lang="en-US" sz="2000" smtClean="0"/>
              <a:t> are also tested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3.  Apply guidelines 1 and 2 to output conditions; produce output that reflects the </a:t>
            </a:r>
            <a:r>
              <a:rPr lang="en-US" sz="2000" b="1" smtClean="0"/>
              <a:t>minimum</a:t>
            </a:r>
            <a:r>
              <a:rPr lang="en-US" sz="2000" smtClean="0"/>
              <a:t> and the </a:t>
            </a:r>
            <a:r>
              <a:rPr lang="en-US" sz="2000" b="1" smtClean="0"/>
              <a:t>maximum</a:t>
            </a:r>
            <a:r>
              <a:rPr lang="en-US" sz="2000" smtClean="0"/>
              <a:t> values expected; also test the values just below and just above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4. If internal program data structures have prescribed boundaries (e.g., an array), design a test case to exercise the data structure at its </a:t>
            </a:r>
            <a:r>
              <a:rPr lang="en-US" sz="2000" b="1" smtClean="0"/>
              <a:t>minimum</a:t>
            </a:r>
            <a:r>
              <a:rPr lang="en-US" sz="2000" smtClean="0"/>
              <a:t> and </a:t>
            </a:r>
            <a:r>
              <a:rPr lang="en-US" sz="2000" b="1" smtClean="0"/>
              <a:t>maximum</a:t>
            </a:r>
            <a:r>
              <a:rPr lang="en-US" sz="2000" smtClean="0"/>
              <a:t>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F04449-92B3-46E2-9799-693E380B29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2286000" y="3200400"/>
            <a:ext cx="6129338" cy="3006725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940550" cy="633413"/>
          </a:xfrm>
        </p:spPr>
        <p:txBody>
          <a:bodyPr/>
          <a:lstStyle/>
          <a:p>
            <a:pPr eaLnBrk="1" hangingPunct="1"/>
            <a:r>
              <a:rPr lang="en-US" smtClean="0"/>
              <a:t>Orthogonal Array Testing</a:t>
            </a: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781800" cy="1347788"/>
          </a:xfrm>
        </p:spPr>
        <p:txBody>
          <a:bodyPr/>
          <a:lstStyle/>
          <a:p>
            <a:pPr algn="just" eaLnBrk="1" hangingPunct="1"/>
            <a:r>
              <a:rPr lang="en-US" smtClean="0"/>
              <a:t>Used when the number of input parameters is small and the values that each of the parameters may take are clearly bounded</a:t>
            </a:r>
            <a:endParaRPr lang="en-US" b="1" smtClean="0"/>
          </a:p>
        </p:txBody>
      </p:sp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0513" y="3478213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F04449-92B3-46E2-9799-693E380B296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9248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Debugging</a:t>
            </a: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934200" cy="44958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Once the error has been discovered, begin an investigation to localize the error,</a:t>
            </a:r>
          </a:p>
          <a:p>
            <a:pPr algn="just" eaLnBrk="1" hangingPunct="1"/>
            <a:r>
              <a:rPr lang="en-US" dirty="0" smtClean="0"/>
              <a:t>i.e., to find out which module or interface is causing it.</a:t>
            </a:r>
          </a:p>
          <a:p>
            <a:pPr algn="just" eaLnBrk="1" hangingPunct="1"/>
            <a:r>
              <a:rPr lang="en-US" dirty="0" smtClean="0"/>
              <a:t>Then, this section of code is studied to determine the cause of the problem.</a:t>
            </a:r>
          </a:p>
          <a:p>
            <a:pPr algn="just" eaLnBrk="1" hangingPunct="1"/>
            <a:r>
              <a:rPr lang="en-US" dirty="0" smtClean="0"/>
              <a:t>This process is called </a:t>
            </a:r>
            <a:r>
              <a:rPr lang="en-US" dirty="0" smtClean="0">
                <a:solidFill>
                  <a:srgbClr val="00B0F0"/>
                </a:solidFill>
              </a:rPr>
              <a:t>debugging</a:t>
            </a:r>
            <a:r>
              <a:rPr lang="en-US" dirty="0" smtClean="0"/>
              <a:t>.</a:t>
            </a:r>
            <a:endParaRPr lang="en-US" dirty="0" smtClean="0"/>
          </a:p>
          <a:p>
            <a:pPr algn="just" eaLnBrk="1" hangingPunct="1"/>
            <a:r>
              <a:rPr lang="en-US" dirty="0" smtClean="0"/>
              <a:t>It generally involves further specialized testing and code reading to pinpoint the source of the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1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F04449-92B3-46E2-9799-693E380B296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9248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Debugging Strategies</a:t>
            </a:r>
            <a:endParaRPr lang="en-US" dirty="0" smtClean="0"/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2286000"/>
            <a:ext cx="6934200" cy="31242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800" b="1" dirty="0" smtClean="0"/>
              <a:t>Trial and Error</a:t>
            </a:r>
          </a:p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800" b="1" dirty="0" smtClean="0"/>
              <a:t>Backtracking</a:t>
            </a:r>
          </a:p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800" b="1" dirty="0" smtClean="0"/>
              <a:t>Forward Tracking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4341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pPr>
              <a:defRPr/>
            </a:pPr>
            <a:fld id="{ECF04449-92B3-46E2-9799-693E380B2965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9248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The Inductive Debugging Process</a:t>
            </a: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696200" cy="2209800"/>
          </a:xfrm>
        </p:spPr>
        <p:txBody>
          <a:bodyPr/>
          <a:lstStyle/>
          <a:p>
            <a:pPr algn="just" eaLnBrk="1" hangingPunct="1"/>
            <a:r>
              <a:rPr lang="en-US" sz="2200" dirty="0"/>
              <a:t>The </a:t>
            </a:r>
            <a:r>
              <a:rPr lang="en-US" sz="2200" dirty="0" smtClean="0"/>
              <a:t>inductive approach comes from the formulation of a single working hypothesis based on: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dirty="0" smtClean="0"/>
              <a:t>the data, 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dirty="0" smtClean="0"/>
              <a:t>the analysis of existing data,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dirty="0" smtClean="0"/>
              <a:t>and on specially collected data to prove or disprove the working hypothesis.</a:t>
            </a:r>
            <a:endParaRPr lang="en-US" dirty="0"/>
          </a:p>
        </p:txBody>
      </p:sp>
      <p:pic>
        <p:nvPicPr>
          <p:cNvPr id="2050" name="Picture 2" descr="G:\CUET Documents\CSE-433\Software engineering (p67-253)\P-25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716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47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F04449-92B3-46E2-9799-693E380B296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80772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The Deductive Debugging Process</a:t>
            </a: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16002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The process of deduction begins by enumerating all causes or hypotheses which seem possible. </a:t>
            </a:r>
          </a:p>
          <a:p>
            <a:pPr algn="just" eaLnBrk="1" hangingPunct="1"/>
            <a:r>
              <a:rPr lang="en-US" dirty="0" smtClean="0"/>
              <a:t>Then, one by one, particular causes are ruled out until a single one remains for validation.</a:t>
            </a:r>
            <a:endParaRPr lang="en-US" b="1" dirty="0" smtClean="0"/>
          </a:p>
        </p:txBody>
      </p:sp>
      <p:pic>
        <p:nvPicPr>
          <p:cNvPr id="3074" name="Picture 2" descr="G:\CUET Documents\CSE-433\Software engineering (p67-253)\P-25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754380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2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3135E4-38C0-485D-A079-9AAC12AA510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241300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Testability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934200" cy="4572000"/>
          </a:xfrm>
          <a:noFill/>
        </p:spPr>
        <p:txBody>
          <a:bodyPr lIns="90487" tIns="44450" rIns="90487" bIns="44450"/>
          <a:lstStyle/>
          <a:p>
            <a:pPr algn="just" eaLnBrk="1" hangingPunct="1"/>
            <a:r>
              <a:rPr lang="en-US" dirty="0" smtClean="0">
                <a:solidFill>
                  <a:schemeClr val="folHlink"/>
                </a:solidFill>
              </a:rPr>
              <a:t>Operability</a:t>
            </a:r>
            <a:r>
              <a:rPr lang="en-US" dirty="0" smtClean="0"/>
              <a:t>—it operates cleanly</a:t>
            </a:r>
          </a:p>
          <a:p>
            <a:pPr algn="just" eaLnBrk="1" hangingPunct="1"/>
            <a:r>
              <a:rPr lang="en-US" dirty="0" err="1" smtClean="0">
                <a:solidFill>
                  <a:schemeClr val="folHlink"/>
                </a:solidFill>
              </a:rPr>
              <a:t>Observability</a:t>
            </a:r>
            <a:r>
              <a:rPr lang="en-US" dirty="0" smtClean="0"/>
              <a:t>—the results of each test case are readily observed</a:t>
            </a:r>
          </a:p>
          <a:p>
            <a:pPr algn="just" eaLnBrk="1" hangingPunct="1"/>
            <a:r>
              <a:rPr lang="en-US" dirty="0" smtClean="0">
                <a:solidFill>
                  <a:schemeClr val="folHlink"/>
                </a:solidFill>
              </a:rPr>
              <a:t>Controllability</a:t>
            </a:r>
            <a:r>
              <a:rPr lang="en-US" dirty="0" smtClean="0"/>
              <a:t>—the degree to which testing can be automated and optimized</a:t>
            </a:r>
          </a:p>
          <a:p>
            <a:pPr algn="just" eaLnBrk="1" hangingPunct="1"/>
            <a:r>
              <a:rPr lang="en-US" dirty="0" smtClean="0">
                <a:solidFill>
                  <a:schemeClr val="folHlink"/>
                </a:solidFill>
              </a:rPr>
              <a:t>Decomposability</a:t>
            </a:r>
            <a:r>
              <a:rPr lang="en-US" dirty="0" smtClean="0"/>
              <a:t>—testing can be targeted</a:t>
            </a:r>
          </a:p>
          <a:p>
            <a:pPr algn="just" eaLnBrk="1" hangingPunct="1"/>
            <a:r>
              <a:rPr lang="en-US" dirty="0" smtClean="0">
                <a:solidFill>
                  <a:schemeClr val="folHlink"/>
                </a:solidFill>
              </a:rPr>
              <a:t>Simplicity</a:t>
            </a:r>
            <a:r>
              <a:rPr lang="en-US" dirty="0" smtClean="0"/>
              <a:t>—reduce complex architecture and logic to simplify tests</a:t>
            </a:r>
          </a:p>
          <a:p>
            <a:pPr algn="just" eaLnBrk="1" hangingPunct="1"/>
            <a:r>
              <a:rPr lang="en-US" dirty="0" smtClean="0">
                <a:solidFill>
                  <a:schemeClr val="folHlink"/>
                </a:solidFill>
              </a:rPr>
              <a:t>Stability</a:t>
            </a:r>
            <a:r>
              <a:rPr lang="en-US" dirty="0" smtClean="0"/>
              <a:t>—few changes are requested during testing</a:t>
            </a:r>
          </a:p>
          <a:p>
            <a:pPr algn="just" eaLnBrk="1" hangingPunct="1"/>
            <a:r>
              <a:rPr lang="en-US" dirty="0" smtClean="0">
                <a:solidFill>
                  <a:schemeClr val="folHlink"/>
                </a:solidFill>
              </a:rPr>
              <a:t>Understandability</a:t>
            </a:r>
            <a:r>
              <a:rPr lang="en-US" dirty="0" smtClean="0"/>
              <a:t>—of the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105784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04E798-DFF7-4545-9987-B2F794A50B4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6932613" cy="633413"/>
          </a:xfrm>
        </p:spPr>
        <p:txBody>
          <a:bodyPr/>
          <a:lstStyle/>
          <a:p>
            <a:pPr eaLnBrk="1" hangingPunct="1"/>
            <a:r>
              <a:rPr lang="en-US" smtClean="0"/>
              <a:t>What is a “Good” Test?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133600"/>
            <a:ext cx="6781800" cy="29654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good test has a high probability of finding an error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good test is not redundant.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good test should be “best of breed”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good test should be neither too simple nor too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AA8E59-B26B-4ECF-895B-674998B67C8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42988"/>
            <a:ext cx="6705600" cy="633412"/>
          </a:xfrm>
        </p:spPr>
        <p:txBody>
          <a:bodyPr/>
          <a:lstStyle/>
          <a:p>
            <a:pPr eaLnBrk="1" hangingPunct="1"/>
            <a:r>
              <a:rPr lang="en-US" smtClean="0"/>
              <a:t>Internal and External Views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Palatino" pitchFamily="-128" charset="0"/>
              </a:rPr>
              <a:t>Any engineered product (and most other things) can be tested in one of two ways: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Palatino" pitchFamily="-128" charset="0"/>
              </a:rPr>
              <a:t>Knowing the specified function that a product has been designed to perform, tests can be conducted that demonstrate each function is fully operational while at the same time searching for errors in each function;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Palatino" pitchFamily="-128" charset="0"/>
              </a:rPr>
              <a:t>Knowing the internal workings of a product, tests can be conducted to ensure that "all gears mesh," that is, internal operations are performed according to specifications and all internal components have been adequately exercised.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25F931-957F-4F19-9E32-BD5205844C1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4164013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Test Case Design</a:t>
            </a:r>
          </a:p>
        </p:txBody>
      </p:sp>
      <p:sp>
        <p:nvSpPr>
          <p:cNvPr id="17413" name="Freeform 3"/>
          <p:cNvSpPr>
            <a:spLocks/>
          </p:cNvSpPr>
          <p:nvPr/>
        </p:nvSpPr>
        <p:spPr bwMode="auto">
          <a:xfrm>
            <a:off x="5486400" y="2362200"/>
            <a:ext cx="1347788" cy="1258888"/>
          </a:xfrm>
          <a:custGeom>
            <a:avLst/>
            <a:gdLst>
              <a:gd name="T0" fmla="*/ 0 w 849"/>
              <a:gd name="T1" fmla="*/ 1862125702 h 705"/>
              <a:gd name="T2" fmla="*/ 322580120 w 849"/>
              <a:gd name="T3" fmla="*/ 2040684233 h 705"/>
              <a:gd name="T4" fmla="*/ 705644012 w 849"/>
              <a:gd name="T5" fmla="*/ 1836615810 h 705"/>
              <a:gd name="T6" fmla="*/ 1471771796 w 849"/>
              <a:gd name="T7" fmla="*/ 2147483647 h 705"/>
              <a:gd name="T8" fmla="*/ 1713706886 w 849"/>
              <a:gd name="T9" fmla="*/ 1683565385 h 705"/>
              <a:gd name="T10" fmla="*/ 2056448263 w 849"/>
              <a:gd name="T11" fmla="*/ 1556021281 h 705"/>
              <a:gd name="T12" fmla="*/ 2056448263 w 849"/>
              <a:gd name="T13" fmla="*/ 1351952858 h 705"/>
              <a:gd name="T14" fmla="*/ 2137093293 w 849"/>
              <a:gd name="T15" fmla="*/ 1071360115 h 705"/>
              <a:gd name="T16" fmla="*/ 2016125748 w 849"/>
              <a:gd name="T17" fmla="*/ 816273693 h 705"/>
              <a:gd name="T18" fmla="*/ 1713706886 w 849"/>
              <a:gd name="T19" fmla="*/ 561189057 h 705"/>
              <a:gd name="T20" fmla="*/ 1794351916 w 849"/>
              <a:gd name="T21" fmla="*/ 306102635 h 705"/>
              <a:gd name="T22" fmla="*/ 1491933053 w 849"/>
              <a:gd name="T23" fmla="*/ 153052210 h 705"/>
              <a:gd name="T24" fmla="*/ 1149191676 w 849"/>
              <a:gd name="T25" fmla="*/ 229576530 h 705"/>
              <a:gd name="T26" fmla="*/ 806450299 w 849"/>
              <a:gd name="T27" fmla="*/ 0 h 705"/>
              <a:gd name="T28" fmla="*/ 524192694 w 849"/>
              <a:gd name="T29" fmla="*/ 331610741 h 705"/>
              <a:gd name="T30" fmla="*/ 483870180 w 849"/>
              <a:gd name="T31" fmla="*/ 663223269 h 705"/>
              <a:gd name="T32" fmla="*/ 241935090 w 849"/>
              <a:gd name="T33" fmla="*/ 663223269 h 705"/>
              <a:gd name="T34" fmla="*/ 60483772 w 849"/>
              <a:gd name="T35" fmla="*/ 1045850223 h 705"/>
              <a:gd name="T36" fmla="*/ 60483772 w 849"/>
              <a:gd name="T37" fmla="*/ 1428478963 h 705"/>
              <a:gd name="T38" fmla="*/ 20161257 w 849"/>
              <a:gd name="T39" fmla="*/ 1862125702 h 705"/>
              <a:gd name="T40" fmla="*/ 0 w 849"/>
              <a:gd name="T41" fmla="*/ 1862125702 h 7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49"/>
              <a:gd name="T64" fmla="*/ 0 h 705"/>
              <a:gd name="T65" fmla="*/ 849 w 849"/>
              <a:gd name="T66" fmla="*/ 705 h 7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chemeClr val="hlink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Freeform 4"/>
          <p:cNvSpPr>
            <a:spLocks/>
          </p:cNvSpPr>
          <p:nvPr/>
        </p:nvSpPr>
        <p:spPr bwMode="auto">
          <a:xfrm>
            <a:off x="5486400" y="2362200"/>
            <a:ext cx="1347788" cy="1258888"/>
          </a:xfrm>
          <a:custGeom>
            <a:avLst/>
            <a:gdLst>
              <a:gd name="T0" fmla="*/ 0 w 849"/>
              <a:gd name="T1" fmla="*/ 1862125702 h 705"/>
              <a:gd name="T2" fmla="*/ 322580120 w 849"/>
              <a:gd name="T3" fmla="*/ 2040684233 h 705"/>
              <a:gd name="T4" fmla="*/ 705644012 w 849"/>
              <a:gd name="T5" fmla="*/ 1836615810 h 705"/>
              <a:gd name="T6" fmla="*/ 1471771796 w 849"/>
              <a:gd name="T7" fmla="*/ 2147483647 h 705"/>
              <a:gd name="T8" fmla="*/ 1713706886 w 849"/>
              <a:gd name="T9" fmla="*/ 1683565385 h 705"/>
              <a:gd name="T10" fmla="*/ 2056448263 w 849"/>
              <a:gd name="T11" fmla="*/ 1556021281 h 705"/>
              <a:gd name="T12" fmla="*/ 2056448263 w 849"/>
              <a:gd name="T13" fmla="*/ 1351952858 h 705"/>
              <a:gd name="T14" fmla="*/ 2137093293 w 849"/>
              <a:gd name="T15" fmla="*/ 1071360115 h 705"/>
              <a:gd name="T16" fmla="*/ 2016125748 w 849"/>
              <a:gd name="T17" fmla="*/ 816273693 h 705"/>
              <a:gd name="T18" fmla="*/ 1713706886 w 849"/>
              <a:gd name="T19" fmla="*/ 561189057 h 705"/>
              <a:gd name="T20" fmla="*/ 1794351916 w 849"/>
              <a:gd name="T21" fmla="*/ 306102635 h 705"/>
              <a:gd name="T22" fmla="*/ 1491933053 w 849"/>
              <a:gd name="T23" fmla="*/ 153052210 h 705"/>
              <a:gd name="T24" fmla="*/ 1149191676 w 849"/>
              <a:gd name="T25" fmla="*/ 229576530 h 705"/>
              <a:gd name="T26" fmla="*/ 806450299 w 849"/>
              <a:gd name="T27" fmla="*/ 0 h 705"/>
              <a:gd name="T28" fmla="*/ 524192694 w 849"/>
              <a:gd name="T29" fmla="*/ 331610741 h 705"/>
              <a:gd name="T30" fmla="*/ 483870180 w 849"/>
              <a:gd name="T31" fmla="*/ 663223269 h 705"/>
              <a:gd name="T32" fmla="*/ 241935090 w 849"/>
              <a:gd name="T33" fmla="*/ 663223269 h 705"/>
              <a:gd name="T34" fmla="*/ 60483772 w 849"/>
              <a:gd name="T35" fmla="*/ 1045850223 h 705"/>
              <a:gd name="T36" fmla="*/ 60483772 w 849"/>
              <a:gd name="T37" fmla="*/ 1428478963 h 705"/>
              <a:gd name="T38" fmla="*/ 20161257 w 849"/>
              <a:gd name="T39" fmla="*/ 1862125702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49"/>
              <a:gd name="T61" fmla="*/ 0 h 705"/>
              <a:gd name="T62" fmla="*/ 849 w 849"/>
              <a:gd name="T63" fmla="*/ 705 h 70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Freeform 5"/>
          <p:cNvSpPr>
            <a:spLocks/>
          </p:cNvSpPr>
          <p:nvPr/>
        </p:nvSpPr>
        <p:spPr bwMode="auto">
          <a:xfrm>
            <a:off x="5143500" y="1476375"/>
            <a:ext cx="852488" cy="2201863"/>
          </a:xfrm>
          <a:custGeom>
            <a:avLst/>
            <a:gdLst>
              <a:gd name="T0" fmla="*/ 1350804542 w 537"/>
              <a:gd name="T1" fmla="*/ 0 h 1233"/>
              <a:gd name="T2" fmla="*/ 1350804542 w 537"/>
              <a:gd name="T3" fmla="*/ 2147483647 h 1233"/>
              <a:gd name="T4" fmla="*/ 0 w 537"/>
              <a:gd name="T5" fmla="*/ 2147483647 h 1233"/>
              <a:gd name="T6" fmla="*/ 0 60000 65536"/>
              <a:gd name="T7" fmla="*/ 0 60000 65536"/>
              <a:gd name="T8" fmla="*/ 0 60000 65536"/>
              <a:gd name="T9" fmla="*/ 0 w 537"/>
              <a:gd name="T10" fmla="*/ 0 h 1233"/>
              <a:gd name="T11" fmla="*/ 537 w 537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1233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5994400" y="2990850"/>
            <a:ext cx="124460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 descr="50%"/>
          <p:cNvSpPr>
            <a:spLocks noChangeArrowheads="1"/>
          </p:cNvSpPr>
          <p:nvPr/>
        </p:nvSpPr>
        <p:spPr bwMode="auto">
          <a:xfrm>
            <a:off x="6426200" y="3419475"/>
            <a:ext cx="495300" cy="114300"/>
          </a:xfrm>
          <a:prstGeom prst="ellipse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6413500" y="3405188"/>
            <a:ext cx="520700" cy="14287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Freeform 9"/>
          <p:cNvSpPr>
            <a:spLocks/>
          </p:cNvSpPr>
          <p:nvPr/>
        </p:nvSpPr>
        <p:spPr bwMode="auto">
          <a:xfrm>
            <a:off x="6426200" y="3576638"/>
            <a:ext cx="103188" cy="230187"/>
          </a:xfrm>
          <a:custGeom>
            <a:avLst/>
            <a:gdLst>
              <a:gd name="T0" fmla="*/ 161290782 w 65"/>
              <a:gd name="T1" fmla="*/ 0 h 129"/>
              <a:gd name="T2" fmla="*/ 0 w 65"/>
              <a:gd name="T3" fmla="*/ 152835246 h 129"/>
              <a:gd name="T4" fmla="*/ 100806738 w 65"/>
              <a:gd name="T5" fmla="*/ 407561251 h 129"/>
              <a:gd name="T6" fmla="*/ 100806738 w 65"/>
              <a:gd name="T7" fmla="*/ 356614979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10"/>
          <p:cNvSpPr>
            <a:spLocks/>
          </p:cNvSpPr>
          <p:nvPr/>
        </p:nvSpPr>
        <p:spPr bwMode="auto">
          <a:xfrm>
            <a:off x="6413500" y="3562350"/>
            <a:ext cx="103188" cy="230188"/>
          </a:xfrm>
          <a:custGeom>
            <a:avLst/>
            <a:gdLst>
              <a:gd name="T0" fmla="*/ 161290782 w 65"/>
              <a:gd name="T1" fmla="*/ 0 h 129"/>
              <a:gd name="T2" fmla="*/ 0 w 65"/>
              <a:gd name="T3" fmla="*/ 152835910 h 129"/>
              <a:gd name="T4" fmla="*/ 100806738 w 65"/>
              <a:gd name="T5" fmla="*/ 407564806 h 129"/>
              <a:gd name="T6" fmla="*/ 100806738 w 65"/>
              <a:gd name="T7" fmla="*/ 356618313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Freeform 11"/>
          <p:cNvSpPr>
            <a:spLocks/>
          </p:cNvSpPr>
          <p:nvPr/>
        </p:nvSpPr>
        <p:spPr bwMode="auto">
          <a:xfrm>
            <a:off x="6692900" y="3605213"/>
            <a:ext cx="65088" cy="230187"/>
          </a:xfrm>
          <a:custGeom>
            <a:avLst/>
            <a:gdLst>
              <a:gd name="T0" fmla="*/ 0 w 41"/>
              <a:gd name="T1" fmla="*/ 0 h 129"/>
              <a:gd name="T2" fmla="*/ 40322810 w 41"/>
              <a:gd name="T3" fmla="*/ 203779733 h 129"/>
              <a:gd name="T4" fmla="*/ 100807024 w 41"/>
              <a:gd name="T5" fmla="*/ 407561251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Freeform 12"/>
          <p:cNvSpPr>
            <a:spLocks/>
          </p:cNvSpPr>
          <p:nvPr/>
        </p:nvSpPr>
        <p:spPr bwMode="auto">
          <a:xfrm>
            <a:off x="6680200" y="3590925"/>
            <a:ext cx="65088" cy="230188"/>
          </a:xfrm>
          <a:custGeom>
            <a:avLst/>
            <a:gdLst>
              <a:gd name="T0" fmla="*/ 0 w 41"/>
              <a:gd name="T1" fmla="*/ 0 h 129"/>
              <a:gd name="T2" fmla="*/ 40322810 w 41"/>
              <a:gd name="T3" fmla="*/ 203782403 h 129"/>
              <a:gd name="T4" fmla="*/ 100807024 w 41"/>
              <a:gd name="T5" fmla="*/ 407564806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Freeform 13"/>
          <p:cNvSpPr>
            <a:spLocks/>
          </p:cNvSpPr>
          <p:nvPr/>
        </p:nvSpPr>
        <p:spPr bwMode="auto">
          <a:xfrm>
            <a:off x="6896100" y="3533775"/>
            <a:ext cx="65088" cy="230188"/>
          </a:xfrm>
          <a:custGeom>
            <a:avLst/>
            <a:gdLst>
              <a:gd name="T0" fmla="*/ 0 w 41"/>
              <a:gd name="T1" fmla="*/ 0 h 129"/>
              <a:gd name="T2" fmla="*/ 100807024 w 41"/>
              <a:gd name="T3" fmla="*/ 152835910 h 129"/>
              <a:gd name="T4" fmla="*/ 0 w 41"/>
              <a:gd name="T5" fmla="*/ 407564806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4"/>
          <p:cNvSpPr>
            <a:spLocks/>
          </p:cNvSpPr>
          <p:nvPr/>
        </p:nvSpPr>
        <p:spPr bwMode="auto">
          <a:xfrm>
            <a:off x="6883400" y="3519488"/>
            <a:ext cx="65088" cy="230187"/>
          </a:xfrm>
          <a:custGeom>
            <a:avLst/>
            <a:gdLst>
              <a:gd name="T0" fmla="*/ 0 w 41"/>
              <a:gd name="T1" fmla="*/ 0 h 129"/>
              <a:gd name="T2" fmla="*/ 100807024 w 41"/>
              <a:gd name="T3" fmla="*/ 152835246 h 129"/>
              <a:gd name="T4" fmla="*/ 0 w 41"/>
              <a:gd name="T5" fmla="*/ 407561251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6807200" y="3548063"/>
            <a:ext cx="0" cy="10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Freeform 16"/>
          <p:cNvSpPr>
            <a:spLocks/>
          </p:cNvSpPr>
          <p:nvPr/>
        </p:nvSpPr>
        <p:spPr bwMode="auto">
          <a:xfrm>
            <a:off x="6362700" y="3548063"/>
            <a:ext cx="103188" cy="173037"/>
          </a:xfrm>
          <a:custGeom>
            <a:avLst/>
            <a:gdLst>
              <a:gd name="T0" fmla="*/ 161290782 w 65"/>
              <a:gd name="T1" fmla="*/ 0 h 97"/>
              <a:gd name="T2" fmla="*/ 0 w 65"/>
              <a:gd name="T3" fmla="*/ 50915691 h 97"/>
              <a:gd name="T4" fmla="*/ 0 w 65"/>
              <a:gd name="T5" fmla="*/ 305495932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Freeform 17"/>
          <p:cNvSpPr>
            <a:spLocks/>
          </p:cNvSpPr>
          <p:nvPr/>
        </p:nvSpPr>
        <p:spPr bwMode="auto">
          <a:xfrm>
            <a:off x="6350000" y="3533775"/>
            <a:ext cx="103188" cy="173038"/>
          </a:xfrm>
          <a:custGeom>
            <a:avLst/>
            <a:gdLst>
              <a:gd name="T0" fmla="*/ 161290782 w 65"/>
              <a:gd name="T1" fmla="*/ 0 h 97"/>
              <a:gd name="T2" fmla="*/ 0 w 65"/>
              <a:gd name="T3" fmla="*/ 50915986 h 97"/>
              <a:gd name="T4" fmla="*/ 0 w 65"/>
              <a:gd name="T5" fmla="*/ 305499481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>
            <a:off x="6350000" y="3676650"/>
            <a:ext cx="0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Freeform 19"/>
          <p:cNvSpPr>
            <a:spLocks/>
          </p:cNvSpPr>
          <p:nvPr/>
        </p:nvSpPr>
        <p:spPr bwMode="auto">
          <a:xfrm>
            <a:off x="6591300" y="3605213"/>
            <a:ext cx="39688" cy="144462"/>
          </a:xfrm>
          <a:custGeom>
            <a:avLst/>
            <a:gdLst>
              <a:gd name="T0" fmla="*/ 60484512 w 25"/>
              <a:gd name="T1" fmla="*/ 0 h 81"/>
              <a:gd name="T2" fmla="*/ 0 w 25"/>
              <a:gd name="T3" fmla="*/ 152678499 h 81"/>
              <a:gd name="T4" fmla="*/ 0 w 25"/>
              <a:gd name="T5" fmla="*/ 254465354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Freeform 20"/>
          <p:cNvSpPr>
            <a:spLocks/>
          </p:cNvSpPr>
          <p:nvPr/>
        </p:nvSpPr>
        <p:spPr bwMode="auto">
          <a:xfrm>
            <a:off x="6578600" y="3590925"/>
            <a:ext cx="39688" cy="144463"/>
          </a:xfrm>
          <a:custGeom>
            <a:avLst/>
            <a:gdLst>
              <a:gd name="T0" fmla="*/ 60484512 w 25"/>
              <a:gd name="T1" fmla="*/ 0 h 81"/>
              <a:gd name="T2" fmla="*/ 0 w 25"/>
              <a:gd name="T3" fmla="*/ 152681340 h 81"/>
              <a:gd name="T4" fmla="*/ 0 w 25"/>
              <a:gd name="T5" fmla="*/ 254468899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6324600" y="3305175"/>
            <a:ext cx="101600" cy="128588"/>
          </a:xfrm>
          <a:prstGeom prst="ellipse">
            <a:avLst/>
          </a:prstGeom>
          <a:solidFill>
            <a:srgbClr val="51D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6311900" y="3290888"/>
            <a:ext cx="127000" cy="15716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Freeform 23"/>
          <p:cNvSpPr>
            <a:spLocks/>
          </p:cNvSpPr>
          <p:nvPr/>
        </p:nvSpPr>
        <p:spPr bwMode="auto">
          <a:xfrm>
            <a:off x="6108700" y="3033713"/>
            <a:ext cx="242888" cy="258762"/>
          </a:xfrm>
          <a:custGeom>
            <a:avLst/>
            <a:gdLst>
              <a:gd name="T0" fmla="*/ 383064539 w 153"/>
              <a:gd name="T1" fmla="*/ 458592293 h 145"/>
              <a:gd name="T2" fmla="*/ 221774207 w 153"/>
              <a:gd name="T3" fmla="*/ 101909398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Freeform 24"/>
          <p:cNvSpPr>
            <a:spLocks/>
          </p:cNvSpPr>
          <p:nvPr/>
        </p:nvSpPr>
        <p:spPr bwMode="auto">
          <a:xfrm>
            <a:off x="6108700" y="3033713"/>
            <a:ext cx="242888" cy="258762"/>
          </a:xfrm>
          <a:custGeom>
            <a:avLst/>
            <a:gdLst>
              <a:gd name="T0" fmla="*/ 383064539 w 153"/>
              <a:gd name="T1" fmla="*/ 458592293 h 145"/>
              <a:gd name="T2" fmla="*/ 221774207 w 153"/>
              <a:gd name="T3" fmla="*/ 101909398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6051550" y="2984500"/>
            <a:ext cx="50800" cy="714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Freeform 26"/>
          <p:cNvSpPr>
            <a:spLocks/>
          </p:cNvSpPr>
          <p:nvPr/>
        </p:nvSpPr>
        <p:spPr bwMode="auto">
          <a:xfrm>
            <a:off x="6248400" y="2919413"/>
            <a:ext cx="166688" cy="373062"/>
          </a:xfrm>
          <a:custGeom>
            <a:avLst/>
            <a:gdLst>
              <a:gd name="T0" fmla="*/ 262097036 w 105"/>
              <a:gd name="T1" fmla="*/ 662724116 h 209"/>
              <a:gd name="T2" fmla="*/ 201613105 w 105"/>
              <a:gd name="T3" fmla="*/ 254894165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27"/>
          <p:cNvSpPr>
            <a:spLocks/>
          </p:cNvSpPr>
          <p:nvPr/>
        </p:nvSpPr>
        <p:spPr bwMode="auto">
          <a:xfrm>
            <a:off x="6248400" y="2919413"/>
            <a:ext cx="166688" cy="373062"/>
          </a:xfrm>
          <a:custGeom>
            <a:avLst/>
            <a:gdLst>
              <a:gd name="T0" fmla="*/ 262097036 w 105"/>
              <a:gd name="T1" fmla="*/ 662724116 h 209"/>
              <a:gd name="T2" fmla="*/ 201613105 w 105"/>
              <a:gd name="T3" fmla="*/ 254894165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6191250" y="2870200"/>
            <a:ext cx="88900" cy="714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1865313" y="1931988"/>
            <a:ext cx="337502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"Bugs lurk in corners </a:t>
            </a:r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 bwMode="auto">
          <a:xfrm>
            <a:off x="1865313" y="2289175"/>
            <a:ext cx="289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and congregate at </a:t>
            </a:r>
          </a:p>
        </p:txBody>
      </p:sp>
      <p:sp>
        <p:nvSpPr>
          <p:cNvPr id="175135" name="Rectangle 31"/>
          <p:cNvSpPr>
            <a:spLocks noChangeArrowheads="1"/>
          </p:cNvSpPr>
          <p:nvPr/>
        </p:nvSpPr>
        <p:spPr bwMode="auto">
          <a:xfrm>
            <a:off x="1865313" y="2646363"/>
            <a:ext cx="23066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boundaries ..."</a:t>
            </a:r>
          </a:p>
        </p:txBody>
      </p:sp>
      <p:sp>
        <p:nvSpPr>
          <p:cNvPr id="175136" name="Rectangle 32"/>
          <p:cNvSpPr>
            <a:spLocks noChangeArrowheads="1"/>
          </p:cNvSpPr>
          <p:nvPr/>
        </p:nvSpPr>
        <p:spPr bwMode="auto">
          <a:xfrm>
            <a:off x="2855913" y="3160713"/>
            <a:ext cx="19589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Boris Beizer</a:t>
            </a:r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1662113" y="4103688"/>
            <a:ext cx="19081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OBJECTIVE</a:t>
            </a:r>
          </a:p>
          <a:p>
            <a:pPr>
              <a:defRPr/>
            </a:pP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38" name="Rectangle 34"/>
          <p:cNvSpPr>
            <a:spLocks noChangeArrowheads="1"/>
          </p:cNvSpPr>
          <p:nvPr/>
        </p:nvSpPr>
        <p:spPr bwMode="auto">
          <a:xfrm>
            <a:off x="1662113" y="4460875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39" name="Rectangle 35"/>
          <p:cNvSpPr>
            <a:spLocks noChangeArrowheads="1"/>
          </p:cNvSpPr>
          <p:nvPr/>
        </p:nvSpPr>
        <p:spPr bwMode="auto">
          <a:xfrm>
            <a:off x="1662113" y="4818063"/>
            <a:ext cx="1620837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CRITERIA</a:t>
            </a:r>
          </a:p>
          <a:p>
            <a:pPr>
              <a:defRPr/>
            </a:pP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40" name="Rectangle 36"/>
          <p:cNvSpPr>
            <a:spLocks noChangeArrowheads="1"/>
          </p:cNvSpPr>
          <p:nvPr/>
        </p:nvSpPr>
        <p:spPr bwMode="auto">
          <a:xfrm>
            <a:off x="1662113" y="5175250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41" name="Rectangle 37"/>
          <p:cNvSpPr>
            <a:spLocks noChangeArrowheads="1"/>
          </p:cNvSpPr>
          <p:nvPr/>
        </p:nvSpPr>
        <p:spPr bwMode="auto">
          <a:xfrm>
            <a:off x="1662113" y="5532438"/>
            <a:ext cx="21796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CONSTRAINT</a:t>
            </a:r>
          </a:p>
        </p:txBody>
      </p:sp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3859213" y="4103688"/>
            <a:ext cx="2705100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to uncover errors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3859213" y="4460875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3859213" y="4818063"/>
            <a:ext cx="3314700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 a complete manner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3859213" y="5175250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5146" name="Rectangle 42"/>
          <p:cNvSpPr>
            <a:spLocks noChangeArrowheads="1"/>
          </p:cNvSpPr>
          <p:nvPr/>
        </p:nvSpPr>
        <p:spPr bwMode="auto">
          <a:xfrm>
            <a:off x="3859213" y="5532438"/>
            <a:ext cx="50577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with a minimum of effort and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F9A6AE-AEEB-4307-AE56-06048AF50EE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981" y="1143000"/>
            <a:ext cx="6243638" cy="479425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/>
              <a:t>Exhaustive Testing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359150" y="4548187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5029200" y="1976437"/>
            <a:ext cx="65088" cy="201613"/>
            <a:chOff x="2808" y="640"/>
            <a:chExt cx="41" cy="113"/>
          </a:xfrm>
        </p:grpSpPr>
        <p:sp>
          <p:nvSpPr>
            <p:cNvPr id="18516" name="Freeform 5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Line 6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73650" y="1947862"/>
            <a:ext cx="0" cy="100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800600" y="2205037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5359400" y="2276475"/>
            <a:ext cx="1524000" cy="73025"/>
            <a:chOff x="3016" y="808"/>
            <a:chExt cx="960" cy="41"/>
          </a:xfrm>
        </p:grpSpPr>
        <p:sp>
          <p:nvSpPr>
            <p:cNvPr id="18514" name="Freeform 10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Line 11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2" name="Line 12"/>
          <p:cNvSpPr>
            <a:spLocks noChangeShapeType="1"/>
          </p:cNvSpPr>
          <p:nvPr/>
        </p:nvSpPr>
        <p:spPr bwMode="auto">
          <a:xfrm>
            <a:off x="5073650" y="2490787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Freeform 13"/>
          <p:cNvSpPr>
            <a:spLocks/>
          </p:cNvSpPr>
          <p:nvPr/>
        </p:nvSpPr>
        <p:spPr bwMode="auto">
          <a:xfrm>
            <a:off x="4902200" y="2676525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4"/>
          <p:cNvSpPr>
            <a:spLocks/>
          </p:cNvSpPr>
          <p:nvPr/>
        </p:nvSpPr>
        <p:spPr bwMode="auto">
          <a:xfrm>
            <a:off x="4902200" y="2676525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 flipH="1">
            <a:off x="4191000" y="2870200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16"/>
          <p:cNvSpPr>
            <a:spLocks/>
          </p:cNvSpPr>
          <p:nvPr/>
        </p:nvSpPr>
        <p:spPr bwMode="auto">
          <a:xfrm>
            <a:off x="4013200" y="3062287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17"/>
          <p:cNvSpPr>
            <a:spLocks/>
          </p:cNvSpPr>
          <p:nvPr/>
        </p:nvSpPr>
        <p:spPr bwMode="auto">
          <a:xfrm>
            <a:off x="4013200" y="3062287"/>
            <a:ext cx="344488" cy="187325"/>
          </a:xfrm>
          <a:custGeom>
            <a:avLst/>
            <a:gdLst>
              <a:gd name="T0" fmla="*/ 0 w 217"/>
              <a:gd name="T1" fmla="*/ 331013979 h 105"/>
              <a:gd name="T2" fmla="*/ 262096630 w 217"/>
              <a:gd name="T3" fmla="*/ 0 h 105"/>
              <a:gd name="T4" fmla="*/ 544354540 w 217"/>
              <a:gd name="T5" fmla="*/ 331013979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 flipH="1">
            <a:off x="3416300" y="3255962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9"/>
          <p:cNvSpPr>
            <a:spLocks noChangeShapeType="1"/>
          </p:cNvSpPr>
          <p:nvPr/>
        </p:nvSpPr>
        <p:spPr bwMode="auto">
          <a:xfrm>
            <a:off x="5257800" y="287020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20"/>
          <p:cNvSpPr>
            <a:spLocks noChangeShapeType="1"/>
          </p:cNvSpPr>
          <p:nvPr/>
        </p:nvSpPr>
        <p:spPr bwMode="auto">
          <a:xfrm flipV="1">
            <a:off x="4184650" y="2862262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1"/>
          <p:cNvSpPr>
            <a:spLocks noChangeArrowheads="1"/>
          </p:cNvSpPr>
          <p:nvPr/>
        </p:nvSpPr>
        <p:spPr bwMode="auto">
          <a:xfrm>
            <a:off x="5994400" y="3176587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 flipV="1">
            <a:off x="6280150" y="2862262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3"/>
          <p:cNvSpPr>
            <a:spLocks noChangeShapeType="1"/>
          </p:cNvSpPr>
          <p:nvPr/>
        </p:nvSpPr>
        <p:spPr bwMode="auto">
          <a:xfrm>
            <a:off x="3422650" y="3262312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Freeform 24"/>
          <p:cNvSpPr>
            <a:spLocks/>
          </p:cNvSpPr>
          <p:nvPr/>
        </p:nvSpPr>
        <p:spPr bwMode="auto">
          <a:xfrm>
            <a:off x="3238500" y="3476625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8225791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Freeform 25"/>
          <p:cNvSpPr>
            <a:spLocks/>
          </p:cNvSpPr>
          <p:nvPr/>
        </p:nvSpPr>
        <p:spPr bwMode="auto">
          <a:xfrm>
            <a:off x="3238500" y="3476625"/>
            <a:ext cx="522288" cy="201612"/>
          </a:xfrm>
          <a:custGeom>
            <a:avLst/>
            <a:gdLst>
              <a:gd name="T0" fmla="*/ 0 w 329"/>
              <a:gd name="T1" fmla="*/ 356528520 h 113"/>
              <a:gd name="T2" fmla="*/ 282257770 w 329"/>
              <a:gd name="T3" fmla="*/ 0 h 113"/>
              <a:gd name="T4" fmla="*/ 544354271 w 329"/>
              <a:gd name="T5" fmla="*/ 356528520 h 113"/>
              <a:gd name="T6" fmla="*/ 826612041 w 329"/>
              <a:gd name="T7" fmla="*/ 356528520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6"/>
          <p:cNvSpPr>
            <a:spLocks/>
          </p:cNvSpPr>
          <p:nvPr/>
        </p:nvSpPr>
        <p:spPr bwMode="auto">
          <a:xfrm>
            <a:off x="2984500" y="3676650"/>
            <a:ext cx="230188" cy="315912"/>
          </a:xfrm>
          <a:custGeom>
            <a:avLst/>
            <a:gdLst>
              <a:gd name="T0" fmla="*/ 362903288 w 145"/>
              <a:gd name="T1" fmla="*/ 0 h 177"/>
              <a:gd name="T2" fmla="*/ 0 w 145"/>
              <a:gd name="T3" fmla="*/ 0 h 177"/>
              <a:gd name="T4" fmla="*/ 0 w 145"/>
              <a:gd name="T5" fmla="*/ 56065812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3765550" y="3690937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8"/>
          <p:cNvSpPr>
            <a:spLocks noChangeArrowheads="1"/>
          </p:cNvSpPr>
          <p:nvPr/>
        </p:nvSpPr>
        <p:spPr bwMode="auto">
          <a:xfrm>
            <a:off x="3479800" y="4033837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9"/>
          <p:cNvSpPr>
            <a:spLocks noChangeArrowheads="1"/>
          </p:cNvSpPr>
          <p:nvPr/>
        </p:nvSpPr>
        <p:spPr bwMode="auto">
          <a:xfrm>
            <a:off x="2717800" y="4033837"/>
            <a:ext cx="5334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2990850" y="4333875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3765550" y="4333875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2"/>
          <p:cNvSpPr>
            <a:spLocks noChangeShapeType="1"/>
          </p:cNvSpPr>
          <p:nvPr/>
        </p:nvSpPr>
        <p:spPr bwMode="auto">
          <a:xfrm>
            <a:off x="2997200" y="4541837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3"/>
          <p:cNvSpPr>
            <a:spLocks noChangeShapeType="1"/>
          </p:cNvSpPr>
          <p:nvPr/>
        </p:nvSpPr>
        <p:spPr bwMode="auto">
          <a:xfrm>
            <a:off x="4368800" y="3255962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Freeform 34"/>
          <p:cNvSpPr>
            <a:spLocks/>
          </p:cNvSpPr>
          <p:nvPr/>
        </p:nvSpPr>
        <p:spPr bwMode="auto">
          <a:xfrm>
            <a:off x="4787900" y="3476625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Freeform 35"/>
          <p:cNvSpPr>
            <a:spLocks/>
          </p:cNvSpPr>
          <p:nvPr/>
        </p:nvSpPr>
        <p:spPr bwMode="auto">
          <a:xfrm>
            <a:off x="4787900" y="3476625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Freeform 36"/>
          <p:cNvSpPr>
            <a:spLocks/>
          </p:cNvSpPr>
          <p:nvPr/>
        </p:nvSpPr>
        <p:spPr bwMode="auto">
          <a:xfrm>
            <a:off x="4521200" y="3676650"/>
            <a:ext cx="230188" cy="315912"/>
          </a:xfrm>
          <a:custGeom>
            <a:avLst/>
            <a:gdLst>
              <a:gd name="T0" fmla="*/ 362903288 w 145"/>
              <a:gd name="T1" fmla="*/ 0 h 177"/>
              <a:gd name="T2" fmla="*/ 0 w 145"/>
              <a:gd name="T3" fmla="*/ 0 h 177"/>
              <a:gd name="T4" fmla="*/ 0 w 145"/>
              <a:gd name="T5" fmla="*/ 56065812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37"/>
          <p:cNvSpPr>
            <a:spLocks noChangeShapeType="1"/>
          </p:cNvSpPr>
          <p:nvPr/>
        </p:nvSpPr>
        <p:spPr bwMode="auto">
          <a:xfrm>
            <a:off x="5302250" y="3690937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38"/>
          <p:cNvSpPr>
            <a:spLocks noChangeArrowheads="1"/>
          </p:cNvSpPr>
          <p:nvPr/>
        </p:nvSpPr>
        <p:spPr bwMode="auto">
          <a:xfrm>
            <a:off x="5029200" y="4033837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Rectangle 39"/>
          <p:cNvSpPr>
            <a:spLocks noChangeArrowheads="1"/>
          </p:cNvSpPr>
          <p:nvPr/>
        </p:nvSpPr>
        <p:spPr bwMode="auto">
          <a:xfrm>
            <a:off x="4254500" y="4033837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40"/>
          <p:cNvSpPr>
            <a:spLocks noChangeShapeType="1"/>
          </p:cNvSpPr>
          <p:nvPr/>
        </p:nvSpPr>
        <p:spPr bwMode="auto">
          <a:xfrm>
            <a:off x="4527550" y="4333875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41"/>
          <p:cNvSpPr>
            <a:spLocks noChangeShapeType="1"/>
          </p:cNvSpPr>
          <p:nvPr/>
        </p:nvSpPr>
        <p:spPr bwMode="auto">
          <a:xfrm>
            <a:off x="5302250" y="4333875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Line 42"/>
          <p:cNvSpPr>
            <a:spLocks noChangeShapeType="1"/>
          </p:cNvSpPr>
          <p:nvPr/>
        </p:nvSpPr>
        <p:spPr bwMode="auto">
          <a:xfrm>
            <a:off x="4940300" y="4541837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4959350" y="3262312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Line 44"/>
          <p:cNvSpPr>
            <a:spLocks noChangeShapeType="1"/>
          </p:cNvSpPr>
          <p:nvPr/>
        </p:nvSpPr>
        <p:spPr bwMode="auto">
          <a:xfrm>
            <a:off x="4533900" y="454183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Oval 45"/>
          <p:cNvSpPr>
            <a:spLocks noChangeArrowheads="1"/>
          </p:cNvSpPr>
          <p:nvPr/>
        </p:nvSpPr>
        <p:spPr bwMode="auto">
          <a:xfrm>
            <a:off x="4876800" y="4519612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Oval 46"/>
          <p:cNvSpPr>
            <a:spLocks noChangeArrowheads="1"/>
          </p:cNvSpPr>
          <p:nvPr/>
        </p:nvSpPr>
        <p:spPr bwMode="auto">
          <a:xfrm>
            <a:off x="3340100" y="4519612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Line 47"/>
          <p:cNvSpPr>
            <a:spLocks noChangeShapeType="1"/>
          </p:cNvSpPr>
          <p:nvPr/>
        </p:nvSpPr>
        <p:spPr bwMode="auto">
          <a:xfrm>
            <a:off x="4908550" y="4548187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48"/>
          <p:cNvSpPr>
            <a:spLocks noChangeShapeType="1"/>
          </p:cNvSpPr>
          <p:nvPr/>
        </p:nvSpPr>
        <p:spPr bwMode="auto">
          <a:xfrm flipH="1">
            <a:off x="4241800" y="4770437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Line 49"/>
          <p:cNvSpPr>
            <a:spLocks noChangeShapeType="1"/>
          </p:cNvSpPr>
          <p:nvPr/>
        </p:nvSpPr>
        <p:spPr bwMode="auto">
          <a:xfrm>
            <a:off x="3365500" y="4770437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50"/>
          <p:cNvSpPr>
            <a:spLocks noChangeArrowheads="1"/>
          </p:cNvSpPr>
          <p:nvPr/>
        </p:nvSpPr>
        <p:spPr bwMode="auto">
          <a:xfrm>
            <a:off x="4191000" y="4748212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Freeform 51"/>
          <p:cNvSpPr>
            <a:spLocks/>
          </p:cNvSpPr>
          <p:nvPr/>
        </p:nvSpPr>
        <p:spPr bwMode="auto">
          <a:xfrm>
            <a:off x="4216400" y="4791075"/>
            <a:ext cx="534988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1251 h 129"/>
              <a:gd name="T4" fmla="*/ 846773291 w 337"/>
              <a:gd name="T5" fmla="*/ 407561251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Oval 52"/>
          <p:cNvSpPr>
            <a:spLocks noChangeArrowheads="1"/>
          </p:cNvSpPr>
          <p:nvPr/>
        </p:nvSpPr>
        <p:spPr bwMode="auto">
          <a:xfrm>
            <a:off x="4737100" y="5005387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53"/>
          <p:cNvSpPr>
            <a:spLocks noChangeShapeType="1"/>
          </p:cNvSpPr>
          <p:nvPr/>
        </p:nvSpPr>
        <p:spPr bwMode="auto">
          <a:xfrm>
            <a:off x="6280150" y="3462337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Line 54"/>
          <p:cNvSpPr>
            <a:spLocks noChangeShapeType="1"/>
          </p:cNvSpPr>
          <p:nvPr/>
        </p:nvSpPr>
        <p:spPr bwMode="auto">
          <a:xfrm>
            <a:off x="4800600" y="5027612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Freeform 55"/>
          <p:cNvSpPr>
            <a:spLocks/>
          </p:cNvSpPr>
          <p:nvPr/>
        </p:nvSpPr>
        <p:spPr bwMode="auto">
          <a:xfrm>
            <a:off x="4584700" y="5276850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Freeform 56"/>
          <p:cNvSpPr>
            <a:spLocks/>
          </p:cNvSpPr>
          <p:nvPr/>
        </p:nvSpPr>
        <p:spPr bwMode="auto">
          <a:xfrm>
            <a:off x="4584700" y="5276850"/>
            <a:ext cx="344488" cy="201612"/>
          </a:xfrm>
          <a:custGeom>
            <a:avLst/>
            <a:gdLst>
              <a:gd name="T0" fmla="*/ 0 w 217"/>
              <a:gd name="T1" fmla="*/ 356528520 h 113"/>
              <a:gd name="T2" fmla="*/ 262096630 w 217"/>
              <a:gd name="T3" fmla="*/ 0 h 113"/>
              <a:gd name="T4" fmla="*/ 544354540 w 217"/>
              <a:gd name="T5" fmla="*/ 35652852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57"/>
          <p:cNvSpPr>
            <a:spLocks noChangeShapeType="1"/>
          </p:cNvSpPr>
          <p:nvPr/>
        </p:nvSpPr>
        <p:spPr bwMode="auto">
          <a:xfrm flipV="1">
            <a:off x="4756150" y="5019675"/>
            <a:ext cx="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Freeform 58"/>
          <p:cNvSpPr>
            <a:spLocks/>
          </p:cNvSpPr>
          <p:nvPr/>
        </p:nvSpPr>
        <p:spPr bwMode="auto">
          <a:xfrm>
            <a:off x="4927600" y="2319337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89" name="Group 59"/>
          <p:cNvGrpSpPr>
            <a:grpSpLocks/>
          </p:cNvGrpSpPr>
          <p:nvPr/>
        </p:nvGrpSpPr>
        <p:grpSpPr bwMode="auto">
          <a:xfrm>
            <a:off x="4711700" y="5256213"/>
            <a:ext cx="65088" cy="230187"/>
            <a:chOff x="2608" y="2712"/>
            <a:chExt cx="41" cy="129"/>
          </a:xfrm>
        </p:grpSpPr>
        <p:sp>
          <p:nvSpPr>
            <p:cNvPr id="18512" name="Freeform 60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Line 61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0" name="Line 62"/>
          <p:cNvSpPr>
            <a:spLocks noChangeShapeType="1"/>
          </p:cNvSpPr>
          <p:nvPr/>
        </p:nvSpPr>
        <p:spPr bwMode="auto">
          <a:xfrm flipV="1">
            <a:off x="4756150" y="5662612"/>
            <a:ext cx="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1" name="Rectangle 63"/>
          <p:cNvSpPr>
            <a:spLocks noChangeArrowheads="1"/>
          </p:cNvSpPr>
          <p:nvPr/>
        </p:nvSpPr>
        <p:spPr bwMode="auto">
          <a:xfrm>
            <a:off x="6950075" y="4143375"/>
            <a:ext cx="125888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loop &lt; 20 X</a:t>
            </a:r>
          </a:p>
        </p:txBody>
      </p:sp>
      <p:sp>
        <p:nvSpPr>
          <p:cNvPr id="18492" name="Freeform 64"/>
          <p:cNvSpPr>
            <a:spLocks/>
          </p:cNvSpPr>
          <p:nvPr/>
        </p:nvSpPr>
        <p:spPr bwMode="auto">
          <a:xfrm>
            <a:off x="4902200" y="2862262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32072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Freeform 65"/>
          <p:cNvSpPr>
            <a:spLocks/>
          </p:cNvSpPr>
          <p:nvPr/>
        </p:nvSpPr>
        <p:spPr bwMode="auto">
          <a:xfrm>
            <a:off x="4902200" y="2862262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32072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Freeform 66"/>
          <p:cNvSpPr>
            <a:spLocks/>
          </p:cNvSpPr>
          <p:nvPr/>
        </p:nvSpPr>
        <p:spPr bwMode="auto">
          <a:xfrm>
            <a:off x="4013200" y="3248025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28520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Freeform 67"/>
          <p:cNvSpPr>
            <a:spLocks/>
          </p:cNvSpPr>
          <p:nvPr/>
        </p:nvSpPr>
        <p:spPr bwMode="auto">
          <a:xfrm>
            <a:off x="4013200" y="3248025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30 w 217"/>
              <a:gd name="T3" fmla="*/ 356528520 h 113"/>
              <a:gd name="T4" fmla="*/ 544354540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Freeform 68"/>
          <p:cNvSpPr>
            <a:spLocks/>
          </p:cNvSpPr>
          <p:nvPr/>
        </p:nvSpPr>
        <p:spPr bwMode="auto">
          <a:xfrm>
            <a:off x="3238500" y="3676650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1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Freeform 69"/>
          <p:cNvSpPr>
            <a:spLocks/>
          </p:cNvSpPr>
          <p:nvPr/>
        </p:nvSpPr>
        <p:spPr bwMode="auto">
          <a:xfrm>
            <a:off x="3238500" y="3676650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1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Freeform 70"/>
          <p:cNvSpPr>
            <a:spLocks/>
          </p:cNvSpPr>
          <p:nvPr/>
        </p:nvSpPr>
        <p:spPr bwMode="auto">
          <a:xfrm>
            <a:off x="4787900" y="3676650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Freeform 71"/>
          <p:cNvSpPr>
            <a:spLocks/>
          </p:cNvSpPr>
          <p:nvPr/>
        </p:nvSpPr>
        <p:spPr bwMode="auto">
          <a:xfrm>
            <a:off x="4787900" y="3676650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Freeform 72"/>
          <p:cNvSpPr>
            <a:spLocks/>
          </p:cNvSpPr>
          <p:nvPr/>
        </p:nvSpPr>
        <p:spPr bwMode="auto">
          <a:xfrm>
            <a:off x="4584700" y="5476875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Freeform 73"/>
          <p:cNvSpPr>
            <a:spLocks/>
          </p:cNvSpPr>
          <p:nvPr/>
        </p:nvSpPr>
        <p:spPr bwMode="auto">
          <a:xfrm>
            <a:off x="4584700" y="5476875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30 w 217"/>
              <a:gd name="T3" fmla="*/ 331013979 h 105"/>
              <a:gd name="T4" fmla="*/ 544354540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Line 74"/>
          <p:cNvSpPr>
            <a:spLocks noChangeShapeType="1"/>
          </p:cNvSpPr>
          <p:nvPr/>
        </p:nvSpPr>
        <p:spPr bwMode="auto">
          <a:xfrm>
            <a:off x="5143500" y="3684587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203" name="Rectangle 75"/>
          <p:cNvSpPr>
            <a:spLocks noChangeArrowheads="1"/>
          </p:cNvSpPr>
          <p:nvPr/>
        </p:nvSpPr>
        <p:spPr bwMode="auto">
          <a:xfrm>
            <a:off x="2360612" y="5788025"/>
            <a:ext cx="6402388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There are 10   possible paths! If we execute </a:t>
            </a:r>
            <a:r>
              <a:rPr 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one</a:t>
            </a:r>
          </a:p>
          <a:p>
            <a:pPr>
              <a:defRPr/>
            </a:pPr>
            <a:endParaRPr lang="en-US" sz="1800" b="1" dirty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6204" name="Rectangle 76"/>
          <p:cNvSpPr>
            <a:spLocks noChangeArrowheads="1"/>
          </p:cNvSpPr>
          <p:nvPr/>
        </p:nvSpPr>
        <p:spPr bwMode="auto">
          <a:xfrm>
            <a:off x="2360612" y="6092825"/>
            <a:ext cx="61737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test per millisecond, it would take 3,170 years to</a:t>
            </a:r>
          </a:p>
          <a:p>
            <a:pPr>
              <a:defRPr/>
            </a:pPr>
            <a:endParaRPr lang="en-US" sz="1800" b="1" dirty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76205" name="Rectangle 77"/>
          <p:cNvSpPr>
            <a:spLocks noChangeArrowheads="1"/>
          </p:cNvSpPr>
          <p:nvPr/>
        </p:nvSpPr>
        <p:spPr bwMode="auto">
          <a:xfrm>
            <a:off x="2360613" y="6378575"/>
            <a:ext cx="2508611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test this program!!</a:t>
            </a:r>
          </a:p>
        </p:txBody>
      </p:sp>
      <p:sp>
        <p:nvSpPr>
          <p:cNvPr id="176206" name="Rectangle 78"/>
          <p:cNvSpPr>
            <a:spLocks noChangeArrowheads="1"/>
          </p:cNvSpPr>
          <p:nvPr/>
        </p:nvSpPr>
        <p:spPr bwMode="auto">
          <a:xfrm>
            <a:off x="3656013" y="5715000"/>
            <a:ext cx="43258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14</a:t>
            </a:r>
          </a:p>
        </p:txBody>
      </p:sp>
      <p:sp>
        <p:nvSpPr>
          <p:cNvPr id="18507" name="AutoShape 79"/>
          <p:cNvSpPr>
            <a:spLocks noChangeArrowheads="1"/>
          </p:cNvSpPr>
          <p:nvPr/>
        </p:nvSpPr>
        <p:spPr bwMode="auto">
          <a:xfrm>
            <a:off x="4851400" y="2633662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8" name="AutoShape 80"/>
          <p:cNvSpPr>
            <a:spLocks noChangeArrowheads="1"/>
          </p:cNvSpPr>
          <p:nvPr/>
        </p:nvSpPr>
        <p:spPr bwMode="auto">
          <a:xfrm>
            <a:off x="3962400" y="3033712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9" name="AutoShape 81"/>
          <p:cNvSpPr>
            <a:spLocks noChangeArrowheads="1"/>
          </p:cNvSpPr>
          <p:nvPr/>
        </p:nvSpPr>
        <p:spPr bwMode="auto">
          <a:xfrm>
            <a:off x="3187700" y="3448050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0" name="AutoShape 82"/>
          <p:cNvSpPr>
            <a:spLocks noChangeArrowheads="1"/>
          </p:cNvSpPr>
          <p:nvPr/>
        </p:nvSpPr>
        <p:spPr bwMode="auto">
          <a:xfrm>
            <a:off x="4737100" y="3448050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1" name="AutoShape 83"/>
          <p:cNvSpPr>
            <a:spLocks noChangeArrowheads="1"/>
          </p:cNvSpPr>
          <p:nvPr/>
        </p:nvSpPr>
        <p:spPr bwMode="auto">
          <a:xfrm>
            <a:off x="4521200" y="5248275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16979</TotalTime>
  <Words>2482</Words>
  <Application>Microsoft Office PowerPoint</Application>
  <PresentationFormat>On-screen Show (4:3)</PresentationFormat>
  <Paragraphs>510</Paragraphs>
  <Slides>47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Bold Stripes</vt:lpstr>
      <vt:lpstr>Chapter 14</vt:lpstr>
      <vt:lpstr>Basic Terminology</vt:lpstr>
      <vt:lpstr>Testing Definitions</vt:lpstr>
      <vt:lpstr>Relationships of Testing Processes with Design Processes</vt:lpstr>
      <vt:lpstr>Testability</vt:lpstr>
      <vt:lpstr>What is a “Good” Test?</vt:lpstr>
      <vt:lpstr>Internal and External Views</vt:lpstr>
      <vt:lpstr>Test Case Design</vt:lpstr>
      <vt:lpstr>Exhaustive Testing</vt:lpstr>
      <vt:lpstr>Selective Testing</vt:lpstr>
      <vt:lpstr>Software Testing</vt:lpstr>
      <vt:lpstr>Testing Strategy</vt:lpstr>
      <vt:lpstr>Testing Strategy</vt:lpstr>
      <vt:lpstr>White-box Testing</vt:lpstr>
      <vt:lpstr>White-Box Testing</vt:lpstr>
      <vt:lpstr>Why Cover?</vt:lpstr>
      <vt:lpstr>BPT: Flow Graph Notation</vt:lpstr>
      <vt:lpstr>BPT: Flow Graph Example</vt:lpstr>
      <vt:lpstr>Basis Path Testing</vt:lpstr>
      <vt:lpstr>Cyclomatic Complexity</vt:lpstr>
      <vt:lpstr>Basis Path Testing</vt:lpstr>
      <vt:lpstr>A Second Flow Graph Example</vt:lpstr>
      <vt:lpstr>A Sample Function to Diagram and Analyze</vt:lpstr>
      <vt:lpstr>A Sample Function to Diagram and Analyze</vt:lpstr>
      <vt:lpstr>Basis Path Testing Notes</vt:lpstr>
      <vt:lpstr>Deriving Test Cases</vt:lpstr>
      <vt:lpstr>Graph Matrices</vt:lpstr>
      <vt:lpstr>Control Structure Testing</vt:lpstr>
      <vt:lpstr>Loop Testing</vt:lpstr>
      <vt:lpstr>Loop Testing: Simple Loops</vt:lpstr>
      <vt:lpstr>Loop Testing: Nested Loops</vt:lpstr>
      <vt:lpstr>Black-Box Testing</vt:lpstr>
      <vt:lpstr>Black-box Testing Categories</vt:lpstr>
      <vt:lpstr>Black-Box Testing</vt:lpstr>
      <vt:lpstr>Graph-Based Methods</vt:lpstr>
      <vt:lpstr>Equivalence Partitioning</vt:lpstr>
      <vt:lpstr>Equivalence Partitioning</vt:lpstr>
      <vt:lpstr>   </vt:lpstr>
      <vt:lpstr>Guidelines for Defining Equivalence Classes</vt:lpstr>
      <vt:lpstr>Boundary Value Analysis</vt:lpstr>
      <vt:lpstr>Boundary Value Analysis</vt:lpstr>
      <vt:lpstr>Guidelines for Boundary Value Analysis</vt:lpstr>
      <vt:lpstr>Orthogonal Array Testing</vt:lpstr>
      <vt:lpstr>Debugging</vt:lpstr>
      <vt:lpstr>Debugging Strategies</vt:lpstr>
      <vt:lpstr>The Inductive Debugging Process</vt:lpstr>
      <vt:lpstr>The Deductive Debugging Process</vt:lpstr>
    </vt:vector>
  </TitlesOfParts>
  <Company>RS Pressman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CSE-Teachers</cp:lastModifiedBy>
  <cp:revision>167</cp:revision>
  <dcterms:created xsi:type="dcterms:W3CDTF">2008-02-08T18:09:54Z</dcterms:created>
  <dcterms:modified xsi:type="dcterms:W3CDTF">2014-05-20T08:51:02Z</dcterms:modified>
</cp:coreProperties>
</file>