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entation.xml" ContentType="application/vnd.openxmlformats-officedocument.presentationml.presentation.main+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322" r:id="rId5"/>
    <p:sldId id="320" r:id="rId6"/>
    <p:sldId id="321" r:id="rId7"/>
    <p:sldId id="319" r:id="rId8"/>
    <p:sldId id="317" r:id="rId9"/>
    <p:sldId id="316" r:id="rId10"/>
    <p:sldId id="323" r:id="rId11"/>
    <p:sldId id="259" r:id="rId12"/>
    <p:sldId id="260" r:id="rId13"/>
    <p:sldId id="324" r:id="rId14"/>
    <p:sldId id="261" r:id="rId15"/>
    <p:sldId id="325" r:id="rId16"/>
    <p:sldId id="315" r:id="rId17"/>
    <p:sldId id="262" r:id="rId18"/>
    <p:sldId id="263" r:id="rId19"/>
    <p:sldId id="264" r:id="rId20"/>
    <p:sldId id="289" r:id="rId21"/>
    <p:sldId id="265" r:id="rId22"/>
    <p:sldId id="290" r:id="rId23"/>
    <p:sldId id="291" r:id="rId24"/>
    <p:sldId id="292" r:id="rId25"/>
    <p:sldId id="293" r:id="rId26"/>
    <p:sldId id="294" r:id="rId27"/>
    <p:sldId id="295" r:id="rId28"/>
    <p:sldId id="266" r:id="rId29"/>
    <p:sldId id="267" r:id="rId30"/>
    <p:sldId id="296" r:id="rId31"/>
    <p:sldId id="297" r:id="rId32"/>
    <p:sldId id="298" r:id="rId33"/>
    <p:sldId id="299" r:id="rId34"/>
    <p:sldId id="300" r:id="rId35"/>
    <p:sldId id="301" r:id="rId36"/>
    <p:sldId id="302" r:id="rId37"/>
    <p:sldId id="268" r:id="rId38"/>
    <p:sldId id="279" r:id="rId39"/>
    <p:sldId id="269" r:id="rId40"/>
    <p:sldId id="280" r:id="rId41"/>
    <p:sldId id="270" r:id="rId42"/>
    <p:sldId id="271" r:id="rId43"/>
    <p:sldId id="272" r:id="rId44"/>
    <p:sldId id="273" r:id="rId45"/>
    <p:sldId id="274" r:id="rId46"/>
    <p:sldId id="275" r:id="rId47"/>
    <p:sldId id="276" r:id="rId48"/>
    <p:sldId id="277" r:id="rId49"/>
    <p:sldId id="281" r:id="rId50"/>
    <p:sldId id="283" r:id="rId51"/>
    <p:sldId id="282" r:id="rId52"/>
    <p:sldId id="278" r:id="rId53"/>
    <p:sldId id="284" r:id="rId54"/>
    <p:sldId id="285" r:id="rId55"/>
    <p:sldId id="286" r:id="rId56"/>
    <p:sldId id="288" r:id="rId57"/>
    <p:sldId id="303" r:id="rId58"/>
    <p:sldId id="304" r:id="rId59"/>
    <p:sldId id="305" r:id="rId60"/>
    <p:sldId id="287" r:id="rId61"/>
    <p:sldId id="306" r:id="rId62"/>
    <p:sldId id="307" r:id="rId63"/>
    <p:sldId id="309" r:id="rId64"/>
    <p:sldId id="310" r:id="rId65"/>
    <p:sldId id="311" r:id="rId66"/>
    <p:sldId id="312" r:id="rId67"/>
    <p:sldId id="308" r:id="rId68"/>
    <p:sldId id="313" r:id="rId69"/>
    <p:sldId id="314" r:id="rId70"/>
    <p:sldId id="326"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DCA42F-B5E9-55DB-1264-9A771D5148D8}" v="13" dt="2019-10-19T05:51:01.988"/>
    <p1510:client id="{36BA6659-84A9-437C-BDB4-86A9BC7A8832}" v="270" dt="2019-10-19T03:23:39.976"/>
    <p1510:client id="{40A73588-E1AC-8C28-E105-72033E664E90}" v="162" dt="2019-11-02T08:13:31.032"/>
    <p1510:client id="{53C6BBA9-543B-33E6-3A4C-8FFA6998F8E0}" v="737" dt="2019-11-03T18:59:14.301"/>
    <p1510:client id="{B655A587-A047-704D-C929-3034986DAE03}" v="143" dt="2019-11-02T05:55:34.574"/>
    <p1510:client id="{BED4A8EE-784C-50C9-BFEF-CFF5FD7932DE}" v="97" dt="2019-11-02T08:30:45.514"/>
    <p1510:client id="{DA608CEB-2DCC-6F71-82DD-0B4744DC7F5D}" v="16" dt="2019-11-03T19:04:54.565"/>
    <p1510:client id="{DAE29E3D-5167-E188-91AF-616BDCDE76D5}" v="63" dt="2019-10-19T18:07:25.2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1"/>
  </p:normalViewPr>
  <p:slideViewPr>
    <p:cSldViewPr snapToGrid="0">
      <p:cViewPr varScale="1">
        <p:scale>
          <a:sx n="104" d="100"/>
          <a:sy n="104" d="100"/>
        </p:scale>
        <p:origin x="8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79" Type="http://schemas.openxmlformats.org/officeDocument/2006/relationships/customXml" Target="../customXml/item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78"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7212A5-C241-4323-837A-C67AAC6DB4C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81EEE71D-48E3-4F76-81F8-2CB246BB0896}">
      <dgm:prSet/>
      <dgm:spPr/>
      <dgm:t>
        <a:bodyPr/>
        <a:lstStyle/>
        <a:p>
          <a:r>
            <a:rPr lang="en-US"/>
            <a:t>Now find out the P and Q. </a:t>
          </a:r>
        </a:p>
      </dgm:t>
    </dgm:pt>
    <dgm:pt modelId="{EAE24419-0204-48AE-A780-FE96EBF3FA19}" type="parTrans" cxnId="{A9048A04-55B9-4F44-9866-F50313E005CC}">
      <dgm:prSet/>
      <dgm:spPr/>
      <dgm:t>
        <a:bodyPr/>
        <a:lstStyle/>
        <a:p>
          <a:endParaRPr lang="en-US"/>
        </a:p>
      </dgm:t>
    </dgm:pt>
    <dgm:pt modelId="{A08C19D8-E986-466B-A1F3-C1E6101794A2}" type="sibTrans" cxnId="{A9048A04-55B9-4F44-9866-F50313E005CC}">
      <dgm:prSet/>
      <dgm:spPr/>
      <dgm:t>
        <a:bodyPr/>
        <a:lstStyle/>
        <a:p>
          <a:endParaRPr lang="en-US"/>
        </a:p>
      </dgm:t>
    </dgm:pt>
    <dgm:pt modelId="{A36B237C-E406-4737-86DC-EFE95A1A8CAB}">
      <dgm:prSet/>
      <dgm:spPr/>
      <dgm:t>
        <a:bodyPr/>
        <a:lstStyle/>
        <a:p>
          <a:r>
            <a:rPr lang="en-US"/>
            <a:t>P= the probable chances of success and Q= the possibility of failure. As mentioned in the above question p = 80% or 0.8 so, the probability of failure = 1-0.8 = 0.2 (20%)</a:t>
          </a:r>
        </a:p>
      </dgm:t>
    </dgm:pt>
    <dgm:pt modelId="{4FE0926B-9E5B-4ABC-B9C1-07938E861FDB}" type="parTrans" cxnId="{2D4D42D8-DFF6-419E-849B-3563502058F8}">
      <dgm:prSet/>
      <dgm:spPr/>
      <dgm:t>
        <a:bodyPr/>
        <a:lstStyle/>
        <a:p>
          <a:endParaRPr lang="en-US"/>
        </a:p>
      </dgm:t>
    </dgm:pt>
    <dgm:pt modelId="{4DC42085-94B2-45E3-A9A9-C040392F6385}" type="sibTrans" cxnId="{2D4D42D8-DFF6-419E-849B-3563502058F8}">
      <dgm:prSet/>
      <dgm:spPr/>
      <dgm:t>
        <a:bodyPr/>
        <a:lstStyle/>
        <a:p>
          <a:endParaRPr lang="en-US"/>
        </a:p>
      </dgm:t>
    </dgm:pt>
    <dgm:pt modelId="{F736B602-86A9-4E4D-831D-DF09C2372922}">
      <dgm:prSet/>
      <dgm:spPr/>
      <dgm:t>
        <a:bodyPr/>
        <a:lstStyle/>
        <a:p>
          <a:r>
            <a:rPr lang="en-US"/>
            <a:t>Now let’s do the second part of the formula. Px = 0.86= 0.262144</a:t>
          </a:r>
        </a:p>
      </dgm:t>
    </dgm:pt>
    <dgm:pt modelId="{5921A9A6-EC69-41ED-AEEF-4E5BF56AB502}" type="parTrans" cxnId="{731018BB-AC63-4AB1-BD0F-D86417B57D63}">
      <dgm:prSet/>
      <dgm:spPr/>
      <dgm:t>
        <a:bodyPr/>
        <a:lstStyle/>
        <a:p>
          <a:endParaRPr lang="en-US"/>
        </a:p>
      </dgm:t>
    </dgm:pt>
    <dgm:pt modelId="{302DB53A-4BA4-455C-B4D3-640354E23FCD}" type="sibTrans" cxnId="{731018BB-AC63-4AB1-BD0F-D86417B57D63}">
      <dgm:prSet/>
      <dgm:spPr/>
      <dgm:t>
        <a:bodyPr/>
        <a:lstStyle/>
        <a:p>
          <a:endParaRPr lang="en-US"/>
        </a:p>
      </dgm:t>
    </dgm:pt>
    <dgm:pt modelId="{2B6DC000-8974-42E7-9AF4-42BD6C4684E4}">
      <dgm:prSet/>
      <dgm:spPr/>
      <dgm:t>
        <a:bodyPr/>
        <a:lstStyle/>
        <a:p>
          <a:r>
            <a:rPr lang="en-US"/>
            <a:t>Q(n-x)= 0.2(9-6) = 0.23 = 0.008 (third part of the formula)</a:t>
          </a:r>
        </a:p>
      </dgm:t>
    </dgm:pt>
    <dgm:pt modelId="{ABEA4217-4A39-47E3-8E7E-1B9D04FD6508}" type="parTrans" cxnId="{87BA6112-0A3A-447C-BDDD-E6390156AD1F}">
      <dgm:prSet/>
      <dgm:spPr/>
      <dgm:t>
        <a:bodyPr/>
        <a:lstStyle/>
        <a:p>
          <a:endParaRPr lang="en-US"/>
        </a:p>
      </dgm:t>
    </dgm:pt>
    <dgm:pt modelId="{E352615C-6C12-4CB4-A7DC-23B7191D709B}" type="sibTrans" cxnId="{87BA6112-0A3A-447C-BDDD-E6390156AD1F}">
      <dgm:prSet/>
      <dgm:spPr/>
      <dgm:t>
        <a:bodyPr/>
        <a:lstStyle/>
        <a:p>
          <a:endParaRPr lang="en-US"/>
        </a:p>
      </dgm:t>
    </dgm:pt>
    <dgm:pt modelId="{67448D50-FC4F-41AB-BA2C-9AF96738C6F5}">
      <dgm:prSet/>
      <dgm:spPr/>
      <dgm:t>
        <a:bodyPr/>
        <a:lstStyle/>
        <a:p>
          <a:r>
            <a:rPr lang="en-US"/>
            <a:t>Multiply the answer you get from step 3, 5, 6 together</a:t>
          </a:r>
        </a:p>
      </dgm:t>
    </dgm:pt>
    <dgm:pt modelId="{2D8EA953-0140-48A0-BA70-3069DEC627C2}" type="parTrans" cxnId="{D5E38A39-E336-47C8-B12B-8B964E2448FB}">
      <dgm:prSet/>
      <dgm:spPr/>
      <dgm:t>
        <a:bodyPr/>
        <a:lstStyle/>
        <a:p>
          <a:endParaRPr lang="en-US"/>
        </a:p>
      </dgm:t>
    </dgm:pt>
    <dgm:pt modelId="{BBA09F36-2E67-4C88-A1B8-34C126E62E80}" type="sibTrans" cxnId="{D5E38A39-E336-47C8-B12B-8B964E2448FB}">
      <dgm:prSet/>
      <dgm:spPr/>
      <dgm:t>
        <a:bodyPr/>
        <a:lstStyle/>
        <a:p>
          <a:endParaRPr lang="en-US"/>
        </a:p>
      </dgm:t>
    </dgm:pt>
    <dgm:pt modelId="{7A0F1DC0-866A-44D3-8481-F2AE57833C56}" type="pres">
      <dgm:prSet presAssocID="{617212A5-C241-4323-837A-C67AAC6DB4CA}" presName="vert0" presStyleCnt="0">
        <dgm:presLayoutVars>
          <dgm:dir/>
          <dgm:animOne val="branch"/>
          <dgm:animLvl val="lvl"/>
        </dgm:presLayoutVars>
      </dgm:prSet>
      <dgm:spPr/>
    </dgm:pt>
    <dgm:pt modelId="{AECE2354-95DC-4938-9C8E-A9F1EB4F42EC}" type="pres">
      <dgm:prSet presAssocID="{81EEE71D-48E3-4F76-81F8-2CB246BB0896}" presName="thickLine" presStyleLbl="alignNode1" presStyleIdx="0" presStyleCnt="5"/>
      <dgm:spPr/>
    </dgm:pt>
    <dgm:pt modelId="{87F876FD-43C1-4173-91D5-59496BBC910A}" type="pres">
      <dgm:prSet presAssocID="{81EEE71D-48E3-4F76-81F8-2CB246BB0896}" presName="horz1" presStyleCnt="0"/>
      <dgm:spPr/>
    </dgm:pt>
    <dgm:pt modelId="{DBF713E7-C2FD-4AD0-98FF-23807F9096A6}" type="pres">
      <dgm:prSet presAssocID="{81EEE71D-48E3-4F76-81F8-2CB246BB0896}" presName="tx1" presStyleLbl="revTx" presStyleIdx="0" presStyleCnt="5"/>
      <dgm:spPr/>
    </dgm:pt>
    <dgm:pt modelId="{57033B36-0161-4499-A755-E3C94B691FEB}" type="pres">
      <dgm:prSet presAssocID="{81EEE71D-48E3-4F76-81F8-2CB246BB0896}" presName="vert1" presStyleCnt="0"/>
      <dgm:spPr/>
    </dgm:pt>
    <dgm:pt modelId="{8E50D0CA-6C05-4100-BB39-CFC232D345C3}" type="pres">
      <dgm:prSet presAssocID="{A36B237C-E406-4737-86DC-EFE95A1A8CAB}" presName="thickLine" presStyleLbl="alignNode1" presStyleIdx="1" presStyleCnt="5"/>
      <dgm:spPr/>
    </dgm:pt>
    <dgm:pt modelId="{29669FA2-0B18-4176-BA85-A2E4DF6DD1D1}" type="pres">
      <dgm:prSet presAssocID="{A36B237C-E406-4737-86DC-EFE95A1A8CAB}" presName="horz1" presStyleCnt="0"/>
      <dgm:spPr/>
    </dgm:pt>
    <dgm:pt modelId="{D2FDA829-23D7-4E49-870C-2CE58D7675B9}" type="pres">
      <dgm:prSet presAssocID="{A36B237C-E406-4737-86DC-EFE95A1A8CAB}" presName="tx1" presStyleLbl="revTx" presStyleIdx="1" presStyleCnt="5"/>
      <dgm:spPr/>
    </dgm:pt>
    <dgm:pt modelId="{E8F84A04-CCCF-4337-AEAE-4A6862F8DFBD}" type="pres">
      <dgm:prSet presAssocID="{A36B237C-E406-4737-86DC-EFE95A1A8CAB}" presName="vert1" presStyleCnt="0"/>
      <dgm:spPr/>
    </dgm:pt>
    <dgm:pt modelId="{825D4A85-B8D9-42AB-9337-BBA0CAC498CA}" type="pres">
      <dgm:prSet presAssocID="{F736B602-86A9-4E4D-831D-DF09C2372922}" presName="thickLine" presStyleLbl="alignNode1" presStyleIdx="2" presStyleCnt="5"/>
      <dgm:spPr/>
    </dgm:pt>
    <dgm:pt modelId="{E756345F-3879-4A30-ADE7-4488AB43288B}" type="pres">
      <dgm:prSet presAssocID="{F736B602-86A9-4E4D-831D-DF09C2372922}" presName="horz1" presStyleCnt="0"/>
      <dgm:spPr/>
    </dgm:pt>
    <dgm:pt modelId="{55314DAE-76EB-4B7E-A948-3A5E4776C75E}" type="pres">
      <dgm:prSet presAssocID="{F736B602-86A9-4E4D-831D-DF09C2372922}" presName="tx1" presStyleLbl="revTx" presStyleIdx="2" presStyleCnt="5"/>
      <dgm:spPr/>
    </dgm:pt>
    <dgm:pt modelId="{37BF7B13-D384-4868-BA55-524A309AF4EC}" type="pres">
      <dgm:prSet presAssocID="{F736B602-86A9-4E4D-831D-DF09C2372922}" presName="vert1" presStyleCnt="0"/>
      <dgm:spPr/>
    </dgm:pt>
    <dgm:pt modelId="{F3128004-B0EC-42FD-8326-0D4B351E1DB6}" type="pres">
      <dgm:prSet presAssocID="{2B6DC000-8974-42E7-9AF4-42BD6C4684E4}" presName="thickLine" presStyleLbl="alignNode1" presStyleIdx="3" presStyleCnt="5"/>
      <dgm:spPr/>
    </dgm:pt>
    <dgm:pt modelId="{887CDF9F-B96C-4481-8C2D-8236659F932E}" type="pres">
      <dgm:prSet presAssocID="{2B6DC000-8974-42E7-9AF4-42BD6C4684E4}" presName="horz1" presStyleCnt="0"/>
      <dgm:spPr/>
    </dgm:pt>
    <dgm:pt modelId="{E1FFD9E0-8D29-4A2E-BAAC-C449408DB5B8}" type="pres">
      <dgm:prSet presAssocID="{2B6DC000-8974-42E7-9AF4-42BD6C4684E4}" presName="tx1" presStyleLbl="revTx" presStyleIdx="3" presStyleCnt="5"/>
      <dgm:spPr/>
    </dgm:pt>
    <dgm:pt modelId="{D5EA0284-FC00-446B-8F0F-244BA945B14E}" type="pres">
      <dgm:prSet presAssocID="{2B6DC000-8974-42E7-9AF4-42BD6C4684E4}" presName="vert1" presStyleCnt="0"/>
      <dgm:spPr/>
    </dgm:pt>
    <dgm:pt modelId="{B82493DC-FF28-4847-B20B-F7A5DBC49793}" type="pres">
      <dgm:prSet presAssocID="{67448D50-FC4F-41AB-BA2C-9AF96738C6F5}" presName="thickLine" presStyleLbl="alignNode1" presStyleIdx="4" presStyleCnt="5"/>
      <dgm:spPr/>
    </dgm:pt>
    <dgm:pt modelId="{E6B24913-FA89-4EBB-9219-8272A6152CCA}" type="pres">
      <dgm:prSet presAssocID="{67448D50-FC4F-41AB-BA2C-9AF96738C6F5}" presName="horz1" presStyleCnt="0"/>
      <dgm:spPr/>
    </dgm:pt>
    <dgm:pt modelId="{BD463433-26D5-4922-8BBB-0AFD957BD3A9}" type="pres">
      <dgm:prSet presAssocID="{67448D50-FC4F-41AB-BA2C-9AF96738C6F5}" presName="tx1" presStyleLbl="revTx" presStyleIdx="4" presStyleCnt="5"/>
      <dgm:spPr/>
    </dgm:pt>
    <dgm:pt modelId="{18ECB055-DCC4-4489-BFD0-495CEB5193DE}" type="pres">
      <dgm:prSet presAssocID="{67448D50-FC4F-41AB-BA2C-9AF96738C6F5}" presName="vert1" presStyleCnt="0"/>
      <dgm:spPr/>
    </dgm:pt>
  </dgm:ptLst>
  <dgm:cxnLst>
    <dgm:cxn modelId="{A9048A04-55B9-4F44-9866-F50313E005CC}" srcId="{617212A5-C241-4323-837A-C67AAC6DB4CA}" destId="{81EEE71D-48E3-4F76-81F8-2CB246BB0896}" srcOrd="0" destOrd="0" parTransId="{EAE24419-0204-48AE-A780-FE96EBF3FA19}" sibTransId="{A08C19D8-E986-466B-A1F3-C1E6101794A2}"/>
    <dgm:cxn modelId="{0ED9BA0E-2D28-44FA-A072-825C6AA1F826}" type="presOf" srcId="{81EEE71D-48E3-4F76-81F8-2CB246BB0896}" destId="{DBF713E7-C2FD-4AD0-98FF-23807F9096A6}" srcOrd="0" destOrd="0" presId="urn:microsoft.com/office/officeart/2008/layout/LinedList"/>
    <dgm:cxn modelId="{87BA6112-0A3A-447C-BDDD-E6390156AD1F}" srcId="{617212A5-C241-4323-837A-C67AAC6DB4CA}" destId="{2B6DC000-8974-42E7-9AF4-42BD6C4684E4}" srcOrd="3" destOrd="0" parTransId="{ABEA4217-4A39-47E3-8E7E-1B9D04FD6508}" sibTransId="{E352615C-6C12-4CB4-A7DC-23B7191D709B}"/>
    <dgm:cxn modelId="{7C242322-0BB9-42D0-A77E-008C2E6525DD}" type="presOf" srcId="{67448D50-FC4F-41AB-BA2C-9AF96738C6F5}" destId="{BD463433-26D5-4922-8BBB-0AFD957BD3A9}" srcOrd="0" destOrd="0" presId="urn:microsoft.com/office/officeart/2008/layout/LinedList"/>
    <dgm:cxn modelId="{FDF32324-FFAD-4AE9-BCDB-3A8A01EF320F}" type="presOf" srcId="{2B6DC000-8974-42E7-9AF4-42BD6C4684E4}" destId="{E1FFD9E0-8D29-4A2E-BAAC-C449408DB5B8}" srcOrd="0" destOrd="0" presId="urn:microsoft.com/office/officeart/2008/layout/LinedList"/>
    <dgm:cxn modelId="{D5E38A39-E336-47C8-B12B-8B964E2448FB}" srcId="{617212A5-C241-4323-837A-C67AAC6DB4CA}" destId="{67448D50-FC4F-41AB-BA2C-9AF96738C6F5}" srcOrd="4" destOrd="0" parTransId="{2D8EA953-0140-48A0-BA70-3069DEC627C2}" sibTransId="{BBA09F36-2E67-4C88-A1B8-34C126E62E80}"/>
    <dgm:cxn modelId="{3FF80F4E-A2D3-4675-AF9C-316DF7B18838}" type="presOf" srcId="{617212A5-C241-4323-837A-C67AAC6DB4CA}" destId="{7A0F1DC0-866A-44D3-8481-F2AE57833C56}" srcOrd="0" destOrd="0" presId="urn:microsoft.com/office/officeart/2008/layout/LinedList"/>
    <dgm:cxn modelId="{8658B68A-A989-40D4-B727-3906AFD84EF4}" type="presOf" srcId="{F736B602-86A9-4E4D-831D-DF09C2372922}" destId="{55314DAE-76EB-4B7E-A948-3A5E4776C75E}" srcOrd="0" destOrd="0" presId="urn:microsoft.com/office/officeart/2008/layout/LinedList"/>
    <dgm:cxn modelId="{731018BB-AC63-4AB1-BD0F-D86417B57D63}" srcId="{617212A5-C241-4323-837A-C67AAC6DB4CA}" destId="{F736B602-86A9-4E4D-831D-DF09C2372922}" srcOrd="2" destOrd="0" parTransId="{5921A9A6-EC69-41ED-AEEF-4E5BF56AB502}" sibTransId="{302DB53A-4BA4-455C-B4D3-640354E23FCD}"/>
    <dgm:cxn modelId="{CCA16FD7-760D-401E-AAA5-547EAFDF46E5}" type="presOf" srcId="{A36B237C-E406-4737-86DC-EFE95A1A8CAB}" destId="{D2FDA829-23D7-4E49-870C-2CE58D7675B9}" srcOrd="0" destOrd="0" presId="urn:microsoft.com/office/officeart/2008/layout/LinedList"/>
    <dgm:cxn modelId="{2D4D42D8-DFF6-419E-849B-3563502058F8}" srcId="{617212A5-C241-4323-837A-C67AAC6DB4CA}" destId="{A36B237C-E406-4737-86DC-EFE95A1A8CAB}" srcOrd="1" destOrd="0" parTransId="{4FE0926B-9E5B-4ABC-B9C1-07938E861FDB}" sibTransId="{4DC42085-94B2-45E3-A9A9-C040392F6385}"/>
    <dgm:cxn modelId="{9C6B60AC-A2BC-47D1-A026-13328B69BBED}" type="presParOf" srcId="{7A0F1DC0-866A-44D3-8481-F2AE57833C56}" destId="{AECE2354-95DC-4938-9C8E-A9F1EB4F42EC}" srcOrd="0" destOrd="0" presId="urn:microsoft.com/office/officeart/2008/layout/LinedList"/>
    <dgm:cxn modelId="{C68B28DB-7073-449D-867D-B0D6D9B3B924}" type="presParOf" srcId="{7A0F1DC0-866A-44D3-8481-F2AE57833C56}" destId="{87F876FD-43C1-4173-91D5-59496BBC910A}" srcOrd="1" destOrd="0" presId="urn:microsoft.com/office/officeart/2008/layout/LinedList"/>
    <dgm:cxn modelId="{8BC0983B-B378-4145-8D79-C776E9A913CF}" type="presParOf" srcId="{87F876FD-43C1-4173-91D5-59496BBC910A}" destId="{DBF713E7-C2FD-4AD0-98FF-23807F9096A6}" srcOrd="0" destOrd="0" presId="urn:microsoft.com/office/officeart/2008/layout/LinedList"/>
    <dgm:cxn modelId="{81705D28-1DCB-46DB-BA26-83C90EE4A3A3}" type="presParOf" srcId="{87F876FD-43C1-4173-91D5-59496BBC910A}" destId="{57033B36-0161-4499-A755-E3C94B691FEB}" srcOrd="1" destOrd="0" presId="urn:microsoft.com/office/officeart/2008/layout/LinedList"/>
    <dgm:cxn modelId="{87B463E0-8C8B-4B61-AA00-71C948EACC95}" type="presParOf" srcId="{7A0F1DC0-866A-44D3-8481-F2AE57833C56}" destId="{8E50D0CA-6C05-4100-BB39-CFC232D345C3}" srcOrd="2" destOrd="0" presId="urn:microsoft.com/office/officeart/2008/layout/LinedList"/>
    <dgm:cxn modelId="{97D3BACF-0196-4D98-9606-A50A97F9B08C}" type="presParOf" srcId="{7A0F1DC0-866A-44D3-8481-F2AE57833C56}" destId="{29669FA2-0B18-4176-BA85-A2E4DF6DD1D1}" srcOrd="3" destOrd="0" presId="urn:microsoft.com/office/officeart/2008/layout/LinedList"/>
    <dgm:cxn modelId="{9E3F2828-3BAD-43FF-B3C2-FBA9E2BCC34F}" type="presParOf" srcId="{29669FA2-0B18-4176-BA85-A2E4DF6DD1D1}" destId="{D2FDA829-23D7-4E49-870C-2CE58D7675B9}" srcOrd="0" destOrd="0" presId="urn:microsoft.com/office/officeart/2008/layout/LinedList"/>
    <dgm:cxn modelId="{0E1A1B0C-17B8-400B-9746-2D89FE7F0CCF}" type="presParOf" srcId="{29669FA2-0B18-4176-BA85-A2E4DF6DD1D1}" destId="{E8F84A04-CCCF-4337-AEAE-4A6862F8DFBD}" srcOrd="1" destOrd="0" presId="urn:microsoft.com/office/officeart/2008/layout/LinedList"/>
    <dgm:cxn modelId="{7DE0DDB5-228E-4CB2-B724-B4BC69978A6D}" type="presParOf" srcId="{7A0F1DC0-866A-44D3-8481-F2AE57833C56}" destId="{825D4A85-B8D9-42AB-9337-BBA0CAC498CA}" srcOrd="4" destOrd="0" presId="urn:microsoft.com/office/officeart/2008/layout/LinedList"/>
    <dgm:cxn modelId="{725DCC52-3D88-4E8A-8A95-D42C7D4EEF29}" type="presParOf" srcId="{7A0F1DC0-866A-44D3-8481-F2AE57833C56}" destId="{E756345F-3879-4A30-ADE7-4488AB43288B}" srcOrd="5" destOrd="0" presId="urn:microsoft.com/office/officeart/2008/layout/LinedList"/>
    <dgm:cxn modelId="{E027C5DF-F9EC-49ED-9262-607D100D0319}" type="presParOf" srcId="{E756345F-3879-4A30-ADE7-4488AB43288B}" destId="{55314DAE-76EB-4B7E-A948-3A5E4776C75E}" srcOrd="0" destOrd="0" presId="urn:microsoft.com/office/officeart/2008/layout/LinedList"/>
    <dgm:cxn modelId="{06E9F5D6-55CE-4AF6-BC22-64755D691868}" type="presParOf" srcId="{E756345F-3879-4A30-ADE7-4488AB43288B}" destId="{37BF7B13-D384-4868-BA55-524A309AF4EC}" srcOrd="1" destOrd="0" presId="urn:microsoft.com/office/officeart/2008/layout/LinedList"/>
    <dgm:cxn modelId="{5CD91F8F-279E-4F96-887C-0726DDDE2FD5}" type="presParOf" srcId="{7A0F1DC0-866A-44D3-8481-F2AE57833C56}" destId="{F3128004-B0EC-42FD-8326-0D4B351E1DB6}" srcOrd="6" destOrd="0" presId="urn:microsoft.com/office/officeart/2008/layout/LinedList"/>
    <dgm:cxn modelId="{1129FA01-9A74-47F4-B15A-75021AC4B031}" type="presParOf" srcId="{7A0F1DC0-866A-44D3-8481-F2AE57833C56}" destId="{887CDF9F-B96C-4481-8C2D-8236659F932E}" srcOrd="7" destOrd="0" presId="urn:microsoft.com/office/officeart/2008/layout/LinedList"/>
    <dgm:cxn modelId="{2F15F229-18B1-4CE2-B8C3-4E97124D6202}" type="presParOf" srcId="{887CDF9F-B96C-4481-8C2D-8236659F932E}" destId="{E1FFD9E0-8D29-4A2E-BAAC-C449408DB5B8}" srcOrd="0" destOrd="0" presId="urn:microsoft.com/office/officeart/2008/layout/LinedList"/>
    <dgm:cxn modelId="{B09C9388-AD7E-4072-932A-1496952AF33D}" type="presParOf" srcId="{887CDF9F-B96C-4481-8C2D-8236659F932E}" destId="{D5EA0284-FC00-446B-8F0F-244BA945B14E}" srcOrd="1" destOrd="0" presId="urn:microsoft.com/office/officeart/2008/layout/LinedList"/>
    <dgm:cxn modelId="{4E592172-893A-4FED-B9F7-1F4D32EC44DF}" type="presParOf" srcId="{7A0F1DC0-866A-44D3-8481-F2AE57833C56}" destId="{B82493DC-FF28-4847-B20B-F7A5DBC49793}" srcOrd="8" destOrd="0" presId="urn:microsoft.com/office/officeart/2008/layout/LinedList"/>
    <dgm:cxn modelId="{963B01E1-A076-49F4-8C74-D853E50F092B}" type="presParOf" srcId="{7A0F1DC0-866A-44D3-8481-F2AE57833C56}" destId="{E6B24913-FA89-4EBB-9219-8272A6152CCA}" srcOrd="9" destOrd="0" presId="urn:microsoft.com/office/officeart/2008/layout/LinedList"/>
    <dgm:cxn modelId="{A95CA549-49DD-4EFB-BE7C-25E0738D7A87}" type="presParOf" srcId="{E6B24913-FA89-4EBB-9219-8272A6152CCA}" destId="{BD463433-26D5-4922-8BBB-0AFD957BD3A9}" srcOrd="0" destOrd="0" presId="urn:microsoft.com/office/officeart/2008/layout/LinedList"/>
    <dgm:cxn modelId="{2BD61822-72D4-47EC-A8C0-95828FA0D17B}" type="presParOf" srcId="{E6B24913-FA89-4EBB-9219-8272A6152CCA}" destId="{18ECB055-DCC4-4489-BFD0-495CEB5193D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CE2354-95DC-4938-9C8E-A9F1EB4F42EC}">
      <dsp:nvSpPr>
        <dsp:cNvPr id="0" name=""/>
        <dsp:cNvSpPr/>
      </dsp:nvSpPr>
      <dsp:spPr>
        <a:xfrm>
          <a:off x="0" y="53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F713E7-C2FD-4AD0-98FF-23807F9096A6}">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Now find out the P and Q. </a:t>
          </a:r>
        </a:p>
      </dsp:txBody>
      <dsp:txXfrm>
        <a:off x="0" y="531"/>
        <a:ext cx="10515600" cy="870055"/>
      </dsp:txXfrm>
    </dsp:sp>
    <dsp:sp modelId="{8E50D0CA-6C05-4100-BB39-CFC232D345C3}">
      <dsp:nvSpPr>
        <dsp:cNvPr id="0" name=""/>
        <dsp:cNvSpPr/>
      </dsp:nvSpPr>
      <dsp:spPr>
        <a:xfrm>
          <a:off x="0" y="87058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FDA829-23D7-4E49-870C-2CE58D7675B9}">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P= the probable chances of success and Q= the possibility of failure. As mentioned in the above question p = 80% or 0.8 so, the probability of failure = 1-0.8 = 0.2 (20%)</a:t>
          </a:r>
        </a:p>
      </dsp:txBody>
      <dsp:txXfrm>
        <a:off x="0" y="870586"/>
        <a:ext cx="10515600" cy="870055"/>
      </dsp:txXfrm>
    </dsp:sp>
    <dsp:sp modelId="{825D4A85-B8D9-42AB-9337-BBA0CAC498CA}">
      <dsp:nvSpPr>
        <dsp:cNvPr id="0" name=""/>
        <dsp:cNvSpPr/>
      </dsp:nvSpPr>
      <dsp:spPr>
        <a:xfrm>
          <a:off x="0" y="174064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314DAE-76EB-4B7E-A948-3A5E4776C75E}">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Now let’s do the second part of the formula. Px = 0.86= 0.262144</a:t>
          </a:r>
        </a:p>
      </dsp:txBody>
      <dsp:txXfrm>
        <a:off x="0" y="1740641"/>
        <a:ext cx="10515600" cy="870055"/>
      </dsp:txXfrm>
    </dsp:sp>
    <dsp:sp modelId="{F3128004-B0EC-42FD-8326-0D4B351E1DB6}">
      <dsp:nvSpPr>
        <dsp:cNvPr id="0" name=""/>
        <dsp:cNvSpPr/>
      </dsp:nvSpPr>
      <dsp:spPr>
        <a:xfrm>
          <a:off x="0" y="261069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FFD9E0-8D29-4A2E-BAAC-C449408DB5B8}">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Q(n-x)= 0.2(9-6) = 0.23 = 0.008 (third part of the formula)</a:t>
          </a:r>
        </a:p>
      </dsp:txBody>
      <dsp:txXfrm>
        <a:off x="0" y="2610696"/>
        <a:ext cx="10515600" cy="870055"/>
      </dsp:txXfrm>
    </dsp:sp>
    <dsp:sp modelId="{B82493DC-FF28-4847-B20B-F7A5DBC49793}">
      <dsp:nvSpPr>
        <dsp:cNvPr id="0" name=""/>
        <dsp:cNvSpPr/>
      </dsp:nvSpPr>
      <dsp:spPr>
        <a:xfrm>
          <a:off x="0" y="348075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463433-26D5-4922-8BBB-0AFD957BD3A9}">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Multiply the answer you get from step 3, 5, 6 together</a:t>
          </a:r>
        </a:p>
      </dsp:txBody>
      <dsp:txXfrm>
        <a:off x="0" y="3480751"/>
        <a:ext cx="10515600" cy="87005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11/26/21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11/26/21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11/26/21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mage.slidesharecdn.com/whatisakruskal-wallis-test-140912182719-phpapp01/95/what-is-a-kruskal-wallistest-2-638.jpg?cb=1410546559" TargetMode="External"/><Relationship Id="rId2" Type="http://schemas.openxmlformats.org/officeDocument/2006/relationships/hyperlink" Target="http://sites.utexas.edu/sos/guided/inferential/numeric/onecat/more-than-2/kruskal-walli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phweb.bumc.bu.edu/otlt/MPH-Modules/BS/BS704_Nonparametric/BS704_Nonparametric7.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statisticshowto.datasciencecentral.com/probability-and-statistics/t-test/" TargetMode="External"/><Relationship Id="rId2" Type="http://schemas.openxmlformats.org/officeDocument/2006/relationships/hyperlink" Target="https://www.statisticshowto.datasciencecentral.com/parametric-and-non-parametric-data/" TargetMode="External"/><Relationship Id="rId1" Type="http://schemas.openxmlformats.org/officeDocument/2006/relationships/slideLayout" Target="../slideLayouts/slideLayout2.xml"/><Relationship Id="rId5" Type="http://schemas.openxmlformats.org/officeDocument/2006/relationships/hyperlink" Target="https://www.statisticshowto.datasciencecentral.com/sample/" TargetMode="External"/><Relationship Id="rId4" Type="http://schemas.openxmlformats.org/officeDocument/2006/relationships/hyperlink" Target="https://www.statisticshowto.datasciencecentral.com/what-is-a-popul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content.wisestep.com/advantages-disadvantages-parametric-test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www.toppr.com/guides/business-economics-cs/mathematics-of-finance-and-elementary-probability/random-variables/" TargetMode="External"/><Relationship Id="rId2" Type="http://schemas.openxmlformats.org/officeDocument/2006/relationships/hyperlink" Target="https://www.toppr.com/guides/maths/probability/introduction-to-probability/" TargetMode="External"/><Relationship Id="rId1" Type="http://schemas.openxmlformats.org/officeDocument/2006/relationships/slideLayout" Target="../slideLayouts/slideLayout2.xml"/><Relationship Id="rId5" Type="http://schemas.openxmlformats.org/officeDocument/2006/relationships/hyperlink" Target="https://www.toppr.com/guides/maths/probability/bernoulli-trials-and-binomial-distribution/" TargetMode="External"/><Relationship Id="rId4" Type="http://schemas.openxmlformats.org/officeDocument/2006/relationships/hyperlink" Target="https://www.toppr.com/guides/business-mathematics-and-statistics/theoretical-distributions/binomial-distribution/"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www.toppr.com/guides/biology/why-do-we-fall-ill/disease-manifest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statisticslectures.com/topics/statistics/"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2.gi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phweb.bumc.bu.edu/otlt/mph-modules/bs/bs704_nonparametric/BS704_Nonparametric-TOC.html" TargetMode="External"/><Relationship Id="rId2" Type="http://schemas.openxmlformats.org/officeDocument/2006/relationships/hyperlink" Target="https://newonlinecourses.science.psu.edu/stat414/"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4559523"/>
            <a:ext cx="10515600" cy="1236440"/>
          </a:xfrm>
          <a:noFill/>
        </p:spPr>
        <p:txBody>
          <a:bodyPr anchor="ctr">
            <a:normAutofit/>
          </a:bodyPr>
          <a:lstStyle/>
          <a:p>
            <a:r>
              <a:rPr lang="en-US" sz="3200">
                <a:cs typeface="Calibri Light"/>
              </a:rPr>
              <a:t>Alok Yadav</a:t>
            </a:r>
            <a:endParaRPr lang="en-US" sz="3200"/>
          </a:p>
        </p:txBody>
      </p:sp>
      <p:sp>
        <p:nvSpPr>
          <p:cNvPr id="3" name="Subtitle 2"/>
          <p:cNvSpPr>
            <a:spLocks noGrp="1"/>
          </p:cNvSpPr>
          <p:nvPr>
            <p:ph type="subTitle" idx="1"/>
          </p:nvPr>
        </p:nvSpPr>
        <p:spPr>
          <a:xfrm>
            <a:off x="838200" y="5795963"/>
            <a:ext cx="10515600" cy="560388"/>
          </a:xfrm>
          <a:noFill/>
        </p:spPr>
        <p:txBody>
          <a:bodyPr>
            <a:normAutofit/>
          </a:bodyPr>
          <a:lstStyle/>
          <a:p>
            <a:endParaRPr lang="en-US" sz="1800"/>
          </a:p>
        </p:txBody>
      </p:sp>
      <p:pic>
        <p:nvPicPr>
          <p:cNvPr id="4" name="Picture 4" descr="A screenshot of a cell phone&#10;&#10;Description generated with very high confidence">
            <a:extLst>
              <a:ext uri="{FF2B5EF4-FFF2-40B4-BE49-F238E27FC236}">
                <a16:creationId xmlns:a16="http://schemas.microsoft.com/office/drawing/2014/main" id="{2693B8C6-BA7E-4F85-9DBA-F7A3F8054418}"/>
              </a:ext>
            </a:extLst>
          </p:cNvPr>
          <p:cNvPicPr>
            <a:picLocks noChangeAspect="1"/>
          </p:cNvPicPr>
          <p:nvPr/>
        </p:nvPicPr>
        <p:blipFill rotWithShape="1">
          <a:blip r:embed="rId2"/>
          <a:srcRect t="2310" b="4340"/>
          <a:stretch/>
        </p:blipFill>
        <p:spPr>
          <a:xfrm>
            <a:off x="20" y="1"/>
            <a:ext cx="12191979" cy="4239482"/>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5E14AB-D397-4AFC-9C0F-186353408F3B}"/>
              </a:ext>
            </a:extLst>
          </p:cNvPr>
          <p:cNvSpPr>
            <a:spLocks noGrp="1"/>
          </p:cNvSpPr>
          <p:nvPr>
            <p:ph idx="1"/>
          </p:nvPr>
        </p:nvSpPr>
        <p:spPr/>
        <p:txBody>
          <a:bodyPr vert="horz" lIns="91440" tIns="45720" rIns="91440" bIns="45720" rtlCol="0" anchor="t">
            <a:normAutofit/>
          </a:bodyPr>
          <a:lstStyle/>
          <a:p>
            <a:pPr marL="0" indent="0">
              <a:buNone/>
            </a:pPr>
            <a:r>
              <a:rPr lang="en-US" b="1"/>
              <a:t>Kruskal-Wallis Test</a:t>
            </a:r>
            <a:endParaRPr lang="en-US" b="1">
              <a:cs typeface="Calibri"/>
            </a:endParaRPr>
          </a:p>
          <a:p>
            <a:r>
              <a:rPr lang="en-US">
                <a:ea typeface="+mn-lt"/>
                <a:cs typeface="+mn-lt"/>
                <a:hlinkClick r:id="rId2"/>
              </a:rPr>
              <a:t>http://sites.utexas.edu/sos/guided/inferential/numeric/onecat/more-than-2/kruskal-wallis/</a:t>
            </a:r>
            <a:endParaRPr lang="en-US">
              <a:cs typeface="Calibri"/>
            </a:endParaRPr>
          </a:p>
          <a:p>
            <a:r>
              <a:rPr lang="en-US">
                <a:ea typeface="+mn-lt"/>
                <a:cs typeface="+mn-lt"/>
                <a:hlinkClick r:id="rId3"/>
              </a:rPr>
              <a:t> </a:t>
            </a:r>
            <a:r>
              <a:rPr lang="en-US">
                <a:ea typeface="+mn-lt"/>
                <a:cs typeface="+mn-lt"/>
              </a:rPr>
              <a:t>The non-parametric analogue for a one-way ANOVA test is the Kruskal-Wallis test.</a:t>
            </a:r>
            <a:endParaRPr lang="en-US">
              <a:cs typeface="Calibri"/>
            </a:endParaRPr>
          </a:p>
          <a:p>
            <a:r>
              <a:rPr lang="en-US">
                <a:ea typeface="+mn-lt"/>
                <a:cs typeface="+mn-lt"/>
              </a:rPr>
              <a:t>. Remember that a non-parametric test is used when the distribution is either highly skewed or we are comparing ordinal or rank ordered data.</a:t>
            </a:r>
            <a:endParaRPr lang="en-US">
              <a:cs typeface="Calibri"/>
            </a:endParaRPr>
          </a:p>
          <a:p>
            <a:r>
              <a:rPr lang="en-US">
                <a:ea typeface="+mn-lt"/>
                <a:cs typeface="+mn-lt"/>
              </a:rPr>
              <a:t>Example of a skewed distribution 1 2 3 4 5 6</a:t>
            </a:r>
            <a:endParaRPr lang="en-US">
              <a:cs typeface="Calibri"/>
            </a:endParaRPr>
          </a:p>
          <a:p>
            <a:endParaRPr lang="en-US">
              <a:cs typeface="Calibri"/>
            </a:endParaRPr>
          </a:p>
        </p:txBody>
      </p:sp>
      <p:sp>
        <p:nvSpPr>
          <p:cNvPr id="5" name="TextBox 4">
            <a:extLst>
              <a:ext uri="{FF2B5EF4-FFF2-40B4-BE49-F238E27FC236}">
                <a16:creationId xmlns:a16="http://schemas.microsoft.com/office/drawing/2014/main" id="{A8AEAD5A-C36A-46C1-9FAE-36BDF5B731C5}"/>
              </a:ext>
            </a:extLst>
          </p:cNvPr>
          <p:cNvSpPr txBox="1"/>
          <p:nvPr/>
        </p:nvSpPr>
        <p:spPr>
          <a:xfrm>
            <a:off x="833783" y="668958"/>
            <a:ext cx="2743200" cy="369332"/>
          </a:xfrm>
          <a:prstGeom prst="rect">
            <a:avLst/>
          </a:prstGeom>
          <a:solidFill>
            <a:srgbClr val="ED7D3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cs typeface="Calibri"/>
              </a:rPr>
              <a:t>More than two Groups</a:t>
            </a:r>
            <a:endParaRPr lang="en-US"/>
          </a:p>
        </p:txBody>
      </p:sp>
    </p:spTree>
    <p:extLst>
      <p:ext uri="{BB962C8B-B14F-4D97-AF65-F5344CB8AC3E}">
        <p14:creationId xmlns:p14="http://schemas.microsoft.com/office/powerpoint/2010/main" val="2200182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A821AAD2-91A8-4640-9268-55305E6925AD}"/>
              </a:ext>
            </a:extLst>
          </p:cNvPr>
          <p:cNvPicPr>
            <a:picLocks noGrp="1" noChangeAspect="1"/>
          </p:cNvPicPr>
          <p:nvPr>
            <p:ph idx="1"/>
          </p:nvPr>
        </p:nvPicPr>
        <p:blipFill rotWithShape="1">
          <a:blip r:embed="rId2"/>
          <a:srcRect l="1298" r="925" b="1"/>
          <a:stretch/>
        </p:blipFill>
        <p:spPr>
          <a:xfrm>
            <a:off x="20" y="10"/>
            <a:ext cx="12191980" cy="6857990"/>
          </a:xfrm>
          <a:prstGeom prst="rect">
            <a:avLst/>
          </a:prstGeom>
        </p:spPr>
      </p:pic>
    </p:spTree>
    <p:extLst>
      <p:ext uri="{BB962C8B-B14F-4D97-AF65-F5344CB8AC3E}">
        <p14:creationId xmlns:p14="http://schemas.microsoft.com/office/powerpoint/2010/main" val="3141644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8B092DFB-48AF-4397-BEC1-91A34B0FFC2B}"/>
              </a:ext>
            </a:extLst>
          </p:cNvPr>
          <p:cNvPicPr>
            <a:picLocks noGrp="1" noChangeAspect="1"/>
          </p:cNvPicPr>
          <p:nvPr>
            <p:ph idx="1"/>
          </p:nvPr>
        </p:nvPicPr>
        <p:blipFill>
          <a:blip r:embed="rId2"/>
          <a:stretch>
            <a:fillRect/>
          </a:stretch>
        </p:blipFill>
        <p:spPr>
          <a:xfrm>
            <a:off x="1938487" y="643466"/>
            <a:ext cx="8315026" cy="5571067"/>
          </a:xfrm>
          <a:prstGeom prst="rect">
            <a:avLst/>
          </a:prstGeom>
        </p:spPr>
      </p:pic>
    </p:spTree>
    <p:extLst>
      <p:ext uri="{BB962C8B-B14F-4D97-AF65-F5344CB8AC3E}">
        <p14:creationId xmlns:p14="http://schemas.microsoft.com/office/powerpoint/2010/main" val="1925026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C01DDFB7-EFD3-49AC-A7CA-394C4C4DC474}"/>
              </a:ext>
            </a:extLst>
          </p:cNvPr>
          <p:cNvPicPr>
            <a:picLocks noGrp="1" noChangeAspect="1"/>
          </p:cNvPicPr>
          <p:nvPr>
            <p:ph idx="1"/>
          </p:nvPr>
        </p:nvPicPr>
        <p:blipFill>
          <a:blip r:embed="rId2"/>
          <a:stretch>
            <a:fillRect/>
          </a:stretch>
        </p:blipFill>
        <p:spPr>
          <a:xfrm>
            <a:off x="2209914" y="100342"/>
            <a:ext cx="6895152" cy="6464809"/>
          </a:xfrm>
        </p:spPr>
      </p:pic>
    </p:spTree>
    <p:extLst>
      <p:ext uri="{BB962C8B-B14F-4D97-AF65-F5344CB8AC3E}">
        <p14:creationId xmlns:p14="http://schemas.microsoft.com/office/powerpoint/2010/main" val="2829835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A2E39371-EBF9-4E8F-B8C0-C44A08837262}"/>
              </a:ext>
            </a:extLst>
          </p:cNvPr>
          <p:cNvPicPr>
            <a:picLocks noGrp="1" noChangeAspect="1"/>
          </p:cNvPicPr>
          <p:nvPr>
            <p:ph idx="1"/>
          </p:nvPr>
        </p:nvPicPr>
        <p:blipFill>
          <a:blip r:embed="rId2"/>
          <a:stretch>
            <a:fillRect/>
          </a:stretch>
        </p:blipFill>
        <p:spPr>
          <a:xfrm>
            <a:off x="1394677" y="643466"/>
            <a:ext cx="9402645" cy="5571067"/>
          </a:xfrm>
          <a:prstGeom prst="rect">
            <a:avLst/>
          </a:prstGeom>
        </p:spPr>
      </p:pic>
    </p:spTree>
    <p:extLst>
      <p:ext uri="{BB962C8B-B14F-4D97-AF65-F5344CB8AC3E}">
        <p14:creationId xmlns:p14="http://schemas.microsoft.com/office/powerpoint/2010/main" val="3345127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5CD2CC47-B805-463A-922B-296593BCE7FA}"/>
              </a:ext>
            </a:extLst>
          </p:cNvPr>
          <p:cNvPicPr>
            <a:picLocks noGrp="1" noChangeAspect="1"/>
          </p:cNvPicPr>
          <p:nvPr>
            <p:ph idx="1"/>
          </p:nvPr>
        </p:nvPicPr>
        <p:blipFill>
          <a:blip r:embed="rId2"/>
          <a:stretch>
            <a:fillRect/>
          </a:stretch>
        </p:blipFill>
        <p:spPr>
          <a:xfrm>
            <a:off x="1254425" y="352500"/>
            <a:ext cx="8964283" cy="6291172"/>
          </a:xfrm>
        </p:spPr>
      </p:pic>
    </p:spTree>
    <p:extLst>
      <p:ext uri="{BB962C8B-B14F-4D97-AF65-F5344CB8AC3E}">
        <p14:creationId xmlns:p14="http://schemas.microsoft.com/office/powerpoint/2010/main" val="1942794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C70F7-9DA8-42F7-B500-4E0D184F71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B9F5836-D45D-44B7-A054-08F383AFB8D2}"/>
              </a:ext>
            </a:extLst>
          </p:cNvPr>
          <p:cNvSpPr>
            <a:spLocks noGrp="1"/>
          </p:cNvSpPr>
          <p:nvPr>
            <p:ph idx="1"/>
          </p:nvPr>
        </p:nvSpPr>
        <p:spPr/>
        <p:txBody>
          <a:bodyPr vert="horz" lIns="91440" tIns="45720" rIns="91440" bIns="45720" rtlCol="0" anchor="t">
            <a:normAutofit/>
          </a:bodyPr>
          <a:lstStyle/>
          <a:p>
            <a:r>
              <a:rPr lang="en-US">
                <a:ea typeface="+mn-lt"/>
                <a:cs typeface="+mn-lt"/>
                <a:hlinkClick r:id="rId2"/>
              </a:rPr>
              <a:t>http://sphweb.bumc.bu.edu/otlt/MPH-Modules/BS/BS704_Nonparametric/BS704_Nonparametric7.html</a:t>
            </a:r>
            <a:endParaRPr lang="en-US"/>
          </a:p>
        </p:txBody>
      </p:sp>
    </p:spTree>
    <p:extLst>
      <p:ext uri="{BB962C8B-B14F-4D97-AF65-F5344CB8AC3E}">
        <p14:creationId xmlns:p14="http://schemas.microsoft.com/office/powerpoint/2010/main" val="1699070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E7EA65-6159-486F-8C96-34B518931CC7}"/>
              </a:ext>
            </a:extLst>
          </p:cNvPr>
          <p:cNvSpPr>
            <a:spLocks noGrp="1"/>
          </p:cNvSpPr>
          <p:nvPr>
            <p:ph idx="1"/>
          </p:nvPr>
        </p:nvSpPr>
        <p:spPr>
          <a:xfrm>
            <a:off x="838200" y="790456"/>
            <a:ext cx="10515600" cy="5832205"/>
          </a:xfrm>
        </p:spPr>
        <p:txBody>
          <a:bodyPr vert="horz" lIns="91440" tIns="45720" rIns="91440" bIns="45720" rtlCol="0" anchor="t">
            <a:normAutofit/>
          </a:bodyPr>
          <a:lstStyle/>
          <a:p>
            <a:pPr marL="0" indent="0">
              <a:buNone/>
            </a:pPr>
            <a:r>
              <a:rPr lang="en-US" b="1"/>
              <a:t>Which Non Parametric Tests To Apply When:</a:t>
            </a:r>
            <a:endParaRPr lang="en-US" b="1">
              <a:cs typeface="Calibri"/>
            </a:endParaRPr>
          </a:p>
          <a:p>
            <a:pPr marL="0" indent="0">
              <a:buNone/>
            </a:pPr>
            <a:r>
              <a:rPr lang="en-US">
                <a:ea typeface="+mn-lt"/>
                <a:cs typeface="+mn-lt"/>
              </a:rPr>
              <a:t>While dealing with hypothesis testing, we come across situations where nothing can be assumed about the population distribution, or when the data is not present in representable numerical form (ordinal or nominal data).</a:t>
            </a:r>
          </a:p>
          <a:p>
            <a:pPr marL="0" indent="0">
              <a:buNone/>
            </a:pPr>
            <a:r>
              <a:rPr lang="en-US">
                <a:ea typeface="+mn-lt"/>
                <a:cs typeface="+mn-lt"/>
              </a:rPr>
              <a:t> In such situations, the basic assumptions for the parametric tests don’t hold true and non parametric tests are used.</a:t>
            </a:r>
            <a:endParaRPr lang="en-US">
              <a:cs typeface="Calibri"/>
            </a:endParaRPr>
          </a:p>
          <a:p>
            <a:pPr marL="0" indent="0">
              <a:buNone/>
            </a:pPr>
            <a:r>
              <a:rPr lang="en-US">
                <a:ea typeface="+mn-lt"/>
                <a:cs typeface="+mn-lt"/>
              </a:rPr>
              <a:t>Nonparametric tests take into account fewer assumptions as compared to parametric tests.</a:t>
            </a:r>
          </a:p>
          <a:p>
            <a:pPr marL="0" indent="0">
              <a:buNone/>
            </a:pPr>
            <a:r>
              <a:rPr lang="en-US">
                <a:ea typeface="+mn-lt"/>
                <a:cs typeface="+mn-lt"/>
              </a:rPr>
              <a:t> They don’t assume anything beforehand about the probability distribution of the population and hence are referred to as distribution-free tests. </a:t>
            </a:r>
          </a:p>
          <a:p>
            <a:pPr marL="0" indent="0">
              <a:buNone/>
            </a:pPr>
            <a:r>
              <a:rPr lang="en-US">
                <a:ea typeface="+mn-lt"/>
                <a:cs typeface="+mn-lt"/>
              </a:rPr>
              <a:t>They are readily comprehensible and easy to use.</a:t>
            </a:r>
            <a:endParaRPr lang="en-US">
              <a:cs typeface="Calibri"/>
            </a:endParaRPr>
          </a:p>
          <a:p>
            <a:endParaRPr lang="en-US">
              <a:cs typeface="Calibri"/>
            </a:endParaRPr>
          </a:p>
        </p:txBody>
      </p:sp>
    </p:spTree>
    <p:extLst>
      <p:ext uri="{BB962C8B-B14F-4D97-AF65-F5344CB8AC3E}">
        <p14:creationId xmlns:p14="http://schemas.microsoft.com/office/powerpoint/2010/main" val="573250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98F8FE-F0D9-4D09-9C1C-A98F3CB39BD5}"/>
              </a:ext>
            </a:extLst>
          </p:cNvPr>
          <p:cNvSpPr>
            <a:spLocks noGrp="1"/>
          </p:cNvSpPr>
          <p:nvPr>
            <p:ph idx="1"/>
          </p:nvPr>
        </p:nvSpPr>
        <p:spPr>
          <a:xfrm>
            <a:off x="838200" y="1121135"/>
            <a:ext cx="10515600" cy="5055828"/>
          </a:xfrm>
        </p:spPr>
        <p:txBody>
          <a:bodyPr vert="horz" lIns="91440" tIns="45720" rIns="91440" bIns="45720" rtlCol="0" anchor="t">
            <a:normAutofit/>
          </a:bodyPr>
          <a:lstStyle/>
          <a:p>
            <a:pPr marL="0" indent="0">
              <a:buNone/>
            </a:pPr>
            <a:r>
              <a:rPr lang="en-US">
                <a:ea typeface="+mn-lt"/>
                <a:cs typeface="+mn-lt"/>
              </a:rPr>
              <a:t>The hypotheses which can be tested using nonparametric tests are:</a:t>
            </a:r>
            <a:endParaRPr lang="en-US">
              <a:cs typeface="Calibri" panose="020F0502020204030204"/>
            </a:endParaRPr>
          </a:p>
          <a:p>
            <a:r>
              <a:rPr lang="en-US">
                <a:ea typeface="+mn-lt"/>
                <a:cs typeface="+mn-lt"/>
              </a:rPr>
              <a:t>Testing whether two independent samples come from identical populations</a:t>
            </a:r>
            <a:endParaRPr lang="en-US"/>
          </a:p>
          <a:p>
            <a:r>
              <a:rPr lang="en-US">
                <a:ea typeface="+mn-lt"/>
                <a:cs typeface="+mn-lt"/>
              </a:rPr>
              <a:t>Testing whether the samples are drawn from populations having an identical median</a:t>
            </a:r>
            <a:endParaRPr lang="en-US"/>
          </a:p>
          <a:p>
            <a:r>
              <a:rPr lang="en-US">
                <a:ea typeface="+mn-lt"/>
                <a:cs typeface="+mn-lt"/>
              </a:rPr>
              <a:t>Testing the randomness of one sample or two samples</a:t>
            </a:r>
            <a:endParaRPr lang="en-US"/>
          </a:p>
          <a:p>
            <a:r>
              <a:rPr lang="en-US">
                <a:ea typeface="+mn-lt"/>
                <a:cs typeface="+mn-lt"/>
              </a:rPr>
              <a:t>To test if a sample comes from specified theoretical distribution</a:t>
            </a:r>
            <a:endParaRPr lang="en-US"/>
          </a:p>
          <a:p>
            <a:endParaRPr lang="en-US">
              <a:cs typeface="Calibri"/>
            </a:endParaRPr>
          </a:p>
        </p:txBody>
      </p:sp>
    </p:spTree>
    <p:extLst>
      <p:ext uri="{BB962C8B-B14F-4D97-AF65-F5344CB8AC3E}">
        <p14:creationId xmlns:p14="http://schemas.microsoft.com/office/powerpoint/2010/main" val="2130431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A4FAC-1F77-42A7-9316-1A5196AE84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5AB2F2-7F5C-4981-A233-CCFCE9389881}"/>
              </a:ext>
            </a:extLst>
          </p:cNvPr>
          <p:cNvSpPr>
            <a:spLocks noGrp="1"/>
          </p:cNvSpPr>
          <p:nvPr>
            <p:ph idx="1"/>
          </p:nvPr>
        </p:nvSpPr>
        <p:spPr/>
        <p:txBody>
          <a:bodyPr vert="horz" lIns="91440" tIns="45720" rIns="91440" bIns="45720" rtlCol="0" anchor="t">
            <a:normAutofit/>
          </a:bodyPr>
          <a:lstStyle/>
          <a:p>
            <a:r>
              <a:rPr lang="en-US">
                <a:ea typeface="+mn-lt"/>
                <a:cs typeface="+mn-lt"/>
              </a:rPr>
              <a:t>The Mann-Whitney U test is the </a:t>
            </a:r>
            <a:r>
              <a:rPr lang="en-US">
                <a:ea typeface="+mn-lt"/>
                <a:cs typeface="+mn-lt"/>
                <a:hlinkClick r:id="rId2"/>
              </a:rPr>
              <a:t>nonparametric </a:t>
            </a:r>
            <a:r>
              <a:rPr lang="en-US">
                <a:ea typeface="+mn-lt"/>
                <a:cs typeface="+mn-lt"/>
              </a:rPr>
              <a:t>equivalent of the two sample t-test.</a:t>
            </a:r>
            <a:endParaRPr lang="en-US"/>
          </a:p>
          <a:p>
            <a:r>
              <a:rPr lang="en-US">
                <a:ea typeface="+mn-lt"/>
                <a:cs typeface="+mn-lt"/>
              </a:rPr>
              <a:t> While the </a:t>
            </a:r>
            <a:r>
              <a:rPr lang="en-US">
                <a:ea typeface="+mn-lt"/>
                <a:cs typeface="+mn-lt"/>
                <a:hlinkClick r:id="rId3"/>
              </a:rPr>
              <a:t>t-test</a:t>
            </a:r>
            <a:r>
              <a:rPr lang="en-US">
                <a:ea typeface="+mn-lt"/>
                <a:cs typeface="+mn-lt"/>
              </a:rPr>
              <a:t> makes an assumption about the distribution of a </a:t>
            </a:r>
            <a:r>
              <a:rPr lang="en-US">
                <a:ea typeface="+mn-lt"/>
                <a:cs typeface="+mn-lt"/>
                <a:hlinkClick r:id="rId4"/>
              </a:rPr>
              <a:t>population</a:t>
            </a:r>
            <a:r>
              <a:rPr lang="en-US">
                <a:ea typeface="+mn-lt"/>
                <a:cs typeface="+mn-lt"/>
              </a:rPr>
              <a:t> (i.e. that the </a:t>
            </a:r>
            <a:r>
              <a:rPr lang="en-US">
                <a:ea typeface="+mn-lt"/>
                <a:cs typeface="+mn-lt"/>
                <a:hlinkClick r:id="rId5"/>
              </a:rPr>
              <a:t>sample </a:t>
            </a:r>
            <a:r>
              <a:rPr lang="en-US">
                <a:ea typeface="+mn-lt"/>
                <a:cs typeface="+mn-lt"/>
              </a:rPr>
              <a:t>came from a t-distributed population), the Mann Whitney U Test makes no such assumption.</a:t>
            </a:r>
            <a:endParaRPr lang="en-US"/>
          </a:p>
          <a:p>
            <a:endParaRPr lang="en-US">
              <a:cs typeface="Calibri"/>
            </a:endParaRPr>
          </a:p>
        </p:txBody>
      </p:sp>
    </p:spTree>
    <p:extLst>
      <p:ext uri="{BB962C8B-B14F-4D97-AF65-F5344CB8AC3E}">
        <p14:creationId xmlns:p14="http://schemas.microsoft.com/office/powerpoint/2010/main" val="2508088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B15883-A096-4284-934D-24652F8314A5}"/>
              </a:ext>
            </a:extLst>
          </p:cNvPr>
          <p:cNvSpPr>
            <a:spLocks noGrp="1"/>
          </p:cNvSpPr>
          <p:nvPr>
            <p:ph idx="1"/>
          </p:nvPr>
        </p:nvSpPr>
        <p:spPr>
          <a:xfrm>
            <a:off x="838200" y="387890"/>
            <a:ext cx="10515600" cy="5789073"/>
          </a:xfrm>
        </p:spPr>
        <p:txBody>
          <a:bodyPr vert="horz" lIns="91440" tIns="45720" rIns="91440" bIns="45720" rtlCol="0" anchor="t">
            <a:normAutofit lnSpcReduction="10000"/>
          </a:bodyPr>
          <a:lstStyle/>
          <a:p>
            <a:pPr marL="0" indent="0">
              <a:buNone/>
            </a:pPr>
            <a:r>
              <a:rPr lang="en-US">
                <a:ea typeface="+mn-lt"/>
                <a:cs typeface="+mn-lt"/>
              </a:rPr>
              <a:t>A "Statistic" is a measure of a property of a Sample, for example, the Sample Mean or Sample Standard Deviation. </a:t>
            </a:r>
          </a:p>
          <a:p>
            <a:pPr marL="0" indent="0">
              <a:buNone/>
            </a:pPr>
            <a:r>
              <a:rPr lang="en-US">
                <a:ea typeface="+mn-lt"/>
                <a:cs typeface="+mn-lt"/>
              </a:rPr>
              <a:t>The corresponding term for a Population or Process is "Parameter".</a:t>
            </a:r>
            <a:br>
              <a:rPr lang="en-US">
                <a:ea typeface="+mn-lt"/>
                <a:cs typeface="+mn-lt"/>
              </a:rPr>
            </a:br>
            <a:r>
              <a:rPr lang="en-US">
                <a:ea typeface="+mn-lt"/>
                <a:cs typeface="+mn-lt"/>
              </a:rPr>
              <a:t> </a:t>
            </a:r>
            <a:br>
              <a:rPr lang="en-US">
                <a:ea typeface="+mn-lt"/>
                <a:cs typeface="+mn-lt"/>
              </a:rPr>
            </a:br>
            <a:r>
              <a:rPr lang="en-US">
                <a:ea typeface="+mn-lt"/>
                <a:cs typeface="+mn-lt"/>
              </a:rPr>
              <a:t>The most commonly used statistical tests are "Parametric", that is, they require that one or more Parameters meet certain conditions or "assumptions". </a:t>
            </a:r>
          </a:p>
          <a:p>
            <a:pPr marL="0" indent="0">
              <a:buNone/>
            </a:pPr>
            <a:r>
              <a:rPr lang="en-US">
                <a:ea typeface="+mn-lt"/>
                <a:cs typeface="+mn-lt"/>
              </a:rPr>
              <a:t>Most frequently, the assumption is that the Distribution of the Population or Process is roughly</a:t>
            </a:r>
            <a:r>
              <a:rPr lang="en-US" b="1">
                <a:ea typeface="+mn-lt"/>
                <a:cs typeface="+mn-lt"/>
              </a:rPr>
              <a:t> Normal</a:t>
            </a:r>
            <a:r>
              <a:rPr lang="en-US">
                <a:ea typeface="+mn-lt"/>
                <a:cs typeface="+mn-lt"/>
              </a:rPr>
              <a:t>. </a:t>
            </a:r>
          </a:p>
          <a:p>
            <a:pPr marL="0" indent="0">
              <a:buNone/>
            </a:pPr>
            <a:r>
              <a:rPr lang="en-US">
                <a:ea typeface="+mn-lt"/>
                <a:cs typeface="+mn-lt"/>
              </a:rPr>
              <a:t>Roughly equal Variance is also a common assumption.</a:t>
            </a:r>
            <a:br>
              <a:rPr lang="en-US">
                <a:ea typeface="+mn-lt"/>
                <a:cs typeface="+mn-lt"/>
              </a:rPr>
            </a:br>
            <a:r>
              <a:rPr lang="en-US">
                <a:ea typeface="+mn-lt"/>
                <a:cs typeface="+mn-lt"/>
              </a:rPr>
              <a:t> </a:t>
            </a:r>
            <a:br>
              <a:rPr lang="en-US">
                <a:ea typeface="+mn-lt"/>
                <a:cs typeface="+mn-lt"/>
              </a:rPr>
            </a:br>
            <a:r>
              <a:rPr lang="en-US">
                <a:ea typeface="+mn-lt"/>
                <a:cs typeface="+mn-lt"/>
              </a:rPr>
              <a:t>If these conditions are not met, the Parametric test cannot be used, and a Nonparametric test must be used instead. This table shows the Nonparametric test that can be used in place of several common Parametric tests.</a:t>
            </a:r>
            <a:endParaRPr lang="en-US">
              <a:cs typeface="Calibri" panose="020F0502020204030204"/>
            </a:endParaRPr>
          </a:p>
        </p:txBody>
      </p:sp>
    </p:spTree>
    <p:extLst>
      <p:ext uri="{BB962C8B-B14F-4D97-AF65-F5344CB8AC3E}">
        <p14:creationId xmlns:p14="http://schemas.microsoft.com/office/powerpoint/2010/main" val="3466847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34916B-C74B-49AC-A749-65FA3C9D5F26}"/>
              </a:ext>
            </a:extLst>
          </p:cNvPr>
          <p:cNvSpPr>
            <a:spLocks noGrp="1"/>
          </p:cNvSpPr>
          <p:nvPr>
            <p:ph idx="1"/>
          </p:nvPr>
        </p:nvSpPr>
        <p:spPr>
          <a:xfrm>
            <a:off x="921327" y="1396134"/>
            <a:ext cx="10515600" cy="4351338"/>
          </a:xfrm>
        </p:spPr>
        <p:txBody>
          <a:bodyPr vert="horz" lIns="91440" tIns="45720" rIns="91440" bIns="45720" rtlCol="0" anchor="t">
            <a:normAutofit/>
          </a:bodyPr>
          <a:lstStyle/>
          <a:p>
            <a:pPr marL="0" indent="0">
              <a:buNone/>
            </a:pPr>
            <a:r>
              <a:rPr lang="en-US" b="1" u="sng"/>
              <a:t>Null Hypothesis for the Test:</a:t>
            </a:r>
            <a:endParaRPr lang="en-US" b="1" u="sng">
              <a:cs typeface="Calibri" panose="020F0502020204030204"/>
            </a:endParaRPr>
          </a:p>
          <a:p>
            <a:r>
              <a:rPr lang="en-US">
                <a:ea typeface="+mn-lt"/>
                <a:cs typeface="+mn-lt"/>
              </a:rPr>
              <a:t>The test compares two populations.</a:t>
            </a:r>
          </a:p>
          <a:p>
            <a:r>
              <a:rPr lang="en-US">
                <a:ea typeface="+mn-lt"/>
                <a:cs typeface="+mn-lt"/>
              </a:rPr>
              <a:t> The null hypothesis for the test is that</a:t>
            </a:r>
            <a:r>
              <a:rPr lang="en-US" i="1">
                <a:ea typeface="+mn-lt"/>
                <a:cs typeface="+mn-lt"/>
              </a:rPr>
              <a:t> the probability is 50% that a randomly drawn member of the first population will exceed a member of the second population.</a:t>
            </a:r>
            <a:endParaRPr lang="en-US">
              <a:ea typeface="+mn-lt"/>
              <a:cs typeface="+mn-lt"/>
            </a:endParaRPr>
          </a:p>
          <a:p>
            <a:pPr marL="0" indent="0">
              <a:buNone/>
            </a:pPr>
            <a:r>
              <a:rPr lang="en-US" b="1" u="sng">
                <a:ea typeface="+mn-lt"/>
                <a:cs typeface="+mn-lt"/>
              </a:rPr>
              <a:t>Alternate Hypothesis:</a:t>
            </a:r>
            <a:endParaRPr lang="en-US" b="1" i="1" u="sng">
              <a:ea typeface="+mn-lt"/>
              <a:cs typeface="+mn-lt"/>
            </a:endParaRPr>
          </a:p>
          <a:p>
            <a:r>
              <a:rPr lang="en-US">
                <a:ea typeface="+mn-lt"/>
                <a:cs typeface="+mn-lt"/>
              </a:rPr>
              <a:t> An alternate null hypothesis is that the two samples come from the same population (i.e. that they both have the same median).</a:t>
            </a:r>
            <a:endParaRPr lang="en-US">
              <a:cs typeface="Calibri"/>
            </a:endParaRPr>
          </a:p>
          <a:p>
            <a:endParaRPr lang="en-US">
              <a:cs typeface="Calibri"/>
            </a:endParaRPr>
          </a:p>
        </p:txBody>
      </p:sp>
    </p:spTree>
    <p:extLst>
      <p:ext uri="{BB962C8B-B14F-4D97-AF65-F5344CB8AC3E}">
        <p14:creationId xmlns:p14="http://schemas.microsoft.com/office/powerpoint/2010/main" val="2458774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A8E755-D112-471E-B3CC-8DB496FC5DF7}"/>
              </a:ext>
            </a:extLst>
          </p:cNvPr>
          <p:cNvSpPr>
            <a:spLocks noGrp="1"/>
          </p:cNvSpPr>
          <p:nvPr>
            <p:ph idx="1"/>
          </p:nvPr>
        </p:nvSpPr>
        <p:spPr>
          <a:xfrm>
            <a:off x="751936" y="891097"/>
            <a:ext cx="10515600" cy="4351338"/>
          </a:xfrm>
          <a:solidFill>
            <a:schemeClr val="accent1">
              <a:lumMod val="40000"/>
              <a:lumOff val="60000"/>
            </a:schemeClr>
          </a:solidFill>
          <a:ln>
            <a:solidFill>
              <a:schemeClr val="accent1">
                <a:lumMod val="60000"/>
                <a:lumOff val="40000"/>
              </a:schemeClr>
            </a:solidFill>
          </a:ln>
        </p:spPr>
        <p:txBody>
          <a:bodyPr vert="horz" lIns="91440" tIns="45720" rIns="91440" bIns="45720" rtlCol="0" anchor="t">
            <a:normAutofit/>
          </a:bodyPr>
          <a:lstStyle/>
          <a:p>
            <a:pPr marL="0" indent="0">
              <a:buNone/>
            </a:pPr>
            <a:r>
              <a:rPr lang="en-US" b="1"/>
              <a:t>MANN-WHITNEY U TEST (Wilcoxon rank sum test):</a:t>
            </a:r>
            <a:endParaRPr lang="en-US">
              <a:cs typeface="Calibri" panose="020F0502020204030204"/>
            </a:endParaRPr>
          </a:p>
          <a:p>
            <a:pPr marL="0" indent="0">
              <a:buNone/>
            </a:pPr>
            <a:r>
              <a:rPr lang="en-US">
                <a:ea typeface="+mn-lt"/>
                <a:cs typeface="+mn-lt"/>
              </a:rPr>
              <a:t>Mann-Whitney U test uses the ranks assigned to the sample observations to determine whether two samples come from the identical population.</a:t>
            </a:r>
          </a:p>
          <a:p>
            <a:pPr marL="0" indent="0">
              <a:buNone/>
            </a:pPr>
            <a:r>
              <a:rPr lang="en-US">
                <a:ea typeface="+mn-lt"/>
                <a:cs typeface="+mn-lt"/>
              </a:rPr>
              <a:t> In this test, we assume that the samples are independent and the observations are at least ordinal for the sake of ranking. </a:t>
            </a:r>
          </a:p>
          <a:p>
            <a:pPr marL="0" indent="0">
              <a:buNone/>
            </a:pPr>
            <a:r>
              <a:rPr lang="en-US">
                <a:ea typeface="+mn-lt"/>
                <a:cs typeface="+mn-lt"/>
              </a:rPr>
              <a:t>If the samples are drawn from identical populations then it can be assumed that the mean of ranks assigned to both the samples is more or less the same.</a:t>
            </a:r>
            <a:endParaRPr lang="en-US">
              <a:cs typeface="Calibri"/>
            </a:endParaRPr>
          </a:p>
          <a:p>
            <a:endParaRPr lang="en-US">
              <a:cs typeface="Calibri"/>
            </a:endParaRPr>
          </a:p>
        </p:txBody>
      </p:sp>
    </p:spTree>
    <p:extLst>
      <p:ext uri="{BB962C8B-B14F-4D97-AF65-F5344CB8AC3E}">
        <p14:creationId xmlns:p14="http://schemas.microsoft.com/office/powerpoint/2010/main" val="872541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close up of text on a whiteboard&#10;&#10;Description generated with very high confidence">
            <a:extLst>
              <a:ext uri="{FF2B5EF4-FFF2-40B4-BE49-F238E27FC236}">
                <a16:creationId xmlns:a16="http://schemas.microsoft.com/office/drawing/2014/main" id="{7F7DFECA-6232-4840-85BC-0954F4C8212C}"/>
              </a:ext>
            </a:extLst>
          </p:cNvPr>
          <p:cNvPicPr>
            <a:picLocks noGrp="1" noChangeAspect="1"/>
          </p:cNvPicPr>
          <p:nvPr>
            <p:ph idx="1"/>
          </p:nvPr>
        </p:nvPicPr>
        <p:blipFill>
          <a:blip r:embed="rId2"/>
          <a:stretch>
            <a:fillRect/>
          </a:stretch>
        </p:blipFill>
        <p:spPr>
          <a:xfrm>
            <a:off x="1031394" y="643466"/>
            <a:ext cx="10129212" cy="5571067"/>
          </a:xfrm>
          <a:prstGeom prst="rect">
            <a:avLst/>
          </a:prstGeom>
        </p:spPr>
      </p:pic>
    </p:spTree>
    <p:extLst>
      <p:ext uri="{BB962C8B-B14F-4D97-AF65-F5344CB8AC3E}">
        <p14:creationId xmlns:p14="http://schemas.microsoft.com/office/powerpoint/2010/main" val="1973356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close up of text on a whiteboard&#10;&#10;Description generated with very high confidence">
            <a:extLst>
              <a:ext uri="{FF2B5EF4-FFF2-40B4-BE49-F238E27FC236}">
                <a16:creationId xmlns:a16="http://schemas.microsoft.com/office/drawing/2014/main" id="{5F268F62-E489-4205-B4EF-3C2FC229C1A7}"/>
              </a:ext>
            </a:extLst>
          </p:cNvPr>
          <p:cNvPicPr>
            <a:picLocks noGrp="1" noChangeAspect="1"/>
          </p:cNvPicPr>
          <p:nvPr>
            <p:ph idx="1"/>
          </p:nvPr>
        </p:nvPicPr>
        <p:blipFill>
          <a:blip r:embed="rId2"/>
          <a:stretch>
            <a:fillRect/>
          </a:stretch>
        </p:blipFill>
        <p:spPr>
          <a:xfrm>
            <a:off x="1922916" y="643466"/>
            <a:ext cx="8346167" cy="5571067"/>
          </a:xfrm>
          <a:prstGeom prst="rect">
            <a:avLst/>
          </a:prstGeom>
        </p:spPr>
      </p:pic>
    </p:spTree>
    <p:extLst>
      <p:ext uri="{BB962C8B-B14F-4D97-AF65-F5344CB8AC3E}">
        <p14:creationId xmlns:p14="http://schemas.microsoft.com/office/powerpoint/2010/main" val="3371332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3" descr="A picture containing object, photo, white, different&#10;&#10;Description generated with very high confidence">
            <a:extLst>
              <a:ext uri="{FF2B5EF4-FFF2-40B4-BE49-F238E27FC236}">
                <a16:creationId xmlns:a16="http://schemas.microsoft.com/office/drawing/2014/main" id="{5925B789-684F-47CE-A140-C2344192E36E}"/>
              </a:ext>
            </a:extLst>
          </p:cNvPr>
          <p:cNvPicPr>
            <a:picLocks noGrp="1" noChangeAspect="1"/>
          </p:cNvPicPr>
          <p:nvPr>
            <p:ph idx="1"/>
          </p:nvPr>
        </p:nvPicPr>
        <p:blipFill>
          <a:blip r:embed="rId2"/>
          <a:stretch>
            <a:fillRect/>
          </a:stretch>
        </p:blipFill>
        <p:spPr>
          <a:xfrm>
            <a:off x="1105349" y="3149795"/>
            <a:ext cx="981075" cy="3543300"/>
          </a:xfrm>
        </p:spPr>
      </p:pic>
      <p:pic>
        <p:nvPicPr>
          <p:cNvPr id="15" name="Picture 15" descr="A picture containing photo, large, white, different&#10;&#10;Description generated with very high confidence">
            <a:extLst>
              <a:ext uri="{FF2B5EF4-FFF2-40B4-BE49-F238E27FC236}">
                <a16:creationId xmlns:a16="http://schemas.microsoft.com/office/drawing/2014/main" id="{2667D3A9-F653-499E-8EE5-34B0A857347B}"/>
              </a:ext>
            </a:extLst>
          </p:cNvPr>
          <p:cNvPicPr>
            <a:picLocks noChangeAspect="1"/>
          </p:cNvPicPr>
          <p:nvPr/>
        </p:nvPicPr>
        <p:blipFill>
          <a:blip r:embed="rId3"/>
          <a:stretch>
            <a:fillRect/>
          </a:stretch>
        </p:blipFill>
        <p:spPr>
          <a:xfrm>
            <a:off x="3113956" y="3243623"/>
            <a:ext cx="1162050" cy="3533775"/>
          </a:xfrm>
          <a:prstGeom prst="rect">
            <a:avLst/>
          </a:prstGeom>
        </p:spPr>
      </p:pic>
      <p:pic>
        <p:nvPicPr>
          <p:cNvPr id="17" name="Picture 17" descr="A close up of text on a whiteboard&#10;&#10;Description generated with very high confidence">
            <a:extLst>
              <a:ext uri="{FF2B5EF4-FFF2-40B4-BE49-F238E27FC236}">
                <a16:creationId xmlns:a16="http://schemas.microsoft.com/office/drawing/2014/main" id="{A673C562-7081-4A44-96EF-01C20DD7F3AB}"/>
              </a:ext>
            </a:extLst>
          </p:cNvPr>
          <p:cNvPicPr>
            <a:picLocks noChangeAspect="1"/>
          </p:cNvPicPr>
          <p:nvPr/>
        </p:nvPicPr>
        <p:blipFill>
          <a:blip r:embed="rId4"/>
          <a:stretch>
            <a:fillRect/>
          </a:stretch>
        </p:blipFill>
        <p:spPr>
          <a:xfrm>
            <a:off x="762000" y="207909"/>
            <a:ext cx="4698520" cy="2588264"/>
          </a:xfrm>
          <a:prstGeom prst="rect">
            <a:avLst/>
          </a:prstGeom>
        </p:spPr>
      </p:pic>
      <p:pic>
        <p:nvPicPr>
          <p:cNvPr id="19" name="Picture 19" descr="A close up of text on a whiteboard&#10;&#10;Description generated with very high confidence">
            <a:extLst>
              <a:ext uri="{FF2B5EF4-FFF2-40B4-BE49-F238E27FC236}">
                <a16:creationId xmlns:a16="http://schemas.microsoft.com/office/drawing/2014/main" id="{18738459-F4EA-4B6A-BB72-0ED3498EA14D}"/>
              </a:ext>
            </a:extLst>
          </p:cNvPr>
          <p:cNvPicPr>
            <a:picLocks noChangeAspect="1"/>
          </p:cNvPicPr>
          <p:nvPr/>
        </p:nvPicPr>
        <p:blipFill>
          <a:blip r:embed="rId5"/>
          <a:stretch>
            <a:fillRect/>
          </a:stretch>
        </p:blipFill>
        <p:spPr>
          <a:xfrm>
            <a:off x="5730815" y="3247910"/>
            <a:ext cx="5949350" cy="3352671"/>
          </a:xfrm>
          <a:prstGeom prst="rect">
            <a:avLst/>
          </a:prstGeom>
        </p:spPr>
      </p:pic>
    </p:spTree>
    <p:extLst>
      <p:ext uri="{BB962C8B-B14F-4D97-AF65-F5344CB8AC3E}">
        <p14:creationId xmlns:p14="http://schemas.microsoft.com/office/powerpoint/2010/main" val="2009883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text on a whiteboard&#10;&#10;Description generated with high confidence">
            <a:extLst>
              <a:ext uri="{FF2B5EF4-FFF2-40B4-BE49-F238E27FC236}">
                <a16:creationId xmlns:a16="http://schemas.microsoft.com/office/drawing/2014/main" id="{3A6516CC-94D3-46B7-9D2F-F9062728499A}"/>
              </a:ext>
            </a:extLst>
          </p:cNvPr>
          <p:cNvPicPr>
            <a:picLocks noGrp="1" noChangeAspect="1"/>
          </p:cNvPicPr>
          <p:nvPr>
            <p:ph idx="1"/>
          </p:nvPr>
        </p:nvPicPr>
        <p:blipFill>
          <a:blip r:embed="rId2"/>
          <a:stretch>
            <a:fillRect/>
          </a:stretch>
        </p:blipFill>
        <p:spPr>
          <a:xfrm>
            <a:off x="2916732" y="759543"/>
            <a:ext cx="6055302" cy="1896340"/>
          </a:xfrm>
        </p:spPr>
      </p:pic>
      <p:pic>
        <p:nvPicPr>
          <p:cNvPr id="6" name="Picture 6" descr="A close up of text on a whiteboard&#10;&#10;Description generated with very high confidence">
            <a:extLst>
              <a:ext uri="{FF2B5EF4-FFF2-40B4-BE49-F238E27FC236}">
                <a16:creationId xmlns:a16="http://schemas.microsoft.com/office/drawing/2014/main" id="{435B360E-289A-454B-86C7-64AFFA67E0C1}"/>
              </a:ext>
            </a:extLst>
          </p:cNvPr>
          <p:cNvPicPr>
            <a:picLocks noChangeAspect="1"/>
          </p:cNvPicPr>
          <p:nvPr/>
        </p:nvPicPr>
        <p:blipFill>
          <a:blip r:embed="rId3"/>
          <a:stretch>
            <a:fillRect/>
          </a:stretch>
        </p:blipFill>
        <p:spPr>
          <a:xfrm>
            <a:off x="836223" y="3485521"/>
            <a:ext cx="2266950" cy="1209675"/>
          </a:xfrm>
          <a:prstGeom prst="rect">
            <a:avLst/>
          </a:prstGeom>
        </p:spPr>
      </p:pic>
      <p:pic>
        <p:nvPicPr>
          <p:cNvPr id="8" name="Picture 8" descr="A picture containing meter&#10;&#10;Description generated with very high confidence">
            <a:extLst>
              <a:ext uri="{FF2B5EF4-FFF2-40B4-BE49-F238E27FC236}">
                <a16:creationId xmlns:a16="http://schemas.microsoft.com/office/drawing/2014/main" id="{0CC06FD5-B51D-4A26-8773-092D5B149B5F}"/>
              </a:ext>
            </a:extLst>
          </p:cNvPr>
          <p:cNvPicPr>
            <a:picLocks noChangeAspect="1"/>
          </p:cNvPicPr>
          <p:nvPr/>
        </p:nvPicPr>
        <p:blipFill>
          <a:blip r:embed="rId4"/>
          <a:stretch>
            <a:fillRect/>
          </a:stretch>
        </p:blipFill>
        <p:spPr>
          <a:xfrm>
            <a:off x="7861359" y="3542221"/>
            <a:ext cx="2637166" cy="1211292"/>
          </a:xfrm>
          <a:prstGeom prst="rect">
            <a:avLst/>
          </a:prstGeom>
        </p:spPr>
      </p:pic>
      <p:pic>
        <p:nvPicPr>
          <p:cNvPr id="10" name="Picture 10" descr="A close up of a whiteboard&#10;&#10;Description generated with high confidence">
            <a:extLst>
              <a:ext uri="{FF2B5EF4-FFF2-40B4-BE49-F238E27FC236}">
                <a16:creationId xmlns:a16="http://schemas.microsoft.com/office/drawing/2014/main" id="{51D7E85C-70A2-4756-AA90-F6702B4D9999}"/>
              </a:ext>
            </a:extLst>
          </p:cNvPr>
          <p:cNvPicPr>
            <a:picLocks noChangeAspect="1"/>
          </p:cNvPicPr>
          <p:nvPr/>
        </p:nvPicPr>
        <p:blipFill>
          <a:blip r:embed="rId5"/>
          <a:stretch>
            <a:fillRect/>
          </a:stretch>
        </p:blipFill>
        <p:spPr>
          <a:xfrm>
            <a:off x="4587875" y="5445125"/>
            <a:ext cx="2573906" cy="1169957"/>
          </a:xfrm>
          <a:prstGeom prst="rect">
            <a:avLst/>
          </a:prstGeom>
        </p:spPr>
      </p:pic>
    </p:spTree>
    <p:extLst>
      <p:ext uri="{BB962C8B-B14F-4D97-AF65-F5344CB8AC3E}">
        <p14:creationId xmlns:p14="http://schemas.microsoft.com/office/powerpoint/2010/main" val="2489693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99563-C182-42B2-8BD5-DC2C7D39AB5E}"/>
              </a:ext>
            </a:extLst>
          </p:cNvPr>
          <p:cNvSpPr>
            <a:spLocks noGrp="1"/>
          </p:cNvSpPr>
          <p:nvPr>
            <p:ph type="title"/>
          </p:nvPr>
        </p:nvSpPr>
        <p:spPr/>
        <p:txBody>
          <a:bodyPr/>
          <a:lstStyle/>
          <a:p>
            <a:endParaRPr lang="en-US"/>
          </a:p>
        </p:txBody>
      </p:sp>
      <p:pic>
        <p:nvPicPr>
          <p:cNvPr id="4" name="Picture 4" descr="A close up of text on a whiteboard&#10;&#10;Description generated with high confidence">
            <a:extLst>
              <a:ext uri="{FF2B5EF4-FFF2-40B4-BE49-F238E27FC236}">
                <a16:creationId xmlns:a16="http://schemas.microsoft.com/office/drawing/2014/main" id="{05EF8364-6870-4C9C-A3B1-4487B07A03CF}"/>
              </a:ext>
            </a:extLst>
          </p:cNvPr>
          <p:cNvPicPr>
            <a:picLocks noGrp="1" noChangeAspect="1"/>
          </p:cNvPicPr>
          <p:nvPr>
            <p:ph idx="1"/>
          </p:nvPr>
        </p:nvPicPr>
        <p:blipFill>
          <a:blip r:embed="rId2"/>
          <a:stretch>
            <a:fillRect/>
          </a:stretch>
        </p:blipFill>
        <p:spPr>
          <a:xfrm>
            <a:off x="4791075" y="3363119"/>
            <a:ext cx="2609850" cy="1276350"/>
          </a:xfrm>
        </p:spPr>
      </p:pic>
    </p:spTree>
    <p:extLst>
      <p:ext uri="{BB962C8B-B14F-4D97-AF65-F5344CB8AC3E}">
        <p14:creationId xmlns:p14="http://schemas.microsoft.com/office/powerpoint/2010/main" val="148458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752B-A5A9-45CF-87BB-E54AD7E38E6C}"/>
              </a:ext>
            </a:extLst>
          </p:cNvPr>
          <p:cNvSpPr>
            <a:spLocks noGrp="1"/>
          </p:cNvSpPr>
          <p:nvPr>
            <p:ph type="title"/>
          </p:nvPr>
        </p:nvSpPr>
        <p:spPr/>
        <p:txBody>
          <a:bodyPr/>
          <a:lstStyle/>
          <a:p>
            <a:endParaRPr lang="en-US"/>
          </a:p>
        </p:txBody>
      </p:sp>
      <p:pic>
        <p:nvPicPr>
          <p:cNvPr id="4" name="Picture 4" descr="A close up of text on a whiteboard&#10;&#10;Description generated with high confidence">
            <a:extLst>
              <a:ext uri="{FF2B5EF4-FFF2-40B4-BE49-F238E27FC236}">
                <a16:creationId xmlns:a16="http://schemas.microsoft.com/office/drawing/2014/main" id="{FD54DC34-31BF-4A3B-98A4-7ECF9940E792}"/>
              </a:ext>
            </a:extLst>
          </p:cNvPr>
          <p:cNvPicPr>
            <a:picLocks noGrp="1" noChangeAspect="1"/>
          </p:cNvPicPr>
          <p:nvPr>
            <p:ph idx="1"/>
          </p:nvPr>
        </p:nvPicPr>
        <p:blipFill>
          <a:blip r:embed="rId2"/>
          <a:stretch>
            <a:fillRect/>
          </a:stretch>
        </p:blipFill>
        <p:spPr>
          <a:xfrm>
            <a:off x="4481512" y="2648744"/>
            <a:ext cx="2619375" cy="1790700"/>
          </a:xfrm>
        </p:spPr>
      </p:pic>
    </p:spTree>
    <p:extLst>
      <p:ext uri="{BB962C8B-B14F-4D97-AF65-F5344CB8AC3E}">
        <p14:creationId xmlns:p14="http://schemas.microsoft.com/office/powerpoint/2010/main" val="3583799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681EA-E8CA-413B-9205-1BEBB5322D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873A54C-BF3C-406A-823F-AF46687D2986}"/>
              </a:ext>
            </a:extLst>
          </p:cNvPr>
          <p:cNvSpPr>
            <a:spLocks noGrp="1"/>
          </p:cNvSpPr>
          <p:nvPr>
            <p:ph idx="1"/>
          </p:nvPr>
        </p:nvSpPr>
        <p:spPr/>
        <p:txBody>
          <a:bodyPr vert="horz" lIns="91440" tIns="45720" rIns="91440" bIns="45720" rtlCol="0" anchor="t">
            <a:normAutofit/>
          </a:bodyPr>
          <a:lstStyle/>
          <a:p>
            <a:r>
              <a:rPr lang="en-US">
                <a:ea typeface="+mn-lt"/>
                <a:cs typeface="+mn-lt"/>
                <a:hlinkClick r:id="rId2"/>
              </a:rPr>
              <a:t>https://content.wisestep.com/advantages-disadvantages-parametric-tests/</a:t>
            </a:r>
            <a:endParaRPr lang="en-US"/>
          </a:p>
        </p:txBody>
      </p:sp>
    </p:spTree>
    <p:extLst>
      <p:ext uri="{BB962C8B-B14F-4D97-AF65-F5344CB8AC3E}">
        <p14:creationId xmlns:p14="http://schemas.microsoft.com/office/powerpoint/2010/main" val="204855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2AC8A-38C1-4AA3-8788-C8008D3B8F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6F58F0-5BBA-492A-B3DA-3D4489A28F07}"/>
              </a:ext>
            </a:extLst>
          </p:cNvPr>
          <p:cNvSpPr>
            <a:spLocks noGrp="1"/>
          </p:cNvSpPr>
          <p:nvPr>
            <p:ph idx="1"/>
          </p:nvPr>
        </p:nvSpPr>
        <p:spPr/>
        <p:txBody>
          <a:bodyPr vert="horz" lIns="91440" tIns="45720" rIns="91440" bIns="45720" rtlCol="0" anchor="t">
            <a:normAutofit lnSpcReduction="10000"/>
          </a:bodyPr>
          <a:lstStyle/>
          <a:p>
            <a:r>
              <a:rPr lang="en-US" b="1"/>
              <a:t>KRUSKAL WALLIS One Way Analysis Of Variance By Ranks</a:t>
            </a:r>
            <a:endParaRPr lang="en-US">
              <a:cs typeface="Calibri" panose="020F0502020204030204"/>
            </a:endParaRPr>
          </a:p>
          <a:p>
            <a:r>
              <a:rPr lang="en-US">
                <a:ea typeface="+mn-lt"/>
                <a:cs typeface="+mn-lt"/>
              </a:rPr>
              <a:t>The Kruskal Wallis one way analysis of variance is a useful test when several independent samples are involved. It helps in deciding whether k (&gt;2) independent samples are from the same population or identical population with the same median or not.</a:t>
            </a:r>
            <a:endParaRPr lang="en-US">
              <a:cs typeface="Calibri"/>
            </a:endParaRPr>
          </a:p>
          <a:p>
            <a:r>
              <a:rPr lang="en-US">
                <a:ea typeface="+mn-lt"/>
                <a:cs typeface="+mn-lt"/>
              </a:rPr>
              <a:t>It is assumed that the observations are independent and at least ordinal. In a similar fashion to Mann-Whitney U test, this test also begins with ranking the observations in ascending order. Now, the average ranks of the samples must be about the same if they are from the same populations. To test if they are about the same the Kruskal Wallis test statistic is given as:</a:t>
            </a:r>
            <a:endParaRPr lang="en-US"/>
          </a:p>
          <a:p>
            <a:endParaRPr lang="en-US">
              <a:cs typeface="Calibri"/>
            </a:endParaRPr>
          </a:p>
        </p:txBody>
      </p:sp>
    </p:spTree>
    <p:extLst>
      <p:ext uri="{BB962C8B-B14F-4D97-AF65-F5344CB8AC3E}">
        <p14:creationId xmlns:p14="http://schemas.microsoft.com/office/powerpoint/2010/main" val="3672014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047BB0BD-0898-4ECF-95C4-D8F7A7BD315D}"/>
              </a:ext>
            </a:extLst>
          </p:cNvPr>
          <p:cNvPicPr>
            <a:picLocks noGrp="1" noChangeAspect="1"/>
          </p:cNvPicPr>
          <p:nvPr>
            <p:ph idx="1"/>
          </p:nvPr>
        </p:nvPicPr>
        <p:blipFill>
          <a:blip r:embed="rId2"/>
          <a:stretch>
            <a:fillRect/>
          </a:stretch>
        </p:blipFill>
        <p:spPr>
          <a:xfrm>
            <a:off x="1688513" y="301625"/>
            <a:ext cx="8326143" cy="6249149"/>
          </a:xfrm>
        </p:spPr>
      </p:pic>
    </p:spTree>
    <p:extLst>
      <p:ext uri="{BB962C8B-B14F-4D97-AF65-F5344CB8AC3E}">
        <p14:creationId xmlns:p14="http://schemas.microsoft.com/office/powerpoint/2010/main" val="18168883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text on a white background&#10;&#10;Description generated with high confidence">
            <a:extLst>
              <a:ext uri="{FF2B5EF4-FFF2-40B4-BE49-F238E27FC236}">
                <a16:creationId xmlns:a16="http://schemas.microsoft.com/office/drawing/2014/main" id="{06C88C8C-59BC-4B95-ADC2-F628C749EBA9}"/>
              </a:ext>
            </a:extLst>
          </p:cNvPr>
          <p:cNvPicPr>
            <a:picLocks noGrp="1" noChangeAspect="1"/>
          </p:cNvPicPr>
          <p:nvPr>
            <p:ph idx="1"/>
          </p:nvPr>
        </p:nvPicPr>
        <p:blipFill>
          <a:blip r:embed="rId2"/>
          <a:stretch>
            <a:fillRect/>
          </a:stretch>
        </p:blipFill>
        <p:spPr>
          <a:xfrm>
            <a:off x="1055756" y="204045"/>
            <a:ext cx="10226353" cy="6456070"/>
          </a:xfrm>
        </p:spPr>
      </p:pic>
    </p:spTree>
    <p:extLst>
      <p:ext uri="{BB962C8B-B14F-4D97-AF65-F5344CB8AC3E}">
        <p14:creationId xmlns:p14="http://schemas.microsoft.com/office/powerpoint/2010/main" val="1495755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text on a whiteboard&#10;&#10;Description generated with very high confidence">
            <a:extLst>
              <a:ext uri="{FF2B5EF4-FFF2-40B4-BE49-F238E27FC236}">
                <a16:creationId xmlns:a16="http://schemas.microsoft.com/office/drawing/2014/main" id="{4686EAB1-29C4-411D-A23D-6063E97E786E}"/>
              </a:ext>
            </a:extLst>
          </p:cNvPr>
          <p:cNvPicPr>
            <a:picLocks noGrp="1" noChangeAspect="1"/>
          </p:cNvPicPr>
          <p:nvPr>
            <p:ph idx="1"/>
          </p:nvPr>
        </p:nvPicPr>
        <p:blipFill>
          <a:blip r:embed="rId2"/>
          <a:stretch>
            <a:fillRect/>
          </a:stretch>
        </p:blipFill>
        <p:spPr>
          <a:xfrm>
            <a:off x="946030" y="634206"/>
            <a:ext cx="9240981" cy="5459556"/>
          </a:xfrm>
        </p:spPr>
      </p:pic>
    </p:spTree>
    <p:extLst>
      <p:ext uri="{BB962C8B-B14F-4D97-AF65-F5344CB8AC3E}">
        <p14:creationId xmlns:p14="http://schemas.microsoft.com/office/powerpoint/2010/main" val="8792526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4BED6-76D3-4C03-A63D-CB7A8398A78B}"/>
              </a:ext>
            </a:extLst>
          </p:cNvPr>
          <p:cNvSpPr>
            <a:spLocks noGrp="1"/>
          </p:cNvSpPr>
          <p:nvPr>
            <p:ph type="title"/>
          </p:nvPr>
        </p:nvSpPr>
        <p:spPr/>
        <p:txBody>
          <a:bodyPr/>
          <a:lstStyle/>
          <a:p>
            <a:endParaRPr lang="en-US"/>
          </a:p>
        </p:txBody>
      </p:sp>
      <p:pic>
        <p:nvPicPr>
          <p:cNvPr id="4" name="Picture 4" descr="A close up of text on a whiteboard&#10;&#10;Description generated with very high confidence">
            <a:extLst>
              <a:ext uri="{FF2B5EF4-FFF2-40B4-BE49-F238E27FC236}">
                <a16:creationId xmlns:a16="http://schemas.microsoft.com/office/drawing/2014/main" id="{DA8C002F-08BE-43FC-BD53-BCCD9222D990}"/>
              </a:ext>
            </a:extLst>
          </p:cNvPr>
          <p:cNvPicPr>
            <a:picLocks noGrp="1" noChangeAspect="1"/>
          </p:cNvPicPr>
          <p:nvPr>
            <p:ph idx="1"/>
          </p:nvPr>
        </p:nvPicPr>
        <p:blipFill>
          <a:blip r:embed="rId2"/>
          <a:stretch>
            <a:fillRect/>
          </a:stretch>
        </p:blipFill>
        <p:spPr>
          <a:xfrm>
            <a:off x="1720128" y="2368622"/>
            <a:ext cx="8155736" cy="3508974"/>
          </a:xfrm>
        </p:spPr>
      </p:pic>
    </p:spTree>
    <p:extLst>
      <p:ext uri="{BB962C8B-B14F-4D97-AF65-F5344CB8AC3E}">
        <p14:creationId xmlns:p14="http://schemas.microsoft.com/office/powerpoint/2010/main" val="24550884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text on a whiteboard&#10;&#10;Description generated with high confidence">
            <a:extLst>
              <a:ext uri="{FF2B5EF4-FFF2-40B4-BE49-F238E27FC236}">
                <a16:creationId xmlns:a16="http://schemas.microsoft.com/office/drawing/2014/main" id="{A0A6476B-7525-48DE-B7A1-7167F035245E}"/>
              </a:ext>
            </a:extLst>
          </p:cNvPr>
          <p:cNvPicPr>
            <a:picLocks noGrp="1" noChangeAspect="1"/>
          </p:cNvPicPr>
          <p:nvPr>
            <p:ph idx="1"/>
          </p:nvPr>
        </p:nvPicPr>
        <p:blipFill>
          <a:blip r:embed="rId2"/>
          <a:stretch>
            <a:fillRect/>
          </a:stretch>
        </p:blipFill>
        <p:spPr>
          <a:xfrm>
            <a:off x="3369693" y="323027"/>
            <a:ext cx="2919844" cy="6409458"/>
          </a:xfrm>
        </p:spPr>
      </p:pic>
    </p:spTree>
    <p:extLst>
      <p:ext uri="{BB962C8B-B14F-4D97-AF65-F5344CB8AC3E}">
        <p14:creationId xmlns:p14="http://schemas.microsoft.com/office/powerpoint/2010/main" val="12356330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text on a white surface&#10;&#10;Description generated with very high confidence">
            <a:extLst>
              <a:ext uri="{FF2B5EF4-FFF2-40B4-BE49-F238E27FC236}">
                <a16:creationId xmlns:a16="http://schemas.microsoft.com/office/drawing/2014/main" id="{0D80EC37-44A6-48A9-871B-77F7240EF446}"/>
              </a:ext>
            </a:extLst>
          </p:cNvPr>
          <p:cNvPicPr>
            <a:picLocks noGrp="1" noChangeAspect="1"/>
          </p:cNvPicPr>
          <p:nvPr>
            <p:ph idx="1"/>
          </p:nvPr>
        </p:nvPicPr>
        <p:blipFill>
          <a:blip r:embed="rId2"/>
          <a:stretch>
            <a:fillRect/>
          </a:stretch>
        </p:blipFill>
        <p:spPr>
          <a:xfrm>
            <a:off x="1258877" y="385608"/>
            <a:ext cx="10358870" cy="5625811"/>
          </a:xfrm>
        </p:spPr>
      </p:pic>
    </p:spTree>
    <p:extLst>
      <p:ext uri="{BB962C8B-B14F-4D97-AF65-F5344CB8AC3E}">
        <p14:creationId xmlns:p14="http://schemas.microsoft.com/office/powerpoint/2010/main" val="22668328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white, meter, clock&#10;&#10;Description generated with very high confidence">
            <a:extLst>
              <a:ext uri="{FF2B5EF4-FFF2-40B4-BE49-F238E27FC236}">
                <a16:creationId xmlns:a16="http://schemas.microsoft.com/office/drawing/2014/main" id="{CCE691C4-886B-4837-B26E-58825892156E}"/>
              </a:ext>
            </a:extLst>
          </p:cNvPr>
          <p:cNvPicPr>
            <a:picLocks noGrp="1" noChangeAspect="1"/>
          </p:cNvPicPr>
          <p:nvPr>
            <p:ph idx="1"/>
          </p:nvPr>
        </p:nvPicPr>
        <p:blipFill>
          <a:blip r:embed="rId2"/>
          <a:stretch>
            <a:fillRect/>
          </a:stretch>
        </p:blipFill>
        <p:spPr>
          <a:xfrm>
            <a:off x="1069153" y="701053"/>
            <a:ext cx="9642763" cy="3427268"/>
          </a:xfrm>
        </p:spPr>
      </p:pic>
    </p:spTree>
    <p:extLst>
      <p:ext uri="{BB962C8B-B14F-4D97-AF65-F5344CB8AC3E}">
        <p14:creationId xmlns:p14="http://schemas.microsoft.com/office/powerpoint/2010/main" val="32248065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text on a whiteboard&#10;&#10;Description generated with high confidence">
            <a:extLst>
              <a:ext uri="{FF2B5EF4-FFF2-40B4-BE49-F238E27FC236}">
                <a16:creationId xmlns:a16="http://schemas.microsoft.com/office/drawing/2014/main" id="{FCAD4FE4-59D1-4FCB-BB05-106BFFC80C33}"/>
              </a:ext>
            </a:extLst>
          </p:cNvPr>
          <p:cNvPicPr>
            <a:picLocks noGrp="1" noChangeAspect="1"/>
          </p:cNvPicPr>
          <p:nvPr>
            <p:ph idx="1"/>
          </p:nvPr>
        </p:nvPicPr>
        <p:blipFill>
          <a:blip r:embed="rId2"/>
          <a:stretch>
            <a:fillRect/>
          </a:stretch>
        </p:blipFill>
        <p:spPr>
          <a:xfrm>
            <a:off x="3050459" y="589449"/>
            <a:ext cx="4505650" cy="5512736"/>
          </a:xfrm>
        </p:spPr>
      </p:pic>
    </p:spTree>
    <p:extLst>
      <p:ext uri="{BB962C8B-B14F-4D97-AF65-F5344CB8AC3E}">
        <p14:creationId xmlns:p14="http://schemas.microsoft.com/office/powerpoint/2010/main" val="1750431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A5FBDB-0A46-460B-BB45-0B3F3C1AF024}"/>
              </a:ext>
            </a:extLst>
          </p:cNvPr>
          <p:cNvSpPr>
            <a:spLocks noGrp="1"/>
          </p:cNvSpPr>
          <p:nvPr>
            <p:ph idx="1"/>
          </p:nvPr>
        </p:nvSpPr>
        <p:spPr>
          <a:xfrm>
            <a:off x="795068" y="833587"/>
            <a:ext cx="10515600" cy="2827338"/>
          </a:xfrm>
        </p:spPr>
        <p:txBody>
          <a:bodyPr vert="horz" lIns="91440" tIns="45720" rIns="91440" bIns="45720" rtlCol="0" anchor="t">
            <a:normAutofit/>
          </a:bodyPr>
          <a:lstStyle/>
          <a:p>
            <a:pPr marL="0" indent="0">
              <a:buNone/>
            </a:pPr>
            <a:r>
              <a:rPr lang="en-US" b="1"/>
              <a:t>Difference Between T-test and Z-test:</a:t>
            </a:r>
            <a:endParaRPr lang="en-US" b="1">
              <a:cs typeface="Calibri"/>
            </a:endParaRPr>
          </a:p>
          <a:p>
            <a:pPr>
              <a:buNone/>
            </a:pPr>
            <a:r>
              <a:rPr lang="en-US" b="1">
                <a:ea typeface="+mn-lt"/>
                <a:cs typeface="+mn-lt"/>
              </a:rPr>
              <a:t>T-test</a:t>
            </a:r>
            <a:r>
              <a:rPr lang="en-US">
                <a:ea typeface="+mn-lt"/>
                <a:cs typeface="+mn-lt"/>
              </a:rPr>
              <a:t> refers to a univariate hypothesis test based on t-statistic, wherein the mean is known, and population variance is approximated from the sample. </a:t>
            </a:r>
          </a:p>
          <a:p>
            <a:pPr>
              <a:buNone/>
            </a:pPr>
            <a:r>
              <a:rPr lang="en-US">
                <a:ea typeface="+mn-lt"/>
                <a:cs typeface="+mn-lt"/>
              </a:rPr>
              <a:t>On the other hand, </a:t>
            </a:r>
            <a:r>
              <a:rPr lang="en-US" b="1">
                <a:ea typeface="+mn-lt"/>
                <a:cs typeface="+mn-lt"/>
              </a:rPr>
              <a:t>Z-test</a:t>
            </a:r>
            <a:r>
              <a:rPr lang="en-US">
                <a:ea typeface="+mn-lt"/>
                <a:cs typeface="+mn-lt"/>
              </a:rPr>
              <a:t> is also a univariate test that is based on standard normal distribution.</a:t>
            </a:r>
            <a:endParaRPr lang="en-US">
              <a:cs typeface="Calibri"/>
            </a:endParaRPr>
          </a:p>
          <a:p>
            <a:pPr>
              <a:buNone/>
            </a:pPr>
            <a:endParaRPr lang="en-US"/>
          </a:p>
          <a:p>
            <a:pPr>
              <a:buNone/>
            </a:pPr>
            <a:endParaRPr lang="en-US"/>
          </a:p>
          <a:p>
            <a:pPr marL="0" indent="0">
              <a:buNone/>
            </a:pPr>
            <a:endParaRPr lang="en-US">
              <a:cs typeface="Calibri"/>
            </a:endParaRPr>
          </a:p>
          <a:p>
            <a:endParaRPr lang="en-US">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0FB2CE7C-DAC5-4EF6-81FA-5DD818A20300}"/>
              </a:ext>
            </a:extLst>
          </p:cNvPr>
          <p:cNvPicPr>
            <a:picLocks noChangeAspect="1"/>
          </p:cNvPicPr>
          <p:nvPr/>
        </p:nvPicPr>
        <p:blipFill>
          <a:blip r:embed="rId2"/>
          <a:stretch>
            <a:fillRect/>
          </a:stretch>
        </p:blipFill>
        <p:spPr>
          <a:xfrm>
            <a:off x="2107721" y="3620463"/>
            <a:ext cx="6970143" cy="2751337"/>
          </a:xfrm>
          <a:prstGeom prst="rect">
            <a:avLst/>
          </a:prstGeom>
        </p:spPr>
      </p:pic>
    </p:spTree>
    <p:extLst>
      <p:ext uri="{BB962C8B-B14F-4D97-AF65-F5344CB8AC3E}">
        <p14:creationId xmlns:p14="http://schemas.microsoft.com/office/powerpoint/2010/main" val="39767096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090EB214-4C98-491C-8357-6A0024C2C34B}"/>
              </a:ext>
            </a:extLst>
          </p:cNvPr>
          <p:cNvSpPr txBox="1"/>
          <p:nvPr/>
        </p:nvSpPr>
        <p:spPr>
          <a:xfrm>
            <a:off x="526073" y="466578"/>
            <a:ext cx="11139854" cy="93044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5400" b="1" kern="1200">
                <a:solidFill>
                  <a:srgbClr val="FFFFFF"/>
                </a:solidFill>
                <a:latin typeface="+mj-lt"/>
                <a:ea typeface="+mj-ea"/>
                <a:cs typeface="+mj-cs"/>
              </a:rPr>
              <a:t>Difference Between T-test and Z-test</a:t>
            </a:r>
          </a:p>
        </p:txBody>
      </p:sp>
      <p:cxnSp>
        <p:nvCxnSpPr>
          <p:cNvPr id="8"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5" descr="A screenshot of a cell phone&#10;&#10;Description generated with very high confidence">
            <a:extLst>
              <a:ext uri="{FF2B5EF4-FFF2-40B4-BE49-F238E27FC236}">
                <a16:creationId xmlns:a16="http://schemas.microsoft.com/office/drawing/2014/main" id="{8971D342-5644-42BD-8DE7-2EFD5544F36E}"/>
              </a:ext>
            </a:extLst>
          </p:cNvPr>
          <p:cNvPicPr>
            <a:picLocks noChangeAspect="1"/>
          </p:cNvPicPr>
          <p:nvPr/>
        </p:nvPicPr>
        <p:blipFill>
          <a:blip r:embed="rId2"/>
          <a:stretch>
            <a:fillRect/>
          </a:stretch>
        </p:blipFill>
        <p:spPr>
          <a:xfrm>
            <a:off x="1008150" y="2509911"/>
            <a:ext cx="10120600" cy="3997637"/>
          </a:xfrm>
          <a:prstGeom prst="rect">
            <a:avLst/>
          </a:prstGeom>
        </p:spPr>
      </p:pic>
    </p:spTree>
    <p:extLst>
      <p:ext uri="{BB962C8B-B14F-4D97-AF65-F5344CB8AC3E}">
        <p14:creationId xmlns:p14="http://schemas.microsoft.com/office/powerpoint/2010/main" val="22557353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0CF05DFF-F292-4518-A2A3-45736CE985C3}"/>
              </a:ext>
            </a:extLst>
          </p:cNvPr>
          <p:cNvPicPr>
            <a:picLocks noGrp="1" noChangeAspect="1"/>
          </p:cNvPicPr>
          <p:nvPr>
            <p:ph idx="1"/>
          </p:nvPr>
        </p:nvPicPr>
        <p:blipFill>
          <a:blip r:embed="rId2"/>
          <a:stretch>
            <a:fillRect/>
          </a:stretch>
        </p:blipFill>
        <p:spPr>
          <a:xfrm>
            <a:off x="1331687" y="531663"/>
            <a:ext cx="8464701" cy="6004734"/>
          </a:xfrm>
        </p:spPr>
      </p:pic>
    </p:spTree>
    <p:extLst>
      <p:ext uri="{BB962C8B-B14F-4D97-AF65-F5344CB8AC3E}">
        <p14:creationId xmlns:p14="http://schemas.microsoft.com/office/powerpoint/2010/main" val="2906049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6D088A-9361-4EB9-B608-56223C3E7DE0}"/>
              </a:ext>
            </a:extLst>
          </p:cNvPr>
          <p:cNvSpPr>
            <a:spLocks noGrp="1"/>
          </p:cNvSpPr>
          <p:nvPr>
            <p:ph idx="1"/>
          </p:nvPr>
        </p:nvSpPr>
        <p:spPr>
          <a:xfrm>
            <a:off x="981974" y="747323"/>
            <a:ext cx="10515600" cy="4351338"/>
          </a:xfrm>
        </p:spPr>
        <p:txBody>
          <a:bodyPr vert="horz" lIns="91440" tIns="45720" rIns="91440" bIns="45720" rtlCol="0" anchor="t">
            <a:normAutofit/>
          </a:bodyPr>
          <a:lstStyle/>
          <a:p>
            <a:pPr marL="0" indent="0">
              <a:buNone/>
            </a:pPr>
            <a:r>
              <a:rPr lang="en-US" b="1"/>
              <a:t>One Categorical Predictor</a:t>
            </a:r>
            <a:endParaRPr lang="en-US" b="1">
              <a:cs typeface="Calibri" panose="020F0502020204030204"/>
            </a:endParaRPr>
          </a:p>
          <a:p>
            <a:r>
              <a:rPr lang="en-US" b="1">
                <a:ea typeface="+mn-lt"/>
                <a:cs typeface="+mn-lt"/>
              </a:rPr>
              <a:t>So you want to explain a numeric outcome variable with one categorical predictor. </a:t>
            </a:r>
            <a:endParaRPr lang="en-US">
              <a:ea typeface="+mn-lt"/>
              <a:cs typeface="+mn-lt"/>
            </a:endParaRPr>
          </a:p>
          <a:p>
            <a:r>
              <a:rPr lang="en-US" b="1" i="1">
                <a:ea typeface="+mn-lt"/>
                <a:cs typeface="+mn-lt"/>
              </a:rPr>
              <a:t>Question:</a:t>
            </a:r>
            <a:r>
              <a:rPr lang="en-US" b="1">
                <a:ea typeface="+mn-lt"/>
                <a:cs typeface="+mn-lt"/>
              </a:rPr>
              <a:t> How many groups does your categorical variable have?</a:t>
            </a:r>
            <a:endParaRPr lang="en-US">
              <a:cs typeface="Calibri"/>
            </a:endParaRPr>
          </a:p>
          <a:p>
            <a:endParaRPr lang="en-US">
              <a:cs typeface="Calibri"/>
            </a:endParaRPr>
          </a:p>
        </p:txBody>
      </p:sp>
      <p:sp>
        <p:nvSpPr>
          <p:cNvPr id="5" name="TextBox 4">
            <a:extLst>
              <a:ext uri="{FF2B5EF4-FFF2-40B4-BE49-F238E27FC236}">
                <a16:creationId xmlns:a16="http://schemas.microsoft.com/office/drawing/2014/main" id="{6DA17A61-E9A0-4B94-A7F1-798409429ED6}"/>
              </a:ext>
            </a:extLst>
          </p:cNvPr>
          <p:cNvSpPr txBox="1"/>
          <p:nvPr/>
        </p:nvSpPr>
        <p:spPr>
          <a:xfrm>
            <a:off x="1394501" y="4033261"/>
            <a:ext cx="2743200" cy="369332"/>
          </a:xfrm>
          <a:prstGeom prst="rect">
            <a:avLst/>
          </a:prstGeom>
          <a:solidFill>
            <a:srgbClr val="ED7D3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cs typeface="Calibri"/>
              </a:rPr>
              <a:t>Two Groups</a:t>
            </a:r>
            <a:endParaRPr lang="en-US"/>
          </a:p>
        </p:txBody>
      </p:sp>
      <p:sp>
        <p:nvSpPr>
          <p:cNvPr id="7" name="TextBox 6">
            <a:extLst>
              <a:ext uri="{FF2B5EF4-FFF2-40B4-BE49-F238E27FC236}">
                <a16:creationId xmlns:a16="http://schemas.microsoft.com/office/drawing/2014/main" id="{8B711BAA-2600-44FC-8118-97BA5104EE90}"/>
              </a:ext>
            </a:extLst>
          </p:cNvPr>
          <p:cNvSpPr txBox="1"/>
          <p:nvPr/>
        </p:nvSpPr>
        <p:spPr>
          <a:xfrm>
            <a:off x="7289217" y="4033260"/>
            <a:ext cx="2743200" cy="369332"/>
          </a:xfrm>
          <a:prstGeom prst="rect">
            <a:avLst/>
          </a:prstGeom>
          <a:solidFill>
            <a:srgbClr val="ED7D3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cs typeface="Calibri"/>
              </a:rPr>
              <a:t>More than two Groups</a:t>
            </a:r>
            <a:endParaRPr lang="en-US"/>
          </a:p>
        </p:txBody>
      </p:sp>
      <p:sp>
        <p:nvSpPr>
          <p:cNvPr id="8" name="TextBox 7">
            <a:extLst>
              <a:ext uri="{FF2B5EF4-FFF2-40B4-BE49-F238E27FC236}">
                <a16:creationId xmlns:a16="http://schemas.microsoft.com/office/drawing/2014/main" id="{FC948B8E-86A8-4665-9606-849B98E038F9}"/>
              </a:ext>
            </a:extLst>
          </p:cNvPr>
          <p:cNvSpPr txBox="1"/>
          <p:nvPr/>
        </p:nvSpPr>
        <p:spPr>
          <a:xfrm>
            <a:off x="1086928" y="4997570"/>
            <a:ext cx="43247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666666"/>
                </a:solidFill>
                <a:latin typeface="Open Sans"/>
              </a:rPr>
              <a:t>Example: You want to determine if cats and dogs sleep a different amount.</a:t>
            </a:r>
            <a:endParaRPr lang="en-US"/>
          </a:p>
        </p:txBody>
      </p:sp>
      <p:sp>
        <p:nvSpPr>
          <p:cNvPr id="9" name="TextBox 8">
            <a:extLst>
              <a:ext uri="{FF2B5EF4-FFF2-40B4-BE49-F238E27FC236}">
                <a16:creationId xmlns:a16="http://schemas.microsoft.com/office/drawing/2014/main" id="{00A967C4-19FD-44F3-982C-32A8A1B7DDA0}"/>
              </a:ext>
            </a:extLst>
          </p:cNvPr>
          <p:cNvSpPr txBox="1"/>
          <p:nvPr/>
        </p:nvSpPr>
        <p:spPr>
          <a:xfrm>
            <a:off x="6751608" y="4997570"/>
            <a:ext cx="451161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666666"/>
                </a:solidFill>
                <a:latin typeface="Open Sans"/>
              </a:rPr>
              <a:t>Example: You want to see if math, biology, and English majors spend a different amount on textbooks.</a:t>
            </a:r>
            <a:endParaRPr lang="en-US"/>
          </a:p>
        </p:txBody>
      </p:sp>
    </p:spTree>
    <p:extLst>
      <p:ext uri="{BB962C8B-B14F-4D97-AF65-F5344CB8AC3E}">
        <p14:creationId xmlns:p14="http://schemas.microsoft.com/office/powerpoint/2010/main" val="32183827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289DD-81C3-48D9-B1A5-621CE38827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6FDAB8-41F9-4F9A-AA44-71E0673390BA}"/>
              </a:ext>
            </a:extLst>
          </p:cNvPr>
          <p:cNvSpPr>
            <a:spLocks noGrp="1"/>
          </p:cNvSpPr>
          <p:nvPr>
            <p:ph idx="1"/>
          </p:nvPr>
        </p:nvSpPr>
        <p:spPr/>
        <p:txBody>
          <a:bodyPr vert="horz" lIns="91440" tIns="45720" rIns="91440" bIns="45720" rtlCol="0" anchor="t">
            <a:normAutofit/>
          </a:bodyPr>
          <a:lstStyle/>
          <a:p>
            <a:r>
              <a:rPr lang="en-US" b="1">
                <a:ea typeface="+mn-lt"/>
                <a:cs typeface="+mn-lt"/>
              </a:rPr>
              <a:t>Assumptions of T-test</a:t>
            </a:r>
            <a:r>
              <a:rPr lang="en-US">
                <a:ea typeface="+mn-lt"/>
                <a:cs typeface="+mn-lt"/>
              </a:rPr>
              <a:t>:</a:t>
            </a:r>
            <a:endParaRPr lang="en-US">
              <a:cs typeface="Calibri" panose="020F0502020204030204"/>
            </a:endParaRPr>
          </a:p>
          <a:p>
            <a:r>
              <a:rPr lang="en-US">
                <a:ea typeface="+mn-lt"/>
                <a:cs typeface="+mn-lt"/>
              </a:rPr>
              <a:t>All data points are independent.</a:t>
            </a:r>
            <a:endParaRPr lang="en-US"/>
          </a:p>
          <a:p>
            <a:r>
              <a:rPr lang="en-US">
                <a:ea typeface="+mn-lt"/>
                <a:cs typeface="+mn-lt"/>
              </a:rPr>
              <a:t>The sample size is small. Generally, a sample size exceeding 30 sample units is regarded as large, otherwise small but that should not be less than 5, to apply t-test.</a:t>
            </a:r>
            <a:endParaRPr lang="en-US"/>
          </a:p>
          <a:p>
            <a:r>
              <a:rPr lang="en-US">
                <a:ea typeface="+mn-lt"/>
                <a:cs typeface="+mn-lt"/>
              </a:rPr>
              <a:t>Sample values are to be taken and recorded accurately.</a:t>
            </a:r>
            <a:endParaRPr lang="en-US"/>
          </a:p>
          <a:p>
            <a:endParaRPr lang="en-US">
              <a:cs typeface="Calibri"/>
            </a:endParaRPr>
          </a:p>
        </p:txBody>
      </p:sp>
    </p:spTree>
    <p:extLst>
      <p:ext uri="{BB962C8B-B14F-4D97-AF65-F5344CB8AC3E}">
        <p14:creationId xmlns:p14="http://schemas.microsoft.com/office/powerpoint/2010/main" val="18269825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2E0709-E4E9-4EEB-B95A-8E2F057D46EF}"/>
              </a:ext>
            </a:extLst>
          </p:cNvPr>
          <p:cNvSpPr>
            <a:spLocks noGrp="1"/>
          </p:cNvSpPr>
          <p:nvPr>
            <p:ph idx="1"/>
          </p:nvPr>
        </p:nvSpPr>
        <p:spPr>
          <a:xfrm>
            <a:off x="838200" y="776078"/>
            <a:ext cx="10515600" cy="5400885"/>
          </a:xfrm>
        </p:spPr>
        <p:txBody>
          <a:bodyPr vert="horz" lIns="91440" tIns="45720" rIns="91440" bIns="45720" rtlCol="0" anchor="t">
            <a:normAutofit/>
          </a:bodyPr>
          <a:lstStyle/>
          <a:p>
            <a:pPr marL="0" indent="0">
              <a:buNone/>
            </a:pPr>
            <a:r>
              <a:rPr lang="en-US" b="1"/>
              <a:t>Definition of T-test</a:t>
            </a:r>
            <a:endParaRPr lang="en-US" b="1">
              <a:cs typeface="Calibri" panose="020F0502020204030204"/>
            </a:endParaRPr>
          </a:p>
          <a:p>
            <a:r>
              <a:rPr lang="en-US">
                <a:ea typeface="+mn-lt"/>
                <a:cs typeface="+mn-lt"/>
              </a:rPr>
              <a:t>A t-test is a hypothesis test used by the researcher to compare population means for a variable, classified into two categories depending on the less-than interval variable. </a:t>
            </a:r>
          </a:p>
          <a:p>
            <a:r>
              <a:rPr lang="en-US">
                <a:ea typeface="+mn-lt"/>
                <a:cs typeface="+mn-lt"/>
              </a:rPr>
              <a:t>More precisely, a t-test is used to examine how the means taken from two independent samples differ.</a:t>
            </a:r>
            <a:endParaRPr lang="en-US">
              <a:cs typeface="Calibri"/>
            </a:endParaRPr>
          </a:p>
          <a:p>
            <a:r>
              <a:rPr lang="en-US">
                <a:ea typeface="+mn-lt"/>
                <a:cs typeface="+mn-lt"/>
              </a:rPr>
              <a:t>T-test follows t-distribution, which is appropriate when the sample size is small, and the population standard deviation is not known. </a:t>
            </a:r>
          </a:p>
          <a:p>
            <a:r>
              <a:rPr lang="en-US">
                <a:ea typeface="+mn-lt"/>
                <a:cs typeface="+mn-lt"/>
              </a:rPr>
              <a:t>The shape of a t-distribution is highly affected by the degree of freedom. </a:t>
            </a:r>
          </a:p>
          <a:p>
            <a:r>
              <a:rPr lang="en-US">
                <a:ea typeface="+mn-lt"/>
                <a:cs typeface="+mn-lt"/>
              </a:rPr>
              <a:t>The degree of freedom implies the number of independent observations in a given set of observations.</a:t>
            </a:r>
            <a:endParaRPr lang="en-US">
              <a:cs typeface="Calibri"/>
            </a:endParaRPr>
          </a:p>
          <a:p>
            <a:endParaRPr lang="en-US">
              <a:cs typeface="Calibri"/>
            </a:endParaRPr>
          </a:p>
        </p:txBody>
      </p:sp>
    </p:spTree>
    <p:extLst>
      <p:ext uri="{BB962C8B-B14F-4D97-AF65-F5344CB8AC3E}">
        <p14:creationId xmlns:p14="http://schemas.microsoft.com/office/powerpoint/2010/main" val="11347811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081BC-B221-45ED-8F3A-6752594740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91A14E-6FEB-474A-A0EA-93B0382BF5DD}"/>
              </a:ext>
            </a:extLst>
          </p:cNvPr>
          <p:cNvSpPr>
            <a:spLocks noGrp="1"/>
          </p:cNvSpPr>
          <p:nvPr>
            <p:ph idx="1"/>
          </p:nvPr>
        </p:nvSpPr>
        <p:spPr/>
        <p:txBody>
          <a:bodyPr vert="horz" lIns="91440" tIns="45720" rIns="91440" bIns="45720" rtlCol="0" anchor="t">
            <a:normAutofit/>
          </a:bodyPr>
          <a:lstStyle/>
          <a:p>
            <a:r>
              <a:rPr lang="en-US" b="1">
                <a:ea typeface="+mn-lt"/>
                <a:cs typeface="+mn-lt"/>
              </a:rPr>
              <a:t>Assumptions of T-test</a:t>
            </a:r>
            <a:r>
              <a:rPr lang="en-US">
                <a:ea typeface="+mn-lt"/>
                <a:cs typeface="+mn-lt"/>
              </a:rPr>
              <a:t>:</a:t>
            </a:r>
            <a:endParaRPr lang="en-US">
              <a:cs typeface="Calibri" panose="020F0502020204030204"/>
            </a:endParaRPr>
          </a:p>
          <a:p>
            <a:r>
              <a:rPr lang="en-US">
                <a:ea typeface="+mn-lt"/>
                <a:cs typeface="+mn-lt"/>
              </a:rPr>
              <a:t>All data points are independent.</a:t>
            </a:r>
            <a:endParaRPr lang="en-US"/>
          </a:p>
          <a:p>
            <a:r>
              <a:rPr lang="en-US">
                <a:ea typeface="+mn-lt"/>
                <a:cs typeface="+mn-lt"/>
              </a:rPr>
              <a:t>The sample size is small.</a:t>
            </a:r>
          </a:p>
          <a:p>
            <a:r>
              <a:rPr lang="en-US">
                <a:ea typeface="+mn-lt"/>
                <a:cs typeface="+mn-lt"/>
              </a:rPr>
              <a:t> Generally, a sample size exceeding 30 sample units is regarded as large, otherwise small but that should not be less than 5, to apply t-test.</a:t>
            </a:r>
            <a:endParaRPr lang="en-US">
              <a:cs typeface="Calibri"/>
            </a:endParaRPr>
          </a:p>
          <a:p>
            <a:r>
              <a:rPr lang="en-US">
                <a:ea typeface="+mn-lt"/>
                <a:cs typeface="+mn-lt"/>
              </a:rPr>
              <a:t>Sample values are to be taken and recorded accurately.</a:t>
            </a:r>
            <a:endParaRPr lang="en-US"/>
          </a:p>
          <a:p>
            <a:endParaRPr lang="en-US">
              <a:cs typeface="Calibri"/>
            </a:endParaRPr>
          </a:p>
        </p:txBody>
      </p:sp>
    </p:spTree>
    <p:extLst>
      <p:ext uri="{BB962C8B-B14F-4D97-AF65-F5344CB8AC3E}">
        <p14:creationId xmlns:p14="http://schemas.microsoft.com/office/powerpoint/2010/main" val="32481260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E5E993-4DB3-4B08-8886-C8301BC31435}"/>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The test statistic is:</a:t>
            </a:r>
            <a:endParaRPr lang="en-US">
              <a:cs typeface="Calibri" panose="020F0502020204030204"/>
            </a:endParaRPr>
          </a:p>
          <a:p>
            <a:pPr marL="0" indent="0">
              <a:buNone/>
            </a:pPr>
            <a:endParaRPr lang="en-US"/>
          </a:p>
          <a:p>
            <a:pPr marL="0" indent="0">
              <a:buNone/>
            </a:pPr>
            <a:endParaRPr lang="en-US"/>
          </a:p>
          <a:p>
            <a:pPr marL="0" indent="0">
              <a:buNone/>
            </a:pPr>
            <a:br>
              <a:rPr lang="en-US"/>
            </a:br>
            <a:r>
              <a:rPr lang="en-US">
                <a:ea typeface="+mn-lt"/>
                <a:cs typeface="+mn-lt"/>
              </a:rPr>
              <a:t>x ̅is the sample mean</a:t>
            </a:r>
            <a:br>
              <a:rPr lang="en-US">
                <a:ea typeface="+mn-lt"/>
                <a:cs typeface="+mn-lt"/>
              </a:rPr>
            </a:br>
            <a:r>
              <a:rPr lang="en-US">
                <a:ea typeface="+mn-lt"/>
                <a:cs typeface="+mn-lt"/>
              </a:rPr>
              <a:t>s is sample standard deviation</a:t>
            </a:r>
            <a:br>
              <a:rPr lang="en-US">
                <a:ea typeface="+mn-lt"/>
                <a:cs typeface="+mn-lt"/>
              </a:rPr>
            </a:br>
            <a:r>
              <a:rPr lang="en-US">
                <a:ea typeface="+mn-lt"/>
                <a:cs typeface="+mn-lt"/>
              </a:rPr>
              <a:t>n is sample size</a:t>
            </a:r>
            <a:br>
              <a:rPr lang="en-US">
                <a:ea typeface="+mn-lt"/>
                <a:cs typeface="+mn-lt"/>
              </a:rPr>
            </a:br>
            <a:r>
              <a:rPr lang="en-US">
                <a:ea typeface="+mn-lt"/>
                <a:cs typeface="+mn-lt"/>
              </a:rPr>
              <a:t>μ is the population mean</a:t>
            </a:r>
            <a:endParaRPr lang="en-US">
              <a:cs typeface="Calibri"/>
            </a:endParaRPr>
          </a:p>
          <a:p>
            <a:endParaRPr lang="en-US">
              <a:cs typeface="Calibri"/>
            </a:endParaRPr>
          </a:p>
        </p:txBody>
      </p:sp>
      <p:pic>
        <p:nvPicPr>
          <p:cNvPr id="4" name="Picture 4">
            <a:extLst>
              <a:ext uri="{FF2B5EF4-FFF2-40B4-BE49-F238E27FC236}">
                <a16:creationId xmlns:a16="http://schemas.microsoft.com/office/drawing/2014/main" id="{0B8C264C-08B7-4F34-A259-7CE8B605059E}"/>
              </a:ext>
            </a:extLst>
          </p:cNvPr>
          <p:cNvPicPr>
            <a:picLocks noChangeAspect="1"/>
          </p:cNvPicPr>
          <p:nvPr/>
        </p:nvPicPr>
        <p:blipFill>
          <a:blip r:embed="rId2"/>
          <a:stretch>
            <a:fillRect/>
          </a:stretch>
        </p:blipFill>
        <p:spPr>
          <a:xfrm>
            <a:off x="5001524" y="1872561"/>
            <a:ext cx="5021292" cy="1890802"/>
          </a:xfrm>
          <a:prstGeom prst="rect">
            <a:avLst/>
          </a:prstGeom>
        </p:spPr>
      </p:pic>
    </p:spTree>
    <p:extLst>
      <p:ext uri="{BB962C8B-B14F-4D97-AF65-F5344CB8AC3E}">
        <p14:creationId xmlns:p14="http://schemas.microsoft.com/office/powerpoint/2010/main" val="17652848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4585B-8B50-4C76-8B7C-6A9DA0941E4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564475-9140-436F-9EC9-38C34317647E}"/>
              </a:ext>
            </a:extLst>
          </p:cNvPr>
          <p:cNvSpPr>
            <a:spLocks noGrp="1"/>
          </p:cNvSpPr>
          <p:nvPr>
            <p:ph idx="1"/>
          </p:nvPr>
        </p:nvSpPr>
        <p:spPr/>
        <p:txBody>
          <a:bodyPr vert="horz" lIns="91440" tIns="45720" rIns="91440" bIns="45720" rtlCol="0" anchor="t">
            <a:normAutofit/>
          </a:bodyPr>
          <a:lstStyle/>
          <a:p>
            <a:r>
              <a:rPr lang="en-US" b="1">
                <a:ea typeface="+mn-lt"/>
                <a:cs typeface="+mn-lt"/>
              </a:rPr>
              <a:t>Paired t-test</a:t>
            </a:r>
            <a:r>
              <a:rPr lang="en-US">
                <a:ea typeface="+mn-lt"/>
                <a:cs typeface="+mn-lt"/>
              </a:rPr>
              <a:t>: A statistical test applied when the two samples are dependent and paired observations are taken.</a:t>
            </a:r>
            <a:endParaRPr lang="en-US"/>
          </a:p>
        </p:txBody>
      </p:sp>
    </p:spTree>
    <p:extLst>
      <p:ext uri="{BB962C8B-B14F-4D97-AF65-F5344CB8AC3E}">
        <p14:creationId xmlns:p14="http://schemas.microsoft.com/office/powerpoint/2010/main" val="11134524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F77995-C563-48A9-8591-9C2612666894}"/>
              </a:ext>
            </a:extLst>
          </p:cNvPr>
          <p:cNvSpPr>
            <a:spLocks noGrp="1"/>
          </p:cNvSpPr>
          <p:nvPr>
            <p:ph idx="1"/>
          </p:nvPr>
        </p:nvSpPr>
        <p:spPr>
          <a:xfrm>
            <a:off x="838200" y="776078"/>
            <a:ext cx="10515600" cy="5774696"/>
          </a:xfrm>
        </p:spPr>
        <p:txBody>
          <a:bodyPr vert="horz" lIns="91440" tIns="45720" rIns="91440" bIns="45720" rtlCol="0" anchor="t">
            <a:normAutofit/>
          </a:bodyPr>
          <a:lstStyle/>
          <a:p>
            <a:r>
              <a:rPr lang="en-US"/>
              <a:t>Definition of Z-test</a:t>
            </a:r>
            <a:endParaRPr lang="en-US">
              <a:cs typeface="Calibri" panose="020F0502020204030204"/>
            </a:endParaRPr>
          </a:p>
          <a:p>
            <a:r>
              <a:rPr lang="en-US">
                <a:ea typeface="+mn-lt"/>
                <a:cs typeface="+mn-lt"/>
              </a:rPr>
              <a:t>Z-test refers to a univariate statistical analysis used to test the hypothesis that proportions from two independent samples differ greatly. </a:t>
            </a:r>
          </a:p>
          <a:p>
            <a:r>
              <a:rPr lang="en-US">
                <a:ea typeface="+mn-lt"/>
                <a:cs typeface="+mn-lt"/>
              </a:rPr>
              <a:t>It determines to what extent a data point is away from its mean of the data set, in standard deviation.</a:t>
            </a:r>
            <a:endParaRPr lang="en-US">
              <a:cs typeface="Calibri"/>
            </a:endParaRPr>
          </a:p>
          <a:p>
            <a:r>
              <a:rPr lang="en-US">
                <a:ea typeface="+mn-lt"/>
                <a:cs typeface="+mn-lt"/>
              </a:rPr>
              <a:t>The researcher adopts z-test, when the population variance is known, in essence, when there is a large sample size, sample variance is deemed to be approximately equal to the population variance. In this way, it is assumed to be known, despite the fact that only sample data is available and so normal test can be applied.</a:t>
            </a:r>
            <a:endParaRPr lang="en-US"/>
          </a:p>
          <a:p>
            <a:endParaRPr lang="en-US">
              <a:cs typeface="Calibri"/>
            </a:endParaRPr>
          </a:p>
        </p:txBody>
      </p:sp>
    </p:spTree>
    <p:extLst>
      <p:ext uri="{BB962C8B-B14F-4D97-AF65-F5344CB8AC3E}">
        <p14:creationId xmlns:p14="http://schemas.microsoft.com/office/powerpoint/2010/main" val="3960519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D5689-D44C-49CC-BAC6-4F158D1976B2}"/>
              </a:ext>
            </a:extLst>
          </p:cNvPr>
          <p:cNvSpPr>
            <a:spLocks noGrp="1"/>
          </p:cNvSpPr>
          <p:nvPr>
            <p:ph idx="1"/>
          </p:nvPr>
        </p:nvSpPr>
        <p:spPr>
          <a:xfrm>
            <a:off x="838200" y="474154"/>
            <a:ext cx="10515600" cy="5702809"/>
          </a:xfrm>
        </p:spPr>
        <p:txBody>
          <a:bodyPr vert="horz" lIns="91440" tIns="45720" rIns="91440" bIns="45720" rtlCol="0" anchor="t">
            <a:normAutofit/>
          </a:bodyPr>
          <a:lstStyle/>
          <a:p>
            <a:pPr marL="0" indent="0">
              <a:buNone/>
            </a:pPr>
            <a:r>
              <a:rPr lang="en-US" b="1">
                <a:ea typeface="+mn-lt"/>
                <a:cs typeface="+mn-lt"/>
              </a:rPr>
              <a:t>Assumptions of Z-test</a:t>
            </a:r>
            <a:r>
              <a:rPr lang="en-US">
                <a:ea typeface="+mn-lt"/>
                <a:cs typeface="+mn-lt"/>
              </a:rPr>
              <a:t>:</a:t>
            </a:r>
            <a:endParaRPr lang="en-US">
              <a:cs typeface="Calibri" panose="020F0502020204030204"/>
            </a:endParaRPr>
          </a:p>
          <a:p>
            <a:r>
              <a:rPr lang="en-US">
                <a:ea typeface="+mn-lt"/>
                <a:cs typeface="+mn-lt"/>
              </a:rPr>
              <a:t>All sample observations are independent</a:t>
            </a:r>
            <a:endParaRPr lang="en-US"/>
          </a:p>
          <a:p>
            <a:r>
              <a:rPr lang="en-US">
                <a:ea typeface="+mn-lt"/>
                <a:cs typeface="+mn-lt"/>
              </a:rPr>
              <a:t>Sample size should be more than 30.</a:t>
            </a:r>
            <a:endParaRPr lang="en-US"/>
          </a:p>
          <a:p>
            <a:r>
              <a:rPr lang="en-US">
                <a:ea typeface="+mn-lt"/>
                <a:cs typeface="+mn-lt"/>
              </a:rPr>
              <a:t>Distribution of Z is normal, with a mean zero and variance 1.</a:t>
            </a:r>
            <a:endParaRPr lang="en-US"/>
          </a:p>
          <a:p>
            <a:r>
              <a:rPr lang="en-US">
                <a:ea typeface="+mn-lt"/>
                <a:cs typeface="+mn-lt"/>
              </a:rPr>
              <a:t>The test statistic is: </a:t>
            </a:r>
            <a:endParaRPr lang="en-US"/>
          </a:p>
          <a:p>
            <a:br>
              <a:rPr lang="en-US"/>
            </a:br>
            <a:r>
              <a:rPr lang="en-US">
                <a:ea typeface="+mn-lt"/>
                <a:cs typeface="+mn-lt"/>
              </a:rPr>
              <a:t>x ̅is the sample mean</a:t>
            </a:r>
            <a:br>
              <a:rPr lang="en-US">
                <a:ea typeface="+mn-lt"/>
                <a:cs typeface="+mn-lt"/>
              </a:rPr>
            </a:br>
            <a:r>
              <a:rPr lang="en-US">
                <a:ea typeface="+mn-lt"/>
                <a:cs typeface="+mn-lt"/>
              </a:rPr>
              <a:t>σ is population standard deviation</a:t>
            </a:r>
            <a:br>
              <a:rPr lang="en-US">
                <a:ea typeface="+mn-lt"/>
                <a:cs typeface="+mn-lt"/>
              </a:rPr>
            </a:br>
            <a:r>
              <a:rPr lang="en-US">
                <a:ea typeface="+mn-lt"/>
                <a:cs typeface="+mn-lt"/>
              </a:rPr>
              <a:t>n is sample size</a:t>
            </a:r>
            <a:br>
              <a:rPr lang="en-US">
                <a:ea typeface="+mn-lt"/>
                <a:cs typeface="+mn-lt"/>
              </a:rPr>
            </a:br>
            <a:r>
              <a:rPr lang="en-US">
                <a:ea typeface="+mn-lt"/>
                <a:cs typeface="+mn-lt"/>
              </a:rPr>
              <a:t>μ is the population mean</a:t>
            </a:r>
            <a:endParaRPr lang="en-US"/>
          </a:p>
          <a:p>
            <a:endParaRPr lang="en-US">
              <a:cs typeface="Calibri"/>
            </a:endParaRPr>
          </a:p>
        </p:txBody>
      </p:sp>
      <p:pic>
        <p:nvPicPr>
          <p:cNvPr id="4" name="Picture 4">
            <a:extLst>
              <a:ext uri="{FF2B5EF4-FFF2-40B4-BE49-F238E27FC236}">
                <a16:creationId xmlns:a16="http://schemas.microsoft.com/office/drawing/2014/main" id="{5568DC36-2F44-4395-990F-4AB378219DC5}"/>
              </a:ext>
            </a:extLst>
          </p:cNvPr>
          <p:cNvPicPr>
            <a:picLocks noChangeAspect="1"/>
          </p:cNvPicPr>
          <p:nvPr/>
        </p:nvPicPr>
        <p:blipFill>
          <a:blip r:embed="rId2"/>
          <a:stretch>
            <a:fillRect/>
          </a:stretch>
        </p:blipFill>
        <p:spPr>
          <a:xfrm>
            <a:off x="5964807" y="2715973"/>
            <a:ext cx="5021292" cy="1756733"/>
          </a:xfrm>
          <a:prstGeom prst="rect">
            <a:avLst/>
          </a:prstGeom>
        </p:spPr>
      </p:pic>
    </p:spTree>
    <p:extLst>
      <p:ext uri="{BB962C8B-B14F-4D97-AF65-F5344CB8AC3E}">
        <p14:creationId xmlns:p14="http://schemas.microsoft.com/office/powerpoint/2010/main" val="18502917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7B5519-DCD3-45E3-AF92-F56590685F11}"/>
              </a:ext>
            </a:extLst>
          </p:cNvPr>
          <p:cNvSpPr>
            <a:spLocks noGrp="1"/>
          </p:cNvSpPr>
          <p:nvPr>
            <p:ph idx="1"/>
          </p:nvPr>
        </p:nvSpPr>
        <p:spPr>
          <a:xfrm>
            <a:off x="838200" y="560418"/>
            <a:ext cx="10515600" cy="5947224"/>
          </a:xfrm>
        </p:spPr>
        <p:txBody>
          <a:bodyPr vert="horz" lIns="91440" tIns="45720" rIns="91440" bIns="45720" rtlCol="0" anchor="t">
            <a:normAutofit fontScale="85000" lnSpcReduction="20000"/>
          </a:bodyPr>
          <a:lstStyle/>
          <a:p>
            <a:pPr marL="0" indent="0">
              <a:buNone/>
            </a:pPr>
            <a:r>
              <a:rPr lang="en-US"/>
              <a:t>Key Differences Between T-test and Z-test</a:t>
            </a:r>
            <a:endParaRPr lang="en-US">
              <a:cs typeface="Calibri" panose="020F0502020204030204"/>
            </a:endParaRPr>
          </a:p>
          <a:p>
            <a:r>
              <a:rPr lang="en-US">
                <a:ea typeface="+mn-lt"/>
                <a:cs typeface="+mn-lt"/>
              </a:rPr>
              <a:t>The difference between t-test and z-test can be drawn clearly on the following grounds:</a:t>
            </a:r>
            <a:endParaRPr lang="en-US"/>
          </a:p>
          <a:p>
            <a:r>
              <a:rPr lang="en-US">
                <a:ea typeface="+mn-lt"/>
                <a:cs typeface="+mn-lt"/>
              </a:rPr>
              <a:t>The t-test can be understood as a statistical test which is used to compare and </a:t>
            </a:r>
            <a:r>
              <a:rPr lang="en-US" err="1">
                <a:ea typeface="+mn-lt"/>
                <a:cs typeface="+mn-lt"/>
              </a:rPr>
              <a:t>analyse</a:t>
            </a:r>
            <a:r>
              <a:rPr lang="en-US">
                <a:ea typeface="+mn-lt"/>
                <a:cs typeface="+mn-lt"/>
              </a:rPr>
              <a:t> whether the means of the two population is different from one another or not when the standard deviation is not known. </a:t>
            </a:r>
          </a:p>
          <a:p>
            <a:r>
              <a:rPr lang="en-US">
                <a:ea typeface="+mn-lt"/>
                <a:cs typeface="+mn-lt"/>
              </a:rPr>
              <a:t>As against, Z-test is a parametric test, which is applied when the standard deviation is known, to determine, if the means of the two datasets differ from each other.</a:t>
            </a:r>
            <a:endParaRPr lang="en-US">
              <a:cs typeface="Calibri"/>
            </a:endParaRPr>
          </a:p>
          <a:p>
            <a:r>
              <a:rPr lang="en-US">
                <a:ea typeface="+mn-lt"/>
                <a:cs typeface="+mn-lt"/>
              </a:rPr>
              <a:t>The t-test is based on Student’s t-distribution. On the contrary, z-test relies on the assumption that the distribution of sample means is normal. Both student’s t-distribution and normal distribution appear alike, as both are symmetrical and bell-shaped. However, they differ in the sense that in a t-distribution, there is less space in the </a:t>
            </a:r>
            <a:r>
              <a:rPr lang="en-US" err="1">
                <a:ea typeface="+mn-lt"/>
                <a:cs typeface="+mn-lt"/>
              </a:rPr>
              <a:t>centre</a:t>
            </a:r>
            <a:r>
              <a:rPr lang="en-US">
                <a:ea typeface="+mn-lt"/>
                <a:cs typeface="+mn-lt"/>
              </a:rPr>
              <a:t> and more in the tails.</a:t>
            </a:r>
            <a:endParaRPr lang="en-US"/>
          </a:p>
          <a:p>
            <a:r>
              <a:rPr lang="en-US">
                <a:ea typeface="+mn-lt"/>
                <a:cs typeface="+mn-lt"/>
              </a:rPr>
              <a:t>One of the important conditions for adopting t-test is that population variance is unknown. Conversely, population variance should be known or assumed to be known in case of a z-test.</a:t>
            </a:r>
            <a:endParaRPr lang="en-US"/>
          </a:p>
          <a:p>
            <a:r>
              <a:rPr lang="en-US">
                <a:ea typeface="+mn-lt"/>
                <a:cs typeface="+mn-lt"/>
              </a:rPr>
              <a:t>Z-test is used to when the sample size is large, i.e. n &gt; 30, and t-test is appropriate when the size of the sample is small, in the sense that n &lt; 30.</a:t>
            </a:r>
            <a:endParaRPr lang="en-US"/>
          </a:p>
          <a:p>
            <a:endParaRPr lang="en-US">
              <a:cs typeface="Calibri"/>
            </a:endParaRPr>
          </a:p>
        </p:txBody>
      </p:sp>
    </p:spTree>
    <p:extLst>
      <p:ext uri="{BB962C8B-B14F-4D97-AF65-F5344CB8AC3E}">
        <p14:creationId xmlns:p14="http://schemas.microsoft.com/office/powerpoint/2010/main" val="6528274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70EF51-72AD-41FA-89A3-7AC52F32BA47}"/>
              </a:ext>
            </a:extLst>
          </p:cNvPr>
          <p:cNvSpPr>
            <a:spLocks noGrp="1"/>
          </p:cNvSpPr>
          <p:nvPr>
            <p:ph idx="1"/>
          </p:nvPr>
        </p:nvSpPr>
        <p:spPr>
          <a:xfrm>
            <a:off x="838200" y="934229"/>
            <a:ext cx="10515600" cy="5242734"/>
          </a:xfrm>
        </p:spPr>
        <p:txBody>
          <a:bodyPr vert="horz" lIns="91440" tIns="45720" rIns="91440" bIns="45720" rtlCol="0" anchor="t">
            <a:normAutofit/>
          </a:bodyPr>
          <a:lstStyle/>
          <a:p>
            <a:r>
              <a:rPr lang="en-US"/>
              <a:t>Conclusion</a:t>
            </a:r>
            <a:endParaRPr lang="en-US">
              <a:cs typeface="Calibri" panose="020F0502020204030204"/>
            </a:endParaRPr>
          </a:p>
          <a:p>
            <a:r>
              <a:rPr lang="en-US">
                <a:ea typeface="+mn-lt"/>
                <a:cs typeface="+mn-lt"/>
              </a:rPr>
              <a:t>By and large, t-test and z-test are almost similar tests, but the conditions for their application is different, meaning that t-test is appropriate when the size of the sample is not more than 30 units. However, if it is more than 30 units, z-test must be performed. Similarly, there are other conditions, which makes it clear that which test is to be performed in a given situation.</a:t>
            </a:r>
            <a:endParaRPr lang="en-US"/>
          </a:p>
          <a:p>
            <a:endParaRPr lang="en-US">
              <a:cs typeface="Calibri"/>
            </a:endParaRPr>
          </a:p>
        </p:txBody>
      </p:sp>
    </p:spTree>
    <p:extLst>
      <p:ext uri="{BB962C8B-B14F-4D97-AF65-F5344CB8AC3E}">
        <p14:creationId xmlns:p14="http://schemas.microsoft.com/office/powerpoint/2010/main" val="42825788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DF86F4-1DDC-4C86-BFB5-9BD766C2C092}"/>
              </a:ext>
            </a:extLst>
          </p:cNvPr>
          <p:cNvSpPr>
            <a:spLocks noGrp="1"/>
          </p:cNvSpPr>
          <p:nvPr>
            <p:ph idx="1"/>
          </p:nvPr>
        </p:nvSpPr>
        <p:spPr>
          <a:xfrm>
            <a:off x="838200" y="244116"/>
            <a:ext cx="10515600" cy="6364167"/>
          </a:xfrm>
        </p:spPr>
        <p:txBody>
          <a:bodyPr vert="horz" lIns="91440" tIns="45720" rIns="91440" bIns="45720" rtlCol="0" anchor="t">
            <a:normAutofit fontScale="92500" lnSpcReduction="20000"/>
          </a:bodyPr>
          <a:lstStyle/>
          <a:p>
            <a:r>
              <a:rPr lang="en-US"/>
              <a:t>Key Differences Between T-test and Z-test</a:t>
            </a:r>
          </a:p>
          <a:p>
            <a:r>
              <a:rPr lang="en-US">
                <a:ea typeface="+mn-lt"/>
                <a:cs typeface="+mn-lt"/>
              </a:rPr>
              <a:t>The difference between t-test and z-test can be drawn clearly on the following grounds:</a:t>
            </a:r>
          </a:p>
          <a:p>
            <a:r>
              <a:rPr lang="en-US">
                <a:ea typeface="+mn-lt"/>
                <a:cs typeface="+mn-lt"/>
              </a:rPr>
              <a:t>The t-test can be understood as a statistical test which is used to compare and analyse whether the means of the two population is different from one another or not when the standard deviation is not known. As against, Z-test is a parametric test, which is applied when the standard deviation is known, to determine, if the means of the two datasets differ from each other.</a:t>
            </a:r>
          </a:p>
          <a:p>
            <a:r>
              <a:rPr lang="en-US">
                <a:ea typeface="+mn-lt"/>
                <a:cs typeface="+mn-lt"/>
              </a:rPr>
              <a:t>The t-test is based on Student’s t-distribution. On the contrary, z-test relies on the assumption that the distribution of sample means is normal. Both student’s t-distribution and normal distribution appear alike, as both are symmetrical and bell-shaped. However, they differ in the sense that in a t-distribution, there is less space in the centre and more in the tails.</a:t>
            </a:r>
          </a:p>
          <a:p>
            <a:r>
              <a:rPr lang="en-US">
                <a:ea typeface="+mn-lt"/>
                <a:cs typeface="+mn-lt"/>
              </a:rPr>
              <a:t>One of the important conditions for adopting t-test is that population variance is unknown. Conversely, population variance should be known or assumed to be known in case of a z-test.</a:t>
            </a:r>
          </a:p>
          <a:p>
            <a:r>
              <a:rPr lang="en-US">
                <a:ea typeface="+mn-lt"/>
                <a:cs typeface="+mn-lt"/>
              </a:rPr>
              <a:t>Z-test is used to when the sample size is large, i.e. n &gt; 30, and t-test is appropriate when the size of the sample is small, in the sense that n &lt; 30.</a:t>
            </a:r>
          </a:p>
          <a:p>
            <a:endParaRPr lang="en-US">
              <a:cs typeface="Calibri"/>
            </a:endParaRPr>
          </a:p>
        </p:txBody>
      </p:sp>
    </p:spTree>
    <p:extLst>
      <p:ext uri="{BB962C8B-B14F-4D97-AF65-F5344CB8AC3E}">
        <p14:creationId xmlns:p14="http://schemas.microsoft.com/office/powerpoint/2010/main" val="849551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619814-C343-4ECC-852E-56CB76156A30}"/>
              </a:ext>
            </a:extLst>
          </p:cNvPr>
          <p:cNvSpPr>
            <a:spLocks noGrp="1"/>
          </p:cNvSpPr>
          <p:nvPr>
            <p:ph idx="1"/>
          </p:nvPr>
        </p:nvSpPr>
        <p:spPr>
          <a:xfrm>
            <a:off x="729343" y="260804"/>
            <a:ext cx="10515600" cy="2215017"/>
          </a:xfrm>
        </p:spPr>
        <p:txBody>
          <a:bodyPr vert="horz" lIns="91440" tIns="45720" rIns="91440" bIns="45720" rtlCol="0" anchor="t">
            <a:normAutofit/>
          </a:bodyPr>
          <a:lstStyle/>
          <a:p>
            <a:pPr marL="0" indent="0">
              <a:buNone/>
            </a:pPr>
            <a:r>
              <a:rPr lang="en-US" sz="3200" b="1"/>
              <a:t>Testing a Claim</a:t>
            </a:r>
            <a:endParaRPr lang="en-US" sz="3200" b="1">
              <a:cs typeface="Calibri" panose="020F0502020204030204"/>
            </a:endParaRPr>
          </a:p>
          <a:p>
            <a:r>
              <a:rPr lang="en-US" b="1">
                <a:ea typeface="+mn-lt"/>
                <a:cs typeface="+mn-lt"/>
              </a:rPr>
              <a:t>So you want to test if the mean of a numeric variable from a single population equals some claimed value. </a:t>
            </a:r>
            <a:endParaRPr lang="en-US">
              <a:ea typeface="+mn-lt"/>
              <a:cs typeface="+mn-lt"/>
            </a:endParaRPr>
          </a:p>
          <a:p>
            <a:r>
              <a:rPr lang="en-US" b="1" i="1">
                <a:ea typeface="+mn-lt"/>
                <a:cs typeface="+mn-lt"/>
              </a:rPr>
              <a:t>Question:</a:t>
            </a:r>
            <a:r>
              <a:rPr lang="en-US" b="1">
                <a:ea typeface="+mn-lt"/>
                <a:cs typeface="+mn-lt"/>
              </a:rPr>
              <a:t> What is the shape of your variable’s distribution?</a:t>
            </a:r>
            <a:endParaRPr lang="en-US">
              <a:cs typeface="Calibri"/>
            </a:endParaRPr>
          </a:p>
        </p:txBody>
      </p:sp>
      <p:sp>
        <p:nvSpPr>
          <p:cNvPr id="5" name="Title 1">
            <a:extLst>
              <a:ext uri="{FF2B5EF4-FFF2-40B4-BE49-F238E27FC236}">
                <a16:creationId xmlns:a16="http://schemas.microsoft.com/office/drawing/2014/main" id="{215514B0-D3E0-46C8-AC0A-B8F097F2DB51}"/>
              </a:ext>
            </a:extLst>
          </p:cNvPr>
          <p:cNvSpPr>
            <a:spLocks noGrp="1"/>
          </p:cNvSpPr>
          <p:nvPr>
            <p:ph type="title"/>
          </p:nvPr>
        </p:nvSpPr>
        <p:spPr>
          <a:xfrm>
            <a:off x="2182803" y="2551173"/>
            <a:ext cx="2275382" cy="789215"/>
          </a:xfrm>
          <a:solidFill>
            <a:srgbClr val="ED7D31"/>
          </a:solidFill>
        </p:spPr>
        <p:txBody>
          <a:bodyPr>
            <a:normAutofit/>
          </a:bodyPr>
          <a:lstStyle/>
          <a:p>
            <a:pPr algn="ctr"/>
            <a:r>
              <a:rPr lang="en-US" sz="3200" b="1">
                <a:cs typeface="Calibri Light"/>
              </a:rPr>
              <a:t>Normal</a:t>
            </a:r>
            <a:endParaRPr lang="en-US" sz="3200">
              <a:cs typeface="Calibri Light"/>
            </a:endParaRPr>
          </a:p>
        </p:txBody>
      </p:sp>
      <p:sp>
        <p:nvSpPr>
          <p:cNvPr id="7" name="Title 1">
            <a:extLst>
              <a:ext uri="{FF2B5EF4-FFF2-40B4-BE49-F238E27FC236}">
                <a16:creationId xmlns:a16="http://schemas.microsoft.com/office/drawing/2014/main" id="{D045384D-C38A-45BD-B5F1-B9D8B6C072DB}"/>
              </a:ext>
            </a:extLst>
          </p:cNvPr>
          <p:cNvSpPr txBox="1">
            <a:spLocks/>
          </p:cNvSpPr>
          <p:nvPr/>
        </p:nvSpPr>
        <p:spPr>
          <a:xfrm>
            <a:off x="6196911" y="2551173"/>
            <a:ext cx="2370632" cy="789215"/>
          </a:xfrm>
          <a:prstGeom prst="rect">
            <a:avLst/>
          </a:prstGeom>
          <a:solidFill>
            <a:srgbClr val="ED7D3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a:cs typeface="Calibri Light"/>
              </a:rPr>
              <a:t>Not Normal</a:t>
            </a:r>
            <a:endParaRPr lang="en-US" sz="3200">
              <a:cs typeface="Calibri Light"/>
            </a:endParaRPr>
          </a:p>
        </p:txBody>
      </p:sp>
      <p:pic>
        <p:nvPicPr>
          <p:cNvPr id="9" name="Picture 8" descr="A picture containing drawing&#10;&#10;Description generated with very high confidence">
            <a:extLst>
              <a:ext uri="{FF2B5EF4-FFF2-40B4-BE49-F238E27FC236}">
                <a16:creationId xmlns:a16="http://schemas.microsoft.com/office/drawing/2014/main" id="{5159EC5E-1B35-4857-9F86-8792F3A672B2}"/>
              </a:ext>
            </a:extLst>
          </p:cNvPr>
          <p:cNvPicPr>
            <a:picLocks noChangeAspect="1"/>
          </p:cNvPicPr>
          <p:nvPr/>
        </p:nvPicPr>
        <p:blipFill>
          <a:blip r:embed="rId2"/>
          <a:stretch>
            <a:fillRect/>
          </a:stretch>
        </p:blipFill>
        <p:spPr>
          <a:xfrm>
            <a:off x="1109139" y="3375224"/>
            <a:ext cx="4004872" cy="2584496"/>
          </a:xfrm>
          <a:prstGeom prst="rect">
            <a:avLst/>
          </a:prstGeom>
        </p:spPr>
      </p:pic>
      <p:pic>
        <p:nvPicPr>
          <p:cNvPr id="11" name="Picture 11" descr="A picture containing knife&#10;&#10;Description generated with very high confidence">
            <a:extLst>
              <a:ext uri="{FF2B5EF4-FFF2-40B4-BE49-F238E27FC236}">
                <a16:creationId xmlns:a16="http://schemas.microsoft.com/office/drawing/2014/main" id="{73978BC9-B933-498E-97FE-AEA0DD4B86FE}"/>
              </a:ext>
            </a:extLst>
          </p:cNvPr>
          <p:cNvPicPr>
            <a:picLocks noChangeAspect="1"/>
          </p:cNvPicPr>
          <p:nvPr/>
        </p:nvPicPr>
        <p:blipFill>
          <a:blip r:embed="rId3"/>
          <a:stretch>
            <a:fillRect/>
          </a:stretch>
        </p:blipFill>
        <p:spPr>
          <a:xfrm>
            <a:off x="6436892" y="3336071"/>
            <a:ext cx="4192249" cy="2304559"/>
          </a:xfrm>
          <a:prstGeom prst="rect">
            <a:avLst/>
          </a:prstGeom>
        </p:spPr>
      </p:pic>
      <p:sp>
        <p:nvSpPr>
          <p:cNvPr id="12" name="TextBox 11">
            <a:extLst>
              <a:ext uri="{FF2B5EF4-FFF2-40B4-BE49-F238E27FC236}">
                <a16:creationId xmlns:a16="http://schemas.microsoft.com/office/drawing/2014/main" id="{45D10689-FAD6-45B4-ACBC-06B7556514F0}"/>
              </a:ext>
            </a:extLst>
          </p:cNvPr>
          <p:cNvSpPr txBox="1"/>
          <p:nvPr/>
        </p:nvSpPr>
        <p:spPr>
          <a:xfrm>
            <a:off x="730062" y="5732613"/>
            <a:ext cx="501482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A normal distribution is the classic bell curve. It is symmetric, with most cases falling near the mean and fewer cases falling away from the mean in either tail.</a:t>
            </a:r>
            <a:endParaRPr lang="en-US"/>
          </a:p>
        </p:txBody>
      </p:sp>
      <p:sp>
        <p:nvSpPr>
          <p:cNvPr id="13" name="TextBox 12">
            <a:extLst>
              <a:ext uri="{FF2B5EF4-FFF2-40B4-BE49-F238E27FC236}">
                <a16:creationId xmlns:a16="http://schemas.microsoft.com/office/drawing/2014/main" id="{671397BE-850E-46E7-9687-9D05D5145E6D}"/>
              </a:ext>
            </a:extLst>
          </p:cNvPr>
          <p:cNvSpPr txBox="1"/>
          <p:nvPr/>
        </p:nvSpPr>
        <p:spPr>
          <a:xfrm>
            <a:off x="6478438" y="5730815"/>
            <a:ext cx="488542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If the variable’s distribution is skewed (has a tail in either direction), has more than one mode (peak), or contains outliers, then it will fail the normality assumption of many common statistical methods.</a:t>
            </a:r>
          </a:p>
        </p:txBody>
      </p:sp>
      <p:cxnSp>
        <p:nvCxnSpPr>
          <p:cNvPr id="14" name="Straight Arrow Connector 13">
            <a:extLst>
              <a:ext uri="{FF2B5EF4-FFF2-40B4-BE49-F238E27FC236}">
                <a16:creationId xmlns:a16="http://schemas.microsoft.com/office/drawing/2014/main" id="{686AFA52-EF0A-4A67-81EB-D4C52C7EC903}"/>
              </a:ext>
            </a:extLst>
          </p:cNvPr>
          <p:cNvCxnSpPr/>
          <p:nvPr/>
        </p:nvCxnSpPr>
        <p:spPr>
          <a:xfrm>
            <a:off x="5638800" y="2943046"/>
            <a:ext cx="43132" cy="3450564"/>
          </a:xfrm>
          <a:prstGeom prst="straightConnector1">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289851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30D59-21A2-4F22-8CE3-1B2A5DD1D979}"/>
              </a:ext>
            </a:extLst>
          </p:cNvPr>
          <p:cNvSpPr>
            <a:spLocks noGrp="1"/>
          </p:cNvSpPr>
          <p:nvPr>
            <p:ph type="title"/>
          </p:nvPr>
        </p:nvSpPr>
        <p:spPr/>
        <p:txBody>
          <a:bodyPr/>
          <a:lstStyle/>
          <a:p>
            <a:endParaRPr lang="en-US"/>
          </a:p>
        </p:txBody>
      </p:sp>
      <p:pic>
        <p:nvPicPr>
          <p:cNvPr id="4" name="Picture 4" descr="A screenshot of a cell phone&#10;&#10;Description generated with very high confidence">
            <a:extLst>
              <a:ext uri="{FF2B5EF4-FFF2-40B4-BE49-F238E27FC236}">
                <a16:creationId xmlns:a16="http://schemas.microsoft.com/office/drawing/2014/main" id="{D7A3866D-AEC4-4356-9D86-96841E2CC87C}"/>
              </a:ext>
            </a:extLst>
          </p:cNvPr>
          <p:cNvPicPr>
            <a:picLocks noGrp="1" noChangeAspect="1"/>
          </p:cNvPicPr>
          <p:nvPr>
            <p:ph idx="1"/>
          </p:nvPr>
        </p:nvPicPr>
        <p:blipFill>
          <a:blip r:embed="rId2"/>
          <a:stretch>
            <a:fillRect/>
          </a:stretch>
        </p:blipFill>
        <p:spPr>
          <a:xfrm>
            <a:off x="2728912" y="2239169"/>
            <a:ext cx="6734175" cy="3524250"/>
          </a:xfrm>
        </p:spPr>
      </p:pic>
    </p:spTree>
    <p:extLst>
      <p:ext uri="{BB962C8B-B14F-4D97-AF65-F5344CB8AC3E}">
        <p14:creationId xmlns:p14="http://schemas.microsoft.com/office/powerpoint/2010/main" val="13617560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E682F-3D5B-40B4-A458-CD9DC784980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A28B22-6BC2-46E9-BDE3-06C617303CD7}"/>
              </a:ext>
            </a:extLst>
          </p:cNvPr>
          <p:cNvSpPr>
            <a:spLocks noGrp="1"/>
          </p:cNvSpPr>
          <p:nvPr>
            <p:ph idx="1"/>
          </p:nvPr>
        </p:nvSpPr>
        <p:spPr/>
        <p:txBody>
          <a:bodyPr vert="horz" lIns="91440" tIns="45720" rIns="91440" bIns="45720" rtlCol="0" anchor="t">
            <a:normAutofit/>
          </a:bodyPr>
          <a:lstStyle/>
          <a:p>
            <a:r>
              <a:rPr lang="en-US">
                <a:ea typeface="+mn-lt"/>
                <a:cs typeface="+mn-lt"/>
              </a:rPr>
              <a:t>https://keydifferences.com/difference-between-one-tailed-and-two-tailed-test.html</a:t>
            </a:r>
            <a:endParaRPr lang="en-US"/>
          </a:p>
        </p:txBody>
      </p:sp>
    </p:spTree>
    <p:extLst>
      <p:ext uri="{BB962C8B-B14F-4D97-AF65-F5344CB8AC3E}">
        <p14:creationId xmlns:p14="http://schemas.microsoft.com/office/powerpoint/2010/main" val="752781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B8BF2-5179-4DE7-BB9F-DF8C086DB7F7}"/>
              </a:ext>
            </a:extLst>
          </p:cNvPr>
          <p:cNvSpPr>
            <a:spLocks noGrp="1"/>
          </p:cNvSpPr>
          <p:nvPr>
            <p:ph type="title"/>
          </p:nvPr>
        </p:nvSpPr>
        <p:spPr/>
        <p:txBody>
          <a:bodyPr/>
          <a:lstStyle/>
          <a:p>
            <a:endParaRPr lang="en-US"/>
          </a:p>
        </p:txBody>
      </p:sp>
      <p:pic>
        <p:nvPicPr>
          <p:cNvPr id="4" name="Picture 4" descr="A picture containing object, clock&#10;&#10;Description generated with very high confidence">
            <a:extLst>
              <a:ext uri="{FF2B5EF4-FFF2-40B4-BE49-F238E27FC236}">
                <a16:creationId xmlns:a16="http://schemas.microsoft.com/office/drawing/2014/main" id="{9399483F-98DB-481A-9A85-0AEE677AC927}"/>
              </a:ext>
            </a:extLst>
          </p:cNvPr>
          <p:cNvPicPr>
            <a:picLocks noGrp="1" noChangeAspect="1"/>
          </p:cNvPicPr>
          <p:nvPr>
            <p:ph idx="1"/>
          </p:nvPr>
        </p:nvPicPr>
        <p:blipFill>
          <a:blip r:embed="rId2"/>
          <a:stretch>
            <a:fillRect/>
          </a:stretch>
        </p:blipFill>
        <p:spPr>
          <a:xfrm>
            <a:off x="1219200" y="2667794"/>
            <a:ext cx="9753600" cy="2667000"/>
          </a:xfrm>
        </p:spPr>
      </p:pic>
    </p:spTree>
    <p:extLst>
      <p:ext uri="{BB962C8B-B14F-4D97-AF65-F5344CB8AC3E}">
        <p14:creationId xmlns:p14="http://schemas.microsoft.com/office/powerpoint/2010/main" val="27721081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3229589F-AC8E-4BDD-8E4B-E73A2EA52872}"/>
              </a:ext>
            </a:extLst>
          </p:cNvPr>
          <p:cNvPicPr>
            <a:picLocks noGrp="1" noChangeAspect="1"/>
          </p:cNvPicPr>
          <p:nvPr>
            <p:ph idx="1"/>
          </p:nvPr>
        </p:nvPicPr>
        <p:blipFill>
          <a:blip r:embed="rId2"/>
          <a:stretch>
            <a:fillRect/>
          </a:stretch>
        </p:blipFill>
        <p:spPr>
          <a:xfrm>
            <a:off x="1976006" y="330380"/>
            <a:ext cx="8153723" cy="6177262"/>
          </a:xfrm>
        </p:spPr>
      </p:pic>
    </p:spTree>
    <p:extLst>
      <p:ext uri="{BB962C8B-B14F-4D97-AF65-F5344CB8AC3E}">
        <p14:creationId xmlns:p14="http://schemas.microsoft.com/office/powerpoint/2010/main" val="30997703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99782DD6-68EE-4B81-A67A-44FBC6D6CDCB}"/>
              </a:ext>
            </a:extLst>
          </p:cNvPr>
          <p:cNvPicPr>
            <a:picLocks noGrp="1" noChangeAspect="1"/>
          </p:cNvPicPr>
          <p:nvPr>
            <p:ph idx="1"/>
          </p:nvPr>
        </p:nvPicPr>
        <p:blipFill>
          <a:blip r:embed="rId2"/>
          <a:stretch>
            <a:fillRect/>
          </a:stretch>
        </p:blipFill>
        <p:spPr>
          <a:xfrm>
            <a:off x="2739936" y="643467"/>
            <a:ext cx="6712128" cy="5571066"/>
          </a:xfrm>
          <a:prstGeom prst="rect">
            <a:avLst/>
          </a:prstGeom>
        </p:spPr>
      </p:pic>
    </p:spTree>
    <p:extLst>
      <p:ext uri="{BB962C8B-B14F-4D97-AF65-F5344CB8AC3E}">
        <p14:creationId xmlns:p14="http://schemas.microsoft.com/office/powerpoint/2010/main" val="31478468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3404-D122-4F13-AB83-9DE0F1C25537}"/>
              </a:ext>
            </a:extLst>
          </p:cNvPr>
          <p:cNvSpPr>
            <a:spLocks noGrp="1"/>
          </p:cNvSpPr>
          <p:nvPr>
            <p:ph type="title"/>
          </p:nvPr>
        </p:nvSpPr>
        <p:spPr/>
        <p:txBody>
          <a:bodyPr/>
          <a:lstStyle/>
          <a:p>
            <a:endParaRPr lang="en-US"/>
          </a:p>
        </p:txBody>
      </p:sp>
      <p:pic>
        <p:nvPicPr>
          <p:cNvPr id="4" name="Picture 4" descr="A picture containing bird&#10;&#10;Description generated with very high confidence">
            <a:extLst>
              <a:ext uri="{FF2B5EF4-FFF2-40B4-BE49-F238E27FC236}">
                <a16:creationId xmlns:a16="http://schemas.microsoft.com/office/drawing/2014/main" id="{7C3FA4F5-2560-412F-A1D3-EF69E708932F}"/>
              </a:ext>
            </a:extLst>
          </p:cNvPr>
          <p:cNvPicPr>
            <a:picLocks noGrp="1" noChangeAspect="1"/>
          </p:cNvPicPr>
          <p:nvPr>
            <p:ph idx="1"/>
          </p:nvPr>
        </p:nvPicPr>
        <p:blipFill>
          <a:blip r:embed="rId2"/>
          <a:stretch>
            <a:fillRect/>
          </a:stretch>
        </p:blipFill>
        <p:spPr>
          <a:xfrm>
            <a:off x="844799" y="1825625"/>
            <a:ext cx="10502402" cy="4351338"/>
          </a:xfrm>
        </p:spPr>
      </p:pic>
    </p:spTree>
    <p:extLst>
      <p:ext uri="{BB962C8B-B14F-4D97-AF65-F5344CB8AC3E}">
        <p14:creationId xmlns:p14="http://schemas.microsoft.com/office/powerpoint/2010/main" val="7367166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137437BE-FE0A-4F22-A31B-F186F6999670}"/>
              </a:ext>
            </a:extLst>
          </p:cNvPr>
          <p:cNvPicPr>
            <a:picLocks noGrp="1" noChangeAspect="1"/>
          </p:cNvPicPr>
          <p:nvPr>
            <p:ph idx="1"/>
          </p:nvPr>
        </p:nvPicPr>
        <p:blipFill>
          <a:blip r:embed="rId2"/>
          <a:stretch>
            <a:fillRect/>
          </a:stretch>
        </p:blipFill>
        <p:spPr>
          <a:xfrm>
            <a:off x="1812176" y="504989"/>
            <a:ext cx="7561232" cy="5928683"/>
          </a:xfrm>
        </p:spPr>
      </p:pic>
    </p:spTree>
    <p:extLst>
      <p:ext uri="{BB962C8B-B14F-4D97-AF65-F5344CB8AC3E}">
        <p14:creationId xmlns:p14="http://schemas.microsoft.com/office/powerpoint/2010/main" val="36989352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BA97DD-FC92-48E8-B659-D89586805D4D}"/>
              </a:ext>
            </a:extLst>
          </p:cNvPr>
          <p:cNvSpPr>
            <a:spLocks noGrp="1"/>
          </p:cNvSpPr>
          <p:nvPr>
            <p:ph idx="1"/>
          </p:nvPr>
        </p:nvSpPr>
        <p:spPr>
          <a:xfrm>
            <a:off x="838200" y="776078"/>
            <a:ext cx="10515600" cy="5400885"/>
          </a:xfrm>
        </p:spPr>
        <p:txBody>
          <a:bodyPr vert="horz" lIns="91440" tIns="45720" rIns="91440" bIns="45720" rtlCol="0" anchor="t">
            <a:normAutofit/>
          </a:bodyPr>
          <a:lstStyle/>
          <a:p>
            <a:pPr marL="0" indent="0">
              <a:buNone/>
            </a:pPr>
            <a:r>
              <a:rPr lang="en-US" b="1"/>
              <a:t>Binomial Distribution</a:t>
            </a:r>
          </a:p>
          <a:p>
            <a:pPr marL="0" indent="0">
              <a:buNone/>
            </a:pPr>
            <a:r>
              <a:rPr lang="en-US">
                <a:ea typeface="+mn-lt"/>
                <a:cs typeface="+mn-lt"/>
              </a:rPr>
              <a:t>The prefix ‘Bi’ means two or twice. </a:t>
            </a:r>
          </a:p>
          <a:p>
            <a:pPr marL="0" indent="0">
              <a:buNone/>
            </a:pPr>
            <a:r>
              <a:rPr lang="en-US">
                <a:ea typeface="+mn-lt"/>
                <a:cs typeface="+mn-lt"/>
              </a:rPr>
              <a:t>A binomial distribution can be understood as the </a:t>
            </a:r>
            <a:r>
              <a:rPr lang="en-US">
                <a:ea typeface="+mn-lt"/>
                <a:cs typeface="+mn-lt"/>
                <a:hlinkClick r:id="rId2"/>
              </a:rPr>
              <a:t>probability</a:t>
            </a:r>
            <a:r>
              <a:rPr lang="en-US">
                <a:ea typeface="+mn-lt"/>
                <a:cs typeface="+mn-lt"/>
              </a:rPr>
              <a:t> of a trail with two and only two outcomes. </a:t>
            </a:r>
          </a:p>
          <a:p>
            <a:pPr marL="0" indent="0">
              <a:buNone/>
            </a:pPr>
            <a:r>
              <a:rPr lang="en-US">
                <a:ea typeface="+mn-lt"/>
                <a:cs typeface="+mn-lt"/>
              </a:rPr>
              <a:t>It is a type of distribution that has two different outcomes namely, ‘success’ and ‘failure’ (a typical Bernoulli trial).</a:t>
            </a:r>
          </a:p>
          <a:p>
            <a:pPr marL="0" indent="0">
              <a:buNone/>
            </a:pPr>
            <a:r>
              <a:rPr lang="en-US">
                <a:ea typeface="+mn-lt"/>
                <a:cs typeface="+mn-lt"/>
              </a:rPr>
              <a:t> It is applicable to discrete </a:t>
            </a:r>
            <a:r>
              <a:rPr lang="en-US">
                <a:ea typeface="+mn-lt"/>
                <a:cs typeface="+mn-lt"/>
                <a:hlinkClick r:id="rId3"/>
              </a:rPr>
              <a:t>random variables</a:t>
            </a:r>
            <a:r>
              <a:rPr lang="en-US">
                <a:ea typeface="+mn-lt"/>
                <a:cs typeface="+mn-lt"/>
              </a:rPr>
              <a:t> only.</a:t>
            </a:r>
          </a:p>
          <a:p>
            <a:pPr marL="0" indent="0">
              <a:buNone/>
            </a:pPr>
            <a:r>
              <a:rPr lang="en-US">
                <a:ea typeface="+mn-lt"/>
                <a:cs typeface="+mn-lt"/>
              </a:rPr>
              <a:t> The origin of </a:t>
            </a:r>
            <a:r>
              <a:rPr lang="en-US">
                <a:ea typeface="+mn-lt"/>
                <a:cs typeface="+mn-lt"/>
                <a:hlinkClick r:id="rId4"/>
              </a:rPr>
              <a:t>Binomial distribution</a:t>
            </a:r>
            <a:r>
              <a:rPr lang="en-US">
                <a:ea typeface="+mn-lt"/>
                <a:cs typeface="+mn-lt"/>
              </a:rPr>
              <a:t> can be traced back to </a:t>
            </a:r>
            <a:r>
              <a:rPr lang="en-US">
                <a:ea typeface="+mn-lt"/>
                <a:cs typeface="+mn-lt"/>
                <a:hlinkClick r:id="rId5"/>
              </a:rPr>
              <a:t>Bernoulli’s trial</a:t>
            </a:r>
            <a:r>
              <a:rPr lang="en-US">
                <a:ea typeface="+mn-lt"/>
                <a:cs typeface="+mn-lt"/>
              </a:rPr>
              <a:t>.</a:t>
            </a:r>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23937307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A4DCD8-2745-4FB6-A287-45F3C9C1E70A}"/>
              </a:ext>
            </a:extLst>
          </p:cNvPr>
          <p:cNvSpPr>
            <a:spLocks noGrp="1"/>
          </p:cNvSpPr>
          <p:nvPr>
            <p:ph idx="1"/>
          </p:nvPr>
        </p:nvSpPr>
        <p:spPr>
          <a:xfrm>
            <a:off x="838200" y="459776"/>
            <a:ext cx="10515600" cy="5717187"/>
          </a:xfrm>
        </p:spPr>
        <p:txBody>
          <a:bodyPr vert="horz" lIns="91440" tIns="45720" rIns="91440" bIns="45720" rtlCol="0" anchor="t">
            <a:normAutofit/>
          </a:bodyPr>
          <a:lstStyle/>
          <a:p>
            <a:pPr marL="0" indent="0">
              <a:buNone/>
            </a:pPr>
            <a:r>
              <a:rPr lang="en-US" b="1"/>
              <a:t>Bernoulli Trials</a:t>
            </a:r>
            <a:endParaRPr lang="en-US" b="1">
              <a:cs typeface="Calibri" panose="020F0502020204030204"/>
            </a:endParaRPr>
          </a:p>
          <a:p>
            <a:r>
              <a:rPr lang="en-US">
                <a:ea typeface="+mn-lt"/>
                <a:cs typeface="+mn-lt"/>
              </a:rPr>
              <a:t>The binomial distribution is the total or the sum of a number of different independents and identically distributed Bernoulli Trials.</a:t>
            </a:r>
          </a:p>
          <a:p>
            <a:r>
              <a:rPr lang="en-US">
                <a:ea typeface="+mn-lt"/>
                <a:cs typeface="+mn-lt"/>
              </a:rPr>
              <a:t> In this experiment, the trials are to be random and could have only two outcomes whether it can be success or failure. </a:t>
            </a:r>
          </a:p>
          <a:p>
            <a:r>
              <a:rPr lang="en-US">
                <a:ea typeface="+mn-lt"/>
                <a:cs typeface="+mn-lt"/>
              </a:rPr>
              <a:t>The flipping of a coin is the best example of Bernoulli trials; each trial can only produce one of the two values- heads or tails. </a:t>
            </a:r>
          </a:p>
          <a:p>
            <a:r>
              <a:rPr lang="en-US">
                <a:ea typeface="+mn-lt"/>
                <a:cs typeface="+mn-lt"/>
              </a:rPr>
              <a:t>Each time you flip the coin there is a 50% probability of the outcome.</a:t>
            </a:r>
            <a:endParaRPr lang="en-US">
              <a:cs typeface="Calibri"/>
            </a:endParaRPr>
          </a:p>
          <a:p>
            <a:r>
              <a:rPr lang="en-US">
                <a:ea typeface="+mn-lt"/>
                <a:cs typeface="+mn-lt"/>
              </a:rPr>
              <a:t>The outcome never affects or influences the other.</a:t>
            </a:r>
            <a:endParaRPr lang="en-US"/>
          </a:p>
          <a:p>
            <a:endParaRPr lang="en-US">
              <a:cs typeface="Calibri"/>
            </a:endParaRPr>
          </a:p>
        </p:txBody>
      </p:sp>
    </p:spTree>
    <p:extLst>
      <p:ext uri="{BB962C8B-B14F-4D97-AF65-F5344CB8AC3E}">
        <p14:creationId xmlns:p14="http://schemas.microsoft.com/office/powerpoint/2010/main" val="34807386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18FAAE-88A8-4EC2-AC9A-349EF8CF0CE9}"/>
              </a:ext>
            </a:extLst>
          </p:cNvPr>
          <p:cNvSpPr>
            <a:spLocks noGrp="1"/>
          </p:cNvSpPr>
          <p:nvPr>
            <p:ph idx="1"/>
          </p:nvPr>
        </p:nvSpPr>
        <p:spPr>
          <a:xfrm>
            <a:off x="895709" y="1322418"/>
            <a:ext cx="10515600" cy="4351338"/>
          </a:xfrm>
        </p:spPr>
        <p:txBody>
          <a:bodyPr vert="horz" lIns="91440" tIns="45720" rIns="91440" bIns="45720" rtlCol="0" anchor="t">
            <a:normAutofit/>
          </a:bodyPr>
          <a:lstStyle/>
          <a:p>
            <a:pPr marL="0" indent="0">
              <a:buNone/>
            </a:pPr>
            <a:r>
              <a:rPr lang="en-US" b="1"/>
              <a:t>Binomial Distribution Examples</a:t>
            </a:r>
            <a:endParaRPr lang="en-US" b="1">
              <a:cs typeface="Calibri" panose="020F0502020204030204"/>
            </a:endParaRPr>
          </a:p>
          <a:p>
            <a:r>
              <a:rPr lang="en-US">
                <a:ea typeface="+mn-lt"/>
                <a:cs typeface="+mn-lt"/>
              </a:rPr>
              <a:t>Let’s take some real-life instances where you can use the binomial distribution.</a:t>
            </a:r>
            <a:endParaRPr lang="en-US"/>
          </a:p>
          <a:p>
            <a:r>
              <a:rPr lang="en-US">
                <a:ea typeface="+mn-lt"/>
                <a:cs typeface="+mn-lt"/>
              </a:rPr>
              <a:t>If the WHO introduced a new cure for a disease then there is an equal chance of success and failure. It can either cure the </a:t>
            </a:r>
            <a:r>
              <a:rPr lang="en-US">
                <a:ea typeface="+mn-lt"/>
                <a:cs typeface="+mn-lt"/>
                <a:hlinkClick r:id="rId2"/>
              </a:rPr>
              <a:t>diseases</a:t>
            </a:r>
            <a:r>
              <a:rPr lang="en-US">
                <a:ea typeface="+mn-lt"/>
                <a:cs typeface="+mn-lt"/>
              </a:rPr>
              <a:t> or not.</a:t>
            </a:r>
            <a:endParaRPr lang="en-US"/>
          </a:p>
          <a:p>
            <a:r>
              <a:rPr lang="en-US">
                <a:ea typeface="+mn-lt"/>
                <a:cs typeface="+mn-lt"/>
              </a:rPr>
              <a:t>If you are purchasing a lottery then either you are going to win money or you are not. </a:t>
            </a:r>
          </a:p>
          <a:p>
            <a:r>
              <a:rPr lang="en-US">
                <a:ea typeface="+mn-lt"/>
                <a:cs typeface="+mn-lt"/>
              </a:rPr>
              <a:t>In other words, anywhere the outcome could be a success or a failure that can be proved through binomial distribution.</a:t>
            </a:r>
            <a:endParaRPr lang="en-US">
              <a:cs typeface="Calibri" panose="020F0502020204030204"/>
            </a:endParaRPr>
          </a:p>
          <a:p>
            <a:endParaRPr lang="en-US">
              <a:cs typeface="Calibri" panose="020F0502020204030204"/>
            </a:endParaRPr>
          </a:p>
        </p:txBody>
      </p:sp>
    </p:spTree>
    <p:extLst>
      <p:ext uri="{BB962C8B-B14F-4D97-AF65-F5344CB8AC3E}">
        <p14:creationId xmlns:p14="http://schemas.microsoft.com/office/powerpoint/2010/main" val="3585995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1E8A6F-268B-484A-8198-CB76CDBF571E}"/>
              </a:ext>
            </a:extLst>
          </p:cNvPr>
          <p:cNvSpPr>
            <a:spLocks noGrp="1"/>
          </p:cNvSpPr>
          <p:nvPr>
            <p:ph idx="1"/>
          </p:nvPr>
        </p:nvSpPr>
        <p:spPr>
          <a:xfrm>
            <a:off x="910087" y="804833"/>
            <a:ext cx="10515600" cy="2108471"/>
          </a:xfrm>
        </p:spPr>
        <p:txBody>
          <a:bodyPr vert="horz" lIns="91440" tIns="45720" rIns="91440" bIns="45720" rtlCol="0" anchor="t">
            <a:normAutofit/>
          </a:bodyPr>
          <a:lstStyle/>
          <a:p>
            <a:pPr marL="0" indent="0">
              <a:buNone/>
            </a:pPr>
            <a:r>
              <a:rPr lang="en-US" b="1"/>
              <a:t>Two Groups</a:t>
            </a:r>
            <a:endParaRPr lang="en-US" b="1">
              <a:cs typeface="Calibri" panose="020F0502020204030204"/>
            </a:endParaRPr>
          </a:p>
          <a:p>
            <a:r>
              <a:rPr lang="en-US" b="1">
                <a:ea typeface="+mn-lt"/>
                <a:cs typeface="+mn-lt"/>
              </a:rPr>
              <a:t>So you want to test if the mean of a numeric outcome differs across two groups. </a:t>
            </a:r>
            <a:endParaRPr lang="en-US">
              <a:ea typeface="+mn-lt"/>
              <a:cs typeface="+mn-lt"/>
            </a:endParaRPr>
          </a:p>
          <a:p>
            <a:r>
              <a:rPr lang="en-US" b="1" i="1">
                <a:ea typeface="+mn-lt"/>
                <a:cs typeface="+mn-lt"/>
              </a:rPr>
              <a:t>Question:</a:t>
            </a:r>
            <a:r>
              <a:rPr lang="en-US" b="1">
                <a:ea typeface="+mn-lt"/>
                <a:cs typeface="+mn-lt"/>
              </a:rPr>
              <a:t> Are your measurements paired or independent?</a:t>
            </a:r>
            <a:endParaRPr lang="en-US">
              <a:cs typeface="Calibri"/>
            </a:endParaRPr>
          </a:p>
          <a:p>
            <a:pPr marL="0" indent="0">
              <a:buNone/>
            </a:pPr>
            <a:endParaRPr lang="en-US">
              <a:cs typeface="Calibri"/>
            </a:endParaRPr>
          </a:p>
          <a:p>
            <a:endParaRPr lang="en-US">
              <a:cs typeface="Calibri"/>
            </a:endParaRPr>
          </a:p>
        </p:txBody>
      </p:sp>
      <p:sp>
        <p:nvSpPr>
          <p:cNvPr id="7" name="TextBox 6">
            <a:extLst>
              <a:ext uri="{FF2B5EF4-FFF2-40B4-BE49-F238E27FC236}">
                <a16:creationId xmlns:a16="http://schemas.microsoft.com/office/drawing/2014/main" id="{5860B355-D889-4610-B9B9-EEF692184E1C}"/>
              </a:ext>
            </a:extLst>
          </p:cNvPr>
          <p:cNvSpPr txBox="1"/>
          <p:nvPr/>
        </p:nvSpPr>
        <p:spPr>
          <a:xfrm>
            <a:off x="1322614" y="3472544"/>
            <a:ext cx="2743200" cy="369332"/>
          </a:xfrm>
          <a:prstGeom prst="rect">
            <a:avLst/>
          </a:prstGeom>
          <a:solidFill>
            <a:srgbClr val="ED7D3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cs typeface="Calibri"/>
              </a:rPr>
              <a:t>Paired</a:t>
            </a:r>
            <a:endParaRPr lang="en-US"/>
          </a:p>
        </p:txBody>
      </p:sp>
      <p:sp>
        <p:nvSpPr>
          <p:cNvPr id="8" name="TextBox 7">
            <a:extLst>
              <a:ext uri="{FF2B5EF4-FFF2-40B4-BE49-F238E27FC236}">
                <a16:creationId xmlns:a16="http://schemas.microsoft.com/office/drawing/2014/main" id="{50D394AD-8B2C-421D-AC3F-0E4AEBD0C451}"/>
              </a:ext>
            </a:extLst>
          </p:cNvPr>
          <p:cNvSpPr txBox="1"/>
          <p:nvPr/>
        </p:nvSpPr>
        <p:spPr>
          <a:xfrm>
            <a:off x="7217330" y="3472543"/>
            <a:ext cx="2743200" cy="369332"/>
          </a:xfrm>
          <a:prstGeom prst="rect">
            <a:avLst/>
          </a:prstGeom>
          <a:solidFill>
            <a:srgbClr val="ED7D3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cs typeface="Calibri"/>
              </a:rPr>
              <a:t>Independent</a:t>
            </a:r>
            <a:endParaRPr lang="en-US"/>
          </a:p>
        </p:txBody>
      </p:sp>
      <p:sp>
        <p:nvSpPr>
          <p:cNvPr id="9" name="TextBox 8">
            <a:extLst>
              <a:ext uri="{FF2B5EF4-FFF2-40B4-BE49-F238E27FC236}">
                <a16:creationId xmlns:a16="http://schemas.microsoft.com/office/drawing/2014/main" id="{83131489-C11C-4C35-9F47-E56BB0535558}"/>
              </a:ext>
            </a:extLst>
          </p:cNvPr>
          <p:cNvSpPr txBox="1"/>
          <p:nvPr/>
        </p:nvSpPr>
        <p:spPr>
          <a:xfrm>
            <a:off x="905670" y="4694619"/>
            <a:ext cx="974785" cy="369332"/>
          </a:xfrm>
          <a:prstGeom prst="rect">
            <a:avLst/>
          </a:prstGeom>
          <a:solidFill>
            <a:srgbClr val="ED7D3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Normal</a:t>
            </a:r>
          </a:p>
        </p:txBody>
      </p:sp>
      <p:sp>
        <p:nvSpPr>
          <p:cNvPr id="10" name="TextBox 9">
            <a:extLst>
              <a:ext uri="{FF2B5EF4-FFF2-40B4-BE49-F238E27FC236}">
                <a16:creationId xmlns:a16="http://schemas.microsoft.com/office/drawing/2014/main" id="{BD7FFED8-7C06-406F-B34E-83EA1D756D96}"/>
              </a:ext>
            </a:extLst>
          </p:cNvPr>
          <p:cNvSpPr txBox="1"/>
          <p:nvPr/>
        </p:nvSpPr>
        <p:spPr>
          <a:xfrm>
            <a:off x="3105406" y="4694619"/>
            <a:ext cx="1334219" cy="369332"/>
          </a:xfrm>
          <a:prstGeom prst="rect">
            <a:avLst/>
          </a:prstGeom>
          <a:solidFill>
            <a:srgbClr val="ED7D3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Not Normal</a:t>
            </a:r>
          </a:p>
        </p:txBody>
      </p:sp>
      <p:cxnSp>
        <p:nvCxnSpPr>
          <p:cNvPr id="12" name="Connector: Curved 11">
            <a:extLst>
              <a:ext uri="{FF2B5EF4-FFF2-40B4-BE49-F238E27FC236}">
                <a16:creationId xmlns:a16="http://schemas.microsoft.com/office/drawing/2014/main" id="{6F4C5389-1602-41D0-B21F-057458DEBFCF}"/>
              </a:ext>
            </a:extLst>
          </p:cNvPr>
          <p:cNvCxnSpPr/>
          <p:nvPr/>
        </p:nvCxnSpPr>
        <p:spPr>
          <a:xfrm>
            <a:off x="2848694" y="3919807"/>
            <a:ext cx="1173192" cy="68436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Curved 12">
            <a:extLst>
              <a:ext uri="{FF2B5EF4-FFF2-40B4-BE49-F238E27FC236}">
                <a16:creationId xmlns:a16="http://schemas.microsoft.com/office/drawing/2014/main" id="{3C7BF284-F8F7-4F28-B8D4-DAB1BA51654E}"/>
              </a:ext>
            </a:extLst>
          </p:cNvPr>
          <p:cNvCxnSpPr>
            <a:cxnSpLocks/>
          </p:cNvCxnSpPr>
          <p:nvPr/>
        </p:nvCxnSpPr>
        <p:spPr>
          <a:xfrm flipH="1">
            <a:off x="1563358" y="3919807"/>
            <a:ext cx="1227826" cy="68436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854E336-B188-4E1B-8890-11EB183F7A14}"/>
              </a:ext>
            </a:extLst>
          </p:cNvPr>
          <p:cNvSpPr txBox="1"/>
          <p:nvPr/>
        </p:nvSpPr>
        <p:spPr>
          <a:xfrm>
            <a:off x="684362" y="5414513"/>
            <a:ext cx="17080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2D2A28"/>
                </a:solidFill>
                <a:latin typeface="Open Sans"/>
              </a:rPr>
              <a:t>Paired t-Test</a:t>
            </a:r>
          </a:p>
        </p:txBody>
      </p:sp>
      <p:sp>
        <p:nvSpPr>
          <p:cNvPr id="15" name="TextBox 14">
            <a:extLst>
              <a:ext uri="{FF2B5EF4-FFF2-40B4-BE49-F238E27FC236}">
                <a16:creationId xmlns:a16="http://schemas.microsoft.com/office/drawing/2014/main" id="{78AF333B-C866-435E-BC6E-B5E32F4F63F1}"/>
              </a:ext>
            </a:extLst>
          </p:cNvPr>
          <p:cNvSpPr txBox="1"/>
          <p:nvPr/>
        </p:nvSpPr>
        <p:spPr>
          <a:xfrm>
            <a:off x="3099758" y="5414513"/>
            <a:ext cx="15498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2D2A28"/>
                </a:solidFill>
                <a:latin typeface="Open Sans"/>
              </a:rPr>
              <a:t>Sign Test</a:t>
            </a:r>
          </a:p>
        </p:txBody>
      </p:sp>
      <p:sp>
        <p:nvSpPr>
          <p:cNvPr id="17" name="TextBox 16">
            <a:extLst>
              <a:ext uri="{FF2B5EF4-FFF2-40B4-BE49-F238E27FC236}">
                <a16:creationId xmlns:a16="http://schemas.microsoft.com/office/drawing/2014/main" id="{4425DB6F-10D5-4A7E-8A08-7142CD2724CC}"/>
              </a:ext>
            </a:extLst>
          </p:cNvPr>
          <p:cNvSpPr txBox="1"/>
          <p:nvPr/>
        </p:nvSpPr>
        <p:spPr>
          <a:xfrm>
            <a:off x="6090146" y="4602604"/>
            <a:ext cx="2067464" cy="646331"/>
          </a:xfrm>
          <a:prstGeom prst="rect">
            <a:avLst/>
          </a:prstGeom>
          <a:solidFill>
            <a:srgbClr val="ED7D3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cs typeface="Calibri"/>
              </a:rPr>
              <a:t>Both Groups are Normal</a:t>
            </a:r>
            <a:endParaRPr lang="en-US"/>
          </a:p>
        </p:txBody>
      </p:sp>
      <p:sp>
        <p:nvSpPr>
          <p:cNvPr id="19" name="TextBox 18">
            <a:extLst>
              <a:ext uri="{FF2B5EF4-FFF2-40B4-BE49-F238E27FC236}">
                <a16:creationId xmlns:a16="http://schemas.microsoft.com/office/drawing/2014/main" id="{4D60AB2E-8637-4721-8CB4-2704573199E6}"/>
              </a:ext>
            </a:extLst>
          </p:cNvPr>
          <p:cNvSpPr txBox="1"/>
          <p:nvPr/>
        </p:nvSpPr>
        <p:spPr>
          <a:xfrm>
            <a:off x="8859175" y="4608355"/>
            <a:ext cx="2458990" cy="642502"/>
          </a:xfrm>
          <a:prstGeom prst="rect">
            <a:avLst/>
          </a:prstGeom>
          <a:solidFill>
            <a:srgbClr val="ED7D3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cs typeface="Calibri"/>
              </a:rPr>
              <a:t>One or Both Groups are Not Normal</a:t>
            </a:r>
            <a:endParaRPr lang="en-US"/>
          </a:p>
        </p:txBody>
      </p:sp>
      <p:cxnSp>
        <p:nvCxnSpPr>
          <p:cNvPr id="20" name="Connector: Curved 19">
            <a:extLst>
              <a:ext uri="{FF2B5EF4-FFF2-40B4-BE49-F238E27FC236}">
                <a16:creationId xmlns:a16="http://schemas.microsoft.com/office/drawing/2014/main" id="{45826586-8EB6-43D0-8609-555E51DF7391}"/>
              </a:ext>
            </a:extLst>
          </p:cNvPr>
          <p:cNvCxnSpPr>
            <a:cxnSpLocks/>
          </p:cNvCxnSpPr>
          <p:nvPr/>
        </p:nvCxnSpPr>
        <p:spPr>
          <a:xfrm>
            <a:off x="8326467" y="3847920"/>
            <a:ext cx="1173192" cy="68436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E9763A6F-26C9-41C7-8FA2-F88B7DE517E5}"/>
              </a:ext>
            </a:extLst>
          </p:cNvPr>
          <p:cNvCxnSpPr>
            <a:cxnSpLocks/>
          </p:cNvCxnSpPr>
          <p:nvPr/>
        </p:nvCxnSpPr>
        <p:spPr>
          <a:xfrm flipH="1">
            <a:off x="7041131" y="3847920"/>
            <a:ext cx="1227826" cy="68436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84C52AC-2B97-4C74-9674-B8409541EC46}"/>
              </a:ext>
            </a:extLst>
          </p:cNvPr>
          <p:cNvSpPr txBox="1"/>
          <p:nvPr/>
        </p:nvSpPr>
        <p:spPr>
          <a:xfrm>
            <a:off x="5860211" y="5443268"/>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2D2A28"/>
                </a:solidFill>
                <a:latin typeface="Open Sans"/>
              </a:rPr>
              <a:t>Two-Sample Independent t-Test</a:t>
            </a:r>
          </a:p>
        </p:txBody>
      </p:sp>
      <p:sp>
        <p:nvSpPr>
          <p:cNvPr id="23" name="TextBox 22">
            <a:extLst>
              <a:ext uri="{FF2B5EF4-FFF2-40B4-BE49-F238E27FC236}">
                <a16:creationId xmlns:a16="http://schemas.microsoft.com/office/drawing/2014/main" id="{18053F40-440E-4412-8445-DAF6FA8658AA}"/>
              </a:ext>
            </a:extLst>
          </p:cNvPr>
          <p:cNvSpPr txBox="1"/>
          <p:nvPr/>
        </p:nvSpPr>
        <p:spPr>
          <a:xfrm>
            <a:off x="8965721" y="551515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2D2A28"/>
                </a:solidFill>
                <a:latin typeface="Open Sans"/>
              </a:rPr>
              <a:t>Mann-Whitney U-Test</a:t>
            </a:r>
          </a:p>
        </p:txBody>
      </p:sp>
    </p:spTree>
    <p:extLst>
      <p:ext uri="{BB962C8B-B14F-4D97-AF65-F5344CB8AC3E}">
        <p14:creationId xmlns:p14="http://schemas.microsoft.com/office/powerpoint/2010/main" val="30284980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534C-0C73-46FF-8E10-E7309BED97CA}"/>
              </a:ext>
            </a:extLst>
          </p:cNvPr>
          <p:cNvSpPr>
            <a:spLocks noGrp="1"/>
          </p:cNvSpPr>
          <p:nvPr>
            <p:ph type="title"/>
          </p:nvPr>
        </p:nvSpPr>
        <p:spPr/>
        <p:txBody>
          <a:bodyPr/>
          <a:lstStyle/>
          <a:p>
            <a:endParaRPr lang="en-US"/>
          </a:p>
        </p:txBody>
      </p:sp>
      <p:pic>
        <p:nvPicPr>
          <p:cNvPr id="4" name="Picture 4" descr="A screenshot of a cell phone&#10;&#10;Description generated with very high confidence">
            <a:extLst>
              <a:ext uri="{FF2B5EF4-FFF2-40B4-BE49-F238E27FC236}">
                <a16:creationId xmlns:a16="http://schemas.microsoft.com/office/drawing/2014/main" id="{170E0B7F-71A4-4856-8660-BA90C2122DD9}"/>
              </a:ext>
            </a:extLst>
          </p:cNvPr>
          <p:cNvPicPr>
            <a:picLocks noGrp="1" noChangeAspect="1"/>
          </p:cNvPicPr>
          <p:nvPr>
            <p:ph idx="1"/>
          </p:nvPr>
        </p:nvPicPr>
        <p:blipFill>
          <a:blip r:embed="rId2"/>
          <a:stretch>
            <a:fillRect/>
          </a:stretch>
        </p:blipFill>
        <p:spPr>
          <a:xfrm>
            <a:off x="1923442" y="1825625"/>
            <a:ext cx="8345115" cy="4351338"/>
          </a:xfrm>
        </p:spPr>
      </p:pic>
    </p:spTree>
    <p:extLst>
      <p:ext uri="{BB962C8B-B14F-4D97-AF65-F5344CB8AC3E}">
        <p14:creationId xmlns:p14="http://schemas.microsoft.com/office/powerpoint/2010/main" val="30835970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A95209-2349-4CAA-9EAF-0C970F7C3EA8}"/>
              </a:ext>
            </a:extLst>
          </p:cNvPr>
          <p:cNvSpPr>
            <a:spLocks noGrp="1"/>
          </p:cNvSpPr>
          <p:nvPr>
            <p:ph idx="1"/>
          </p:nvPr>
        </p:nvSpPr>
        <p:spPr>
          <a:xfrm>
            <a:off x="780691" y="862342"/>
            <a:ext cx="10515600" cy="4351338"/>
          </a:xfrm>
        </p:spPr>
        <p:txBody>
          <a:bodyPr vert="horz" lIns="91440" tIns="45720" rIns="91440" bIns="45720" rtlCol="0" anchor="t">
            <a:normAutofit/>
          </a:bodyPr>
          <a:lstStyle/>
          <a:p>
            <a:pPr marL="0" indent="0">
              <a:buNone/>
            </a:pPr>
            <a:r>
              <a:rPr lang="en-US">
                <a:ea typeface="+mn-lt"/>
                <a:cs typeface="+mn-lt"/>
              </a:rPr>
              <a:t> If a coin is tossed 10 times then what is the chances of getting exactly 6 heads?</a:t>
            </a:r>
          </a:p>
          <a:p>
            <a:pPr>
              <a:buNone/>
            </a:pPr>
            <a:r>
              <a:rPr lang="en-US">
                <a:ea typeface="+mn-lt"/>
                <a:cs typeface="+mn-lt"/>
              </a:rPr>
              <a:t>formula –  </a:t>
            </a:r>
            <a:r>
              <a:rPr lang="en-US" b="1">
                <a:ea typeface="+mn-lt"/>
                <a:cs typeface="+mn-lt"/>
              </a:rPr>
              <a:t>b(x,n,p)= nCx*Px*(1-P)n-x</a:t>
            </a:r>
            <a:endParaRPr lang="en-US"/>
          </a:p>
          <a:p>
            <a:pPr>
              <a:buNone/>
            </a:pPr>
            <a:r>
              <a:rPr lang="en-US">
                <a:ea typeface="+mn-lt"/>
                <a:cs typeface="+mn-lt"/>
              </a:rPr>
              <a:t>The number of trials is 10 (n)</a:t>
            </a:r>
            <a:endParaRPr lang="en-US"/>
          </a:p>
          <a:p>
            <a:pPr>
              <a:buNone/>
            </a:pPr>
            <a:r>
              <a:rPr lang="en-US">
                <a:ea typeface="+mn-lt"/>
                <a:cs typeface="+mn-lt"/>
              </a:rPr>
              <a:t>The odds of success (tossing heads) is 0.5 (p)</a:t>
            </a:r>
            <a:endParaRPr lang="en-US"/>
          </a:p>
          <a:p>
            <a:pPr>
              <a:buNone/>
            </a:pPr>
            <a:r>
              <a:rPr lang="en-US">
                <a:ea typeface="+mn-lt"/>
                <a:cs typeface="+mn-lt"/>
              </a:rPr>
              <a:t>So, 1-p = 0.5, x= 6</a:t>
            </a:r>
            <a:endParaRPr lang="en-US"/>
          </a:p>
          <a:p>
            <a:pPr>
              <a:buNone/>
            </a:pPr>
            <a:r>
              <a:rPr lang="en-US">
                <a:ea typeface="+mn-lt"/>
                <a:cs typeface="+mn-lt"/>
              </a:rPr>
              <a:t>P(x=6) = 10C6 × 0.56 × 0.54 = 210 × 0.015625 × 0.0625 = 0.205078125</a:t>
            </a:r>
            <a:endParaRPr lang="en-US"/>
          </a:p>
          <a:p>
            <a:pPr marL="0" indent="0">
              <a:buNone/>
            </a:pPr>
            <a:endParaRPr lang="en-US">
              <a:cs typeface="Calibri" panose="020F0502020204030204"/>
            </a:endParaRPr>
          </a:p>
        </p:txBody>
      </p:sp>
    </p:spTree>
    <p:extLst>
      <p:ext uri="{BB962C8B-B14F-4D97-AF65-F5344CB8AC3E}">
        <p14:creationId xmlns:p14="http://schemas.microsoft.com/office/powerpoint/2010/main" val="33591973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7175F3-0882-4818-A4B2-4E6E6DDD82F8}"/>
              </a:ext>
            </a:extLst>
          </p:cNvPr>
          <p:cNvSpPr>
            <a:spLocks noGrp="1"/>
          </p:cNvSpPr>
          <p:nvPr>
            <p:ph idx="1"/>
          </p:nvPr>
        </p:nvSpPr>
        <p:spPr/>
        <p:txBody>
          <a:bodyPr vert="horz" lIns="91440" tIns="45720" rIns="91440" bIns="45720" rtlCol="0" anchor="t">
            <a:normAutofit/>
          </a:bodyPr>
          <a:lstStyle/>
          <a:p>
            <a:r>
              <a:rPr lang="en-US"/>
              <a:t>Mean and Variance of a Binomial Distribution</a:t>
            </a:r>
            <a:endParaRPr lang="en-US">
              <a:cs typeface="Calibri" panose="020F0502020204030204"/>
            </a:endParaRPr>
          </a:p>
          <a:p>
            <a:pPr algn="ctr"/>
            <a:r>
              <a:rPr lang="en-US">
                <a:ea typeface="+mn-lt"/>
                <a:cs typeface="+mn-lt"/>
              </a:rPr>
              <a:t>Mean(µ) = np</a:t>
            </a:r>
            <a:br>
              <a:rPr lang="en-US">
                <a:ea typeface="+mn-lt"/>
                <a:cs typeface="+mn-lt"/>
              </a:rPr>
            </a:br>
            <a:r>
              <a:rPr lang="en-US">
                <a:ea typeface="+mn-lt"/>
                <a:cs typeface="+mn-lt"/>
              </a:rPr>
              <a:t>Variance(σ2) = npq</a:t>
            </a:r>
            <a:endParaRPr lang="en-US"/>
          </a:p>
          <a:p>
            <a:r>
              <a:rPr lang="en-US">
                <a:ea typeface="+mn-lt"/>
                <a:cs typeface="+mn-lt"/>
              </a:rPr>
              <a:t>The variance of a Binomial Variable is always less than its mean. ∴ npq&lt;np.</a:t>
            </a:r>
            <a:endParaRPr lang="en-US"/>
          </a:p>
          <a:p>
            <a:r>
              <a:rPr lang="en-US">
                <a:ea typeface="+mn-lt"/>
                <a:cs typeface="+mn-lt"/>
              </a:rPr>
              <a:t>For Maximum Variance: p=q=0.5 and σmax = n/4.</a:t>
            </a:r>
            <a:endParaRPr lang="en-US"/>
          </a:p>
          <a:p>
            <a:endParaRPr lang="en-US">
              <a:cs typeface="Calibri"/>
            </a:endParaRPr>
          </a:p>
        </p:txBody>
      </p:sp>
    </p:spTree>
    <p:extLst>
      <p:ext uri="{BB962C8B-B14F-4D97-AF65-F5344CB8AC3E}">
        <p14:creationId xmlns:p14="http://schemas.microsoft.com/office/powerpoint/2010/main" val="23919349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E89EF0-4D92-45C0-8446-667ECBAD1BF3}"/>
              </a:ext>
            </a:extLst>
          </p:cNvPr>
          <p:cNvSpPr>
            <a:spLocks noGrp="1"/>
          </p:cNvSpPr>
          <p:nvPr>
            <p:ph idx="1"/>
          </p:nvPr>
        </p:nvSpPr>
        <p:spPr/>
        <p:txBody>
          <a:bodyPr vert="horz" lIns="91440" tIns="45720" rIns="91440" bIns="45720" rtlCol="0" anchor="t">
            <a:normAutofit/>
          </a:bodyPr>
          <a:lstStyle/>
          <a:p>
            <a:r>
              <a:rPr lang="en-US">
                <a:ea typeface="+mn-lt"/>
                <a:cs typeface="+mn-lt"/>
              </a:rPr>
              <a:t>An experiment is a binomial experiment if:</a:t>
            </a:r>
            <a:endParaRPr lang="en-US">
              <a:cs typeface="Calibri" panose="020F0502020204030204"/>
            </a:endParaRPr>
          </a:p>
          <a:p>
            <a:r>
              <a:rPr lang="en-US">
                <a:ea typeface="+mn-lt"/>
                <a:cs typeface="+mn-lt"/>
              </a:rPr>
              <a:t>1. It is repeated a fixed number of times.</a:t>
            </a:r>
            <a:endParaRPr lang="en-US"/>
          </a:p>
          <a:p>
            <a:r>
              <a:rPr lang="en-US">
                <a:ea typeface="+mn-lt"/>
                <a:cs typeface="+mn-lt"/>
              </a:rPr>
              <a:t>2. The trials are independent.</a:t>
            </a:r>
            <a:endParaRPr lang="en-US"/>
          </a:p>
          <a:p>
            <a:r>
              <a:rPr lang="en-US">
                <a:ea typeface="+mn-lt"/>
                <a:cs typeface="+mn-lt"/>
              </a:rPr>
              <a:t>3. Trials have two mutually exclusive outcomes, either success or failure.</a:t>
            </a:r>
            <a:endParaRPr lang="en-US"/>
          </a:p>
          <a:p>
            <a:r>
              <a:rPr lang="en-US">
                <a:ea typeface="+mn-lt"/>
                <a:cs typeface="+mn-lt"/>
              </a:rPr>
              <a:t>4. The probability of success is the same for all trials.</a:t>
            </a:r>
            <a:endParaRPr lang="en-US"/>
          </a:p>
          <a:p>
            <a:endParaRPr lang="en-US">
              <a:cs typeface="Calibri"/>
            </a:endParaRPr>
          </a:p>
        </p:txBody>
      </p:sp>
    </p:spTree>
    <p:extLst>
      <p:ext uri="{BB962C8B-B14F-4D97-AF65-F5344CB8AC3E}">
        <p14:creationId xmlns:p14="http://schemas.microsoft.com/office/powerpoint/2010/main" val="1481564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49DBBE-A097-4A4F-B0F8-CB9C2DE2A08B}"/>
              </a:ext>
            </a:extLst>
          </p:cNvPr>
          <p:cNvSpPr>
            <a:spLocks noGrp="1"/>
          </p:cNvSpPr>
          <p:nvPr>
            <p:ph idx="1"/>
          </p:nvPr>
        </p:nvSpPr>
        <p:spPr>
          <a:xfrm>
            <a:off x="881332" y="301625"/>
            <a:ext cx="10515600" cy="1547754"/>
          </a:xfrm>
        </p:spPr>
        <p:txBody>
          <a:bodyPr vert="horz" lIns="91440" tIns="45720" rIns="91440" bIns="45720" rtlCol="0" anchor="t">
            <a:normAutofit lnSpcReduction="10000"/>
          </a:bodyPr>
          <a:lstStyle/>
          <a:p>
            <a:r>
              <a:rPr lang="en-US">
                <a:ea typeface="+mn-lt"/>
                <a:cs typeface="+mn-lt"/>
              </a:rPr>
              <a:t>In a recent survey, it was found that 85% of households in the United States have High-Speed Internet. If you take a sample of 18 households, what is the probability that exactly 15 will have High-Speed Internet</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54E520E8-43D0-4F8C-8B04-DB3937249C55}"/>
              </a:ext>
            </a:extLst>
          </p:cNvPr>
          <p:cNvPicPr>
            <a:picLocks noChangeAspect="1"/>
          </p:cNvPicPr>
          <p:nvPr/>
        </p:nvPicPr>
        <p:blipFill>
          <a:blip r:embed="rId2"/>
          <a:stretch>
            <a:fillRect/>
          </a:stretch>
        </p:blipFill>
        <p:spPr>
          <a:xfrm>
            <a:off x="1489494" y="1851582"/>
            <a:ext cx="6366294" cy="4650079"/>
          </a:xfrm>
          <a:prstGeom prst="rect">
            <a:avLst/>
          </a:prstGeom>
        </p:spPr>
      </p:pic>
      <p:sp>
        <p:nvSpPr>
          <p:cNvPr id="2" name="TextBox 1">
            <a:extLst>
              <a:ext uri="{FF2B5EF4-FFF2-40B4-BE49-F238E27FC236}">
                <a16:creationId xmlns:a16="http://schemas.microsoft.com/office/drawing/2014/main" id="{F881D901-097C-4AFB-97B3-4A1821ADA2B8}"/>
              </a:ext>
            </a:extLst>
          </p:cNvPr>
          <p:cNvSpPr txBox="1"/>
          <p:nvPr/>
        </p:nvSpPr>
        <p:spPr>
          <a:xfrm>
            <a:off x="8994476" y="3904891"/>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33333"/>
                </a:solidFill>
                <a:latin typeface="Arial"/>
                <a:cs typeface="Arial"/>
              </a:rPr>
              <a:t>By following the above steps, you should find that the probability of 15 households having High-Speed Internet is .239.</a:t>
            </a:r>
            <a:endParaRPr lang="en-US"/>
          </a:p>
        </p:txBody>
      </p:sp>
    </p:spTree>
    <p:extLst>
      <p:ext uri="{BB962C8B-B14F-4D97-AF65-F5344CB8AC3E}">
        <p14:creationId xmlns:p14="http://schemas.microsoft.com/office/powerpoint/2010/main" val="8333487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DFF55-93A4-461A-B4DE-5007A8AC4A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7CD92E-E8BF-4529-9D8E-9403735C6EBA}"/>
              </a:ext>
            </a:extLst>
          </p:cNvPr>
          <p:cNvSpPr>
            <a:spLocks noGrp="1"/>
          </p:cNvSpPr>
          <p:nvPr>
            <p:ph idx="1"/>
          </p:nvPr>
        </p:nvSpPr>
        <p:spPr/>
        <p:txBody>
          <a:bodyPr vert="horz" lIns="91440" tIns="45720" rIns="91440" bIns="45720" rtlCol="0" anchor="t">
            <a:normAutofit/>
          </a:bodyPr>
          <a:lstStyle/>
          <a:p>
            <a:r>
              <a:rPr lang="en-US">
                <a:ea typeface="+mn-lt"/>
                <a:cs typeface="+mn-lt"/>
              </a:rPr>
              <a:t>In a recent survey, it was found that 85% of households in the United States have High-Speed Internet. If you take a sample of 18 households, what is the probability that at least 15 will have High-Speed Internet?</a:t>
            </a:r>
            <a:endParaRPr lang="en-US"/>
          </a:p>
        </p:txBody>
      </p:sp>
      <p:sp>
        <p:nvSpPr>
          <p:cNvPr id="4" name="TextBox 3">
            <a:extLst>
              <a:ext uri="{FF2B5EF4-FFF2-40B4-BE49-F238E27FC236}">
                <a16:creationId xmlns:a16="http://schemas.microsoft.com/office/drawing/2014/main" id="{9A79DFEA-FD4B-4043-A9ED-F4F7256354B3}"/>
              </a:ext>
            </a:extLst>
          </p:cNvPr>
          <p:cNvSpPr txBox="1"/>
          <p:nvPr/>
        </p:nvSpPr>
        <p:spPr>
          <a:xfrm>
            <a:off x="1101306" y="4724400"/>
            <a:ext cx="80196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2"/>
              </a:rPr>
              <a:t>http://statisticslectures.com/topics/statistics/</a:t>
            </a:r>
            <a:endParaRPr lang="en-US"/>
          </a:p>
        </p:txBody>
      </p:sp>
    </p:spTree>
    <p:extLst>
      <p:ext uri="{BB962C8B-B14F-4D97-AF65-F5344CB8AC3E}">
        <p14:creationId xmlns:p14="http://schemas.microsoft.com/office/powerpoint/2010/main" val="6552986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screenshot of a cell phone&#10;&#10;Description generated with very high confidence">
            <a:extLst>
              <a:ext uri="{FF2B5EF4-FFF2-40B4-BE49-F238E27FC236}">
                <a16:creationId xmlns:a16="http://schemas.microsoft.com/office/drawing/2014/main" id="{983CB822-3561-46D1-8CCF-8A27EFBC2BA5}"/>
              </a:ext>
            </a:extLst>
          </p:cNvPr>
          <p:cNvPicPr>
            <a:picLocks noChangeAspect="1"/>
          </p:cNvPicPr>
          <p:nvPr/>
        </p:nvPicPr>
        <p:blipFill>
          <a:blip r:embed="rId2"/>
          <a:stretch>
            <a:fillRect/>
          </a:stretch>
        </p:blipFill>
        <p:spPr>
          <a:xfrm>
            <a:off x="5040702" y="1719258"/>
            <a:ext cx="6740105" cy="3951446"/>
          </a:xfrm>
          <a:prstGeom prst="rect">
            <a:avLst/>
          </a:prstGeom>
        </p:spPr>
      </p:pic>
      <p:sp>
        <p:nvSpPr>
          <p:cNvPr id="8" name="TextBox 7">
            <a:extLst>
              <a:ext uri="{FF2B5EF4-FFF2-40B4-BE49-F238E27FC236}">
                <a16:creationId xmlns:a16="http://schemas.microsoft.com/office/drawing/2014/main" id="{F016E880-72AE-4740-8C43-1F6DE8A16C6A}"/>
              </a:ext>
            </a:extLst>
          </p:cNvPr>
          <p:cNvSpPr txBox="1"/>
          <p:nvPr/>
        </p:nvSpPr>
        <p:spPr>
          <a:xfrm>
            <a:off x="842513" y="2150853"/>
            <a:ext cx="310263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33333"/>
                </a:solidFill>
                <a:latin typeface="Arial"/>
                <a:cs typeface="Arial"/>
              </a:rPr>
              <a:t>It says "at least" 15, so that means we have to calculate the probabilties for 15, 16, 17, and 18 homes, then add everything together:</a:t>
            </a:r>
          </a:p>
        </p:txBody>
      </p:sp>
      <p:sp>
        <p:nvSpPr>
          <p:cNvPr id="11" name="TextBox 10">
            <a:extLst>
              <a:ext uri="{FF2B5EF4-FFF2-40B4-BE49-F238E27FC236}">
                <a16:creationId xmlns:a16="http://schemas.microsoft.com/office/drawing/2014/main" id="{D9C2B2B0-B844-419F-9DFE-89908AED60A4}"/>
              </a:ext>
            </a:extLst>
          </p:cNvPr>
          <p:cNvSpPr txBox="1"/>
          <p:nvPr/>
        </p:nvSpPr>
        <p:spPr>
          <a:xfrm>
            <a:off x="1360098" y="4968815"/>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333333"/>
                </a:solidFill>
                <a:latin typeface="Arial"/>
                <a:cs typeface="Arial"/>
              </a:rPr>
              <a:t>By following these steps, you should find that the probability of at least 15 households having High-Speed Internet is .718.</a:t>
            </a:r>
            <a:endParaRPr lang="en-US"/>
          </a:p>
        </p:txBody>
      </p:sp>
    </p:spTree>
    <p:extLst>
      <p:ext uri="{BB962C8B-B14F-4D97-AF65-F5344CB8AC3E}">
        <p14:creationId xmlns:p14="http://schemas.microsoft.com/office/powerpoint/2010/main" val="11715543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049F60-3B5E-4352-9C76-6E21FB6D9BD0}"/>
              </a:ext>
            </a:extLst>
          </p:cNvPr>
          <p:cNvSpPr>
            <a:spLocks noGrp="1"/>
          </p:cNvSpPr>
          <p:nvPr>
            <p:ph idx="1"/>
          </p:nvPr>
        </p:nvSpPr>
        <p:spPr/>
        <p:txBody>
          <a:bodyPr vert="horz" lIns="91440" tIns="45720" rIns="91440" bIns="45720" rtlCol="0" anchor="t">
            <a:normAutofit/>
          </a:bodyPr>
          <a:lstStyle/>
          <a:p>
            <a:r>
              <a:rPr lang="en-US" b="1">
                <a:ea typeface="+mn-lt"/>
                <a:cs typeface="+mn-lt"/>
              </a:rPr>
              <a:t>Problem:</a:t>
            </a:r>
            <a:r>
              <a:rPr lang="en-US">
                <a:ea typeface="+mn-lt"/>
                <a:cs typeface="+mn-lt"/>
              </a:rPr>
              <a:t> 80% of people those who purchase pet insurance are women. If the owners of 9 pet insurance are randomly selected, then find the probability that exactly 6 out of them are women.</a:t>
            </a:r>
            <a:endParaRPr lang="en-US"/>
          </a:p>
        </p:txBody>
      </p:sp>
      <p:sp>
        <p:nvSpPr>
          <p:cNvPr id="7" name="Title 6">
            <a:extLst>
              <a:ext uri="{FF2B5EF4-FFF2-40B4-BE49-F238E27FC236}">
                <a16:creationId xmlns:a16="http://schemas.microsoft.com/office/drawing/2014/main" id="{BCC8A0F3-1EC3-47BF-8F9C-10ED5D1367C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7520092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21C2A-3A95-42B7-88BE-ECCDF005D78B}"/>
              </a:ext>
            </a:extLst>
          </p:cNvPr>
          <p:cNvSpPr>
            <a:spLocks noGrp="1"/>
          </p:cNvSpPr>
          <p:nvPr>
            <p:ph idx="1"/>
          </p:nvPr>
        </p:nvSpPr>
        <p:spPr>
          <a:xfrm>
            <a:off x="838200" y="617927"/>
            <a:ext cx="10515600" cy="4006282"/>
          </a:xfrm>
        </p:spPr>
        <p:txBody>
          <a:bodyPr vert="horz" lIns="91440" tIns="45720" rIns="91440" bIns="45720" rtlCol="0" anchor="t">
            <a:normAutofit/>
          </a:bodyPr>
          <a:lstStyle/>
          <a:p>
            <a:r>
              <a:rPr lang="en-US" b="1">
                <a:ea typeface="+mn-lt"/>
                <a:cs typeface="+mn-lt"/>
              </a:rPr>
              <a:t>Solution: </a:t>
            </a:r>
            <a:endParaRPr lang="en-US">
              <a:ea typeface="+mn-lt"/>
              <a:cs typeface="+mn-lt"/>
            </a:endParaRPr>
          </a:p>
          <a:p>
            <a:pPr marL="0" indent="0">
              <a:buNone/>
            </a:pPr>
            <a:r>
              <a:rPr lang="en-US">
                <a:ea typeface="+mn-lt"/>
                <a:cs typeface="+mn-lt"/>
              </a:rPr>
              <a:t>Here are the steps.</a:t>
            </a:r>
            <a:endParaRPr lang="en-US">
              <a:cs typeface="Calibri" panose="020F0502020204030204"/>
            </a:endParaRPr>
          </a:p>
          <a:p>
            <a:r>
              <a:rPr lang="en-US">
                <a:ea typeface="+mn-lt"/>
                <a:cs typeface="+mn-lt"/>
              </a:rPr>
              <a:t>Find out the ‘n’ from the problem. Here n = 9</a:t>
            </a:r>
            <a:endParaRPr lang="en-US"/>
          </a:p>
          <a:p>
            <a:r>
              <a:rPr lang="en-US">
                <a:ea typeface="+mn-lt"/>
                <a:cs typeface="+mn-lt"/>
              </a:rPr>
              <a:t>Identify ‘X’. X = the number you are asked to search the probability for is 6.</a:t>
            </a:r>
            <a:endParaRPr lang="en-US"/>
          </a:p>
          <a:p>
            <a:r>
              <a:rPr lang="en-US">
                <a:ea typeface="+mn-lt"/>
                <a:cs typeface="+mn-lt"/>
              </a:rPr>
              <a:t>(Divide the formula then it become easy to get the solution) solve the first part of the formula: – n! / (n-X)! X!</a:t>
            </a:r>
            <a:endParaRPr lang="en-US"/>
          </a:p>
          <a:p>
            <a:endParaRPr lang="en-US">
              <a:cs typeface="Calibri"/>
            </a:endParaRPr>
          </a:p>
        </p:txBody>
      </p:sp>
      <p:sp>
        <p:nvSpPr>
          <p:cNvPr id="4" name="TextBox 3">
            <a:extLst>
              <a:ext uri="{FF2B5EF4-FFF2-40B4-BE49-F238E27FC236}">
                <a16:creationId xmlns:a16="http://schemas.microsoft.com/office/drawing/2014/main" id="{22D75480-C4A9-43FE-A3D4-EB24926B22DD}"/>
              </a:ext>
            </a:extLst>
          </p:cNvPr>
          <p:cNvSpPr txBox="1"/>
          <p:nvPr/>
        </p:nvSpPr>
        <p:spPr>
          <a:xfrm>
            <a:off x="842514" y="4364966"/>
            <a:ext cx="10535727" cy="954107"/>
          </a:xfrm>
          <a:prstGeom prst="rect">
            <a:avLst/>
          </a:prstGeom>
          <a:solidFill>
            <a:schemeClr val="accent2">
              <a:lumMod val="40000"/>
              <a:lumOff val="6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Now add the variables = 9! (9-6)!*6! = 84. And keep it aside for further uses.</a:t>
            </a:r>
          </a:p>
        </p:txBody>
      </p:sp>
    </p:spTree>
    <p:extLst>
      <p:ext uri="{BB962C8B-B14F-4D97-AF65-F5344CB8AC3E}">
        <p14:creationId xmlns:p14="http://schemas.microsoft.com/office/powerpoint/2010/main" val="260360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D3FC79D-CD15-4078-B649-4FBC17E79DF6}"/>
              </a:ext>
            </a:extLst>
          </p:cNvPr>
          <p:cNvGraphicFramePr/>
          <p:nvPr>
            <p:extLst>
              <p:ext uri="{D42A27DB-BD31-4B8C-83A1-F6EECF244321}">
                <p14:modId xmlns:p14="http://schemas.microsoft.com/office/powerpoint/2010/main" val="3213426623"/>
              </p:ext>
            </p:extLst>
          </p:nvPr>
        </p:nvGraphicFramePr>
        <p:xfrm>
          <a:off x="780691" y="718568"/>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8" name="TextBox 37">
            <a:extLst>
              <a:ext uri="{FF2B5EF4-FFF2-40B4-BE49-F238E27FC236}">
                <a16:creationId xmlns:a16="http://schemas.microsoft.com/office/drawing/2014/main" id="{DB92A933-1FAC-43DF-9335-458224028B9C}"/>
              </a:ext>
            </a:extLst>
          </p:cNvPr>
          <p:cNvSpPr txBox="1"/>
          <p:nvPr/>
        </p:nvSpPr>
        <p:spPr>
          <a:xfrm>
            <a:off x="1518249" y="5285117"/>
            <a:ext cx="879606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latin typeface="Minion Pro"/>
              </a:rPr>
              <a:t>8×0.262144×0.008 = 0.176</a:t>
            </a:r>
            <a:endParaRPr lang="en-US" sz="3600"/>
          </a:p>
        </p:txBody>
      </p:sp>
    </p:spTree>
    <p:extLst>
      <p:ext uri="{BB962C8B-B14F-4D97-AF65-F5344CB8AC3E}">
        <p14:creationId xmlns:p14="http://schemas.microsoft.com/office/powerpoint/2010/main" val="1573298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3D6DD7-909E-4F46-BA55-327975C67BA9}"/>
              </a:ext>
            </a:extLst>
          </p:cNvPr>
          <p:cNvSpPr>
            <a:spLocks noGrp="1"/>
          </p:cNvSpPr>
          <p:nvPr>
            <p:ph idx="1"/>
          </p:nvPr>
        </p:nvSpPr>
        <p:spPr>
          <a:xfrm>
            <a:off x="797379" y="927554"/>
            <a:ext cx="10515600" cy="2296660"/>
          </a:xfrm>
        </p:spPr>
        <p:txBody>
          <a:bodyPr vert="horz" lIns="91440" tIns="45720" rIns="91440" bIns="45720" rtlCol="0" anchor="t">
            <a:normAutofit/>
          </a:bodyPr>
          <a:lstStyle/>
          <a:p>
            <a:pPr marL="0" indent="0">
              <a:buNone/>
            </a:pPr>
            <a:r>
              <a:rPr lang="en-US" b="1"/>
              <a:t>Independent Groups</a:t>
            </a:r>
            <a:endParaRPr lang="en-US" b="1">
              <a:cs typeface="Calibri" panose="020F0502020204030204"/>
            </a:endParaRPr>
          </a:p>
          <a:p>
            <a:r>
              <a:rPr lang="en-US" b="1">
                <a:ea typeface="+mn-lt"/>
                <a:cs typeface="+mn-lt"/>
              </a:rPr>
              <a:t>So you want to test if the mean of a numeric outcome differs between two independent groups. </a:t>
            </a:r>
            <a:endParaRPr lang="en-US">
              <a:ea typeface="+mn-lt"/>
              <a:cs typeface="+mn-lt"/>
            </a:endParaRPr>
          </a:p>
          <a:p>
            <a:r>
              <a:rPr lang="en-US" b="1" i="1">
                <a:ea typeface="+mn-lt"/>
                <a:cs typeface="+mn-lt"/>
              </a:rPr>
              <a:t>Question:</a:t>
            </a:r>
            <a:r>
              <a:rPr lang="en-US" b="1">
                <a:ea typeface="+mn-lt"/>
                <a:cs typeface="+mn-lt"/>
              </a:rPr>
              <a:t> Are the distributions for both groups normal?</a:t>
            </a:r>
            <a:endParaRPr lang="en-US">
              <a:cs typeface="Calibri"/>
            </a:endParaRPr>
          </a:p>
          <a:p>
            <a:endParaRPr lang="en-US">
              <a:cs typeface="Calibri"/>
            </a:endParaRPr>
          </a:p>
        </p:txBody>
      </p:sp>
      <p:sp>
        <p:nvSpPr>
          <p:cNvPr id="5" name="TextBox 4">
            <a:extLst>
              <a:ext uri="{FF2B5EF4-FFF2-40B4-BE49-F238E27FC236}">
                <a16:creationId xmlns:a16="http://schemas.microsoft.com/office/drawing/2014/main" id="{462D7C39-F191-45F8-B44C-EAB44B414D23}"/>
              </a:ext>
            </a:extLst>
          </p:cNvPr>
          <p:cNvSpPr txBox="1"/>
          <p:nvPr/>
        </p:nvSpPr>
        <p:spPr>
          <a:xfrm>
            <a:off x="1322614" y="3472544"/>
            <a:ext cx="2743200" cy="369332"/>
          </a:xfrm>
          <a:prstGeom prst="rect">
            <a:avLst/>
          </a:prstGeom>
          <a:solidFill>
            <a:srgbClr val="ED7D3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Both Groups are Normal</a:t>
            </a:r>
          </a:p>
        </p:txBody>
      </p:sp>
      <p:sp>
        <p:nvSpPr>
          <p:cNvPr id="7" name="TextBox 6">
            <a:extLst>
              <a:ext uri="{FF2B5EF4-FFF2-40B4-BE49-F238E27FC236}">
                <a16:creationId xmlns:a16="http://schemas.microsoft.com/office/drawing/2014/main" id="{BD6028FD-4EE6-42EB-A3AC-C9661E0AE49C}"/>
              </a:ext>
            </a:extLst>
          </p:cNvPr>
          <p:cNvSpPr txBox="1"/>
          <p:nvPr/>
        </p:nvSpPr>
        <p:spPr>
          <a:xfrm>
            <a:off x="6098722" y="3472544"/>
            <a:ext cx="3954235" cy="369332"/>
          </a:xfrm>
          <a:prstGeom prst="rect">
            <a:avLst/>
          </a:prstGeom>
          <a:solidFill>
            <a:srgbClr val="ED7D3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One or Both Groups are not Normal</a:t>
            </a:r>
          </a:p>
        </p:txBody>
      </p:sp>
      <p:sp>
        <p:nvSpPr>
          <p:cNvPr id="8" name="TextBox 7">
            <a:extLst>
              <a:ext uri="{FF2B5EF4-FFF2-40B4-BE49-F238E27FC236}">
                <a16:creationId xmlns:a16="http://schemas.microsoft.com/office/drawing/2014/main" id="{465114DE-955C-4C2E-9552-CA9F6C2451A2}"/>
              </a:ext>
            </a:extLst>
          </p:cNvPr>
          <p:cNvSpPr txBox="1"/>
          <p:nvPr/>
        </p:nvSpPr>
        <p:spPr>
          <a:xfrm>
            <a:off x="1717221" y="5214257"/>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2D2A28"/>
                </a:solidFill>
                <a:latin typeface="Open Sans"/>
              </a:rPr>
              <a:t>Paired t-Test</a:t>
            </a:r>
          </a:p>
          <a:p>
            <a:endParaRPr lang="en-US" b="1">
              <a:solidFill>
                <a:srgbClr val="2D2A28"/>
              </a:solidFill>
              <a:latin typeface="Open Sans"/>
            </a:endParaRPr>
          </a:p>
        </p:txBody>
      </p:sp>
      <p:sp>
        <p:nvSpPr>
          <p:cNvPr id="9" name="TextBox 8">
            <a:extLst>
              <a:ext uri="{FF2B5EF4-FFF2-40B4-BE49-F238E27FC236}">
                <a16:creationId xmlns:a16="http://schemas.microsoft.com/office/drawing/2014/main" id="{3E934193-50FD-4121-99B2-6E05623263AB}"/>
              </a:ext>
            </a:extLst>
          </p:cNvPr>
          <p:cNvSpPr txBox="1"/>
          <p:nvPr/>
        </p:nvSpPr>
        <p:spPr>
          <a:xfrm>
            <a:off x="6983186" y="5268686"/>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2D2A28"/>
                </a:solidFill>
                <a:latin typeface="Open Sans"/>
              </a:rPr>
              <a:t>Sign Test</a:t>
            </a:r>
          </a:p>
          <a:p>
            <a:endParaRPr lang="en-US" b="1">
              <a:solidFill>
                <a:srgbClr val="2D2A28"/>
              </a:solidFill>
              <a:latin typeface="Open Sans"/>
            </a:endParaRPr>
          </a:p>
        </p:txBody>
      </p:sp>
      <p:sp>
        <p:nvSpPr>
          <p:cNvPr id="10" name="Arrow: Down 9">
            <a:extLst>
              <a:ext uri="{FF2B5EF4-FFF2-40B4-BE49-F238E27FC236}">
                <a16:creationId xmlns:a16="http://schemas.microsoft.com/office/drawing/2014/main" id="{D4B0CC89-2509-43E0-AE33-2FD39BB738F3}"/>
              </a:ext>
            </a:extLst>
          </p:cNvPr>
          <p:cNvSpPr/>
          <p:nvPr/>
        </p:nvSpPr>
        <p:spPr>
          <a:xfrm>
            <a:off x="2275004" y="4041975"/>
            <a:ext cx="489857" cy="9797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CED51CBC-836F-4843-A2E3-2FEFF11FCE86}"/>
              </a:ext>
            </a:extLst>
          </p:cNvPr>
          <p:cNvSpPr/>
          <p:nvPr/>
        </p:nvSpPr>
        <p:spPr>
          <a:xfrm>
            <a:off x="7404896" y="4041974"/>
            <a:ext cx="489857" cy="9797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61173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193FD-0F3F-4096-A48D-7508BD0FEA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4EE49A-72D2-4B15-A73F-830605B13977}"/>
              </a:ext>
            </a:extLst>
          </p:cNvPr>
          <p:cNvSpPr>
            <a:spLocks noGrp="1"/>
          </p:cNvSpPr>
          <p:nvPr>
            <p:ph idx="1"/>
          </p:nvPr>
        </p:nvSpPr>
        <p:spPr/>
        <p:txBody>
          <a:bodyPr vert="horz" lIns="91440" tIns="45720" rIns="91440" bIns="45720" rtlCol="0" anchor="t">
            <a:normAutofit/>
          </a:bodyPr>
          <a:lstStyle/>
          <a:p>
            <a:r>
              <a:rPr lang="en-US">
                <a:ea typeface="+mn-lt"/>
                <a:cs typeface="+mn-lt"/>
                <a:hlinkClick r:id="rId2"/>
              </a:rPr>
              <a:t>https://newonlinecourses.science.psu.edu/stat414/</a:t>
            </a:r>
          </a:p>
          <a:p>
            <a:endParaRPr lang="en-US">
              <a:ea typeface="+mn-lt"/>
              <a:cs typeface="+mn-lt"/>
            </a:endParaRPr>
          </a:p>
          <a:p>
            <a:r>
              <a:rPr lang="en-US">
                <a:ea typeface="+mn-lt"/>
                <a:cs typeface="+mn-lt"/>
                <a:hlinkClick r:id="rId3"/>
              </a:rPr>
              <a:t>http://sphweb.bumc.bu.edu/otlt/mph-modules/bs/bs704_nonparametric/BS704_Nonparametric-TOC.html</a:t>
            </a:r>
            <a:endParaRPr lang="en-US">
              <a:ea typeface="+mn-lt"/>
              <a:cs typeface="+mn-lt"/>
            </a:endParaRPr>
          </a:p>
        </p:txBody>
      </p:sp>
    </p:spTree>
    <p:extLst>
      <p:ext uri="{BB962C8B-B14F-4D97-AF65-F5344CB8AC3E}">
        <p14:creationId xmlns:p14="http://schemas.microsoft.com/office/powerpoint/2010/main" val="2849537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62DC10-B054-4EED-A685-88CD4CB33DC4}"/>
              </a:ext>
            </a:extLst>
          </p:cNvPr>
          <p:cNvSpPr>
            <a:spLocks noGrp="1"/>
          </p:cNvSpPr>
          <p:nvPr>
            <p:ph type="title"/>
          </p:nvPr>
        </p:nvSpPr>
        <p:spPr>
          <a:xfrm>
            <a:off x="369458" y="392724"/>
            <a:ext cx="11139854" cy="930447"/>
          </a:xfrm>
        </p:spPr>
        <p:txBody>
          <a:bodyPr vert="horz" lIns="91440" tIns="45720" rIns="91440" bIns="45720" rtlCol="0" anchor="b">
            <a:normAutofit/>
          </a:bodyPr>
          <a:lstStyle/>
          <a:p>
            <a:pPr algn="ctr"/>
            <a:r>
              <a:rPr lang="en-US" sz="3200" b="1" kern="1200">
                <a:solidFill>
                  <a:srgbClr val="FFFFFF"/>
                </a:solidFill>
                <a:latin typeface="+mj-lt"/>
                <a:ea typeface="+mj-ea"/>
                <a:cs typeface="+mj-cs"/>
              </a:rPr>
              <a:t>Normal</a:t>
            </a:r>
            <a:endParaRPr lang="en-US" sz="3200" kern="1200">
              <a:solidFill>
                <a:srgbClr val="FFFFFF"/>
              </a:solidFill>
              <a:latin typeface="+mj-lt"/>
              <a:ea typeface="+mj-ea"/>
              <a:cs typeface="+mj-cs"/>
            </a:endParaRPr>
          </a:p>
        </p:txBody>
      </p:sp>
      <p:sp>
        <p:nvSpPr>
          <p:cNvPr id="10" name="Content Placeholder 9">
            <a:extLst>
              <a:ext uri="{FF2B5EF4-FFF2-40B4-BE49-F238E27FC236}">
                <a16:creationId xmlns:a16="http://schemas.microsoft.com/office/drawing/2014/main" id="{BFD8647C-0F5C-4AA1-98EF-024DA06181D9}"/>
              </a:ext>
            </a:extLst>
          </p:cNvPr>
          <p:cNvSpPr>
            <a:spLocks noGrp="1"/>
          </p:cNvSpPr>
          <p:nvPr>
            <p:ph idx="1"/>
          </p:nvPr>
        </p:nvSpPr>
        <p:spPr>
          <a:xfrm>
            <a:off x="1544278" y="1645723"/>
            <a:ext cx="9144000" cy="420001"/>
          </a:xfrm>
        </p:spPr>
        <p:txBody>
          <a:bodyPr vert="horz" lIns="91440" tIns="45720" rIns="91440" bIns="45720" rtlCol="0" anchor="t">
            <a:noAutofit/>
          </a:bodyPr>
          <a:lstStyle/>
          <a:p>
            <a:pPr marL="0" indent="0" algn="ctr">
              <a:buNone/>
            </a:pPr>
            <a:r>
              <a:rPr lang="en-US" b="1" kern="1200">
                <a:solidFill>
                  <a:srgbClr val="FF8800"/>
                </a:solidFill>
                <a:latin typeface="+mn-lt"/>
                <a:ea typeface="+mn-ea"/>
                <a:cs typeface="+mn-cs"/>
              </a:rPr>
              <a:t>Not Normal</a:t>
            </a: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3" descr="A picture containing drawing&#10;&#10;Description generated with very high confidence">
            <a:extLst>
              <a:ext uri="{FF2B5EF4-FFF2-40B4-BE49-F238E27FC236}">
                <a16:creationId xmlns:a16="http://schemas.microsoft.com/office/drawing/2014/main" id="{CBB8AA7D-4625-4429-86A5-0F40D444986E}"/>
              </a:ext>
            </a:extLst>
          </p:cNvPr>
          <p:cNvPicPr>
            <a:picLocks noChangeAspect="1"/>
          </p:cNvPicPr>
          <p:nvPr/>
        </p:nvPicPr>
        <p:blipFill>
          <a:blip r:embed="rId2"/>
          <a:stretch>
            <a:fillRect/>
          </a:stretch>
        </p:blipFill>
        <p:spPr>
          <a:xfrm>
            <a:off x="489718" y="2344983"/>
            <a:ext cx="5455917" cy="3528702"/>
          </a:xfrm>
          <a:prstGeom prst="rect">
            <a:avLst/>
          </a:prstGeom>
        </p:spPr>
      </p:pic>
      <p:cxnSp>
        <p:nvCxnSpPr>
          <p:cNvPr id="19" name="Straight Connector 18">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5" descr="A picture containing kite&#10;&#10;Description generated with very high confidence">
            <a:extLst>
              <a:ext uri="{FF2B5EF4-FFF2-40B4-BE49-F238E27FC236}">
                <a16:creationId xmlns:a16="http://schemas.microsoft.com/office/drawing/2014/main" id="{C8AC8F6D-AD55-4389-AAE6-486A2ECD4807}"/>
              </a:ext>
            </a:extLst>
          </p:cNvPr>
          <p:cNvPicPr>
            <a:picLocks noChangeAspect="1"/>
          </p:cNvPicPr>
          <p:nvPr/>
        </p:nvPicPr>
        <p:blipFill>
          <a:blip r:embed="rId3"/>
          <a:stretch>
            <a:fillRect/>
          </a:stretch>
        </p:blipFill>
        <p:spPr>
          <a:xfrm>
            <a:off x="6301299" y="2599234"/>
            <a:ext cx="5455917" cy="3278992"/>
          </a:xfrm>
          <a:prstGeom prst="rect">
            <a:avLst/>
          </a:prstGeom>
        </p:spPr>
      </p:pic>
      <p:sp>
        <p:nvSpPr>
          <p:cNvPr id="7" name="TextBox 6">
            <a:extLst>
              <a:ext uri="{FF2B5EF4-FFF2-40B4-BE49-F238E27FC236}">
                <a16:creationId xmlns:a16="http://schemas.microsoft.com/office/drawing/2014/main" id="{FDFEC11A-0B82-43F0-A0C3-A80C6917A03F}"/>
              </a:ext>
            </a:extLst>
          </p:cNvPr>
          <p:cNvSpPr txBox="1"/>
          <p:nvPr/>
        </p:nvSpPr>
        <p:spPr>
          <a:xfrm>
            <a:off x="7051222" y="2261508"/>
            <a:ext cx="3954235" cy="369332"/>
          </a:xfrm>
          <a:prstGeom prst="rect">
            <a:avLst/>
          </a:prstGeom>
          <a:solidFill>
            <a:srgbClr val="ED7D3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One or Both Groups are not Normal</a:t>
            </a:r>
          </a:p>
        </p:txBody>
      </p:sp>
      <p:sp>
        <p:nvSpPr>
          <p:cNvPr id="14" name="TextBox 13">
            <a:extLst>
              <a:ext uri="{FF2B5EF4-FFF2-40B4-BE49-F238E27FC236}">
                <a16:creationId xmlns:a16="http://schemas.microsoft.com/office/drawing/2014/main" id="{0E53BAAC-6954-4C1A-86E3-98F5C1C65543}"/>
              </a:ext>
            </a:extLst>
          </p:cNvPr>
          <p:cNvSpPr txBox="1"/>
          <p:nvPr/>
        </p:nvSpPr>
        <p:spPr>
          <a:xfrm>
            <a:off x="315686" y="5772149"/>
            <a:ext cx="562791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A normal distribution is the classic bell curve. </a:t>
            </a:r>
            <a:endParaRPr lang="en-US" b="1">
              <a:ea typeface="+mn-lt"/>
              <a:cs typeface="+mn-lt"/>
            </a:endParaRPr>
          </a:p>
          <a:p>
            <a:pPr algn="just"/>
            <a:r>
              <a:rPr lang="en-US">
                <a:ea typeface="+mn-lt"/>
                <a:cs typeface="+mn-lt"/>
              </a:rPr>
              <a:t>It is symmetric, with most cases falling near the mean and fewer cases falling away from the mean in either tail.</a:t>
            </a:r>
            <a:endParaRPr lang="en-US">
              <a:cs typeface="Calibri"/>
            </a:endParaRPr>
          </a:p>
          <a:p>
            <a:pPr algn="l"/>
            <a:endParaRPr lang="en-US">
              <a:cs typeface="Calibri"/>
            </a:endParaRPr>
          </a:p>
        </p:txBody>
      </p:sp>
      <p:sp>
        <p:nvSpPr>
          <p:cNvPr id="16" name="TextBox 15">
            <a:extLst>
              <a:ext uri="{FF2B5EF4-FFF2-40B4-BE49-F238E27FC236}">
                <a16:creationId xmlns:a16="http://schemas.microsoft.com/office/drawing/2014/main" id="{E26AE1DD-AA24-47A9-8F95-F0957253A555}"/>
              </a:ext>
            </a:extLst>
          </p:cNvPr>
          <p:cNvSpPr txBox="1"/>
          <p:nvPr/>
        </p:nvSpPr>
        <p:spPr>
          <a:xfrm>
            <a:off x="1050471" y="2261508"/>
            <a:ext cx="2743200" cy="369332"/>
          </a:xfrm>
          <a:prstGeom prst="rect">
            <a:avLst/>
          </a:prstGeom>
          <a:solidFill>
            <a:srgbClr val="ED7D3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Both Groups are Normal</a:t>
            </a:r>
          </a:p>
        </p:txBody>
      </p:sp>
      <p:sp>
        <p:nvSpPr>
          <p:cNvPr id="9" name="TextBox 8">
            <a:extLst>
              <a:ext uri="{FF2B5EF4-FFF2-40B4-BE49-F238E27FC236}">
                <a16:creationId xmlns:a16="http://schemas.microsoft.com/office/drawing/2014/main" id="{D3AF5102-7C12-4D54-B034-76EF922A47AD}"/>
              </a:ext>
            </a:extLst>
          </p:cNvPr>
          <p:cNvSpPr txBox="1"/>
          <p:nvPr/>
        </p:nvSpPr>
        <p:spPr>
          <a:xfrm>
            <a:off x="6445705" y="5656489"/>
            <a:ext cx="553266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If the variable’s distribution is skewed, has more than one mode (peak), or contains outliers, then it will fail the normality assumption of many parametric statistical methods.</a:t>
            </a:r>
            <a:endParaRPr lang="en-US"/>
          </a:p>
        </p:txBody>
      </p:sp>
      <p:sp>
        <p:nvSpPr>
          <p:cNvPr id="13" name="TextBox 12">
            <a:extLst>
              <a:ext uri="{FF2B5EF4-FFF2-40B4-BE49-F238E27FC236}">
                <a16:creationId xmlns:a16="http://schemas.microsoft.com/office/drawing/2014/main" id="{79FB1D4B-44E1-4C38-9310-9754E9D62E48}"/>
              </a:ext>
            </a:extLst>
          </p:cNvPr>
          <p:cNvSpPr txBox="1"/>
          <p:nvPr/>
        </p:nvSpPr>
        <p:spPr>
          <a:xfrm>
            <a:off x="397329" y="1036864"/>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bg1"/>
                </a:solidFill>
              </a:rPr>
              <a:t>Independent Groups</a:t>
            </a:r>
          </a:p>
        </p:txBody>
      </p:sp>
    </p:spTree>
    <p:extLst>
      <p:ext uri="{BB962C8B-B14F-4D97-AF65-F5344CB8AC3E}">
        <p14:creationId xmlns:p14="http://schemas.microsoft.com/office/powerpoint/2010/main" val="3042246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3D6DD7-909E-4F46-BA55-327975C67BA9}"/>
              </a:ext>
            </a:extLst>
          </p:cNvPr>
          <p:cNvSpPr>
            <a:spLocks noGrp="1"/>
          </p:cNvSpPr>
          <p:nvPr>
            <p:ph idx="1"/>
          </p:nvPr>
        </p:nvSpPr>
        <p:spPr>
          <a:xfrm>
            <a:off x="797379" y="927554"/>
            <a:ext cx="10515600" cy="2296660"/>
          </a:xfrm>
        </p:spPr>
        <p:txBody>
          <a:bodyPr vert="horz" lIns="91440" tIns="45720" rIns="91440" bIns="45720" rtlCol="0" anchor="t">
            <a:normAutofit/>
          </a:bodyPr>
          <a:lstStyle/>
          <a:p>
            <a:pPr marL="0" indent="0">
              <a:buNone/>
            </a:pPr>
            <a:r>
              <a:rPr lang="en-US" b="1"/>
              <a:t>Independent Groups</a:t>
            </a:r>
            <a:endParaRPr lang="en-US" b="1">
              <a:cs typeface="Calibri" panose="020F0502020204030204"/>
            </a:endParaRPr>
          </a:p>
          <a:p>
            <a:r>
              <a:rPr lang="en-US" b="1">
                <a:ea typeface="+mn-lt"/>
                <a:cs typeface="+mn-lt"/>
              </a:rPr>
              <a:t>So you want to test if the mean of a numeric outcome differs between two independent groups. </a:t>
            </a:r>
            <a:endParaRPr lang="en-US">
              <a:ea typeface="+mn-lt"/>
              <a:cs typeface="+mn-lt"/>
            </a:endParaRPr>
          </a:p>
          <a:p>
            <a:r>
              <a:rPr lang="en-US" b="1" i="1">
                <a:ea typeface="+mn-lt"/>
                <a:cs typeface="+mn-lt"/>
              </a:rPr>
              <a:t>Question:</a:t>
            </a:r>
            <a:r>
              <a:rPr lang="en-US" b="1">
                <a:ea typeface="+mn-lt"/>
                <a:cs typeface="+mn-lt"/>
              </a:rPr>
              <a:t> Are the distributions for both groups normal?</a:t>
            </a:r>
            <a:endParaRPr lang="en-US">
              <a:cs typeface="Calibri"/>
            </a:endParaRPr>
          </a:p>
          <a:p>
            <a:endParaRPr lang="en-US">
              <a:cs typeface="Calibri"/>
            </a:endParaRPr>
          </a:p>
        </p:txBody>
      </p:sp>
      <p:sp>
        <p:nvSpPr>
          <p:cNvPr id="5" name="TextBox 4">
            <a:extLst>
              <a:ext uri="{FF2B5EF4-FFF2-40B4-BE49-F238E27FC236}">
                <a16:creationId xmlns:a16="http://schemas.microsoft.com/office/drawing/2014/main" id="{462D7C39-F191-45F8-B44C-EAB44B414D23}"/>
              </a:ext>
            </a:extLst>
          </p:cNvPr>
          <p:cNvSpPr txBox="1"/>
          <p:nvPr/>
        </p:nvSpPr>
        <p:spPr>
          <a:xfrm>
            <a:off x="1322614" y="3472544"/>
            <a:ext cx="2743200" cy="369332"/>
          </a:xfrm>
          <a:prstGeom prst="rect">
            <a:avLst/>
          </a:prstGeom>
          <a:solidFill>
            <a:srgbClr val="ED7D3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Both Groups are Normal</a:t>
            </a:r>
          </a:p>
        </p:txBody>
      </p:sp>
      <p:sp>
        <p:nvSpPr>
          <p:cNvPr id="7" name="TextBox 6">
            <a:extLst>
              <a:ext uri="{FF2B5EF4-FFF2-40B4-BE49-F238E27FC236}">
                <a16:creationId xmlns:a16="http://schemas.microsoft.com/office/drawing/2014/main" id="{BD6028FD-4EE6-42EB-A3AC-C9661E0AE49C}"/>
              </a:ext>
            </a:extLst>
          </p:cNvPr>
          <p:cNvSpPr txBox="1"/>
          <p:nvPr/>
        </p:nvSpPr>
        <p:spPr>
          <a:xfrm>
            <a:off x="6098722" y="3472544"/>
            <a:ext cx="3954235" cy="369332"/>
          </a:xfrm>
          <a:prstGeom prst="rect">
            <a:avLst/>
          </a:prstGeom>
          <a:solidFill>
            <a:srgbClr val="ED7D3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One or Both Groups are not Normal</a:t>
            </a:r>
          </a:p>
        </p:txBody>
      </p:sp>
      <p:sp>
        <p:nvSpPr>
          <p:cNvPr id="8" name="TextBox 7">
            <a:extLst>
              <a:ext uri="{FF2B5EF4-FFF2-40B4-BE49-F238E27FC236}">
                <a16:creationId xmlns:a16="http://schemas.microsoft.com/office/drawing/2014/main" id="{465114DE-955C-4C2E-9552-CA9F6C2451A2}"/>
              </a:ext>
            </a:extLst>
          </p:cNvPr>
          <p:cNvSpPr txBox="1"/>
          <p:nvPr/>
        </p:nvSpPr>
        <p:spPr>
          <a:xfrm>
            <a:off x="1499507" y="5214257"/>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2D2A28"/>
                </a:solidFill>
                <a:latin typeface="Open Sans"/>
              </a:rPr>
              <a:t>Two-Sample Independent t-Test</a:t>
            </a:r>
          </a:p>
        </p:txBody>
      </p:sp>
      <p:sp>
        <p:nvSpPr>
          <p:cNvPr id="9" name="TextBox 8">
            <a:extLst>
              <a:ext uri="{FF2B5EF4-FFF2-40B4-BE49-F238E27FC236}">
                <a16:creationId xmlns:a16="http://schemas.microsoft.com/office/drawing/2014/main" id="{3E934193-50FD-4121-99B2-6E05623263AB}"/>
              </a:ext>
            </a:extLst>
          </p:cNvPr>
          <p:cNvSpPr txBox="1"/>
          <p:nvPr/>
        </p:nvSpPr>
        <p:spPr>
          <a:xfrm>
            <a:off x="6343650" y="521425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2D2A28"/>
                </a:solidFill>
                <a:latin typeface="Open Sans"/>
              </a:rPr>
              <a:t>Mann-Whitney U-Test</a:t>
            </a:r>
          </a:p>
        </p:txBody>
      </p:sp>
      <p:sp>
        <p:nvSpPr>
          <p:cNvPr id="10" name="Arrow: Down 9">
            <a:extLst>
              <a:ext uri="{FF2B5EF4-FFF2-40B4-BE49-F238E27FC236}">
                <a16:creationId xmlns:a16="http://schemas.microsoft.com/office/drawing/2014/main" id="{D4B0CC89-2509-43E0-AE33-2FD39BB738F3}"/>
              </a:ext>
            </a:extLst>
          </p:cNvPr>
          <p:cNvSpPr/>
          <p:nvPr/>
        </p:nvSpPr>
        <p:spPr>
          <a:xfrm>
            <a:off x="2275004" y="4041975"/>
            <a:ext cx="489857" cy="9797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CED51CBC-836F-4843-A2E3-2FEFF11FCE86}"/>
              </a:ext>
            </a:extLst>
          </p:cNvPr>
          <p:cNvSpPr/>
          <p:nvPr/>
        </p:nvSpPr>
        <p:spPr>
          <a:xfrm>
            <a:off x="7404896" y="4041974"/>
            <a:ext cx="489857" cy="9797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69754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1960C8062B5D74E9BC7D6ABEC705475" ma:contentTypeVersion="9" ma:contentTypeDescription="Create a new document." ma:contentTypeScope="" ma:versionID="fef3a6eb2ece38c0c4e653f868eb6ab1">
  <xsd:schema xmlns:xsd="http://www.w3.org/2001/XMLSchema" xmlns:xs="http://www.w3.org/2001/XMLSchema" xmlns:p="http://schemas.microsoft.com/office/2006/metadata/properties" xmlns:ns2="124d8e52-d9ca-47b4-bf29-973d63851f75" targetNamespace="http://schemas.microsoft.com/office/2006/metadata/properties" ma:root="true" ma:fieldsID="054b58b7fcb725b42fc017fb89ca51b3" ns2:_="">
    <xsd:import namespace="124d8e52-d9ca-47b4-bf29-973d63851f7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4d8e52-d9ca-47b4-bf29-973d63851f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79B540B-F0D8-49AA-954D-D397550B84E6}"/>
</file>

<file path=customXml/itemProps2.xml><?xml version="1.0" encoding="utf-8"?>
<ds:datastoreItem xmlns:ds="http://schemas.openxmlformats.org/officeDocument/2006/customXml" ds:itemID="{193BAB76-7D93-46D7-818C-D9CBCF27ACCA}"/>
</file>

<file path=customXml/itemProps3.xml><?xml version="1.0" encoding="utf-8"?>
<ds:datastoreItem xmlns:ds="http://schemas.openxmlformats.org/officeDocument/2006/customXml" ds:itemID="{AAB489DE-A20F-40F9-9C69-222831430B9D}"/>
</file>

<file path=docProps/app.xml><?xml version="1.0" encoding="utf-8"?>
<Properties xmlns="http://schemas.openxmlformats.org/officeDocument/2006/extended-properties" xmlns:vt="http://schemas.openxmlformats.org/officeDocument/2006/docPropsVTypes">
  <Template>office theme</Template>
  <TotalTime>0</TotalTime>
  <Words>3097</Words>
  <Application>Microsoft Macintosh PowerPoint</Application>
  <PresentationFormat>Widescreen</PresentationFormat>
  <Paragraphs>193</Paragraphs>
  <Slides>70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70</vt:i4>
      </vt:variant>
    </vt:vector>
  </HeadingPairs>
  <TitlesOfParts>
    <vt:vector size="76" baseType="lpstr">
      <vt:lpstr>Arial</vt:lpstr>
      <vt:lpstr>Calibri</vt:lpstr>
      <vt:lpstr>Calibri Light</vt:lpstr>
      <vt:lpstr>Minion Pro</vt:lpstr>
      <vt:lpstr>Open Sans</vt:lpstr>
      <vt:lpstr>office theme</vt:lpstr>
      <vt:lpstr>Alok Yadav</vt:lpstr>
      <vt:lpstr>PowerPoint Presentation</vt:lpstr>
      <vt:lpstr>PowerPoint Presentation</vt:lpstr>
      <vt:lpstr>PowerPoint Presentation</vt:lpstr>
      <vt:lpstr>Normal</vt:lpstr>
      <vt:lpstr>PowerPoint Presentation</vt:lpstr>
      <vt:lpstr>PowerPoint Presentation</vt:lpstr>
      <vt:lpstr>Normal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Alok Yadav</cp:lastModifiedBy>
  <cp:revision>2</cp:revision>
  <dcterms:created xsi:type="dcterms:W3CDTF">2019-10-19T02:42:47Z</dcterms:created>
  <dcterms:modified xsi:type="dcterms:W3CDTF">2021-11-26T05:06:17Z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0x01010051960C8062B5D74E9BC7D6ABEC705475</vt:lpwstr>
  </property>
</Properties>
</file>