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59" r:id="rId3"/>
    <p:sldId id="267" r:id="rId4"/>
    <p:sldId id="268" r:id="rId5"/>
    <p:sldId id="260" r:id="rId6"/>
    <p:sldId id="261" r:id="rId7"/>
    <p:sldId id="269" r:id="rId8"/>
    <p:sldId id="270" r:id="rId9"/>
    <p:sldId id="271" r:id="rId10"/>
    <p:sldId id="272" r:id="rId11"/>
    <p:sldId id="263" r:id="rId12"/>
    <p:sldId id="264" r:id="rId13"/>
    <p:sldId id="265"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70915"/>
  </p:normalViewPr>
  <p:slideViewPr>
    <p:cSldViewPr snapToGrid="0">
      <p:cViewPr varScale="1">
        <p:scale>
          <a:sx n="85" d="100"/>
          <a:sy n="85" d="100"/>
        </p:scale>
        <p:origin x="1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千蔵　桃子" userId="8f77773c-0467-42cb-a882-447a1a3a0670" providerId="ADAL" clId="{54ABC6EF-74C2-BF4B-AB5F-DF446F9C52DF}"/>
    <pc:docChg chg="custSel addSld modSld">
      <pc:chgData name="千蔵　桃子" userId="8f77773c-0467-42cb-a882-447a1a3a0670" providerId="ADAL" clId="{54ABC6EF-74C2-BF4B-AB5F-DF446F9C52DF}" dt="2024-06-07T02:44:56.646" v="372" actId="27636"/>
      <pc:docMkLst>
        <pc:docMk/>
      </pc:docMkLst>
      <pc:sldChg chg="modSp new mod">
        <pc:chgData name="千蔵　桃子" userId="8f77773c-0467-42cb-a882-447a1a3a0670" providerId="ADAL" clId="{54ABC6EF-74C2-BF4B-AB5F-DF446F9C52DF}" dt="2024-06-07T02:44:56.646" v="372" actId="27636"/>
        <pc:sldMkLst>
          <pc:docMk/>
          <pc:sldMk cId="2750989757" sldId="273"/>
        </pc:sldMkLst>
        <pc:spChg chg="mod">
          <ac:chgData name="千蔵　桃子" userId="8f77773c-0467-42cb-a882-447a1a3a0670" providerId="ADAL" clId="{54ABC6EF-74C2-BF4B-AB5F-DF446F9C52DF}" dt="2024-06-07T02:44:56.646" v="372" actId="27636"/>
          <ac:spMkLst>
            <pc:docMk/>
            <pc:sldMk cId="2750989757" sldId="273"/>
            <ac:spMk id="3" creationId="{70435F72-32BD-5A60-1B9D-F748060124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F976A-A17E-C845-AA95-CC16287116EA}" type="datetimeFigureOut">
              <a:rPr kumimoji="1" lang="ja-JP" altLang="en-US" smtClean="0"/>
              <a:t>2024/6/7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2572F-951C-AB4F-A0A1-CB56A27FB6E4}" type="slidenum">
              <a:rPr kumimoji="1" lang="ja-JP" altLang="en-US" smtClean="0"/>
              <a:t>‹#›</a:t>
            </a:fld>
            <a:endParaRPr kumimoji="1" lang="ja-JP" altLang="en-US"/>
          </a:p>
        </p:txBody>
      </p:sp>
    </p:spTree>
    <p:extLst>
      <p:ext uri="{BB962C8B-B14F-4D97-AF65-F5344CB8AC3E}">
        <p14:creationId xmlns:p14="http://schemas.microsoft.com/office/powerpoint/2010/main" val="30923396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a:solidFill>
                  <a:schemeClr val="accent6">
                    <a:lumMod val="75000"/>
                  </a:schemeClr>
                </a:solidFill>
              </a:rPr>
              <a:t>五線記譜法　ごせんきふほう</a:t>
            </a:r>
            <a:endParaRPr kumimoji="1" lang="ja-JP" altLang="en-US"/>
          </a:p>
        </p:txBody>
      </p:sp>
      <p:sp>
        <p:nvSpPr>
          <p:cNvPr id="4" name="スライド番号プレースホルダー 3"/>
          <p:cNvSpPr>
            <a:spLocks noGrp="1"/>
          </p:cNvSpPr>
          <p:nvPr>
            <p:ph type="sldNum" sz="quarter" idx="5"/>
          </p:nvPr>
        </p:nvSpPr>
        <p:spPr/>
        <p:txBody>
          <a:bodyPr/>
          <a:lstStyle/>
          <a:p>
            <a:fld id="{6692572F-951C-AB4F-A0A1-CB56A27FB6E4}" type="slidenum">
              <a:rPr kumimoji="1" lang="ja-JP" altLang="en-US" smtClean="0"/>
              <a:t>10</a:t>
            </a:fld>
            <a:endParaRPr kumimoji="1" lang="ja-JP" altLang="en-US"/>
          </a:p>
        </p:txBody>
      </p:sp>
    </p:spTree>
    <p:extLst>
      <p:ext uri="{BB962C8B-B14F-4D97-AF65-F5344CB8AC3E}">
        <p14:creationId xmlns:p14="http://schemas.microsoft.com/office/powerpoint/2010/main" val="119983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web audio API </a:t>
            </a:r>
            <a:r>
              <a:rPr kumimoji="1" lang="ja-JP" altLang="en-US"/>
              <a:t>は、</a:t>
            </a:r>
            <a:r>
              <a:rPr lang="ja-JP" altLang="en-US"/>
              <a:t>ブラウザ内で音声を処理し、生成するために使用できる。リアルタイムで音楽を作成し、再生することが可能です。</a:t>
            </a:r>
            <a:endParaRPr lang="en-US" altLang="ja-JP" dirty="0"/>
          </a:p>
          <a:p>
            <a:endParaRPr kumimoji="1" lang="en-US" altLang="ja-JP" dirty="0"/>
          </a:p>
          <a:p>
            <a:r>
              <a:rPr lang="de-DE" altLang="ja-JP" b="1" dirty="0"/>
              <a:t>Canvas API</a:t>
            </a:r>
            <a:r>
              <a:rPr lang="de-DE" altLang="ja-JP" dirty="0"/>
              <a:t>:</a:t>
            </a:r>
            <a:r>
              <a:rPr lang="ja-JP" altLang="en-US" b="0" i="0">
                <a:solidFill>
                  <a:srgbClr val="040C28"/>
                </a:solidFill>
                <a:effectLst/>
                <a:latin typeface="Google Sans"/>
              </a:rPr>
              <a:t>対話形式で操作を行うような</a:t>
            </a:r>
            <a:r>
              <a:rPr lang="ja-JP" altLang="en-US" b="0" i="0">
                <a:solidFill>
                  <a:srgbClr val="000000"/>
                </a:solidFill>
                <a:effectLst/>
                <a:highlight>
                  <a:srgbClr val="FFFFFF"/>
                </a:highlight>
                <a:latin typeface="Meiryo" panose="020B0604030504040204" pitchFamily="34" charset="-128"/>
                <a:ea typeface="Meiryo" panose="020B0604030504040204" pitchFamily="34" charset="-128"/>
              </a:rPr>
              <a:t>インタラクティブ性の高いアプリケーションに向いています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6692572F-951C-AB4F-A0A1-CB56A27FB6E4}" type="slidenum">
              <a:rPr kumimoji="1" lang="ja-JP" altLang="en-US" smtClean="0"/>
              <a:t>11</a:t>
            </a:fld>
            <a:endParaRPr kumimoji="1" lang="ja-JP" altLang="en-US"/>
          </a:p>
        </p:txBody>
      </p:sp>
    </p:spTree>
    <p:extLst>
      <p:ext uri="{BB962C8B-B14F-4D97-AF65-F5344CB8AC3E}">
        <p14:creationId xmlns:p14="http://schemas.microsoft.com/office/powerpoint/2010/main" val="65830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A7BCABB-E238-4E46-8242-27F7CB4E8E75}" type="datetimeFigureOut">
              <a:rPr kumimoji="1" lang="ja-JP" altLang="en-US" smtClean="0"/>
              <a:t>2024/6/7</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56FE998-5D68-4842-BD0F-EC988D5F9F07}"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273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7BCABB-E238-4E46-8242-27F7CB4E8E75}" type="datetimeFigureOut">
              <a:rPr kumimoji="1" lang="ja-JP" altLang="en-US" smtClean="0"/>
              <a:t>2024/6/7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56FE998-5D68-4842-BD0F-EC988D5F9F07}" type="slidenum">
              <a:rPr kumimoji="1" lang="ja-JP" altLang="en-US" smtClean="0"/>
              <a:t>‹#›</a:t>
            </a:fld>
            <a:endParaRPr kumimoji="1" lang="ja-JP" altLang="en-US"/>
          </a:p>
        </p:txBody>
      </p:sp>
    </p:spTree>
    <p:extLst>
      <p:ext uri="{BB962C8B-B14F-4D97-AF65-F5344CB8AC3E}">
        <p14:creationId xmlns:p14="http://schemas.microsoft.com/office/powerpoint/2010/main" val="91316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7BCABB-E238-4E46-8242-27F7CB4E8E75}" type="datetimeFigureOut">
              <a:rPr kumimoji="1" lang="ja-JP" altLang="en-US" smtClean="0"/>
              <a:t>2024/6/7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56FE998-5D68-4842-BD0F-EC988D5F9F07}" type="slidenum">
              <a:rPr kumimoji="1" lang="ja-JP" altLang="en-US" smtClean="0"/>
              <a:t>‹#›</a:t>
            </a:fld>
            <a:endParaRPr kumimoji="1" lang="ja-JP" altLang="en-US"/>
          </a:p>
        </p:txBody>
      </p:sp>
    </p:spTree>
    <p:extLst>
      <p:ext uri="{BB962C8B-B14F-4D97-AF65-F5344CB8AC3E}">
        <p14:creationId xmlns:p14="http://schemas.microsoft.com/office/powerpoint/2010/main" val="106988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7BCABB-E238-4E46-8242-27F7CB4E8E75}" type="datetimeFigureOut">
              <a:rPr kumimoji="1" lang="ja-JP" altLang="en-US" smtClean="0"/>
              <a:t>2024/6/7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56FE998-5D68-4842-BD0F-EC988D5F9F07}" type="slidenum">
              <a:rPr kumimoji="1" lang="ja-JP" altLang="en-US" smtClean="0"/>
              <a:t>‹#›</a:t>
            </a:fld>
            <a:endParaRPr kumimoji="1" lang="ja-JP" altLang="en-US"/>
          </a:p>
        </p:txBody>
      </p:sp>
    </p:spTree>
    <p:extLst>
      <p:ext uri="{BB962C8B-B14F-4D97-AF65-F5344CB8AC3E}">
        <p14:creationId xmlns:p14="http://schemas.microsoft.com/office/powerpoint/2010/main" val="405532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A7BCABB-E238-4E46-8242-27F7CB4E8E75}" type="datetimeFigureOut">
              <a:rPr kumimoji="1" lang="ja-JP" altLang="en-US" smtClean="0"/>
              <a:t>2024/6/7</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56FE998-5D68-4842-BD0F-EC988D5F9F07}"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9931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A7BCABB-E238-4E46-8242-27F7CB4E8E75}" type="datetimeFigureOut">
              <a:rPr kumimoji="1" lang="ja-JP" altLang="en-US" smtClean="0"/>
              <a:t>2024/6/7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56FE998-5D68-4842-BD0F-EC988D5F9F07}" type="slidenum">
              <a:rPr kumimoji="1" lang="ja-JP" altLang="en-US" smtClean="0"/>
              <a:t>‹#›</a:t>
            </a:fld>
            <a:endParaRPr kumimoji="1" lang="ja-JP" altLang="en-US"/>
          </a:p>
        </p:txBody>
      </p:sp>
    </p:spTree>
    <p:extLst>
      <p:ext uri="{BB962C8B-B14F-4D97-AF65-F5344CB8AC3E}">
        <p14:creationId xmlns:p14="http://schemas.microsoft.com/office/powerpoint/2010/main" val="96096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A7BCABB-E238-4E46-8242-27F7CB4E8E75}" type="datetimeFigureOut">
              <a:rPr kumimoji="1" lang="ja-JP" altLang="en-US" smtClean="0"/>
              <a:t>2024/6/7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56FE998-5D68-4842-BD0F-EC988D5F9F07}" type="slidenum">
              <a:rPr kumimoji="1" lang="ja-JP" altLang="en-US" smtClean="0"/>
              <a:t>‹#›</a:t>
            </a:fld>
            <a:endParaRPr kumimoji="1" lang="ja-JP" altLang="en-US"/>
          </a:p>
        </p:txBody>
      </p:sp>
    </p:spTree>
    <p:extLst>
      <p:ext uri="{BB962C8B-B14F-4D97-AF65-F5344CB8AC3E}">
        <p14:creationId xmlns:p14="http://schemas.microsoft.com/office/powerpoint/2010/main" val="340001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A7BCABB-E238-4E46-8242-27F7CB4E8E75}" type="datetimeFigureOut">
              <a:rPr kumimoji="1" lang="ja-JP" altLang="en-US" smtClean="0"/>
              <a:t>2024/6/7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56FE998-5D68-4842-BD0F-EC988D5F9F07}" type="slidenum">
              <a:rPr kumimoji="1" lang="ja-JP" altLang="en-US" smtClean="0"/>
              <a:t>‹#›</a:t>
            </a:fld>
            <a:endParaRPr kumimoji="1" lang="ja-JP" altLang="en-US"/>
          </a:p>
        </p:txBody>
      </p:sp>
    </p:spTree>
    <p:extLst>
      <p:ext uri="{BB962C8B-B14F-4D97-AF65-F5344CB8AC3E}">
        <p14:creationId xmlns:p14="http://schemas.microsoft.com/office/powerpoint/2010/main" val="135450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BCABB-E238-4E46-8242-27F7CB4E8E75}" type="datetimeFigureOut">
              <a:rPr kumimoji="1" lang="ja-JP" altLang="en-US" smtClean="0"/>
              <a:t>2024/6/7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56FE998-5D68-4842-BD0F-EC988D5F9F07}" type="slidenum">
              <a:rPr kumimoji="1" lang="ja-JP" altLang="en-US" smtClean="0"/>
              <a:t>‹#›</a:t>
            </a:fld>
            <a:endParaRPr kumimoji="1" lang="ja-JP" altLang="en-US"/>
          </a:p>
        </p:txBody>
      </p:sp>
    </p:spTree>
    <p:extLst>
      <p:ext uri="{BB962C8B-B14F-4D97-AF65-F5344CB8AC3E}">
        <p14:creationId xmlns:p14="http://schemas.microsoft.com/office/powerpoint/2010/main" val="321093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A7BCABB-E238-4E46-8242-27F7CB4E8E75}" type="datetimeFigureOut">
              <a:rPr kumimoji="1" lang="ja-JP" altLang="en-US" smtClean="0"/>
              <a:t>2024/6/7</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6FE998-5D68-4842-BD0F-EC988D5F9F07}"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046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A7BCABB-E238-4E46-8242-27F7CB4E8E75}" type="datetimeFigureOut">
              <a:rPr kumimoji="1" lang="ja-JP" altLang="en-US" smtClean="0"/>
              <a:t>2024/6/7</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56FE998-5D68-4842-BD0F-EC988D5F9F07}"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1940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A7BCABB-E238-4E46-8242-27F7CB4E8E75}" type="datetimeFigureOut">
              <a:rPr kumimoji="1" lang="ja-JP" altLang="en-US" smtClean="0"/>
              <a:t>2024/6/7</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56FE998-5D68-4842-BD0F-EC988D5F9F07}"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5674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3EEF4-99A4-8EA3-8C34-871329C24F2D}"/>
              </a:ext>
            </a:extLst>
          </p:cNvPr>
          <p:cNvSpPr>
            <a:spLocks noGrp="1"/>
          </p:cNvSpPr>
          <p:nvPr>
            <p:ph type="ctrTitle"/>
          </p:nvPr>
        </p:nvSpPr>
        <p:spPr>
          <a:xfrm>
            <a:off x="1915126" y="1985209"/>
            <a:ext cx="8361229" cy="2033817"/>
          </a:xfrm>
        </p:spPr>
        <p:txBody>
          <a:bodyPr/>
          <a:lstStyle/>
          <a:p>
            <a:r>
              <a:rPr kumimoji="1" lang="ja-JP" altLang="en-US" sz="5600"/>
              <a:t>リアルタイムで作曲できる音楽教材の開発</a:t>
            </a:r>
          </a:p>
        </p:txBody>
      </p:sp>
      <p:sp>
        <p:nvSpPr>
          <p:cNvPr id="3" name="字幕 2">
            <a:extLst>
              <a:ext uri="{FF2B5EF4-FFF2-40B4-BE49-F238E27FC236}">
                <a16:creationId xmlns:a16="http://schemas.microsoft.com/office/drawing/2014/main" id="{BF0935C9-DA91-9A7F-E4FE-BA8B9E9E54F7}"/>
              </a:ext>
            </a:extLst>
          </p:cNvPr>
          <p:cNvSpPr>
            <a:spLocks noGrp="1"/>
          </p:cNvSpPr>
          <p:nvPr>
            <p:ph type="subTitle" idx="1"/>
          </p:nvPr>
        </p:nvSpPr>
        <p:spPr>
          <a:xfrm>
            <a:off x="2358368" y="4545828"/>
            <a:ext cx="7474747" cy="519468"/>
          </a:xfrm>
        </p:spPr>
        <p:txBody>
          <a:bodyPr>
            <a:normAutofit/>
          </a:bodyPr>
          <a:lstStyle/>
          <a:p>
            <a:r>
              <a:rPr kumimoji="1" lang="ja-JP" altLang="en-US"/>
              <a:t>京都女子大学</a:t>
            </a:r>
            <a:r>
              <a:rPr kumimoji="1" lang="en-US" altLang="ja-JP" dirty="0"/>
              <a:t> </a:t>
            </a:r>
            <a:r>
              <a:rPr lang="ja-JP" altLang="en-US"/>
              <a:t>現代社会学部</a:t>
            </a:r>
            <a:r>
              <a:rPr lang="en-US" altLang="ja-JP" dirty="0"/>
              <a:t> </a:t>
            </a:r>
            <a:r>
              <a:rPr kumimoji="1" lang="ja-JP" altLang="en-US"/>
              <a:t>千蔵桃子</a:t>
            </a:r>
          </a:p>
        </p:txBody>
      </p:sp>
    </p:spTree>
    <p:extLst>
      <p:ext uri="{BB962C8B-B14F-4D97-AF65-F5344CB8AC3E}">
        <p14:creationId xmlns:p14="http://schemas.microsoft.com/office/powerpoint/2010/main" val="312871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AD88-8C22-F5B6-686F-EE4F43C07828}"/>
              </a:ext>
            </a:extLst>
          </p:cNvPr>
          <p:cNvSpPr>
            <a:spLocks noGrp="1"/>
          </p:cNvSpPr>
          <p:nvPr>
            <p:ph type="title"/>
          </p:nvPr>
        </p:nvSpPr>
        <p:spPr/>
        <p:txBody>
          <a:bodyPr/>
          <a:lstStyle/>
          <a:p>
            <a:r>
              <a:rPr kumimoji="1" lang="ja-JP" altLang="en-US"/>
              <a:t>デメリット</a:t>
            </a:r>
          </a:p>
        </p:txBody>
      </p:sp>
      <p:sp>
        <p:nvSpPr>
          <p:cNvPr id="3" name="コンテンツ プレースホルダー 2">
            <a:extLst>
              <a:ext uri="{FF2B5EF4-FFF2-40B4-BE49-F238E27FC236}">
                <a16:creationId xmlns:a16="http://schemas.microsoft.com/office/drawing/2014/main" id="{24373FE8-54C2-1874-897D-142FB272B0D4}"/>
              </a:ext>
            </a:extLst>
          </p:cNvPr>
          <p:cNvSpPr>
            <a:spLocks noGrp="1"/>
          </p:cNvSpPr>
          <p:nvPr>
            <p:ph idx="1"/>
          </p:nvPr>
        </p:nvSpPr>
        <p:spPr>
          <a:xfrm>
            <a:off x="1357312" y="2171700"/>
            <a:ext cx="10348913" cy="3581400"/>
          </a:xfrm>
        </p:spPr>
        <p:txBody>
          <a:bodyPr>
            <a:noAutofit/>
          </a:bodyPr>
          <a:lstStyle/>
          <a:p>
            <a:r>
              <a:rPr kumimoji="1" lang="ja-JP" altLang="en-US" sz="2800"/>
              <a:t>視覚優位の生徒にとっては，「絵を描く」に近いことをしている生徒も見られたため，創作としての音楽的な作品としての</a:t>
            </a:r>
            <a:r>
              <a:rPr kumimoji="1" lang="ja-JP" altLang="en-US" sz="2800">
                <a:solidFill>
                  <a:schemeClr val="accent6">
                    <a:lumMod val="75000"/>
                  </a:schemeClr>
                </a:solidFill>
              </a:rPr>
              <a:t>判断基準</a:t>
            </a:r>
            <a:r>
              <a:rPr kumimoji="1" lang="ja-JP" altLang="en-US" sz="2800"/>
              <a:t>の難しさ</a:t>
            </a:r>
            <a:endParaRPr kumimoji="1" lang="en-US" altLang="ja-JP" sz="2800" dirty="0"/>
          </a:p>
          <a:p>
            <a:endParaRPr lang="en-US" altLang="ja-JP" sz="2800" dirty="0"/>
          </a:p>
          <a:p>
            <a:r>
              <a:rPr kumimoji="1" lang="ja-JP" altLang="en-US" sz="2800">
                <a:solidFill>
                  <a:schemeClr val="accent6">
                    <a:lumMod val="75000"/>
                  </a:schemeClr>
                </a:solidFill>
              </a:rPr>
              <a:t>一般的な五線記譜法との接続が難しい</a:t>
            </a:r>
            <a:r>
              <a:rPr kumimoji="1" lang="ja-JP" altLang="en-US" sz="2800"/>
              <a:t>側面を併せ持つため、五線記譜法のリテラシーも身につけさせたい</a:t>
            </a:r>
          </a:p>
        </p:txBody>
      </p:sp>
    </p:spTree>
    <p:extLst>
      <p:ext uri="{BB962C8B-B14F-4D97-AF65-F5344CB8AC3E}">
        <p14:creationId xmlns:p14="http://schemas.microsoft.com/office/powerpoint/2010/main" val="230056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9181F-B39B-4FB1-10D2-580876D1C2B3}"/>
              </a:ext>
            </a:extLst>
          </p:cNvPr>
          <p:cNvSpPr>
            <a:spLocks noGrp="1"/>
          </p:cNvSpPr>
          <p:nvPr>
            <p:ph type="title"/>
          </p:nvPr>
        </p:nvSpPr>
        <p:spPr/>
        <p:txBody>
          <a:bodyPr/>
          <a:lstStyle/>
          <a:p>
            <a:r>
              <a:rPr lang="ja-JP" altLang="en-US"/>
              <a:t>技術構成</a:t>
            </a:r>
            <a:br>
              <a:rPr kumimoji="1" lang="en-US" altLang="ja-JP" dirty="0"/>
            </a:br>
            <a:endParaRPr kumimoji="1" lang="ja-JP" altLang="en-US"/>
          </a:p>
        </p:txBody>
      </p:sp>
      <p:sp>
        <p:nvSpPr>
          <p:cNvPr id="3" name="コンテンツ プレースホルダー 2">
            <a:extLst>
              <a:ext uri="{FF2B5EF4-FFF2-40B4-BE49-F238E27FC236}">
                <a16:creationId xmlns:a16="http://schemas.microsoft.com/office/drawing/2014/main" id="{B49A68AB-342D-CB1F-E567-8F2CCE2B0322}"/>
              </a:ext>
            </a:extLst>
          </p:cNvPr>
          <p:cNvSpPr>
            <a:spLocks noGrp="1"/>
          </p:cNvSpPr>
          <p:nvPr>
            <p:ph idx="1"/>
          </p:nvPr>
        </p:nvSpPr>
        <p:spPr>
          <a:xfrm>
            <a:off x="1422399" y="1683657"/>
            <a:ext cx="9936163" cy="3760409"/>
          </a:xfrm>
        </p:spPr>
        <p:txBody>
          <a:bodyPr>
            <a:normAutofit fontScale="85000" lnSpcReduction="20000"/>
          </a:bodyPr>
          <a:lstStyle/>
          <a:p>
            <a:r>
              <a:rPr lang="en-US" altLang="ja-JP" sz="3600" dirty="0"/>
              <a:t>WEB</a:t>
            </a:r>
            <a:r>
              <a:rPr lang="ja-JP" altLang="en-US" sz="3600"/>
              <a:t>アプリケーション</a:t>
            </a:r>
            <a:endParaRPr lang="en-US" altLang="ja-JP" sz="3600" dirty="0"/>
          </a:p>
          <a:p>
            <a:endParaRPr kumimoji="1" lang="en-US" altLang="ja-JP" sz="3600" dirty="0"/>
          </a:p>
          <a:p>
            <a:r>
              <a:rPr kumimoji="1" lang="ja-JP" altLang="en-US" sz="3600"/>
              <a:t>フロントエンド</a:t>
            </a:r>
            <a:endParaRPr kumimoji="1" lang="en-US" altLang="ja-JP" sz="3600" dirty="0"/>
          </a:p>
          <a:p>
            <a:pPr lvl="1"/>
            <a:r>
              <a:rPr lang="en-US" altLang="ja-JP" sz="3600" dirty="0"/>
              <a:t>HTML/CSS </a:t>
            </a:r>
            <a:r>
              <a:rPr lang="ja-JP" altLang="en-US" sz="3600"/>
              <a:t>・</a:t>
            </a:r>
            <a:r>
              <a:rPr lang="en-US" altLang="ja-JP" sz="3600" dirty="0"/>
              <a:t> JavaScript </a:t>
            </a:r>
            <a:r>
              <a:rPr lang="ja-JP" altLang="en-US" sz="3600"/>
              <a:t>・</a:t>
            </a:r>
            <a:r>
              <a:rPr lang="en-US" altLang="ja-JP" sz="3600" dirty="0"/>
              <a:t> Web Audi API </a:t>
            </a:r>
            <a:r>
              <a:rPr lang="ja-JP" altLang="en-US" sz="3600"/>
              <a:t>・</a:t>
            </a:r>
            <a:r>
              <a:rPr lang="en-US" altLang="ja-JP" sz="3600" dirty="0"/>
              <a:t> Canvas API</a:t>
            </a:r>
          </a:p>
          <a:p>
            <a:endParaRPr lang="en-US" altLang="ja-JP" sz="3600" dirty="0"/>
          </a:p>
          <a:p>
            <a:r>
              <a:rPr lang="ja-JP" altLang="en-US" sz="3600"/>
              <a:t>バックエンド</a:t>
            </a:r>
            <a:endParaRPr lang="en-US" altLang="ja-JP" sz="3600" dirty="0"/>
          </a:p>
          <a:p>
            <a:pPr lvl="1"/>
            <a:r>
              <a:rPr lang="ja-JP" altLang="en-US" sz="3600"/>
              <a:t>データ保存のためのもの</a:t>
            </a:r>
            <a:endParaRPr lang="en-US" altLang="ja-JP" sz="3600" dirty="0"/>
          </a:p>
          <a:p>
            <a:pPr marL="0" indent="0">
              <a:buNone/>
            </a:pPr>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04672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77DBC7-4002-46AE-D7E3-3C142FA14E93}"/>
              </a:ext>
            </a:extLst>
          </p:cNvPr>
          <p:cNvSpPr>
            <a:spLocks noGrp="1"/>
          </p:cNvSpPr>
          <p:nvPr>
            <p:ph type="title"/>
          </p:nvPr>
        </p:nvSpPr>
        <p:spPr/>
        <p:txBody>
          <a:bodyPr/>
          <a:lstStyle/>
          <a:p>
            <a:r>
              <a:rPr kumimoji="1" lang="ja-JP" altLang="en-US"/>
              <a:t>進捗</a:t>
            </a:r>
          </a:p>
        </p:txBody>
      </p:sp>
      <p:sp>
        <p:nvSpPr>
          <p:cNvPr id="4" name="下矢印 3">
            <a:extLst>
              <a:ext uri="{FF2B5EF4-FFF2-40B4-BE49-F238E27FC236}">
                <a16:creationId xmlns:a16="http://schemas.microsoft.com/office/drawing/2014/main" id="{E92C0194-7AA9-D16E-C94A-0203597C5924}"/>
              </a:ext>
            </a:extLst>
          </p:cNvPr>
          <p:cNvSpPr/>
          <p:nvPr/>
        </p:nvSpPr>
        <p:spPr>
          <a:xfrm>
            <a:off x="1896533" y="1608667"/>
            <a:ext cx="491067" cy="4859866"/>
          </a:xfrm>
          <a:prstGeom prst="downArrow">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2">
                  <a:lumMod val="60000"/>
                  <a:lumOff val="40000"/>
                </a:schemeClr>
              </a:solidFill>
            </a:endParaRPr>
          </a:p>
        </p:txBody>
      </p:sp>
      <p:sp>
        <p:nvSpPr>
          <p:cNvPr id="5" name="テキスト ボックス 4">
            <a:extLst>
              <a:ext uri="{FF2B5EF4-FFF2-40B4-BE49-F238E27FC236}">
                <a16:creationId xmlns:a16="http://schemas.microsoft.com/office/drawing/2014/main" id="{757B06ED-792B-DA2B-8EE0-1159C19BB283}"/>
              </a:ext>
            </a:extLst>
          </p:cNvPr>
          <p:cNvSpPr txBox="1"/>
          <p:nvPr/>
        </p:nvSpPr>
        <p:spPr>
          <a:xfrm>
            <a:off x="1371600" y="2404533"/>
            <a:ext cx="10109200" cy="1015663"/>
          </a:xfrm>
          <a:prstGeom prst="rect">
            <a:avLst/>
          </a:prstGeom>
          <a:noFill/>
        </p:spPr>
        <p:txBody>
          <a:bodyPr wrap="square" rtlCol="0">
            <a:spAutoFit/>
          </a:bodyPr>
          <a:lstStyle/>
          <a:p>
            <a:r>
              <a:rPr kumimoji="1" lang="en-US" altLang="ja-JP" sz="2000" b="1" dirty="0"/>
              <a:t>~2024.06.07</a:t>
            </a:r>
            <a:r>
              <a:rPr kumimoji="1" lang="ja-JP" altLang="en-US" sz="2000" b="1"/>
              <a:t>　　</a:t>
            </a:r>
            <a:r>
              <a:rPr kumimoji="1" lang="ja-JP" altLang="en-US" sz="2000">
                <a:highlight>
                  <a:srgbClr val="00FFFF"/>
                </a:highlight>
              </a:rPr>
              <a:t>先行研究の調査</a:t>
            </a:r>
            <a:r>
              <a:rPr kumimoji="1" lang="en-US" altLang="ja-JP" sz="2000" dirty="0">
                <a:highlight>
                  <a:srgbClr val="00FFFF"/>
                </a:highlight>
              </a:rPr>
              <a:t> </a:t>
            </a:r>
          </a:p>
          <a:p>
            <a:r>
              <a:rPr kumimoji="1" lang="ja-JP" altLang="en-US" sz="2000"/>
              <a:t>　　　　　　　　⇨アプリケーションを用いた導入の実践についての論文は多くあるが、</a:t>
            </a:r>
            <a:endParaRPr kumimoji="1" lang="en-US" altLang="ja-JP" sz="2000" dirty="0"/>
          </a:p>
          <a:p>
            <a:r>
              <a:rPr kumimoji="1" lang="ja-JP" altLang="en-US" sz="2000"/>
              <a:t>　　　　　　　　　技術的なものを書いているのが少ない</a:t>
            </a:r>
            <a:r>
              <a:rPr kumimoji="1" lang="en-US" altLang="ja-JP" sz="2000" dirty="0"/>
              <a:t>   </a:t>
            </a:r>
            <a:endParaRPr kumimoji="1" lang="ja-JP" altLang="en-US" sz="2000"/>
          </a:p>
        </p:txBody>
      </p:sp>
      <p:sp>
        <p:nvSpPr>
          <p:cNvPr id="6" name="テキスト ボックス 5">
            <a:extLst>
              <a:ext uri="{FF2B5EF4-FFF2-40B4-BE49-F238E27FC236}">
                <a16:creationId xmlns:a16="http://schemas.microsoft.com/office/drawing/2014/main" id="{85458521-E32A-35E6-E246-C790CFFAE2C0}"/>
              </a:ext>
            </a:extLst>
          </p:cNvPr>
          <p:cNvSpPr txBox="1"/>
          <p:nvPr/>
        </p:nvSpPr>
        <p:spPr>
          <a:xfrm>
            <a:off x="1371599" y="3638490"/>
            <a:ext cx="10487025" cy="400110"/>
          </a:xfrm>
          <a:prstGeom prst="rect">
            <a:avLst/>
          </a:prstGeom>
          <a:noFill/>
        </p:spPr>
        <p:txBody>
          <a:bodyPr wrap="square" rtlCol="0">
            <a:spAutoFit/>
          </a:bodyPr>
          <a:lstStyle/>
          <a:p>
            <a:r>
              <a:rPr kumimoji="1" lang="en-US" altLang="ja-JP" sz="2000" b="1" dirty="0"/>
              <a:t>~06.14</a:t>
            </a:r>
            <a:r>
              <a:rPr kumimoji="1" lang="ja-JP" altLang="en-US" sz="2000" b="1"/>
              <a:t>　　</a:t>
            </a:r>
            <a:r>
              <a:rPr kumimoji="1" lang="en-US" altLang="ja-JP" sz="2000" b="1" dirty="0"/>
              <a:t>          </a:t>
            </a:r>
            <a:r>
              <a:rPr kumimoji="1" lang="ja-JP" altLang="en-US" sz="2000">
                <a:highlight>
                  <a:srgbClr val="00FFFF"/>
                </a:highlight>
              </a:rPr>
              <a:t>技術要素で言語、特にバックエンドの言語を決定・ツールの機能の決定</a:t>
            </a:r>
            <a:endParaRPr kumimoji="1" lang="en-US" altLang="ja-JP" sz="2000" dirty="0">
              <a:highlight>
                <a:srgbClr val="00FFFF"/>
              </a:highlight>
            </a:endParaRPr>
          </a:p>
        </p:txBody>
      </p:sp>
      <p:sp>
        <p:nvSpPr>
          <p:cNvPr id="7" name="テキスト ボックス 6">
            <a:extLst>
              <a:ext uri="{FF2B5EF4-FFF2-40B4-BE49-F238E27FC236}">
                <a16:creationId xmlns:a16="http://schemas.microsoft.com/office/drawing/2014/main" id="{962979CE-0EBB-3E6D-A6D2-BA72434C5090}"/>
              </a:ext>
            </a:extLst>
          </p:cNvPr>
          <p:cNvSpPr txBox="1"/>
          <p:nvPr/>
        </p:nvSpPr>
        <p:spPr>
          <a:xfrm>
            <a:off x="1405467" y="4435107"/>
            <a:ext cx="8890000" cy="400110"/>
          </a:xfrm>
          <a:prstGeom prst="rect">
            <a:avLst/>
          </a:prstGeom>
          <a:noFill/>
        </p:spPr>
        <p:txBody>
          <a:bodyPr wrap="square" rtlCol="0">
            <a:spAutoFit/>
          </a:bodyPr>
          <a:lstStyle/>
          <a:p>
            <a:r>
              <a:rPr kumimoji="1" lang="en-US" altLang="ja-JP" sz="2000" b="1" dirty="0"/>
              <a:t>~07.01</a:t>
            </a:r>
            <a:r>
              <a:rPr kumimoji="1" lang="ja-JP" altLang="en-US" sz="2000" b="1"/>
              <a:t>　</a:t>
            </a:r>
            <a:r>
              <a:rPr kumimoji="1" lang="ja-JP" altLang="en-US" sz="2000"/>
              <a:t>　</a:t>
            </a:r>
            <a:r>
              <a:rPr kumimoji="1" lang="en-US" altLang="ja-JP" sz="2000" dirty="0"/>
              <a:t>           </a:t>
            </a:r>
            <a:r>
              <a:rPr lang="ja-JP" altLang="en-US" sz="2000"/>
              <a:t>実装する</a:t>
            </a:r>
            <a:endParaRPr kumimoji="1" lang="ja-JP" altLang="en-US" sz="2000"/>
          </a:p>
        </p:txBody>
      </p:sp>
    </p:spTree>
    <p:extLst>
      <p:ext uri="{BB962C8B-B14F-4D97-AF65-F5344CB8AC3E}">
        <p14:creationId xmlns:p14="http://schemas.microsoft.com/office/powerpoint/2010/main" val="66277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D30BC-251A-3D70-0DD8-E4C71BEDEE8B}"/>
              </a:ext>
            </a:extLst>
          </p:cNvPr>
          <p:cNvSpPr>
            <a:spLocks noGrp="1"/>
          </p:cNvSpPr>
          <p:nvPr>
            <p:ph type="title"/>
          </p:nvPr>
        </p:nvSpPr>
        <p:spPr/>
        <p:txBody>
          <a:bodyPr/>
          <a:lstStyle/>
          <a:p>
            <a:r>
              <a:rPr kumimoji="1" lang="ja-JP" altLang="en-US"/>
              <a:t>まとめ・課題</a:t>
            </a:r>
          </a:p>
        </p:txBody>
      </p:sp>
      <p:sp>
        <p:nvSpPr>
          <p:cNvPr id="3" name="コンテンツ プレースホルダー 2">
            <a:extLst>
              <a:ext uri="{FF2B5EF4-FFF2-40B4-BE49-F238E27FC236}">
                <a16:creationId xmlns:a16="http://schemas.microsoft.com/office/drawing/2014/main" id="{9C162D61-B901-E804-6FCA-3A66EBC64E9F}"/>
              </a:ext>
            </a:extLst>
          </p:cNvPr>
          <p:cNvSpPr>
            <a:spLocks noGrp="1"/>
          </p:cNvSpPr>
          <p:nvPr>
            <p:ph idx="1"/>
          </p:nvPr>
        </p:nvSpPr>
        <p:spPr>
          <a:xfrm>
            <a:off x="1371600" y="1928813"/>
            <a:ext cx="9601200" cy="3581400"/>
          </a:xfrm>
        </p:spPr>
        <p:txBody>
          <a:bodyPr>
            <a:normAutofit fontScale="77500" lnSpcReduction="20000"/>
          </a:bodyPr>
          <a:lstStyle/>
          <a:p>
            <a:r>
              <a:rPr kumimoji="1" lang="ja-JP" altLang="en-US" sz="3200"/>
              <a:t>このアイディアで今後進めていく</a:t>
            </a:r>
            <a:endParaRPr kumimoji="1" lang="en-US" altLang="ja-JP" sz="3200" dirty="0"/>
          </a:p>
          <a:p>
            <a:pPr marL="0" indent="0">
              <a:buNone/>
            </a:pPr>
            <a:endParaRPr kumimoji="1" lang="en-US" altLang="ja-JP" sz="3200" dirty="0"/>
          </a:p>
          <a:p>
            <a:r>
              <a:rPr kumimoji="1" lang="ja-JP" altLang="en-US" sz="3200"/>
              <a:t>「</a:t>
            </a:r>
            <a:r>
              <a:rPr kumimoji="1" lang="en-US" altLang="ja-JP" sz="3200" dirty="0"/>
              <a:t>song maker</a:t>
            </a:r>
            <a:r>
              <a:rPr kumimoji="1" lang="ja-JP" altLang="en-US" sz="3200"/>
              <a:t>」を再現できるようにしたい</a:t>
            </a:r>
            <a:endParaRPr kumimoji="1" lang="en-US" altLang="ja-JP" sz="3200" dirty="0"/>
          </a:p>
          <a:p>
            <a:pPr marL="0" indent="0">
              <a:buNone/>
            </a:pPr>
            <a:endParaRPr kumimoji="1" lang="en-US" altLang="ja-JP" sz="3200" dirty="0"/>
          </a:p>
          <a:p>
            <a:pPr marL="0" indent="0">
              <a:buNone/>
            </a:pPr>
            <a:endParaRPr lang="en-US" altLang="ja-JP" sz="3200" dirty="0"/>
          </a:p>
          <a:p>
            <a:r>
              <a:rPr kumimoji="1" lang="ja-JP" altLang="en-US" sz="3200"/>
              <a:t>五線譜記譜法を同時に身につけられるような機能も考えたい</a:t>
            </a:r>
            <a:endParaRPr kumimoji="1" lang="en-US" altLang="ja-JP" sz="3200" dirty="0"/>
          </a:p>
          <a:p>
            <a:endParaRPr lang="en-US" altLang="ja-JP" sz="3200" dirty="0"/>
          </a:p>
          <a:p>
            <a:r>
              <a:rPr kumimoji="1" lang="ja-JP" altLang="en-US" sz="3200"/>
              <a:t>バックエンドの言語が決まっていない</a:t>
            </a:r>
            <a:endParaRPr kumimoji="1" lang="en-US" altLang="ja-JP" sz="3200" dirty="0"/>
          </a:p>
          <a:p>
            <a:endParaRPr kumimoji="1" lang="ja-JP" altLang="en-US"/>
          </a:p>
        </p:txBody>
      </p:sp>
    </p:spTree>
    <p:extLst>
      <p:ext uri="{BB962C8B-B14F-4D97-AF65-F5344CB8AC3E}">
        <p14:creationId xmlns:p14="http://schemas.microsoft.com/office/powerpoint/2010/main" val="352881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43796-6E17-EAA7-87BB-785C9C81D22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0435F72-32BD-5A60-1B9D-F7480601241D}"/>
              </a:ext>
            </a:extLst>
          </p:cNvPr>
          <p:cNvSpPr>
            <a:spLocks noGrp="1"/>
          </p:cNvSpPr>
          <p:nvPr>
            <p:ph idx="1"/>
          </p:nvPr>
        </p:nvSpPr>
        <p:spPr>
          <a:xfrm>
            <a:off x="1371600" y="2286000"/>
            <a:ext cx="9601200" cy="4099810"/>
          </a:xfrm>
        </p:spPr>
        <p:txBody>
          <a:bodyPr>
            <a:normAutofit fontScale="92500" lnSpcReduction="10000"/>
          </a:bodyPr>
          <a:lstStyle/>
          <a:p>
            <a:r>
              <a:rPr lang="ja-JP" altLang="en-US"/>
              <a:t>グリッドで</a:t>
            </a:r>
            <a:r>
              <a:rPr lang="en-US" altLang="ja-JP" dirty="0" err="1"/>
              <a:t>ui</a:t>
            </a:r>
            <a:r>
              <a:rPr lang="ja-JP" altLang="en-US"/>
              <a:t>できる</a:t>
            </a:r>
            <a:endParaRPr lang="en-US" altLang="ja-JP" dirty="0"/>
          </a:p>
          <a:p>
            <a:r>
              <a:rPr kumimoji="1" lang="ja-JP" altLang="en-US"/>
              <a:t>そこから色塗りできるようにする</a:t>
            </a:r>
            <a:endParaRPr kumimoji="1" lang="en-US" altLang="ja-JP" dirty="0"/>
          </a:p>
          <a:p>
            <a:r>
              <a:rPr lang="ja-JP" altLang="en-US"/>
              <a:t>そこで音の情報を得る</a:t>
            </a:r>
            <a:endParaRPr lang="en-US" altLang="ja-JP" dirty="0"/>
          </a:p>
          <a:p>
            <a:r>
              <a:rPr kumimoji="1" lang="ja-JP" altLang="en-US"/>
              <a:t>それを</a:t>
            </a:r>
            <a:r>
              <a:rPr kumimoji="1" lang="en-US" altLang="ja-JP" dirty="0"/>
              <a:t>web </a:t>
            </a:r>
            <a:r>
              <a:rPr kumimoji="1" lang="en-US" altLang="ja-JP" dirty="0" err="1"/>
              <a:t>oudio</a:t>
            </a:r>
            <a:r>
              <a:rPr kumimoji="1" lang="en-US" altLang="ja-JP" dirty="0"/>
              <a:t> </a:t>
            </a:r>
            <a:r>
              <a:rPr kumimoji="1" lang="en-US" altLang="ja-JP" dirty="0" err="1"/>
              <a:t>api</a:t>
            </a:r>
            <a:r>
              <a:rPr kumimoji="1" lang="ja-JP" altLang="en-US"/>
              <a:t>が使用できる形に変換</a:t>
            </a:r>
            <a:endParaRPr kumimoji="1" lang="en-US" altLang="ja-JP" dirty="0"/>
          </a:p>
          <a:p>
            <a:r>
              <a:rPr lang="ja-JP" altLang="en-US"/>
              <a:t>再生できる</a:t>
            </a:r>
            <a:endParaRPr lang="en-US" altLang="ja-JP" dirty="0"/>
          </a:p>
          <a:p>
            <a:endParaRPr kumimoji="1" lang="en-US" altLang="ja-JP" dirty="0"/>
          </a:p>
          <a:p>
            <a:r>
              <a:rPr kumimoji="1" lang="ja-JP" altLang="en-US"/>
              <a:t>楽譜を文字列　　</a:t>
            </a:r>
            <a:r>
              <a:rPr kumimoji="1" lang="en-US" altLang="ja-JP" dirty="0"/>
              <a:t>web midi </a:t>
            </a:r>
            <a:r>
              <a:rPr kumimoji="1" lang="en-US" altLang="ja-JP" dirty="0" err="1"/>
              <a:t>api</a:t>
            </a:r>
            <a:endParaRPr kumimoji="1" lang="en-US" altLang="ja-JP" dirty="0"/>
          </a:p>
          <a:p>
            <a:r>
              <a:rPr kumimoji="1" lang="ja-JP" altLang="en-US"/>
              <a:t>グリッド　</a:t>
            </a:r>
            <a:r>
              <a:rPr kumimoji="1" lang="en-US" altLang="ja-JP" dirty="0" err="1"/>
              <a:t>javascript</a:t>
            </a:r>
            <a:r>
              <a:rPr kumimoji="1" lang="en-US" altLang="ja-JP" dirty="0"/>
              <a:t> </a:t>
            </a:r>
            <a:r>
              <a:rPr kumimoji="1" lang="ja-JP" altLang="en-US"/>
              <a:t>のライブラリ</a:t>
            </a:r>
            <a:endParaRPr kumimoji="1" lang="en-US" altLang="ja-JP" dirty="0"/>
          </a:p>
          <a:p>
            <a:endParaRPr lang="en-US" altLang="ja-JP" dirty="0"/>
          </a:p>
          <a:p>
            <a:r>
              <a:rPr kumimoji="1" lang="de-DE" altLang="ja-JP" dirty="0" err="1"/>
              <a:t>music</a:t>
            </a:r>
            <a:r>
              <a:rPr kumimoji="1" lang="de-DE" altLang="ja-JP" dirty="0"/>
              <a:t> </a:t>
            </a:r>
            <a:r>
              <a:rPr kumimoji="1" lang="de-DE" altLang="ja-JP" dirty="0" err="1"/>
              <a:t>macro</a:t>
            </a:r>
            <a:r>
              <a:rPr kumimoji="1" lang="de-DE" altLang="ja-JP" dirty="0"/>
              <a:t> </a:t>
            </a:r>
            <a:r>
              <a:rPr kumimoji="1" lang="de-DE" altLang="ja-JP" dirty="0" err="1"/>
              <a:t>language</a:t>
            </a:r>
            <a:endParaRPr kumimoji="1" lang="ja-JP" altLang="en-US"/>
          </a:p>
        </p:txBody>
      </p:sp>
    </p:spTree>
    <p:extLst>
      <p:ext uri="{BB962C8B-B14F-4D97-AF65-F5344CB8AC3E}">
        <p14:creationId xmlns:p14="http://schemas.microsoft.com/office/powerpoint/2010/main" val="275098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273AC-B2D2-651D-1C0D-989755D23D7F}"/>
              </a:ext>
            </a:extLst>
          </p:cNvPr>
          <p:cNvSpPr>
            <a:spLocks noGrp="1"/>
          </p:cNvSpPr>
          <p:nvPr>
            <p:ph type="title"/>
          </p:nvPr>
        </p:nvSpPr>
        <p:spPr/>
        <p:txBody>
          <a:bodyPr/>
          <a:lstStyle/>
          <a:p>
            <a:r>
              <a:rPr kumimoji="1" lang="ja-JP" altLang="en-US"/>
              <a:t>研究の全体像</a:t>
            </a:r>
          </a:p>
        </p:txBody>
      </p:sp>
      <p:sp>
        <p:nvSpPr>
          <p:cNvPr id="3" name="コンテンツ プレースホルダー 2">
            <a:extLst>
              <a:ext uri="{FF2B5EF4-FFF2-40B4-BE49-F238E27FC236}">
                <a16:creationId xmlns:a16="http://schemas.microsoft.com/office/drawing/2014/main" id="{DEF44667-5EF7-FDA9-CF24-C015249B15D6}"/>
              </a:ext>
            </a:extLst>
          </p:cNvPr>
          <p:cNvSpPr>
            <a:spLocks noGrp="1"/>
          </p:cNvSpPr>
          <p:nvPr>
            <p:ph idx="1"/>
          </p:nvPr>
        </p:nvSpPr>
        <p:spPr>
          <a:xfrm>
            <a:off x="1371600" y="1761067"/>
            <a:ext cx="9601200" cy="4775200"/>
          </a:xfrm>
        </p:spPr>
        <p:txBody>
          <a:bodyPr>
            <a:noAutofit/>
          </a:bodyPr>
          <a:lstStyle/>
          <a:p>
            <a:r>
              <a:rPr lang="ja-JP" altLang="en-US" sz="1900" b="1"/>
              <a:t>音楽の作成</a:t>
            </a:r>
            <a:endParaRPr lang="en-US" altLang="ja-JP" sz="1900" b="1" dirty="0"/>
          </a:p>
          <a:p>
            <a:pPr lvl="1"/>
            <a:r>
              <a:rPr kumimoji="1" lang="ja-JP" altLang="en-US" sz="1900"/>
              <a:t>グリッド形式のインターフェイスを使って、メロディを作成する</a:t>
            </a:r>
            <a:r>
              <a:rPr lang="ja-JP" altLang="en-US" sz="1900"/>
              <a:t>ことができる</a:t>
            </a:r>
            <a:endParaRPr lang="en-US" altLang="ja-JP" sz="1900" dirty="0"/>
          </a:p>
          <a:p>
            <a:pPr lvl="1"/>
            <a:r>
              <a:rPr lang="ja-JP" altLang="en-US" sz="1900"/>
              <a:t>ドラムなどのリズムパートも設ける</a:t>
            </a:r>
            <a:endParaRPr lang="en-US" altLang="ja-JP" sz="1900" dirty="0"/>
          </a:p>
          <a:p>
            <a:r>
              <a:rPr lang="ja-JP" altLang="en-US" sz="1900" b="1"/>
              <a:t>音楽の編集</a:t>
            </a:r>
            <a:endParaRPr lang="en-US" altLang="ja-JP" sz="1900" b="1" dirty="0"/>
          </a:p>
          <a:p>
            <a:pPr lvl="1"/>
            <a:r>
              <a:rPr lang="ja-JP" altLang="en-US" sz="1900"/>
              <a:t>音符の追加と削除を再度クリックすることで編集可能</a:t>
            </a:r>
            <a:endParaRPr lang="en-US" altLang="ja-JP" sz="1900" dirty="0"/>
          </a:p>
          <a:p>
            <a:pPr lvl="1"/>
            <a:r>
              <a:rPr lang="ja-JP" altLang="en-US" sz="1900"/>
              <a:t>音楽のテンポを変えることができる</a:t>
            </a:r>
            <a:endParaRPr lang="en-US" altLang="ja-JP" sz="1900" dirty="0"/>
          </a:p>
          <a:p>
            <a:pPr lvl="1"/>
            <a:endParaRPr lang="en-US" altLang="ja-JP" sz="1900" dirty="0"/>
          </a:p>
          <a:p>
            <a:r>
              <a:rPr lang="ja-JP" altLang="en-US" sz="1900" b="1"/>
              <a:t>楽器の選択</a:t>
            </a:r>
            <a:endParaRPr lang="en-US" altLang="ja-JP" sz="1900" b="1" dirty="0"/>
          </a:p>
          <a:p>
            <a:pPr lvl="1"/>
            <a:r>
              <a:rPr lang="ja-JP" altLang="en-US" sz="1900"/>
              <a:t>ピアノ、シンセサイザー、ドラム、弦楽器など、様々な楽器の音色を選択できる</a:t>
            </a:r>
            <a:endParaRPr lang="en-US" altLang="ja-JP" sz="1900" b="1" dirty="0"/>
          </a:p>
          <a:p>
            <a:r>
              <a:rPr lang="ja-JP" altLang="en-US" sz="1900" b="1"/>
              <a:t>音楽の再生・停止</a:t>
            </a:r>
            <a:endParaRPr lang="en-US" altLang="ja-JP" sz="1900" b="1" dirty="0"/>
          </a:p>
          <a:p>
            <a:pPr lvl="1"/>
            <a:r>
              <a:rPr lang="ja-JP" altLang="en-US" sz="1900"/>
              <a:t>作成した音楽をリアルタイムで再生して、どのように聞こえるかを確認できる。</a:t>
            </a:r>
            <a:endParaRPr lang="en-US" altLang="ja-JP" sz="1900" dirty="0"/>
          </a:p>
          <a:p>
            <a:pPr lvl="1"/>
            <a:r>
              <a:rPr lang="ja-JP" altLang="en-US" sz="1900"/>
              <a:t>作成した音楽をループ再生することで、繰り返し聞きながら編集ができる。</a:t>
            </a:r>
            <a:endParaRPr lang="en-US" altLang="ja-JP" sz="1900" dirty="0"/>
          </a:p>
        </p:txBody>
      </p:sp>
    </p:spTree>
    <p:extLst>
      <p:ext uri="{BB962C8B-B14F-4D97-AF65-F5344CB8AC3E}">
        <p14:creationId xmlns:p14="http://schemas.microsoft.com/office/powerpoint/2010/main" val="342795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DF89E66-3419-4791-B285-92FC663ED70F}"/>
              </a:ext>
            </a:extLst>
          </p:cNvPr>
          <p:cNvSpPr>
            <a:spLocks noGrp="1"/>
          </p:cNvSpPr>
          <p:nvPr>
            <p:ph idx="1"/>
          </p:nvPr>
        </p:nvSpPr>
        <p:spPr>
          <a:xfrm>
            <a:off x="1295400" y="1422401"/>
            <a:ext cx="9601200" cy="3894666"/>
          </a:xfrm>
        </p:spPr>
        <p:txBody>
          <a:bodyPr>
            <a:normAutofit/>
          </a:bodyPr>
          <a:lstStyle/>
          <a:p>
            <a:r>
              <a:rPr lang="ja-JP" altLang="en-US" b="1"/>
              <a:t>保存と共有</a:t>
            </a:r>
            <a:endParaRPr lang="en-US" altLang="ja-JP" b="1" dirty="0"/>
          </a:p>
          <a:p>
            <a:pPr lvl="1"/>
            <a:r>
              <a:rPr lang="ja-JP" altLang="en-US"/>
              <a:t>ユーザーは自分の音楽プロジェクトを保存し、後で編集を続けることができる。</a:t>
            </a:r>
            <a:endParaRPr lang="en-US" altLang="ja-JP" dirty="0"/>
          </a:p>
          <a:p>
            <a:pPr lvl="1"/>
            <a:r>
              <a:rPr lang="ja-JP" altLang="en-US"/>
              <a:t>作成した音楽のリンクを生成し、他の人と簡単に共有することができる。</a:t>
            </a:r>
            <a:endParaRPr lang="en-US" altLang="ja-JP" dirty="0"/>
          </a:p>
          <a:p>
            <a:r>
              <a:rPr lang="ja-JP" altLang="en-US" b="1"/>
              <a:t>カスタマイズ</a:t>
            </a:r>
            <a:endParaRPr lang="en-US" altLang="ja-JP" b="1" dirty="0"/>
          </a:p>
          <a:p>
            <a:pPr lvl="1"/>
            <a:r>
              <a:rPr lang="en-US" altLang="ja-JP" dirty="0"/>
              <a:t> </a:t>
            </a:r>
            <a:r>
              <a:rPr lang="ja-JP" altLang="en-US"/>
              <a:t>音楽のテンポ（速度）を自由に調整できる。</a:t>
            </a:r>
          </a:p>
          <a:p>
            <a:r>
              <a:rPr lang="ja-JP" altLang="en-US" b="1"/>
              <a:t>インターフェイス</a:t>
            </a:r>
            <a:endParaRPr lang="en-US" altLang="ja-JP" b="1" dirty="0"/>
          </a:p>
          <a:p>
            <a:pPr lvl="1"/>
            <a:r>
              <a:rPr lang="ja-JP" altLang="en-US"/>
              <a:t>音楽の基本概念やリズム感を学ぶのに適したインターフェースを行う。</a:t>
            </a:r>
            <a:endParaRPr kumimoji="1" lang="ja-JP" altLang="en-US"/>
          </a:p>
          <a:p>
            <a:endParaRPr kumimoji="1" lang="ja-JP" altLang="en-US"/>
          </a:p>
        </p:txBody>
      </p:sp>
    </p:spTree>
    <p:extLst>
      <p:ext uri="{BB962C8B-B14F-4D97-AF65-F5344CB8AC3E}">
        <p14:creationId xmlns:p14="http://schemas.microsoft.com/office/powerpoint/2010/main" val="310869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 散布図&#10;&#10;自動的に生成された説明">
            <a:extLst>
              <a:ext uri="{FF2B5EF4-FFF2-40B4-BE49-F238E27FC236}">
                <a16:creationId xmlns:a16="http://schemas.microsoft.com/office/drawing/2014/main" id="{E8C9A355-2828-ABD2-32CA-3030CFAB1F92}"/>
              </a:ext>
            </a:extLst>
          </p:cNvPr>
          <p:cNvPicPr>
            <a:picLocks noGrp="1" noChangeAspect="1"/>
          </p:cNvPicPr>
          <p:nvPr>
            <p:ph idx="1"/>
          </p:nvPr>
        </p:nvPicPr>
        <p:blipFill>
          <a:blip r:embed="rId2"/>
          <a:stretch>
            <a:fillRect/>
          </a:stretch>
        </p:blipFill>
        <p:spPr>
          <a:xfrm>
            <a:off x="1828800" y="95333"/>
            <a:ext cx="9601200" cy="6627200"/>
          </a:xfrm>
        </p:spPr>
      </p:pic>
    </p:spTree>
    <p:extLst>
      <p:ext uri="{BB962C8B-B14F-4D97-AF65-F5344CB8AC3E}">
        <p14:creationId xmlns:p14="http://schemas.microsoft.com/office/powerpoint/2010/main" val="29967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5C168C-22AE-999C-5C1C-E0357D26CBCA}"/>
              </a:ext>
            </a:extLst>
          </p:cNvPr>
          <p:cNvSpPr>
            <a:spLocks noGrp="1"/>
          </p:cNvSpPr>
          <p:nvPr>
            <p:ph type="title"/>
          </p:nvPr>
        </p:nvSpPr>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164A90A7-9003-B28A-9305-D66DE4D2AFFF}"/>
              </a:ext>
            </a:extLst>
          </p:cNvPr>
          <p:cNvSpPr>
            <a:spLocks noGrp="1"/>
          </p:cNvSpPr>
          <p:nvPr>
            <p:ph idx="1"/>
          </p:nvPr>
        </p:nvSpPr>
        <p:spPr>
          <a:xfrm>
            <a:off x="1371600" y="2171700"/>
            <a:ext cx="10491537" cy="3581400"/>
          </a:xfrm>
        </p:spPr>
        <p:txBody>
          <a:bodyPr/>
          <a:lstStyle/>
          <a:p>
            <a:r>
              <a:rPr lang="de-DE" altLang="ja-JP" sz="3600" dirty="0"/>
              <a:t>GIGA </a:t>
            </a:r>
            <a:r>
              <a:rPr lang="ja-JP" altLang="en-US" sz="3600"/>
              <a:t>スクール構想の実施により、生徒一人ひとりに端末が配布される動きが全国で行われていること。</a:t>
            </a:r>
            <a:endParaRPr lang="en-US" altLang="ja-JP" sz="3600" dirty="0"/>
          </a:p>
          <a:p>
            <a:r>
              <a:rPr kumimoji="1" lang="ja-JP" altLang="en-US" sz="3600"/>
              <a:t>音楽と科学技術の親和性が高い</a:t>
            </a:r>
            <a:endParaRPr kumimoji="1" lang="en-US" altLang="ja-JP" sz="3600" dirty="0"/>
          </a:p>
          <a:p>
            <a:r>
              <a:rPr lang="ja-JP" altLang="en-US" sz="3600"/>
              <a:t>小学校音楽教育教材の充実</a:t>
            </a:r>
            <a:endParaRPr lang="en-US" altLang="ja-JP" sz="3600" dirty="0"/>
          </a:p>
          <a:p>
            <a:pPr marL="0" indent="0">
              <a:buNone/>
            </a:pPr>
            <a:endParaRPr kumimoji="1" lang="ja-JP" altLang="en-US"/>
          </a:p>
        </p:txBody>
      </p:sp>
    </p:spTree>
    <p:extLst>
      <p:ext uri="{BB962C8B-B14F-4D97-AF65-F5344CB8AC3E}">
        <p14:creationId xmlns:p14="http://schemas.microsoft.com/office/powerpoint/2010/main" val="90233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A2C8F-653D-20B7-B9BF-BCE1E2E356B6}"/>
              </a:ext>
            </a:extLst>
          </p:cNvPr>
          <p:cNvSpPr>
            <a:spLocks noGrp="1"/>
          </p:cNvSpPr>
          <p:nvPr>
            <p:ph type="title"/>
          </p:nvPr>
        </p:nvSpPr>
        <p:spPr/>
        <p:txBody>
          <a:bodyPr/>
          <a:lstStyle/>
          <a:p>
            <a:r>
              <a:rPr lang="ja-JP" altLang="en-US"/>
              <a:t>目的</a:t>
            </a:r>
            <a:endParaRPr kumimoji="1" lang="ja-JP" altLang="en-US"/>
          </a:p>
        </p:txBody>
      </p:sp>
      <p:sp>
        <p:nvSpPr>
          <p:cNvPr id="3" name="コンテンツ プレースホルダー 2">
            <a:extLst>
              <a:ext uri="{FF2B5EF4-FFF2-40B4-BE49-F238E27FC236}">
                <a16:creationId xmlns:a16="http://schemas.microsoft.com/office/drawing/2014/main" id="{7A6B3AE4-E874-0668-8763-13BA6A0B0B02}"/>
              </a:ext>
            </a:extLst>
          </p:cNvPr>
          <p:cNvSpPr>
            <a:spLocks noGrp="1"/>
          </p:cNvSpPr>
          <p:nvPr>
            <p:ph idx="1"/>
          </p:nvPr>
        </p:nvSpPr>
        <p:spPr>
          <a:xfrm>
            <a:off x="1219200" y="1801283"/>
            <a:ext cx="10728158" cy="4540251"/>
          </a:xfrm>
        </p:spPr>
        <p:txBody>
          <a:bodyPr>
            <a:noAutofit/>
          </a:bodyPr>
          <a:lstStyle/>
          <a:p>
            <a:r>
              <a:rPr lang="ja-JP" altLang="en-US" sz="2800">
                <a:solidFill>
                  <a:schemeClr val="accent6">
                    <a:lumMod val="75000"/>
                  </a:schemeClr>
                </a:solidFill>
              </a:rPr>
              <a:t>リズムや音程が分からなかったり、楽譜を読んだり書いたりすることが苦手だったりする生徒</a:t>
            </a:r>
            <a:r>
              <a:rPr lang="ja-JP" altLang="en-US" sz="2800"/>
              <a:t>も、創作活動を行うことができる</a:t>
            </a:r>
            <a:endParaRPr lang="en-US" altLang="ja-JP" sz="2800" dirty="0"/>
          </a:p>
          <a:p>
            <a:r>
              <a:rPr lang="ja-JP" altLang="en-US" sz="2800"/>
              <a:t>１人１台端末を活用した活動を行うことで、</a:t>
            </a:r>
            <a:r>
              <a:rPr lang="ja-JP" altLang="en-US" sz="2800">
                <a:solidFill>
                  <a:schemeClr val="accent6">
                    <a:lumMod val="75000"/>
                  </a:schemeClr>
                </a:solidFill>
              </a:rPr>
              <a:t>自分が表したいイメージ（思いや意図）をもって</a:t>
            </a:r>
            <a:r>
              <a:rPr lang="ja-JP" altLang="en-US" sz="2800"/>
              <a:t>，創作活動に取り組むことができる</a:t>
            </a:r>
            <a:endParaRPr lang="en-US" altLang="ja-JP" sz="2800" dirty="0"/>
          </a:p>
          <a:p>
            <a:r>
              <a:rPr lang="ja-JP" altLang="en-US" sz="2800"/>
              <a:t>演奏する技能がなくても、すぐに再生して 聴き確かめることができます。また、</a:t>
            </a:r>
            <a:r>
              <a:rPr lang="ja-JP" altLang="en-US" sz="2800">
                <a:solidFill>
                  <a:schemeClr val="accent6">
                    <a:lumMod val="75000"/>
                  </a:schemeClr>
                </a:solidFill>
              </a:rPr>
              <a:t>簡単に修正・改善すること</a:t>
            </a:r>
            <a:r>
              <a:rPr lang="ja-JP" altLang="en-US" sz="2800"/>
              <a:t>ができる</a:t>
            </a:r>
            <a:endParaRPr kumimoji="1" lang="ja-JP" altLang="en-US" sz="2800"/>
          </a:p>
        </p:txBody>
      </p:sp>
    </p:spTree>
    <p:extLst>
      <p:ext uri="{BB962C8B-B14F-4D97-AF65-F5344CB8AC3E}">
        <p14:creationId xmlns:p14="http://schemas.microsoft.com/office/powerpoint/2010/main" val="361513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散布図&#10;&#10;自動的に生成された説明">
            <a:extLst>
              <a:ext uri="{FF2B5EF4-FFF2-40B4-BE49-F238E27FC236}">
                <a16:creationId xmlns:a16="http://schemas.microsoft.com/office/drawing/2014/main" id="{9291B4F0-7494-896B-BD96-755BA85D67BE}"/>
              </a:ext>
            </a:extLst>
          </p:cNvPr>
          <p:cNvPicPr>
            <a:picLocks noChangeAspect="1"/>
          </p:cNvPicPr>
          <p:nvPr/>
        </p:nvPicPr>
        <p:blipFill>
          <a:blip r:embed="rId2"/>
          <a:stretch>
            <a:fillRect/>
          </a:stretch>
        </p:blipFill>
        <p:spPr>
          <a:xfrm>
            <a:off x="7277099" y="215900"/>
            <a:ext cx="4711700" cy="2933700"/>
          </a:xfrm>
          <a:prstGeom prst="rect">
            <a:avLst/>
          </a:prstGeom>
        </p:spPr>
      </p:pic>
      <p:sp>
        <p:nvSpPr>
          <p:cNvPr id="2" name="タイトル 1">
            <a:extLst>
              <a:ext uri="{FF2B5EF4-FFF2-40B4-BE49-F238E27FC236}">
                <a16:creationId xmlns:a16="http://schemas.microsoft.com/office/drawing/2014/main" id="{A76EBAFA-080F-D87F-6274-97BEC1E75815}"/>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114FD159-F014-9922-9F67-DF317897B9C1}"/>
              </a:ext>
            </a:extLst>
          </p:cNvPr>
          <p:cNvSpPr>
            <a:spLocks noGrp="1"/>
          </p:cNvSpPr>
          <p:nvPr>
            <p:ph idx="1"/>
          </p:nvPr>
        </p:nvSpPr>
        <p:spPr>
          <a:xfrm>
            <a:off x="1278466" y="968375"/>
            <a:ext cx="9787467" cy="5480051"/>
          </a:xfrm>
        </p:spPr>
        <p:txBody>
          <a:bodyPr>
            <a:noAutofit/>
          </a:bodyPr>
          <a:lstStyle/>
          <a:p>
            <a:pPr marL="0" indent="0">
              <a:buNone/>
            </a:pPr>
            <a:endParaRPr kumimoji="1" lang="en-US" altLang="ja-JP" sz="3200" b="1" dirty="0"/>
          </a:p>
          <a:p>
            <a:pPr marL="0" indent="0">
              <a:buNone/>
            </a:pPr>
            <a:r>
              <a:rPr kumimoji="1" lang="ja-JP" altLang="en-US" sz="3200" b="1"/>
              <a:t>「</a:t>
            </a:r>
            <a:r>
              <a:rPr kumimoji="1" lang="en-US" altLang="ja-JP" sz="3200" b="1" dirty="0"/>
              <a:t>SONG MAKER</a:t>
            </a:r>
            <a:r>
              <a:rPr kumimoji="1" lang="ja-JP" altLang="en-US" sz="3200" b="1"/>
              <a:t>」とは・・・</a:t>
            </a:r>
            <a:endParaRPr kumimoji="1" lang="en-US" altLang="ja-JP" sz="3200" b="1" dirty="0"/>
          </a:p>
          <a:p>
            <a:pPr marL="0" indent="0">
              <a:buNone/>
            </a:pPr>
            <a:endParaRPr lang="en-US" altLang="ja-JP" sz="3200" b="1" dirty="0"/>
          </a:p>
          <a:p>
            <a:pPr marL="0" indent="0">
              <a:buNone/>
            </a:pPr>
            <a:endParaRPr kumimoji="1" lang="en-US" altLang="ja-JP" sz="3200" b="1" dirty="0"/>
          </a:p>
          <a:p>
            <a:r>
              <a:rPr lang="de-DE" altLang="ja-JP" sz="2800" dirty="0"/>
              <a:t>Google</a:t>
            </a:r>
            <a:r>
              <a:rPr lang="ja-JP" altLang="en-US" sz="2800"/>
              <a:t>が提供しているもので，</a:t>
            </a:r>
            <a:r>
              <a:rPr lang="de-DE" altLang="ja-JP" sz="2800" dirty="0"/>
              <a:t> CHROME MUSIC LAB</a:t>
            </a:r>
            <a:r>
              <a:rPr lang="ja-JP" altLang="en-US" sz="2800"/>
              <a:t>のツールであり、無料で使用することができる。</a:t>
            </a:r>
            <a:endParaRPr lang="en-US" altLang="ja-JP" sz="2800" dirty="0"/>
          </a:p>
          <a:p>
            <a:r>
              <a:rPr lang="ja-JP" altLang="en-US" sz="2800"/>
              <a:t>ブロックに色を塗る感覚で音楽をつくることができるツール</a:t>
            </a:r>
            <a:endParaRPr lang="en-US" altLang="ja-JP" sz="2800" dirty="0"/>
          </a:p>
          <a:p>
            <a:r>
              <a:rPr lang="ja-JP" altLang="en-US" sz="2800"/>
              <a:t>旋律をつくるだけでなく、音を重ねたり、演奏する楽 器を選択できたり、ドラムなどのリズムパートを付け たりすることができる。</a:t>
            </a:r>
            <a:endParaRPr kumimoji="1" lang="ja-JP" altLang="en-US" sz="2800"/>
          </a:p>
        </p:txBody>
      </p:sp>
    </p:spTree>
    <p:extLst>
      <p:ext uri="{BB962C8B-B14F-4D97-AF65-F5344CB8AC3E}">
        <p14:creationId xmlns:p14="http://schemas.microsoft.com/office/powerpoint/2010/main" val="278932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BB9660-FF73-AD61-7060-D533F283A856}"/>
              </a:ext>
            </a:extLst>
          </p:cNvPr>
          <p:cNvSpPr>
            <a:spLocks noGrp="1"/>
          </p:cNvSpPr>
          <p:nvPr>
            <p:ph type="title"/>
          </p:nvPr>
        </p:nvSpPr>
        <p:spPr>
          <a:xfrm>
            <a:off x="1833563" y="2686050"/>
            <a:ext cx="9601200" cy="1485900"/>
          </a:xfrm>
        </p:spPr>
        <p:txBody>
          <a:bodyPr>
            <a:normAutofit/>
          </a:bodyPr>
          <a:lstStyle/>
          <a:p>
            <a:r>
              <a:rPr kumimoji="1" lang="ja-JP" altLang="en-US"/>
              <a:t>松本市の中学校で</a:t>
            </a:r>
            <a:r>
              <a:rPr kumimoji="1" lang="de-DE" altLang="ja-JP" dirty="0"/>
              <a:t>CHROME MUSIC LAB</a:t>
            </a:r>
            <a:r>
              <a:rPr kumimoji="1" lang="ja-JP" altLang="en-US"/>
              <a:t>を「音楽」の授業に取り入れる</a:t>
            </a:r>
          </a:p>
        </p:txBody>
      </p:sp>
      <p:sp>
        <p:nvSpPr>
          <p:cNvPr id="6" name="タイトル 1">
            <a:extLst>
              <a:ext uri="{FF2B5EF4-FFF2-40B4-BE49-F238E27FC236}">
                <a16:creationId xmlns:a16="http://schemas.microsoft.com/office/drawing/2014/main" id="{722F0F0F-FFC6-C7A5-4464-A835CD3E9353}"/>
              </a:ext>
            </a:extLst>
          </p:cNvPr>
          <p:cNvSpPr txBox="1">
            <a:spLocks/>
          </p:cNvSpPr>
          <p:nvPr/>
        </p:nvSpPr>
        <p:spPr>
          <a:xfrm>
            <a:off x="1781176" y="1671639"/>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a:lstStyle>
          <a:p>
            <a:r>
              <a:rPr lang="ja-JP" altLang="en-US"/>
              <a:t>事例</a:t>
            </a:r>
          </a:p>
        </p:txBody>
      </p:sp>
    </p:spTree>
    <p:extLst>
      <p:ext uri="{BB962C8B-B14F-4D97-AF65-F5344CB8AC3E}">
        <p14:creationId xmlns:p14="http://schemas.microsoft.com/office/powerpoint/2010/main" val="373720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BED37F-5C1C-36DE-09D1-EA69FD5D1C98}"/>
              </a:ext>
            </a:extLst>
          </p:cNvPr>
          <p:cNvSpPr>
            <a:spLocks noGrp="1"/>
          </p:cNvSpPr>
          <p:nvPr>
            <p:ph type="title"/>
          </p:nvPr>
        </p:nvSpPr>
        <p:spPr/>
        <p:txBody>
          <a:bodyPr/>
          <a:lstStyle/>
          <a:p>
            <a:r>
              <a:rPr lang="ja-JP" altLang="en-US"/>
              <a:t>メリット</a:t>
            </a:r>
            <a:endParaRPr kumimoji="1" lang="ja-JP" altLang="en-US"/>
          </a:p>
        </p:txBody>
      </p:sp>
      <p:sp>
        <p:nvSpPr>
          <p:cNvPr id="4" name="コンテンツ プレースホルダー 2">
            <a:extLst>
              <a:ext uri="{FF2B5EF4-FFF2-40B4-BE49-F238E27FC236}">
                <a16:creationId xmlns:a16="http://schemas.microsoft.com/office/drawing/2014/main" id="{28CA1680-C4D2-83B2-1213-BFCC324ED986}"/>
              </a:ext>
            </a:extLst>
          </p:cNvPr>
          <p:cNvSpPr txBox="1">
            <a:spLocks/>
          </p:cNvSpPr>
          <p:nvPr/>
        </p:nvSpPr>
        <p:spPr>
          <a:xfrm>
            <a:off x="1581150" y="1766887"/>
            <a:ext cx="9601200" cy="22479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a:t>楽譜を記入することが苦手な生徒にとって、創作のしやすさ</a:t>
            </a:r>
            <a:endParaRPr lang="en-US" altLang="ja-JP" dirty="0"/>
          </a:p>
          <a:p>
            <a:r>
              <a:rPr lang="ja-JP" altLang="en-US"/>
              <a:t>楽器を用いない分，生徒間の「技能」の差が生じず、創作をすることができたこと</a:t>
            </a:r>
            <a:endParaRPr lang="en-US" altLang="ja-JP" dirty="0"/>
          </a:p>
          <a:p>
            <a:r>
              <a:rPr lang="ja-JP" altLang="en-US"/>
              <a:t>直感的な操作が可能な分、生徒一人ひとりの音楽性を垣間見ることができたこと</a:t>
            </a:r>
          </a:p>
        </p:txBody>
      </p:sp>
      <p:sp>
        <p:nvSpPr>
          <p:cNvPr id="5" name="テキスト ボックス 4">
            <a:extLst>
              <a:ext uri="{FF2B5EF4-FFF2-40B4-BE49-F238E27FC236}">
                <a16:creationId xmlns:a16="http://schemas.microsoft.com/office/drawing/2014/main" id="{3471AA9D-204B-3A41-2F54-1120500D67A2}"/>
              </a:ext>
            </a:extLst>
          </p:cNvPr>
          <p:cNvSpPr txBox="1"/>
          <p:nvPr/>
        </p:nvSpPr>
        <p:spPr>
          <a:xfrm>
            <a:off x="1581150" y="4229101"/>
            <a:ext cx="9839325" cy="1200329"/>
          </a:xfrm>
          <a:prstGeom prst="rect">
            <a:avLst/>
          </a:prstGeom>
          <a:noFill/>
        </p:spPr>
        <p:txBody>
          <a:bodyPr wrap="square" rtlCol="0">
            <a:spAutoFit/>
          </a:bodyPr>
          <a:lstStyle/>
          <a:p>
            <a:r>
              <a:rPr kumimoji="1" lang="de-DE" altLang="ja-JP" sz="3600" dirty="0">
                <a:solidFill>
                  <a:schemeClr val="accent6">
                    <a:lumMod val="75000"/>
                  </a:schemeClr>
                </a:solidFill>
              </a:rPr>
              <a:t>CHROME MUSIC LAB </a:t>
            </a:r>
            <a:r>
              <a:rPr kumimoji="1" lang="ja-JP" altLang="en-US" sz="3600">
                <a:solidFill>
                  <a:schemeClr val="accent6">
                    <a:lumMod val="75000"/>
                  </a:schemeClr>
                </a:solidFill>
              </a:rPr>
              <a:t>は楽譜から離れた独自の視覚化が顕著であり，そこが操作性の簡易化</a:t>
            </a:r>
          </a:p>
        </p:txBody>
      </p:sp>
    </p:spTree>
    <p:extLst>
      <p:ext uri="{BB962C8B-B14F-4D97-AF65-F5344CB8AC3E}">
        <p14:creationId xmlns:p14="http://schemas.microsoft.com/office/powerpoint/2010/main" val="555406930"/>
      </p:ext>
    </p:extLst>
  </p:cSld>
  <p:clrMapOvr>
    <a:masterClrMapping/>
  </p:clrMapOvr>
</p:sld>
</file>

<file path=ppt/theme/theme1.xml><?xml version="1.0" encoding="utf-8"?>
<a:theme xmlns:a="http://schemas.openxmlformats.org/drawingml/2006/main" name="トリミング">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{371C5F50-887F-EC45-A612-B9302EB3FE7B}tf10001072</Template>
  <TotalTime>254</TotalTime>
  <Words>785</Words>
  <Application>Microsoft Macintosh PowerPoint</Application>
  <PresentationFormat>ワイド画面</PresentationFormat>
  <Paragraphs>89</Paragraphs>
  <Slides>14</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Google Sans</vt:lpstr>
      <vt:lpstr>Meiryo</vt:lpstr>
      <vt:lpstr>游ゴシック</vt:lpstr>
      <vt:lpstr>Franklin Gothic Book</vt:lpstr>
      <vt:lpstr>トリミング</vt:lpstr>
      <vt:lpstr>リアルタイムで作曲できる音楽教材の開発</vt:lpstr>
      <vt:lpstr>研究の全体像</vt:lpstr>
      <vt:lpstr>PowerPoint プレゼンテーション</vt:lpstr>
      <vt:lpstr>PowerPoint プレゼンテーション</vt:lpstr>
      <vt:lpstr>背景</vt:lpstr>
      <vt:lpstr>目的</vt:lpstr>
      <vt:lpstr>先行研究</vt:lpstr>
      <vt:lpstr>松本市の中学校でCHROME MUSIC LABを「音楽」の授業に取り入れる</vt:lpstr>
      <vt:lpstr>メリット</vt:lpstr>
      <vt:lpstr>デメリット</vt:lpstr>
      <vt:lpstr>技術構成 </vt:lpstr>
      <vt:lpstr>進捗</vt:lpstr>
      <vt:lpstr>まとめ・課題</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千蔵　桃子</dc:creator>
  <cp:lastModifiedBy>千蔵　桃子</cp:lastModifiedBy>
  <cp:revision>1</cp:revision>
  <dcterms:created xsi:type="dcterms:W3CDTF">2024-05-30T19:29:38Z</dcterms:created>
  <dcterms:modified xsi:type="dcterms:W3CDTF">2024-06-07T02:45:03Z</dcterms:modified>
</cp:coreProperties>
</file>