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4" r:id="rId2"/>
    <p:sldId id="263" r:id="rId3"/>
    <p:sldId id="258" r:id="rId4"/>
    <p:sldId id="260" r:id="rId5"/>
    <p:sldId id="261" r:id="rId6"/>
    <p:sldId id="262" r:id="rId7"/>
    <p:sldId id="265" r:id="rId8"/>
    <p:sldId id="266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1" r:id="rId33"/>
    <p:sldId id="292" r:id="rId34"/>
    <p:sldId id="293" r:id="rId35"/>
    <p:sldId id="295" r:id="rId36"/>
    <p:sldId id="296" r:id="rId37"/>
    <p:sldId id="297" r:id="rId38"/>
    <p:sldId id="300" r:id="rId39"/>
    <p:sldId id="298" r:id="rId40"/>
    <p:sldId id="301" r:id="rId41"/>
    <p:sldId id="302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6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A5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0DF7-EF3A-4791-9057-83A924334F9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0143-75CE-4AE6-A0A5-F2062379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6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0143-75CE-4AE6-A0A5-F206237932D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6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4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7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249D-EB76-4225-BB9E-E1906A9217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5C5-43D4-49AA-A322-CCD31D51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6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894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129787" y="2564904"/>
            <a:ext cx="2884426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트리</a:t>
            </a:r>
            <a:r>
              <a:rPr lang="en-US" altLang="ko-KR" sz="2400" dirty="0" smtClean="0"/>
              <a:t>(Tree)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85566" y="3789040"/>
            <a:ext cx="317286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그래</a:t>
            </a:r>
            <a:r>
              <a:rPr lang="ko-KR" altLang="en-US" sz="2400" dirty="0"/>
              <a:t>프</a:t>
            </a:r>
            <a:r>
              <a:rPr lang="en-US" altLang="ko-KR" sz="2400" dirty="0" smtClean="0"/>
              <a:t>(Graph)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3777" y="5415607"/>
            <a:ext cx="172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502433" y="4407495"/>
            <a:ext cx="4067854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 관계를 가짐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계층구조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02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73800" y="2527400"/>
            <a:ext cx="2260354" cy="1368152"/>
            <a:chOff x="3383140" y="1679286"/>
            <a:chExt cx="2260354" cy="1368152"/>
          </a:xfrm>
        </p:grpSpPr>
        <p:sp>
          <p:nvSpPr>
            <p:cNvPr id="21" name="타원 20"/>
            <p:cNvSpPr/>
            <p:nvPr/>
          </p:nvSpPr>
          <p:spPr>
            <a:xfrm>
              <a:off x="4306487" y="167928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383140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139438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265622" y="254338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3813379" y="2109525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4517650" y="2183342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4736726" y="2109525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525142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62403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多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4966459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0800000">
            <a:off x="6916723" y="2996952"/>
            <a:ext cx="288032" cy="615377"/>
          </a:xfrm>
          <a:prstGeom prst="downArrow">
            <a:avLst>
              <a:gd name="adj1" fmla="val 320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412667" y="371703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하위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574878" y="2370661"/>
            <a:ext cx="107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상위 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37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1177 0.010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5" grpId="0" animBg="1"/>
      <p:bldP spid="30" grpId="0" animBg="1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트</a:t>
            </a:r>
            <a:r>
              <a:rPr lang="ko-KR" altLang="en-US" sz="4000" dirty="0"/>
              <a:t>리</a:t>
            </a:r>
            <a:r>
              <a:rPr lang="en-US" altLang="ko-KR" sz="4000" dirty="0" smtClean="0"/>
              <a:t>(Tree)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5342" y="4380412"/>
            <a:ext cx="570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특정 위치를 찾고 싶은데 어떻게 탐색을 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4970732"/>
            <a:ext cx="976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DFS</a:t>
            </a:r>
            <a:endParaRPr lang="ko-KR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39953" y="5615144"/>
            <a:ext cx="854978" cy="55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BFS</a:t>
            </a:r>
            <a:endParaRPr lang="ko-KR" altLang="en-US" sz="3200" dirty="0"/>
          </a:p>
        </p:txBody>
      </p:sp>
      <p:sp>
        <p:nvSpPr>
          <p:cNvPr id="5" name="굽은 화살표 4"/>
          <p:cNvSpPr/>
          <p:nvPr/>
        </p:nvSpPr>
        <p:spPr>
          <a:xfrm rot="10800000" flipH="1">
            <a:off x="3250470" y="5085184"/>
            <a:ext cx="630454" cy="648072"/>
          </a:xfrm>
          <a:prstGeom prst="ben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깊이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최대한 깊</a:t>
            </a:r>
            <a:r>
              <a:rPr lang="ko-KR" altLang="en-US" dirty="0"/>
              <a:t>게</a:t>
            </a:r>
            <a:r>
              <a:rPr lang="ko-KR" altLang="en-US" dirty="0" smtClean="0"/>
              <a:t> </a:t>
            </a:r>
            <a:r>
              <a:rPr lang="ko-KR" altLang="en-US" dirty="0"/>
              <a:t>들어가서 확인한 </a:t>
            </a:r>
            <a:r>
              <a:rPr lang="ko-KR" altLang="en-US" dirty="0" smtClean="0"/>
              <a:t>뒤 없으면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직전으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돌아가 다른 루트로 탐색하는 방식</a:t>
            </a:r>
          </a:p>
        </p:txBody>
      </p:sp>
    </p:spTree>
    <p:extLst>
      <p:ext uri="{BB962C8B-B14F-4D97-AF65-F5344CB8AC3E}">
        <p14:creationId xmlns:p14="http://schemas.microsoft.com/office/powerpoint/2010/main" val="18096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4088" y="2566212"/>
            <a:ext cx="24482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/>
              <a:t>탐색 우선순위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왼쪽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오른</a:t>
            </a:r>
            <a:r>
              <a:rPr lang="ko-KR" altLang="en-US" dirty="0"/>
              <a:t>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7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136517" y="242307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44065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28241" y="321516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420718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77016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03200" y="407925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91347" y="407925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2774304" y="285331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3566756" y="285331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1850957" y="364539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2555228" y="371921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2774304" y="364539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4358480" y="364539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0583" y="2483979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38131" y="3276067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4784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97266" y="4146618"/>
            <a:ext cx="31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4725144"/>
            <a:ext cx="11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탐색 종료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6210932" y="3026343"/>
            <a:ext cx="1190215" cy="2448272"/>
            <a:chOff x="3544845" y="1700808"/>
            <a:chExt cx="1190215" cy="2448272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굽은 화살표 37"/>
          <p:cNvSpPr/>
          <p:nvPr/>
        </p:nvSpPr>
        <p:spPr>
          <a:xfrm rot="4084717">
            <a:off x="5911080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굽은 화살표 38"/>
          <p:cNvSpPr/>
          <p:nvPr/>
        </p:nvSpPr>
        <p:spPr>
          <a:xfrm rot="900000">
            <a:off x="7159072" y="2404564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36079" y="5009324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36079" y="4590267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66492" y="148478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스택을</a:t>
            </a:r>
            <a:r>
              <a:rPr lang="ko-KR" altLang="en-US" dirty="0" smtClean="0"/>
              <a:t> 사용해서</a:t>
            </a:r>
            <a:endParaRPr lang="en-US" altLang="ko-KR" dirty="0" smtClean="0"/>
          </a:p>
          <a:p>
            <a:pPr algn="ctr"/>
            <a:r>
              <a:rPr lang="ko-KR" altLang="en-US" dirty="0"/>
              <a:t>직</a:t>
            </a:r>
            <a:r>
              <a:rPr lang="ko-KR" altLang="en-US" dirty="0" smtClean="0"/>
              <a:t>전 단계로 돌아간다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36079" y="4161219"/>
            <a:ext cx="957170" cy="3485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52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32" grpId="0"/>
      <p:bldP spid="32" grpId="1"/>
      <p:bldP spid="34" grpId="0"/>
      <p:bldP spid="11" grpId="0"/>
      <p:bldP spid="40" grpId="0" animBg="1"/>
      <p:bldP spid="41" grpId="0" animBg="1"/>
      <p:bldP spid="42" grpId="0" animBg="1"/>
      <p:bldP spid="42" grpId="1" animBg="1"/>
      <p:bldP spid="4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</a:t>
            </a:r>
            <a:r>
              <a:rPr lang="en-US" altLang="ko-KR" sz="4000" dirty="0" smtClean="0"/>
              <a:t>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20718" y="2423072"/>
            <a:ext cx="3474685" cy="2160240"/>
            <a:chOff x="1420718" y="2423072"/>
            <a:chExt cx="3474685" cy="2160240"/>
          </a:xfrm>
        </p:grpSpPr>
        <p:sp>
          <p:nvSpPr>
            <p:cNvPr id="3" name="타원 2"/>
            <p:cNvSpPr/>
            <p:nvPr/>
          </p:nvSpPr>
          <p:spPr>
            <a:xfrm>
              <a:off x="3136517" y="2423072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344065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928241" y="3215160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420718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177016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303200" y="4079256"/>
              <a:ext cx="504056" cy="504056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91347" y="4079256"/>
              <a:ext cx="504056" cy="50405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3" idx="3"/>
              <a:endCxn id="21" idx="7"/>
            </p:cNvCxnSpPr>
            <p:nvPr/>
          </p:nvCxnSpPr>
          <p:spPr>
            <a:xfrm flipH="1">
              <a:off x="2774304" y="2853311"/>
              <a:ext cx="436030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3" idx="5"/>
              <a:endCxn id="22" idx="1"/>
            </p:cNvCxnSpPr>
            <p:nvPr/>
          </p:nvCxnSpPr>
          <p:spPr>
            <a:xfrm>
              <a:off x="3566756" y="2853311"/>
              <a:ext cx="435302" cy="4356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1" idx="3"/>
              <a:endCxn id="23" idx="7"/>
            </p:cNvCxnSpPr>
            <p:nvPr/>
          </p:nvCxnSpPr>
          <p:spPr>
            <a:xfrm flipH="1">
              <a:off x="1850957" y="3645399"/>
              <a:ext cx="566925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1" idx="4"/>
              <a:endCxn id="25" idx="0"/>
            </p:cNvCxnSpPr>
            <p:nvPr/>
          </p:nvCxnSpPr>
          <p:spPr>
            <a:xfrm flipH="1">
              <a:off x="2555228" y="3719216"/>
              <a:ext cx="40865" cy="3600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5"/>
              <a:endCxn id="24" idx="1"/>
            </p:cNvCxnSpPr>
            <p:nvPr/>
          </p:nvCxnSpPr>
          <p:spPr>
            <a:xfrm>
              <a:off x="2774304" y="3645399"/>
              <a:ext cx="476529" cy="5076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2" idx="5"/>
              <a:endCxn id="26" idx="0"/>
            </p:cNvCxnSpPr>
            <p:nvPr/>
          </p:nvCxnSpPr>
          <p:spPr>
            <a:xfrm>
              <a:off x="4358480" y="3645399"/>
              <a:ext cx="284895" cy="43385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30583" y="2483979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8131" y="3276067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97266" y="4146618"/>
              <a:ext cx="315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10932" y="3026343"/>
            <a:ext cx="1190215" cy="2448272"/>
            <a:chOff x="6210932" y="3026343"/>
            <a:chExt cx="1190215" cy="2448272"/>
          </a:xfrm>
        </p:grpSpPr>
        <p:grpSp>
          <p:nvGrpSpPr>
            <p:cNvPr id="30" name="그룹 29"/>
            <p:cNvGrpSpPr/>
            <p:nvPr/>
          </p:nvGrpSpPr>
          <p:grpSpPr>
            <a:xfrm>
              <a:off x="6210932" y="3026343"/>
              <a:ext cx="1190215" cy="2448272"/>
              <a:chOff x="3544845" y="1700808"/>
              <a:chExt cx="1190215" cy="2448272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357153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717808" y="1700808"/>
                <a:ext cx="0" cy="244827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544845" y="4123202"/>
                <a:ext cx="119021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모서리가 둥근 직사각형 39"/>
            <p:cNvSpPr/>
            <p:nvPr/>
          </p:nvSpPr>
          <p:spPr>
            <a:xfrm>
              <a:off x="6336079" y="5009324"/>
              <a:ext cx="957170" cy="3485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36079" y="4590267"/>
              <a:ext cx="957170" cy="34851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2</a:t>
              </a:r>
              <a:endParaRPr lang="ko-KR" altLang="en-US" b="1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336079" y="4175018"/>
              <a:ext cx="957170" cy="3485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31640" y="4250479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저장 공간의 수요가 적다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깊은 단계에 있는 해를 빨리 찾음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해가 없는 깊은 경로에 빠질 수 있다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얻어진 해가 최단이란 보장을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7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01302 -0.1050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6319 -0.21412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-10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405790" y="4437112"/>
            <a:ext cx="633242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smtClean="0"/>
              <a:t>너비 우선 탐색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1405790" y="5229200"/>
            <a:ext cx="633242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모든 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분기점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순으로 탐색하는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2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55062" y="4748214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55062" y="590034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1</a:t>
            </a:r>
            <a:endParaRPr lang="ko-KR" altLang="en-US" sz="3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72200" y="4869160"/>
            <a:ext cx="936000" cy="871817"/>
          </a:xfrm>
          <a:prstGeom prst="roundRect">
            <a:avLst/>
          </a:prstGeom>
          <a:solidFill>
            <a:srgbClr val="78B83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23190" y="4869160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23190" y="4869159"/>
            <a:ext cx="936000" cy="87181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4</a:t>
            </a:r>
            <a:endParaRPr lang="ko-KR" altLang="en-US" sz="3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70671" y="4869159"/>
            <a:ext cx="936000" cy="87181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5</a:t>
            </a:r>
            <a:endParaRPr lang="ko-KR" altLang="en-US" sz="3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13980" y="4869159"/>
            <a:ext cx="936000" cy="8718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6</a:t>
            </a:r>
            <a:endParaRPr lang="ko-KR" altLang="en-US" sz="3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13980" y="4869160"/>
            <a:ext cx="936000" cy="871817"/>
          </a:xfrm>
          <a:prstGeom prst="roundRect">
            <a:avLst/>
          </a:prstGeom>
          <a:solidFill>
            <a:srgbClr val="7030A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7</a:t>
            </a:r>
            <a:endParaRPr lang="ko-KR" altLang="en-US" sz="3600" b="1" dirty="0"/>
          </a:p>
        </p:txBody>
      </p:sp>
      <p:sp>
        <p:nvSpPr>
          <p:cNvPr id="50" name="아래쪽 화살표 49"/>
          <p:cNvSpPr/>
          <p:nvPr/>
        </p:nvSpPr>
        <p:spPr>
          <a:xfrm>
            <a:off x="4454200" y="139252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3661748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>
            <a:off x="5245924" y="2190148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2738401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3599820" y="3058834"/>
            <a:ext cx="164320" cy="288032"/>
          </a:xfrm>
          <a:prstGeom prst="downArrow">
            <a:avLst>
              <a:gd name="adj1" fmla="val 1844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39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5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11875 -0.00046 " pathEditMode="relative" rAng="0" ptsTypes="AA">
                                      <p:cBhvr>
                                        <p:cTn id="67" dur="3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6 L 0.1151 3.33333E-6 " pathEditMode="relative" rAng="0" ptsTypes="AA">
                                      <p:cBhvr>
                                        <p:cTn id="6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7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 3.7037E-7 L 0.23385 -0.00046 " pathEditMode="relative" rAng="0" ptsTypes="AA">
                                      <p:cBhvr>
                                        <p:cTn id="89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6 L 0.23125 -0.00046 " pathEditMode="relative" rAng="0" ptsTypes="AA">
                                      <p:cBhvr>
                                        <p:cTn id="91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93 L 0.11511 0.00047 " pathEditMode="relative" rAng="0" ptsTypes="AA">
                                      <p:cBhvr>
                                        <p:cTn id="93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2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73 3.7037E-7 L 0.34948 -0.00046 " pathEditMode="relative" rAng="0" ptsTypes="AA">
                                      <p:cBhvr>
                                        <p:cTn id="107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1 0.00047 L 0.23264 0.00093 " pathEditMode="relative" rAng="0" ptsTypes="AA">
                                      <p:cBhvr>
                                        <p:cTn id="109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D</a:t>
            </a:r>
            <a:r>
              <a:rPr lang="en-US" altLang="ko-KR" sz="8800" dirty="0" smtClean="0"/>
              <a:t>FS, BFS</a:t>
            </a:r>
            <a:endParaRPr lang="ko-KR" alt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47139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자료를 탐색하기 위한 방법들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3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BFS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33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284332" y="1736812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491880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076056" y="2528900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68533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4831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51015" y="3392996"/>
            <a:ext cx="504056" cy="50405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539162" y="3392996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3" idx="3"/>
            <a:endCxn id="21" idx="7"/>
          </p:cNvCxnSpPr>
          <p:nvPr/>
        </p:nvCxnSpPr>
        <p:spPr>
          <a:xfrm flipH="1">
            <a:off x="3922119" y="2167051"/>
            <a:ext cx="436030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22" idx="1"/>
          </p:cNvCxnSpPr>
          <p:nvPr/>
        </p:nvCxnSpPr>
        <p:spPr>
          <a:xfrm>
            <a:off x="4714571" y="2167051"/>
            <a:ext cx="435302" cy="435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3" idx="7"/>
          </p:cNvCxnSpPr>
          <p:nvPr/>
        </p:nvCxnSpPr>
        <p:spPr>
          <a:xfrm flipH="1">
            <a:off x="2998772" y="2959139"/>
            <a:ext cx="566925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4"/>
            <a:endCxn id="25" idx="0"/>
          </p:cNvCxnSpPr>
          <p:nvPr/>
        </p:nvCxnSpPr>
        <p:spPr>
          <a:xfrm flipH="1">
            <a:off x="3703043" y="3032956"/>
            <a:ext cx="40865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5"/>
            <a:endCxn id="24" idx="1"/>
          </p:cNvCxnSpPr>
          <p:nvPr/>
        </p:nvCxnSpPr>
        <p:spPr>
          <a:xfrm>
            <a:off x="3922119" y="2959139"/>
            <a:ext cx="476529" cy="5076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2" idx="5"/>
            <a:endCxn id="26" idx="0"/>
          </p:cNvCxnSpPr>
          <p:nvPr/>
        </p:nvCxnSpPr>
        <p:spPr>
          <a:xfrm>
            <a:off x="5506295" y="2959139"/>
            <a:ext cx="284895" cy="4338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763688" y="1988840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763688" y="2780928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63688" y="3648246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0232" y="1804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25962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60232" y="34603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464384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노드</a:t>
            </a:r>
            <a:r>
              <a:rPr lang="ko-KR" altLang="en-US" dirty="0" smtClean="0"/>
              <a:t> 간 같은 거리 차이가 날 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최단 경로를 찾기 위해 많이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그래프</a:t>
            </a:r>
            <a:r>
              <a:rPr lang="en-US" altLang="ko-KR" sz="4000" dirty="0" smtClean="0"/>
              <a:t>(Graph)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8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비선형 구조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72502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995936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28084" y="2285724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28084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95936" y="3401848"/>
            <a:ext cx="504056" cy="50405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92634" y="4328075"/>
            <a:ext cx="2087452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多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多 관계</a:t>
            </a:r>
            <a:endParaRPr lang="ko-KR" altLang="en-US" sz="2400" dirty="0"/>
          </a:p>
        </p:txBody>
      </p:sp>
      <p:cxnSp>
        <p:nvCxnSpPr>
          <p:cNvPr id="5" name="직선 연결선 4"/>
          <p:cNvCxnSpPr>
            <a:stCxn id="3" idx="6"/>
            <a:endCxn id="21" idx="2"/>
          </p:cNvCxnSpPr>
          <p:nvPr/>
        </p:nvCxnSpPr>
        <p:spPr>
          <a:xfrm>
            <a:off x="3176558" y="2537752"/>
            <a:ext cx="8193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1" idx="6"/>
            <a:endCxn id="22" idx="2"/>
          </p:cNvCxnSpPr>
          <p:nvPr/>
        </p:nvCxnSpPr>
        <p:spPr>
          <a:xfrm>
            <a:off x="4499992" y="2537752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25" idx="6"/>
            <a:endCxn id="24" idx="2"/>
          </p:cNvCxnSpPr>
          <p:nvPr/>
        </p:nvCxnSpPr>
        <p:spPr>
          <a:xfrm>
            <a:off x="4499992" y="3653876"/>
            <a:ext cx="8280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1" idx="4"/>
            <a:endCxn id="25" idx="0"/>
          </p:cNvCxnSpPr>
          <p:nvPr/>
        </p:nvCxnSpPr>
        <p:spPr>
          <a:xfrm>
            <a:off x="4247964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2" idx="4"/>
            <a:endCxn id="24" idx="0"/>
          </p:cNvCxnSpPr>
          <p:nvPr/>
        </p:nvCxnSpPr>
        <p:spPr>
          <a:xfrm>
            <a:off x="5580112" y="2789780"/>
            <a:ext cx="0" cy="6120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5"/>
            <a:endCxn id="25" idx="1"/>
          </p:cNvCxnSpPr>
          <p:nvPr/>
        </p:nvCxnSpPr>
        <p:spPr>
          <a:xfrm>
            <a:off x="3102741" y="2715963"/>
            <a:ext cx="967012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5" idx="7"/>
            <a:endCxn id="22" idx="3"/>
          </p:cNvCxnSpPr>
          <p:nvPr/>
        </p:nvCxnSpPr>
        <p:spPr>
          <a:xfrm flipV="1">
            <a:off x="4426175" y="2715963"/>
            <a:ext cx="975726" cy="7597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91111" y="5013176"/>
            <a:ext cx="569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임의의 한 점을 정점</a:t>
            </a:r>
            <a:r>
              <a:rPr lang="en-US" altLang="ko-KR" sz="2400" dirty="0" smtClean="0"/>
              <a:t>(Vertex)</a:t>
            </a:r>
            <a:r>
              <a:rPr lang="ko-KR" altLang="en-US" sz="2400" dirty="0" smtClean="0"/>
              <a:t>으로 잡고 정점을 기준으로 탐색을 진행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75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문제 풀이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336" y="2442457"/>
            <a:ext cx="6801328" cy="8929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5000" dirty="0" smtClean="0"/>
              <a:t>DFS –</a:t>
            </a:r>
            <a:r>
              <a:rPr lang="ko-KR" altLang="en-US" sz="5000" dirty="0" smtClean="0"/>
              <a:t>단지 번호 붙이기</a:t>
            </a:r>
            <a:endParaRPr lang="ko-KR" altLang="en-US" sz="5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4" y="3813247"/>
            <a:ext cx="5620932" cy="829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000" dirty="0" smtClean="0"/>
              <a:t>BFS - </a:t>
            </a:r>
            <a:r>
              <a:rPr lang="ko-KR" altLang="en-US" sz="5000" dirty="0" smtClean="0"/>
              <a:t>장기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3330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28258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2" y="25649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정사각형 모양의 지도가 주어짐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7129" y="3212976"/>
            <a:ext cx="4246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 : </a:t>
            </a:r>
            <a:r>
              <a:rPr lang="ko-KR" altLang="en-US" dirty="0" smtClean="0"/>
              <a:t>아파트</a:t>
            </a:r>
            <a:r>
              <a:rPr lang="ko-KR" altLang="en-US" dirty="0"/>
              <a:t>가</a:t>
            </a:r>
            <a:r>
              <a:rPr lang="ko-KR" altLang="en-US" dirty="0" smtClean="0"/>
              <a:t> 없는 곳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 : </a:t>
            </a:r>
            <a:r>
              <a:rPr lang="ko-KR" altLang="en-US" dirty="0" smtClean="0"/>
              <a:t>아파트가 있는 곳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상하좌우로 인접해있는 아파트들끼리 묶어서 단지로 만든다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단지의 총 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 단지의 아파트 개수를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03785"/>
              </p:ext>
            </p:extLst>
          </p:nvPr>
        </p:nvGraphicFramePr>
        <p:xfrm>
          <a:off x="899592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 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32129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정보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map</a:t>
            </a:r>
          </a:p>
          <a:p>
            <a:endParaRPr lang="en-US" altLang="ko-KR" dirty="0"/>
          </a:p>
          <a:p>
            <a:r>
              <a:rPr lang="ko-KR" altLang="en-US" dirty="0" smtClean="0"/>
              <a:t>아파트 단지 번호 </a:t>
            </a:r>
            <a:r>
              <a:rPr lang="en-US" altLang="ko-KR" dirty="0" smtClean="0"/>
              <a:t>– 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단지 내 아파트 개수 </a:t>
            </a:r>
            <a:r>
              <a:rPr lang="en-US" altLang="ko-KR" dirty="0" smtClean="0"/>
              <a:t>-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3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5080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아파트 단지 번호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단지 내 아파트 개수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66706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- 0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1052889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492908" y="2329996"/>
            <a:ext cx="108202" cy="2647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03947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- 1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83254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- 2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78420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- 3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2485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1536" y="2204864"/>
            <a:ext cx="5620928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자료를 더 효율적으로 저장하고 관리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3995936" y="2831734"/>
            <a:ext cx="1080120" cy="1440160"/>
          </a:xfrm>
          <a:prstGeom prst="downArrow">
            <a:avLst>
              <a:gd name="adj1" fmla="val 42013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61536" y="4509120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 smtClean="0"/>
              <a:t>프로그램의 </a:t>
            </a:r>
            <a:r>
              <a:rPr lang="ko-KR" altLang="en-US" sz="2400" dirty="0"/>
              <a:t>실행시간을 </a:t>
            </a:r>
            <a:r>
              <a:rPr lang="ko-KR" altLang="en-US" sz="2400" dirty="0" smtClean="0"/>
              <a:t>단축</a:t>
            </a: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dirty="0" smtClean="0"/>
              <a:t>메모리 용량을 절약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61536" y="3140968"/>
            <a:ext cx="5620928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자료구조</a:t>
            </a:r>
            <a:r>
              <a:rPr lang="en-US" altLang="ko-KR" sz="2400" dirty="0"/>
              <a:t>(</a:t>
            </a:r>
            <a:r>
              <a:rPr lang="ko-KR" altLang="en-US" sz="2400" dirty="0"/>
              <a:t>資料構造</a:t>
            </a:r>
            <a:r>
              <a:rPr lang="en-US" altLang="ko-KR" sz="2400" dirty="0"/>
              <a:t>, </a:t>
            </a:r>
            <a:r>
              <a:rPr lang="ko-KR" altLang="en-US" sz="2400" dirty="0"/>
              <a:t>영어</a:t>
            </a:r>
            <a:r>
              <a:rPr lang="en-US" altLang="ko-KR" sz="2400" dirty="0"/>
              <a:t>: data structure)</a:t>
            </a:r>
            <a:r>
              <a:rPr lang="ko-KR" altLang="en-US" sz="2400" dirty="0"/>
              <a:t>는 컴퓨터 과학에서 효율적인 접근 및 수정을 가능케 하는 자료의 조직</a:t>
            </a:r>
            <a:r>
              <a:rPr lang="en-US" altLang="ko-KR" sz="2400" dirty="0"/>
              <a:t>, </a:t>
            </a:r>
            <a:r>
              <a:rPr lang="ko-KR" altLang="en-US" sz="2400" dirty="0"/>
              <a:t>관리</a:t>
            </a:r>
            <a:r>
              <a:rPr lang="en-US" altLang="ko-KR" sz="2400" dirty="0"/>
              <a:t>, </a:t>
            </a:r>
            <a:r>
              <a:rPr lang="ko-KR" altLang="en-US" sz="2400" dirty="0"/>
              <a:t>저장을 의미한다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27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8682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74992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- 4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48511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- 5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탐색을 종료하고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저장한다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05305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- 6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  COUNT</a:t>
            </a:r>
            <a:r>
              <a:rPr lang="ko-KR" altLang="en-US" sz="1400" dirty="0" smtClean="0"/>
              <a:t>값을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초기화한다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0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단지 번호 붙이기</a:t>
            </a:r>
            <a:endParaRPr lang="ko-KR" alt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DFS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89173"/>
              </p:ext>
            </p:extLst>
          </p:nvPr>
        </p:nvGraphicFramePr>
        <p:xfrm>
          <a:off x="900033" y="2492896"/>
          <a:ext cx="3023895" cy="3023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85"/>
                <a:gridCol w="431985"/>
                <a:gridCol w="431985"/>
                <a:gridCol w="431985"/>
                <a:gridCol w="431985"/>
                <a:gridCol w="431985"/>
                <a:gridCol w="431985"/>
              </a:tblGrid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  <a:tr h="43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9824" marR="69824" marT="34912" marB="3491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marL="69824" marR="69824" marT="34912" marB="3491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63688" y="55892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6990" y="1556792"/>
            <a:ext cx="285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MAP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지도 정보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/>
              <a:t> - 2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COUNT</a:t>
            </a:r>
            <a:r>
              <a:rPr lang="en-US" altLang="ko-KR" sz="1400" dirty="0" smtClean="0"/>
              <a:t> - 7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772816"/>
            <a:ext cx="504056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행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행부터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</a:t>
            </a:r>
            <a:r>
              <a:rPr lang="ko-KR" altLang="en-US" sz="1400" dirty="0" smtClean="0"/>
              <a:t>열 고정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첫 번째 열부터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1)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현재 위치가 단지로 체크가 </a:t>
            </a:r>
            <a:r>
              <a:rPr lang="ko-KR" altLang="en-US" sz="1400" b="1" dirty="0">
                <a:solidFill>
                  <a:srgbClr val="C00000"/>
                </a:solidFill>
              </a:rPr>
              <a:t>안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된 아파트인가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맞을 경우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MAP[x][y] = N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COUNT = COUNT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1-1)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상하좌우 순으로 단지 외 아파트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탐색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있는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그 위치로 이동 후 </a:t>
            </a:r>
            <a:r>
              <a:rPr lang="en-US" altLang="ko-KR" sz="1400" dirty="0" smtClean="0">
                <a:solidFill>
                  <a:srgbClr val="C00000"/>
                </a:solidFill>
              </a:rPr>
              <a:t>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부터 다시 진행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</a:t>
            </a:r>
            <a:r>
              <a:rPr lang="ko-KR" altLang="en-US" sz="1400" dirty="0" smtClean="0">
                <a:solidFill>
                  <a:srgbClr val="0070C0"/>
                </a:solidFill>
              </a:rPr>
              <a:t>없는 경우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직전 위치가 있는가</a:t>
            </a:r>
            <a:r>
              <a:rPr lang="en-US" altLang="ko-KR" sz="14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있는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직전 위치로 돌아가 </a:t>
            </a:r>
            <a:r>
              <a:rPr lang="en-US" altLang="ko-KR" sz="1400" dirty="0" smtClean="0">
                <a:solidFill>
                  <a:srgbClr val="0070C0"/>
                </a:solidFill>
              </a:rPr>
              <a:t>1-1)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마저 수행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없는 경우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</a:t>
            </a:r>
            <a:r>
              <a:rPr lang="ko-KR" altLang="en-US" sz="1400" dirty="0" smtClean="0"/>
              <a:t>아파트 단지번호 </a:t>
            </a:r>
            <a:r>
              <a:rPr lang="en-US" altLang="ko-KR" sz="1400" dirty="0" smtClean="0"/>
              <a:t>N + 1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            COUNT</a:t>
            </a:r>
            <a:r>
              <a:rPr lang="ko-KR" altLang="en-US" sz="1400" dirty="0" smtClean="0"/>
              <a:t>값을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초기화한다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아닐 경우 넘어감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다음 열로 이동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마지막 열인 경우 다음 행으로 이동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664260" y="2619789"/>
            <a:ext cx="0" cy="34246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021300" y="3742910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21300" y="361052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664260" y="6044411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021300" y="4258592"/>
            <a:ext cx="12376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64260" y="2708920"/>
            <a:ext cx="1237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47664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47664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8623" y="3573016"/>
            <a:ext cx="17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8338" y="3284984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988338" y="2852936"/>
            <a:ext cx="0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1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열의 장기판에서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말은 왼쪽 그림처럼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방향으로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움직일 수 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처음 위치와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졸의 처음 위치가 주어진다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말이 졸을 잡기 위한 최소한의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횟수를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95039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팔각형 29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0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팔각형 38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59" name="TextBox 58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3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13504"/>
              </p:ext>
            </p:extLst>
          </p:nvPr>
        </p:nvGraphicFramePr>
        <p:xfrm>
          <a:off x="755576" y="1988840"/>
          <a:ext cx="4032000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  <a:gridCol w="504000"/>
              </a:tblGrid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555776" y="2780929"/>
            <a:ext cx="432048" cy="432048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말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2267744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763688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763688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2267744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861281" y="3212977"/>
            <a:ext cx="414575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1"/>
          </p:cNvCxnSpPr>
          <p:nvPr/>
        </p:nvCxnSpPr>
        <p:spPr>
          <a:xfrm>
            <a:off x="2987824" y="3086434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987824" y="2492897"/>
            <a:ext cx="792088" cy="41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861281" y="1988842"/>
            <a:ext cx="414575" cy="792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4107671" y="2321858"/>
            <a:ext cx="324605" cy="32460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3013958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참 거짓 값을 가지는 장기판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CHECK</a:t>
            </a:r>
          </a:p>
          <a:p>
            <a:pPr algn="ctr"/>
            <a:r>
              <a:rPr lang="ko-KR" altLang="en-US" dirty="0" smtClean="0"/>
              <a:t>→말이 이동했던 위치를 체크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말의 위치 </a:t>
            </a:r>
            <a:r>
              <a:rPr lang="en-US" altLang="ko-KR" dirty="0" smtClean="0"/>
              <a:t>– ( X1 , Y1 )</a:t>
            </a:r>
          </a:p>
          <a:p>
            <a:pPr algn="ctr"/>
            <a:r>
              <a:rPr lang="ko-KR" altLang="en-US" dirty="0" smtClean="0"/>
              <a:t>졸의 위치 </a:t>
            </a:r>
            <a:r>
              <a:rPr lang="en-US" altLang="ko-KR" dirty="0" smtClean="0"/>
              <a:t>– ( X2 , Y2 )</a:t>
            </a:r>
          </a:p>
          <a:p>
            <a:pPr algn="ctr"/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38666" y="1643597"/>
            <a:ext cx="4502896" cy="4508847"/>
            <a:chOff x="438666" y="1643597"/>
            <a:chExt cx="4502896" cy="4508847"/>
          </a:xfrm>
        </p:grpSpPr>
        <p:sp>
          <p:nvSpPr>
            <p:cNvPr id="43" name="TextBox 42"/>
            <p:cNvSpPr txBox="1"/>
            <p:nvPr/>
          </p:nvSpPr>
          <p:spPr>
            <a:xfrm>
              <a:off x="602934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561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4911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8967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23023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7079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31135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1196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44008" y="1643597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8666" y="1821556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8666" y="230812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8666" y="282091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3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38666" y="332496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4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8666" y="382902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8666" y="4301722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6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8666" y="4805778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7</a:t>
              </a:r>
              <a:endParaRPr lang="ko-KR" alt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666" y="5309834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8</a:t>
              </a:r>
              <a:endParaRPr lang="ko-KR" alt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8666" y="5813890"/>
              <a:ext cx="29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4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04796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ko-KR" altLang="en-US" sz="1600" dirty="0" smtClean="0"/>
              <a:t>말의 이동 횟수 </a:t>
            </a:r>
            <a:r>
              <a:rPr lang="en-US" altLang="ko-KR" sz="1600" dirty="0" smtClean="0"/>
              <a:t>- COUNT</a:t>
            </a:r>
          </a:p>
          <a:p>
            <a:pPr algn="ctr"/>
            <a:r>
              <a:rPr lang="ko-KR" altLang="en-US" sz="1600" dirty="0" smtClean="0"/>
              <a:t>말의 위치 </a:t>
            </a:r>
            <a:r>
              <a:rPr lang="en-US" altLang="ko-KR" sz="1600" dirty="0" smtClean="0"/>
              <a:t>– ( X1 , Y1 )</a:t>
            </a:r>
          </a:p>
          <a:p>
            <a:pPr algn="ctr"/>
            <a:r>
              <a:rPr lang="ko-KR" altLang="en-US" sz="1600" dirty="0" smtClean="0"/>
              <a:t>졸의 위치 </a:t>
            </a:r>
            <a:r>
              <a:rPr lang="en-US" altLang="ko-KR" sz="1600" dirty="0" smtClean="0"/>
              <a:t>– ( X2 , Y2 )</a:t>
            </a:r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755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5684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2091147" y="3617646"/>
            <a:ext cx="319235" cy="319235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9" name="직선 화살표 연결선 8"/>
          <p:cNvCxnSpPr>
            <a:stCxn id="6" idx="6"/>
          </p:cNvCxnSpPr>
          <p:nvPr/>
        </p:nvCxnSpPr>
        <p:spPr>
          <a:xfrm flipH="1" flipV="1">
            <a:off x="1907704" y="3068960"/>
            <a:ext cx="276944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5"/>
          </p:cNvCxnSpPr>
          <p:nvPr/>
        </p:nvCxnSpPr>
        <p:spPr>
          <a:xfrm flipH="1" flipV="1">
            <a:off x="1547664" y="3463975"/>
            <a:ext cx="543483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4"/>
          </p:cNvCxnSpPr>
          <p:nvPr/>
        </p:nvCxnSpPr>
        <p:spPr>
          <a:xfrm flipH="1">
            <a:off x="1547664" y="3843380"/>
            <a:ext cx="543483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H="1">
            <a:off x="1907704" y="3936881"/>
            <a:ext cx="276944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</p:cNvCxnSpPr>
          <p:nvPr/>
        </p:nvCxnSpPr>
        <p:spPr>
          <a:xfrm>
            <a:off x="2316881" y="3936881"/>
            <a:ext cx="247173" cy="572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410989" y="3843380"/>
            <a:ext cx="555977" cy="233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0"/>
          </p:cNvCxnSpPr>
          <p:nvPr/>
        </p:nvCxnSpPr>
        <p:spPr>
          <a:xfrm flipV="1">
            <a:off x="2410382" y="3463975"/>
            <a:ext cx="556584" cy="247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7"/>
          </p:cNvCxnSpPr>
          <p:nvPr/>
        </p:nvCxnSpPr>
        <p:spPr>
          <a:xfrm flipV="1">
            <a:off x="2316881" y="3068960"/>
            <a:ext cx="247173" cy="5486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- 0</a:t>
            </a:r>
          </a:p>
          <a:p>
            <a:pPr algn="ctr"/>
            <a:r>
              <a:rPr lang="en-US" altLang="ko-KR" sz="1600" dirty="0" smtClean="0"/>
              <a:t>( 3 , 5 )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79" name="꺾인 연결선 7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768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95683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1" name="팔각형 30"/>
          <p:cNvSpPr/>
          <p:nvPr/>
        </p:nvSpPr>
        <p:spPr>
          <a:xfrm>
            <a:off x="1715232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자료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선형 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378904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비선형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3421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" name="팔각형 5"/>
          <p:cNvSpPr/>
          <p:nvPr/>
        </p:nvSpPr>
        <p:spPr>
          <a:xfrm>
            <a:off x="1341916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( 1 , 4 )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84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73462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27" name="팔각형 26"/>
          <p:cNvSpPr/>
          <p:nvPr/>
        </p:nvSpPr>
        <p:spPr>
          <a:xfrm>
            <a:off x="3238352" y="3294590"/>
            <a:ext cx="239847" cy="239847"/>
          </a:xfrm>
          <a:prstGeom prst="oct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졸</a:t>
            </a:r>
            <a:endParaRPr lang="ko-KR" altLang="en-US" sz="1400" b="1" dirty="0"/>
          </a:p>
        </p:txBody>
      </p:sp>
      <p:sp>
        <p:nvSpPr>
          <p:cNvPr id="21" name="팔각형 20"/>
          <p:cNvSpPr/>
          <p:nvPr/>
        </p:nvSpPr>
        <p:spPr>
          <a:xfrm>
            <a:off x="1341916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팔각형 22"/>
          <p:cNvSpPr/>
          <p:nvPr/>
        </p:nvSpPr>
        <p:spPr>
          <a:xfrm>
            <a:off x="1715233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팔각형 25"/>
          <p:cNvSpPr/>
          <p:nvPr/>
        </p:nvSpPr>
        <p:spPr>
          <a:xfrm>
            <a:off x="2452565" y="437140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팔각형 28"/>
          <p:cNvSpPr/>
          <p:nvPr/>
        </p:nvSpPr>
        <p:spPr>
          <a:xfrm>
            <a:off x="2826279" y="3999380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팔각형 29"/>
          <p:cNvSpPr/>
          <p:nvPr/>
        </p:nvSpPr>
        <p:spPr>
          <a:xfrm>
            <a:off x="2826279" y="3254895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팔각형 31"/>
          <p:cNvSpPr/>
          <p:nvPr/>
        </p:nvSpPr>
        <p:spPr>
          <a:xfrm>
            <a:off x="2452565" y="2881139"/>
            <a:ext cx="319235" cy="319235"/>
          </a:xfrm>
          <a:prstGeom prst="oc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꺾인 연결선 38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( 2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  <p:sp>
        <p:nvSpPr>
          <p:cNvPr id="3" name="곱셈 기호 2"/>
          <p:cNvSpPr/>
          <p:nvPr/>
        </p:nvSpPr>
        <p:spPr>
          <a:xfrm>
            <a:off x="2103476" y="3633205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732485" y="2908082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팔각형 21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8" name="곱셈 기호 27"/>
          <p:cNvSpPr/>
          <p:nvPr/>
        </p:nvSpPr>
        <p:spPr>
          <a:xfrm>
            <a:off x="1360233" y="3269907"/>
            <a:ext cx="282599" cy="28259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팔각형 4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7" name="팔각형 46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8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장</a:t>
            </a:r>
            <a:r>
              <a:rPr lang="ko-KR" altLang="en-US" sz="4000" dirty="0"/>
              <a:t>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풀이 </a:t>
            </a:r>
            <a:r>
              <a:rPr lang="en-US" altLang="ko-KR" dirty="0" smtClean="0"/>
              <a:t>- </a:t>
            </a:r>
            <a:r>
              <a:rPr lang="en-US" altLang="ko-KR" dirty="0"/>
              <a:t>B</a:t>
            </a:r>
            <a:r>
              <a:rPr lang="en-US" altLang="ko-KR" dirty="0" smtClean="0"/>
              <a:t>FS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87308"/>
              </p:ext>
            </p:extLst>
          </p:nvPr>
        </p:nvGraphicFramePr>
        <p:xfrm>
          <a:off x="755576" y="3041640"/>
          <a:ext cx="2979200" cy="297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  <a:gridCol w="372400"/>
              </a:tblGrid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</a:tr>
              <a:tr h="37240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 marL="67564" marR="67564" marT="33782" marB="3378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67564" marR="67564" marT="33782" marB="33782"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848712" y="1977396"/>
            <a:ext cx="3096344" cy="609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/>
              <a:t>1) Queue</a:t>
            </a:r>
            <a:r>
              <a:rPr lang="ko-KR" altLang="en-US" sz="1400" dirty="0" smtClean="0"/>
              <a:t>에서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가장 먼저 들어온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말의 위치와 이동 횟수를 받아온다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8" name="꺾인 연결선 67"/>
          <p:cNvCxnSpPr/>
          <p:nvPr/>
        </p:nvCxnSpPr>
        <p:spPr>
          <a:xfrm rot="5400000" flipH="1">
            <a:off x="4217688" y="4167077"/>
            <a:ext cx="4352044" cy="6350"/>
          </a:xfrm>
          <a:prstGeom prst="bentConnector5">
            <a:avLst>
              <a:gd name="adj1" fmla="val -6046"/>
              <a:gd name="adj2" fmla="val -39972945"/>
              <a:gd name="adj3" fmla="val 10938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2"/>
          </p:cNvCxnSpPr>
          <p:nvPr/>
        </p:nvCxnSpPr>
        <p:spPr>
          <a:xfrm>
            <a:off x="6396884" y="2586794"/>
            <a:ext cx="1" cy="4539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팔각형 32"/>
          <p:cNvSpPr/>
          <p:nvPr/>
        </p:nvSpPr>
        <p:spPr>
          <a:xfrm>
            <a:off x="971600" y="325486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4" name="팔각형 33"/>
          <p:cNvSpPr/>
          <p:nvPr/>
        </p:nvSpPr>
        <p:spPr>
          <a:xfrm>
            <a:off x="134191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5" name="팔각형 34"/>
          <p:cNvSpPr/>
          <p:nvPr/>
        </p:nvSpPr>
        <p:spPr>
          <a:xfrm>
            <a:off x="2091146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6" name="팔각형 35"/>
          <p:cNvSpPr/>
          <p:nvPr/>
        </p:nvSpPr>
        <p:spPr>
          <a:xfrm>
            <a:off x="2452565" y="3256303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5" name="팔각형 24"/>
          <p:cNvSpPr/>
          <p:nvPr/>
        </p:nvSpPr>
        <p:spPr>
          <a:xfrm>
            <a:off x="594308" y="36273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7" name="팔각형 36"/>
          <p:cNvSpPr/>
          <p:nvPr/>
        </p:nvSpPr>
        <p:spPr>
          <a:xfrm>
            <a:off x="971600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8" name="팔각형 37"/>
          <p:cNvSpPr/>
          <p:nvPr/>
        </p:nvSpPr>
        <p:spPr>
          <a:xfrm>
            <a:off x="1715232" y="4004419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9" name="팔각형 38"/>
          <p:cNvSpPr/>
          <p:nvPr/>
        </p:nvSpPr>
        <p:spPr>
          <a:xfrm>
            <a:off x="2091146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0" name="팔각형 39"/>
          <p:cNvSpPr/>
          <p:nvPr/>
        </p:nvSpPr>
        <p:spPr>
          <a:xfrm>
            <a:off x="594308" y="288113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1" name="팔각형 40"/>
          <p:cNvSpPr/>
          <p:nvPr/>
        </p:nvSpPr>
        <p:spPr>
          <a:xfrm>
            <a:off x="1715231" y="3254868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2" name="팔각형 41"/>
          <p:cNvSpPr/>
          <p:nvPr/>
        </p:nvSpPr>
        <p:spPr>
          <a:xfrm>
            <a:off x="1715231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3" name="팔각형 42"/>
          <p:cNvSpPr/>
          <p:nvPr/>
        </p:nvSpPr>
        <p:spPr>
          <a:xfrm>
            <a:off x="971599" y="474239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팔각형 43"/>
          <p:cNvSpPr/>
          <p:nvPr/>
        </p:nvSpPr>
        <p:spPr>
          <a:xfrm>
            <a:off x="594307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5" name="팔각형 44"/>
          <p:cNvSpPr/>
          <p:nvPr/>
        </p:nvSpPr>
        <p:spPr>
          <a:xfrm>
            <a:off x="2091145" y="4370786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6" name="팔각형 45"/>
          <p:cNvSpPr/>
          <p:nvPr/>
        </p:nvSpPr>
        <p:spPr>
          <a:xfrm>
            <a:off x="2826278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8" name="팔각형 47"/>
          <p:cNvSpPr/>
          <p:nvPr/>
        </p:nvSpPr>
        <p:spPr>
          <a:xfrm>
            <a:off x="3198657" y="325486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9" name="팔각형 48"/>
          <p:cNvSpPr/>
          <p:nvPr/>
        </p:nvSpPr>
        <p:spPr>
          <a:xfrm>
            <a:off x="2452565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0" name="팔각형 49"/>
          <p:cNvSpPr/>
          <p:nvPr/>
        </p:nvSpPr>
        <p:spPr>
          <a:xfrm>
            <a:off x="3198656" y="3993970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1" name="팔각형 50"/>
          <p:cNvSpPr/>
          <p:nvPr/>
        </p:nvSpPr>
        <p:spPr>
          <a:xfrm>
            <a:off x="3578274" y="362300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2" name="팔각형 51"/>
          <p:cNvSpPr/>
          <p:nvPr/>
        </p:nvSpPr>
        <p:spPr>
          <a:xfrm>
            <a:off x="3578274" y="288113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3" name="팔각형 52"/>
          <p:cNvSpPr/>
          <p:nvPr/>
        </p:nvSpPr>
        <p:spPr>
          <a:xfrm>
            <a:off x="3578274" y="437078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4" name="팔각형 53"/>
          <p:cNvSpPr/>
          <p:nvPr/>
        </p:nvSpPr>
        <p:spPr>
          <a:xfrm>
            <a:off x="3198655" y="4742395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5" name="팔각형 54"/>
          <p:cNvSpPr/>
          <p:nvPr/>
        </p:nvSpPr>
        <p:spPr>
          <a:xfrm>
            <a:off x="2452564" y="4742394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6" name="팔각형 55"/>
          <p:cNvSpPr/>
          <p:nvPr/>
        </p:nvSpPr>
        <p:spPr>
          <a:xfrm>
            <a:off x="1341915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7" name="팔각형 56"/>
          <p:cNvSpPr/>
          <p:nvPr/>
        </p:nvSpPr>
        <p:spPr>
          <a:xfrm>
            <a:off x="2091146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8" name="팔각형 57"/>
          <p:cNvSpPr/>
          <p:nvPr/>
        </p:nvSpPr>
        <p:spPr>
          <a:xfrm>
            <a:off x="2826278" y="5113387"/>
            <a:ext cx="319235" cy="319235"/>
          </a:xfrm>
          <a:prstGeom prst="oct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14560" y="172421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 </a:t>
            </a:r>
            <a:r>
              <a:rPr lang="en-US" altLang="ko-KR" sz="1600" dirty="0" smtClean="0"/>
              <a:t>CHECK</a:t>
            </a:r>
          </a:p>
          <a:p>
            <a:pPr algn="ctr"/>
            <a:r>
              <a:rPr lang="en-US" altLang="ko-KR" sz="1600" dirty="0" smtClean="0"/>
              <a:t>COUNT - 1</a:t>
            </a:r>
          </a:p>
          <a:p>
            <a:pPr algn="ctr"/>
            <a:r>
              <a:rPr lang="en-US" altLang="ko-KR" sz="1600" dirty="0" smtClean="0"/>
              <a:t>( 5 , 3 ) – </a:t>
            </a:r>
            <a:r>
              <a:rPr lang="ko-KR" altLang="en-US" sz="1600" dirty="0" smtClean="0"/>
              <a:t>말 위치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( 2 , 8 ) – </a:t>
            </a:r>
            <a:r>
              <a:rPr lang="ko-KR" altLang="en-US" sz="1600" dirty="0" smtClean="0"/>
              <a:t>졸 위치</a:t>
            </a:r>
            <a:endParaRPr lang="en-US" altLang="ko-KR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082809" y="3040754"/>
            <a:ext cx="4628151" cy="3305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2)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받아온 위치의 값이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true(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이미 이동한 위치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인가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solidFill>
                  <a:srgbClr val="C00000"/>
                </a:solidFill>
              </a:rPr>
              <a:t>    맞는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아닌 경우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받아온 위치가 졸의 위치인가</a:t>
            </a:r>
            <a:r>
              <a:rPr lang="en-US" altLang="ko-KR" sz="1200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맞는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      COUNT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아닌 경우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현재위치의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CHECK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값을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r>
              <a:rPr lang="ko-KR" altLang="en-US" sz="1200" dirty="0" smtClean="0"/>
              <a:t>로 바꿔주고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이동 횟수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+1</a:t>
            </a:r>
            <a:r>
              <a:rPr lang="ko-KR" altLang="en-US" sz="1200" dirty="0" smtClean="0"/>
              <a:t>을 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</a:rPr>
              <a:t> 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모든 이동 가능한 위치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(X1, Y1)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와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0070C0"/>
                </a:solidFill>
              </a:rPr>
              <a:t>             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COUNT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Queue</a:t>
            </a:r>
            <a:r>
              <a:rPr lang="ko-KR" altLang="en-US" sz="1200" dirty="0" smtClean="0"/>
              <a:t>에 넣어준다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 smtClean="0"/>
              <a:t>                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장기판 바깥으로 나가는 경우 넣어주지 않는다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443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991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Node.js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941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2348880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웹 브라우저를 제어</a:t>
            </a:r>
            <a:endParaRPr lang="en-US" altLang="ko-KR" dirty="0" smtClean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2460457" y="3789040"/>
            <a:ext cx="4223086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dirty="0" smtClean="0"/>
              <a:t>웹 페이지를 제어</a:t>
            </a:r>
            <a:endParaRPr lang="en-US" altLang="ko-KR" dirty="0" smtClean="0"/>
          </a:p>
        </p:txBody>
      </p:sp>
      <p:sp>
        <p:nvSpPr>
          <p:cNvPr id="10" name="아래쪽 화살표 9"/>
          <p:cNvSpPr/>
          <p:nvPr/>
        </p:nvSpPr>
        <p:spPr>
          <a:xfrm>
            <a:off x="4391980" y="306165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460457" y="1844824"/>
            <a:ext cx="4223086" cy="67667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기존의 웹 페이지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231978" y="2708920"/>
            <a:ext cx="2701020" cy="348518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1519884" y="3013783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HTML</a:t>
            </a:r>
            <a:endParaRPr lang="ko-KR" altLang="en-US" sz="2800" dirty="0"/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1519884" y="3877879"/>
            <a:ext cx="1251916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CSS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538372" y="3429000"/>
            <a:ext cx="2088232" cy="792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IMG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8372" y="301378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 World!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A</a:t>
            </a:r>
            <a:endParaRPr lang="ko-KR" altLang="en-US" sz="5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538372" y="4437112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38372" y="4581128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38372" y="4725144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38372" y="4869160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538372" y="5591193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38372" y="5735209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38372" y="5879225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37759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37759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37759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37759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40777" y="5013176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40777" y="51686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40777" y="5301208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40777" y="5445224"/>
            <a:ext cx="6778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B</a:t>
            </a:r>
            <a:endParaRPr lang="ko-KR" altLang="en-US" sz="5400" dirty="0"/>
          </a:p>
        </p:txBody>
      </p:sp>
      <p:sp>
        <p:nvSpPr>
          <p:cNvPr id="34" name="내용 개체 틀 6"/>
          <p:cNvSpPr txBox="1">
            <a:spLocks/>
          </p:cNvSpPr>
          <p:nvPr/>
        </p:nvSpPr>
        <p:spPr>
          <a:xfrm>
            <a:off x="6588224" y="2918832"/>
            <a:ext cx="1800200" cy="55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2800" dirty="0" smtClean="0"/>
              <a:t>JavaScript</a:t>
            </a:r>
            <a:endParaRPr lang="ko-KR" altLang="en-US" sz="2800" dirty="0"/>
          </a:p>
        </p:txBody>
      </p:sp>
      <p:sp>
        <p:nvSpPr>
          <p:cNvPr id="36" name="아래쪽 화살표 35"/>
          <p:cNvSpPr/>
          <p:nvPr/>
        </p:nvSpPr>
        <p:spPr>
          <a:xfrm rot="2732546">
            <a:off x="6270202" y="3352783"/>
            <a:ext cx="218173" cy="440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216531" y="4714341"/>
            <a:ext cx="7319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/>
              <a:t>C</a:t>
            </a:r>
            <a:endParaRPr lang="ko-KR" altLang="en-US" sz="5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84168" y="4991340"/>
            <a:ext cx="25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반응에 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33" grpId="1"/>
      <p:bldP spid="34" grpId="0"/>
      <p:bldP spid="36" grpId="0" animBg="1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504" y="3138537"/>
            <a:ext cx="2962672" cy="86895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15616" y="2060848"/>
            <a:ext cx="4032448" cy="302433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2769" y="2104084"/>
            <a:ext cx="3958142" cy="132748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52769" y="2258518"/>
            <a:ext cx="3958142" cy="146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79175" y="2151612"/>
            <a:ext cx="36000" cy="36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59632" y="2151612"/>
            <a:ext cx="36000" cy="36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01534" y="215161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27458" y="2513148"/>
            <a:ext cx="3653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+</a:t>
            </a:r>
          </a:p>
          <a:p>
            <a:pPr algn="ctr"/>
            <a:r>
              <a:rPr lang="en-US" altLang="ko-KR" sz="3200" dirty="0" smtClean="0"/>
              <a:t>Chrome V8</a:t>
            </a:r>
          </a:p>
          <a:p>
            <a:pPr algn="ctr"/>
            <a:r>
              <a:rPr lang="en-US" altLang="ko-KR" sz="3200" dirty="0" smtClean="0"/>
              <a:t>JavaScript Engine</a:t>
            </a:r>
            <a:endParaRPr lang="ko-KR" altLang="en-US" sz="32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5672370" y="4650705"/>
            <a:ext cx="2962672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Node.js</a:t>
            </a:r>
            <a:endParaRPr lang="ko-KR" altLang="en-US" sz="4000" dirty="0"/>
          </a:p>
        </p:txBody>
      </p:sp>
      <p:sp>
        <p:nvSpPr>
          <p:cNvPr id="32" name="아래쪽 화살표 31"/>
          <p:cNvSpPr/>
          <p:nvPr/>
        </p:nvSpPr>
        <p:spPr>
          <a:xfrm>
            <a:off x="6974142" y="4221088"/>
            <a:ext cx="360040" cy="5016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44098 -0.209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1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41" grpId="0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57200" y="1772816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웹 브라우저에서 벗어나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자바스크립트 문법으로</a:t>
            </a:r>
            <a:endParaRPr lang="en-US" altLang="ko-KR" sz="2800" dirty="0" smtClean="0"/>
          </a:p>
          <a:p>
            <a:r>
              <a:rPr lang="ko-KR" altLang="en-US" sz="2800" dirty="0" smtClean="0"/>
              <a:t>프로그램을 만들 수 있게 됨</a:t>
            </a:r>
            <a:endParaRPr lang="ko-KR" altLang="en-US" sz="2800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60457" y="4653136"/>
            <a:ext cx="4223086" cy="63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서버를 만들 수 있게 됨</a:t>
            </a:r>
            <a:endParaRPr lang="ko-KR" altLang="en-US" sz="2800" dirty="0"/>
          </a:p>
        </p:txBody>
      </p:sp>
      <p:sp>
        <p:nvSpPr>
          <p:cNvPr id="4" name="아래쪽 화살표 3"/>
          <p:cNvSpPr/>
          <p:nvPr/>
        </p:nvSpPr>
        <p:spPr>
          <a:xfrm>
            <a:off x="4283968" y="3895552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99789" y="3671580"/>
            <a:ext cx="2448489" cy="71814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JavaScript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57732" y="2780928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4631" y="2818284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4631" y="2947991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31408" y="2857416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11865" y="2857416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53767" y="2857416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99789" y="1916832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Client</a:t>
            </a:r>
            <a:endParaRPr lang="ko-KR" altLang="en-US" sz="4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084060" y="2400776"/>
            <a:ext cx="2016224" cy="344438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67927" y="1682629"/>
            <a:ext cx="2448489" cy="7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/>
              <a:t>Server</a:t>
            </a:r>
            <a:endParaRPr lang="ko-KR" altLang="en-US" sz="4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372091" y="2729370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72091" y="2955138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2091" y="3185619"/>
            <a:ext cx="1440160" cy="136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091" y="3789040"/>
            <a:ext cx="144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PHP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RUBY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….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4533023" y="3645024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4533023" y="4039461"/>
            <a:ext cx="122413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0875" y="4135320"/>
            <a:ext cx="1742594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JavaScript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6011996"/>
            <a:ext cx="566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b="1" dirty="0"/>
              <a:t>한가지 언어로 </a:t>
            </a:r>
            <a:r>
              <a:rPr lang="ko-KR" altLang="en-US" b="1" dirty="0" smtClean="0"/>
              <a:t>전체 웹 서비스를 만들 수 있게 됨</a:t>
            </a:r>
            <a:endParaRPr lang="ko-KR" altLang="en-US" dirty="0"/>
          </a:p>
        </p:txBody>
      </p:sp>
      <p:sp>
        <p:nvSpPr>
          <p:cNvPr id="24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155679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/>
              <a:t>Non-blocking I/O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305456" y="2276872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비동기적 </a:t>
            </a:r>
            <a:r>
              <a:rPr lang="ko-KR" altLang="en-US" dirty="0"/>
              <a:t>입출력을 </a:t>
            </a:r>
            <a:r>
              <a:rPr lang="ko-KR" altLang="en-US" dirty="0" smtClean="0"/>
              <a:t>적용함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321297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</a:t>
            </a:r>
            <a:r>
              <a:rPr lang="ko-KR" altLang="en-US" sz="2800" dirty="0"/>
              <a:t>이벤트 기반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05456" y="3933056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이벤트를 수신하여 </a:t>
            </a:r>
            <a:r>
              <a:rPr lang="ko-KR" altLang="en-US" dirty="0" smtClean="0"/>
              <a:t>처</a:t>
            </a:r>
            <a:r>
              <a:rPr lang="ko-KR" altLang="en-US" dirty="0"/>
              <a:t>리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616" y="4869160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/>
              <a:t>모듈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5456" y="5589240"/>
            <a:ext cx="66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기능별로 모듈처럼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27584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3968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3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2348880"/>
            <a:ext cx="1152128" cy="86409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3"/>
            <a:endCxn id="12" idx="1"/>
          </p:cNvCxnSpPr>
          <p:nvPr/>
        </p:nvCxnSpPr>
        <p:spPr>
          <a:xfrm>
            <a:off x="1979712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7904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36096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64288" y="2780928"/>
            <a:ext cx="576064" cy="0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352" y="209950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…</a:t>
            </a:r>
            <a:endParaRPr lang="ko-KR" altLang="en-US" sz="5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25842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2660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1497" y="2420222"/>
            <a:ext cx="5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6975" y="4005064"/>
            <a:ext cx="249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앞 뒤로 </a:t>
            </a:r>
            <a:r>
              <a:rPr lang="en-US" altLang="ko-KR" sz="2400" dirty="0" smtClean="0"/>
              <a:t>1:1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4564" y="4797152"/>
            <a:ext cx="3316731" cy="88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순서를 매길 수 있어요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= </a:t>
            </a:r>
            <a:r>
              <a:rPr lang="ko-KR" altLang="en-US" sz="2400" dirty="0" smtClean="0"/>
              <a:t>순차 자료 구조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83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52416" y="2060848"/>
            <a:ext cx="3839169" cy="709714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Express Module</a:t>
            </a:r>
            <a:endParaRPr lang="ko-KR" altLang="en-US" sz="32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171338" y="2770562"/>
            <a:ext cx="6801324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Node.js</a:t>
            </a:r>
            <a:r>
              <a:rPr lang="ko-KR" altLang="en-US" sz="1800" dirty="0" smtClean="0"/>
              <a:t>의 </a:t>
            </a:r>
            <a:endParaRPr lang="en-US" altLang="ko-KR" sz="1800" dirty="0" smtClean="0"/>
          </a:p>
          <a:p>
            <a:r>
              <a:rPr lang="ko-KR" altLang="en-US" sz="1800" dirty="0" smtClean="0"/>
              <a:t>웹 서버 구축 프레임워크</a:t>
            </a:r>
            <a:endParaRPr lang="ko-KR" altLang="en-US" sz="1800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2460457" y="3645024"/>
            <a:ext cx="4223086" cy="70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/>
              <a:t>ejs</a:t>
            </a:r>
            <a:endParaRPr lang="en-US" altLang="ko-KR" sz="3200" dirty="0" smtClean="0"/>
          </a:p>
        </p:txBody>
      </p:sp>
      <p:sp>
        <p:nvSpPr>
          <p:cNvPr id="11" name="제목 3"/>
          <p:cNvSpPr txBox="1">
            <a:spLocks/>
          </p:cNvSpPr>
          <p:nvPr/>
        </p:nvSpPr>
        <p:spPr>
          <a:xfrm>
            <a:off x="1171338" y="4304499"/>
            <a:ext cx="6801324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 smtClean="0"/>
              <a:t>html </a:t>
            </a:r>
            <a:r>
              <a:rPr lang="ko-KR" altLang="en-US" sz="1800" dirty="0" smtClean="0"/>
              <a:t>문법의 </a:t>
            </a:r>
            <a:r>
              <a:rPr lang="en-US" altLang="ko-KR" sz="1800" dirty="0" err="1" smtClean="0"/>
              <a:t>ejs</a:t>
            </a:r>
            <a:r>
              <a:rPr lang="ko-KR" altLang="en-US" sz="1800" dirty="0" smtClean="0"/>
              <a:t> 템플릿파</a:t>
            </a:r>
            <a:r>
              <a:rPr lang="ko-KR" altLang="en-US" sz="1800" dirty="0"/>
              <a:t>일</a:t>
            </a:r>
            <a:r>
              <a:rPr lang="ko-KR" altLang="en-US" sz="1800" dirty="0" smtClean="0"/>
              <a:t>에 서버 측 자바 </a:t>
            </a:r>
            <a:r>
              <a:rPr lang="ko-KR" altLang="en-US" sz="1800" dirty="0" err="1" smtClean="0"/>
              <a:t>스크립트문을</a:t>
            </a:r>
            <a:r>
              <a:rPr lang="ko-KR" altLang="en-US" sz="1800" dirty="0" smtClean="0"/>
              <a:t> 실행시킨 후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형식으로 변환시켜줌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9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웹 서버 구축</a:t>
            </a:r>
            <a:endParaRPr lang="ko-KR" altLang="en-US" dirty="0"/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171338" y="1528796"/>
            <a:ext cx="6801324" cy="604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웹 </a:t>
            </a:r>
            <a:r>
              <a:rPr lang="ko-KR" altLang="en-US" sz="2000" dirty="0" smtClean="0"/>
              <a:t>서버 구조를 </a:t>
            </a:r>
            <a:r>
              <a:rPr lang="ko-KR" altLang="en-US" sz="2000" dirty="0" smtClean="0"/>
              <a:t>생성해줌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2" name="제목 3"/>
          <p:cNvSpPr txBox="1">
            <a:spLocks/>
          </p:cNvSpPr>
          <p:nvPr/>
        </p:nvSpPr>
        <p:spPr>
          <a:xfrm>
            <a:off x="1835695" y="2636912"/>
            <a:ext cx="770205" cy="453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T</a:t>
            </a:r>
            <a:r>
              <a:rPr lang="en-US" altLang="ko-KR" sz="2400" b="1" dirty="0" smtClean="0"/>
              <a:t>est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제목 3"/>
          <p:cNvSpPr txBox="1">
            <a:spLocks/>
          </p:cNvSpPr>
          <p:nvPr/>
        </p:nvSpPr>
        <p:spPr>
          <a:xfrm>
            <a:off x="2462077" y="3252358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public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4" name="제목 3"/>
          <p:cNvSpPr txBox="1">
            <a:spLocks/>
          </p:cNvSpPr>
          <p:nvPr/>
        </p:nvSpPr>
        <p:spPr>
          <a:xfrm>
            <a:off x="2462077" y="3890575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router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2462077" y="4432435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view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2220798" y="3090751"/>
            <a:ext cx="0" cy="2306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1"/>
          </p:cNvCxnSpPr>
          <p:nvPr/>
        </p:nvCxnSpPr>
        <p:spPr>
          <a:xfrm flipH="1">
            <a:off x="2220797" y="3439895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220797" y="4081472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220797" y="4619972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928051" y="3601554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928052" y="3758485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928051" y="4232374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28052" y="4389305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928051" y="4759308"/>
            <a:ext cx="1" cy="156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928052" y="4916239"/>
            <a:ext cx="2037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220797" y="5397026"/>
            <a:ext cx="241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"/>
          <p:cNvSpPr txBox="1">
            <a:spLocks/>
          </p:cNvSpPr>
          <p:nvPr/>
        </p:nvSpPr>
        <p:spPr>
          <a:xfrm>
            <a:off x="2462077" y="5209489"/>
            <a:ext cx="931949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app.js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0" name="제목 3"/>
          <p:cNvSpPr txBox="1">
            <a:spLocks/>
          </p:cNvSpPr>
          <p:nvPr/>
        </p:nvSpPr>
        <p:spPr>
          <a:xfrm>
            <a:off x="3203848" y="3570948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정적인 파일들의 저장경로</a:t>
            </a:r>
            <a:r>
              <a:rPr lang="en-US" altLang="ko-KR" sz="1600" dirty="0" smtClean="0"/>
              <a:t>(ex.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3203848" y="4201768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smtClean="0"/>
              <a:t>기능별로 모듈화해서 저장하는 경로</a:t>
            </a:r>
            <a:endParaRPr lang="en-US" altLang="ko-KR" sz="1600" dirty="0" smtClean="0"/>
          </a:p>
        </p:txBody>
      </p:sp>
      <p:sp>
        <p:nvSpPr>
          <p:cNvPr id="42" name="제목 3"/>
          <p:cNvSpPr txBox="1">
            <a:spLocks/>
          </p:cNvSpPr>
          <p:nvPr/>
        </p:nvSpPr>
        <p:spPr>
          <a:xfrm>
            <a:off x="3203848" y="4728702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/>
              <a:t>렌더링</a:t>
            </a:r>
            <a:r>
              <a:rPr lang="ko-KR" altLang="en-US" sz="1600" dirty="0" smtClean="0"/>
              <a:t> 될 웹 페이지 파일들의 저장경로</a:t>
            </a:r>
            <a:endParaRPr lang="en-US" altLang="ko-KR" sz="1600" dirty="0" smtClean="0"/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3203848" y="5209489"/>
            <a:ext cx="4248472" cy="37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/>
              <a:t>서버 시작 시 실행될 스크립트 파일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70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app.js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2708920"/>
            <a:ext cx="2714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7652" y="22768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먼저 필요한 모듈들을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3894187"/>
            <a:ext cx="3609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77652" y="346213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엔진을 </a:t>
            </a:r>
            <a:r>
              <a:rPr lang="en-US" altLang="ko-KR" dirty="0" err="1" smtClean="0"/>
              <a:t>ejs</a:t>
            </a:r>
            <a:r>
              <a:rPr lang="ko-KR" altLang="en-US" dirty="0" smtClean="0"/>
              <a:t>로 설정해줍니다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41763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서버의 환경 설정을 해주는 파일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77652" y="46531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기능별로 모듈화해서 </a:t>
            </a:r>
            <a:r>
              <a:rPr lang="ko-KR" altLang="en-US" dirty="0" err="1" smtClean="0"/>
              <a:t>라우터로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2" y="5090889"/>
            <a:ext cx="62960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87783" y="4653136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app.js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8124" y="1268760"/>
            <a:ext cx="3011244" cy="4752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3666" y="8400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 Server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09770" y="1845413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public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626" y="1844824"/>
            <a:ext cx="93610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3626" y="3248980"/>
            <a:ext cx="10441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87783" y="3104964"/>
            <a:ext cx="2683935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01758" y="3248980"/>
            <a:ext cx="1044116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2273823"/>
            <a:ext cx="3332602" cy="249945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459" y="2311179"/>
            <a:ext cx="3238804" cy="109709"/>
          </a:xfrm>
          <a:prstGeom prst="rect">
            <a:avLst/>
          </a:prstGeom>
          <a:solidFill>
            <a:srgbClr val="2F9EA5"/>
          </a:solidFill>
          <a:ln>
            <a:solidFill>
              <a:srgbClr val="2F9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459" y="2440886"/>
            <a:ext cx="3238804" cy="120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5236" y="2350311"/>
            <a:ext cx="29752" cy="29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65693" y="2350311"/>
            <a:ext cx="29752" cy="29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595" y="2350311"/>
            <a:ext cx="29752" cy="29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740352" y="4005064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Router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872395">
            <a:off x="3957800" y="4616980"/>
            <a:ext cx="1930591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879216">
            <a:off x="4025379" y="4053358"/>
            <a:ext cx="19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사용자가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mypage</a:t>
            </a:r>
            <a:r>
              <a:rPr lang="ko-KR" altLang="en-US" sz="1600" dirty="0" smtClean="0"/>
              <a:t>를 요청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557781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7031213">
            <a:off x="6168079" y="4226038"/>
            <a:ext cx="729659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 rot="879216">
            <a:off x="6401346" y="4244685"/>
            <a:ext cx="2091833" cy="5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요청을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라우터로</a:t>
            </a:r>
            <a:r>
              <a:rPr lang="ko-KR" altLang="en-US" sz="1600" dirty="0" smtClean="0"/>
              <a:t> 보냄</a:t>
            </a:r>
            <a:endParaRPr lang="ko-KR" altLang="en-US" sz="1600" dirty="0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6167069" y="2786863"/>
            <a:ext cx="766880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81712" y="2558222"/>
            <a:ext cx="1556064" cy="57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웹페이지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파일을 요청</a:t>
            </a:r>
            <a:endParaRPr lang="ko-KR" altLang="en-US" sz="1600" dirty="0"/>
          </a:p>
        </p:txBody>
      </p:sp>
      <p:sp>
        <p:nvSpPr>
          <p:cNvPr id="37" name="오른쪽 화살표 36"/>
          <p:cNvSpPr/>
          <p:nvPr/>
        </p:nvSpPr>
        <p:spPr>
          <a:xfrm>
            <a:off x="7070900" y="1951336"/>
            <a:ext cx="318824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451718" y="1314570"/>
            <a:ext cx="155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필요한 파일을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받아</a:t>
            </a:r>
            <a:r>
              <a:rPr lang="ko-KR" altLang="en-US" sz="1600" dirty="0"/>
              <a:t>옴</a:t>
            </a:r>
          </a:p>
        </p:txBody>
      </p:sp>
      <p:sp>
        <p:nvSpPr>
          <p:cNvPr id="39" name="오른쪽 화살표 38"/>
          <p:cNvSpPr/>
          <p:nvPr/>
        </p:nvSpPr>
        <p:spPr>
          <a:xfrm flipH="1">
            <a:off x="7070900" y="2170011"/>
            <a:ext cx="318824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5959811" y="2786863"/>
            <a:ext cx="766880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031213" flipH="1" flipV="1">
            <a:off x="5949137" y="4226038"/>
            <a:ext cx="729659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872395" flipH="1" flipV="1">
            <a:off x="3957800" y="4789273"/>
            <a:ext cx="1930591" cy="103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 rot="879216">
            <a:off x="3894959" y="4838033"/>
            <a:ext cx="19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페이지를 완성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시켜서 전송</a:t>
            </a:r>
            <a:endParaRPr lang="ko-KR" altLang="en-US" sz="16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780569" y="2780928"/>
            <a:ext cx="2927335" cy="1747548"/>
            <a:chOff x="780569" y="2780928"/>
            <a:chExt cx="2927335" cy="1747548"/>
          </a:xfrm>
        </p:grpSpPr>
        <p:sp>
          <p:nvSpPr>
            <p:cNvPr id="17" name="TextBox 16"/>
            <p:cNvSpPr txBox="1"/>
            <p:nvPr/>
          </p:nvSpPr>
          <p:spPr>
            <a:xfrm>
              <a:off x="909709" y="2843644"/>
              <a:ext cx="1142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Mypage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14988" y="3248980"/>
              <a:ext cx="1064724" cy="1096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3335697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Status</a:t>
              </a:r>
            </a:p>
            <a:p>
              <a:r>
                <a:rPr lang="en-US" altLang="ko-KR" dirty="0" smtClean="0"/>
                <a:t>Address</a:t>
              </a:r>
            </a:p>
            <a:p>
              <a:r>
                <a:rPr lang="en-US" altLang="ko-KR" dirty="0" smtClean="0"/>
                <a:t>University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0618" y="2852936"/>
              <a:ext cx="765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방혜</a:t>
              </a:r>
              <a:r>
                <a:rPr lang="ko-KR" altLang="en-US" sz="1400" dirty="0" err="1"/>
                <a:t>찬</a:t>
              </a:r>
              <a:endParaRPr lang="ko-KR" altLang="en-US" sz="1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0569" y="2780928"/>
              <a:ext cx="2927335" cy="1747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86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32" grpId="0" animBg="1"/>
      <p:bldP spid="33" grpId="0"/>
      <p:bldP spid="34" grpId="0" animBg="1"/>
      <p:bldP spid="35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pic>
        <p:nvPicPr>
          <p:cNvPr id="1026" name="Picture 2" descr="그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16" y="3156740"/>
            <a:ext cx="33718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82213" y="2204864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오픈 소스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238275" y="4870902"/>
            <a:ext cx="479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좋은 도구와 모듈을 공유하는 </a:t>
            </a:r>
            <a:r>
              <a:rPr lang="ko-KR" altLang="en-US" sz="2000" dirty="0" smtClean="0"/>
              <a:t>저장소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533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선형 구조</a:t>
            </a:r>
            <a:endParaRPr lang="ko-KR" altLang="en-US" sz="40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60898" y="2564904"/>
            <a:ext cx="2622205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err="1" smtClean="0"/>
              <a:t>스택</a:t>
            </a:r>
            <a:r>
              <a:rPr lang="en-US" altLang="ko-KR" sz="2400" dirty="0" smtClean="0"/>
              <a:t>(Stack)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60898" y="3789040"/>
            <a:ext cx="262220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400" dirty="0" smtClean="0"/>
              <a:t>큐</a:t>
            </a:r>
            <a:r>
              <a:rPr lang="en-US" altLang="ko-KR" sz="2400" dirty="0" smtClean="0"/>
              <a:t>(Queue) </a:t>
            </a:r>
            <a:r>
              <a:rPr lang="ko-KR" altLang="en-US" sz="2400" dirty="0" smtClean="0"/>
              <a:t>구조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스택</a:t>
            </a:r>
            <a:r>
              <a:rPr lang="en-US" altLang="ko-KR" sz="4000" dirty="0" smtClean="0"/>
              <a:t>(Stack)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335096" y="2636912"/>
            <a:ext cx="1190215" cy="2448272"/>
            <a:chOff x="3544845" y="1700808"/>
            <a:chExt cx="1190215" cy="244827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57153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717808" y="1700808"/>
              <a:ext cx="0" cy="24482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544845" y="4123202"/>
              <a:ext cx="11902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굽은 화살표 12"/>
          <p:cNvSpPr/>
          <p:nvPr/>
        </p:nvSpPr>
        <p:spPr>
          <a:xfrm rot="4084717">
            <a:off x="1035244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굽은 화살표 13"/>
          <p:cNvSpPr/>
          <p:nvPr/>
        </p:nvSpPr>
        <p:spPr>
          <a:xfrm rot="900000">
            <a:off x="2283236" y="2015133"/>
            <a:ext cx="653092" cy="6530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8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60243" y="4619893"/>
            <a:ext cx="957170" cy="348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60243" y="4200836"/>
            <a:ext cx="957170" cy="34851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60243" y="3771788"/>
            <a:ext cx="957170" cy="3485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54254" y="3991485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나중에 들어온 것이 먼저 나감</a:t>
            </a:r>
            <a:r>
              <a:rPr lang="en-US" altLang="ko-KR" dirty="0" smtClean="0"/>
              <a:t>(= </a:t>
            </a:r>
            <a:r>
              <a:rPr lang="ko-KR" altLang="en-US" dirty="0" err="1" smtClean="0"/>
              <a:t>후입</a:t>
            </a:r>
            <a:r>
              <a:rPr lang="ko-KR" altLang="en-US" dirty="0" smtClean="0"/>
              <a:t>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Last In First Out, First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54254" y="3064174"/>
            <a:ext cx="499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나가는 방향이 한 곳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큐</a:t>
            </a:r>
            <a:r>
              <a:rPr lang="en-US" altLang="ko-KR" sz="4000" dirty="0" smtClean="0"/>
              <a:t>(Queue)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선형 구조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4746654"/>
            <a:ext cx="499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먼저 들어온 것이 먼저 나감</a:t>
            </a:r>
            <a:r>
              <a:rPr lang="en-US" altLang="ko-KR" dirty="0" smtClean="0"/>
              <a:t>(= </a:t>
            </a:r>
            <a:r>
              <a:rPr lang="ko-KR" altLang="en-US" dirty="0"/>
              <a:t>선</a:t>
            </a:r>
            <a:r>
              <a:rPr lang="ko-KR" altLang="en-US" dirty="0" smtClean="0"/>
              <a:t>입 선출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First In First Out, Last In Last 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2213" y="3789040"/>
            <a:ext cx="5489169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데이터가 들어오는 방향과 나가는 방향이 다르다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755062" y="1916832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55062" y="3068960"/>
            <a:ext cx="57606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191194" y="2053125"/>
            <a:ext cx="936000" cy="871817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1342" y="2032738"/>
            <a:ext cx="936000" cy="871817"/>
          </a:xfrm>
          <a:prstGeom prst="round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30954" y="2053125"/>
            <a:ext cx="936000" cy="8514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1115616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7291382" y="2276872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비선형 구조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11960" y="2304774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316943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B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64881" y="3018903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C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23906" y="398288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2" y="1073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자료구조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06557" y="1700808"/>
            <a:ext cx="952172" cy="7141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E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435940" y="2924944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435940" y="2132856"/>
            <a:ext cx="776020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5143068" y="2809398"/>
            <a:ext cx="721813" cy="3600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0"/>
          </p:cNvCxnSpPr>
          <p:nvPr/>
        </p:nvCxnSpPr>
        <p:spPr>
          <a:xfrm flipV="1">
            <a:off x="4499992" y="3015927"/>
            <a:ext cx="115180" cy="9669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435941" y="3733032"/>
            <a:ext cx="587965" cy="416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976079" y="3645024"/>
            <a:ext cx="888802" cy="5149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2849" y="5085184"/>
            <a:ext cx="489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 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혹은</a:t>
            </a:r>
            <a:r>
              <a:rPr lang="ko-KR" altLang="en-US" sz="2400" b="1" dirty="0" smtClean="0"/>
              <a:t> 多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多 </a:t>
            </a:r>
            <a:r>
              <a:rPr lang="ko-KR" altLang="en-US" sz="2400" dirty="0" smtClean="0"/>
              <a:t>관계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42849" y="5621178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순서를 매길 수 없음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 rot="1520508">
            <a:off x="3596717" y="2017722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123036">
            <a:off x="3435941" y="2765946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18701">
            <a:off x="3473882" y="3634877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576004">
            <a:off x="5240912" y="2680094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402111">
            <a:off x="4514041" y="3329761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812242">
            <a:off x="5041889" y="3569915"/>
            <a:ext cx="7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多</a:t>
            </a:r>
            <a:r>
              <a:rPr lang="en-US" altLang="ko-KR" b="1" dirty="0" smtClean="0">
                <a:solidFill>
                  <a:srgbClr val="0070C0"/>
                </a:solidFill>
              </a:rPr>
              <a:t>:</a:t>
            </a:r>
            <a:r>
              <a:rPr lang="ko-KR" altLang="en-US" b="1" dirty="0" smtClean="0">
                <a:solidFill>
                  <a:srgbClr val="0070C0"/>
                </a:solidFill>
              </a:rPr>
              <a:t>多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2849" y="6087199"/>
            <a:ext cx="489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☞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탐색을 위한 방법이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98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3726</Words>
  <Application>Microsoft Office PowerPoint</Application>
  <PresentationFormat>화면 슬라이드 쇼(4:3)</PresentationFormat>
  <Paragraphs>1368</Paragraphs>
  <Slides>55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DFS, BFS</vt:lpstr>
      <vt:lpstr>DFS, BFS</vt:lpstr>
      <vt:lpstr>자료 구조</vt:lpstr>
      <vt:lpstr>자료 구조</vt:lpstr>
      <vt:lpstr>선형 구조</vt:lpstr>
      <vt:lpstr>선형 구조</vt:lpstr>
      <vt:lpstr>스택(Stack)</vt:lpstr>
      <vt:lpstr>큐(Queue)</vt:lpstr>
      <vt:lpstr>비선형 구조</vt:lpstr>
      <vt:lpstr>비선형 구조</vt:lpstr>
      <vt:lpstr>트리(Tree)</vt:lpstr>
      <vt:lpstr>트리(Tree)</vt:lpstr>
      <vt:lpstr>트리(Tree)</vt:lpstr>
      <vt:lpstr>DFS</vt:lpstr>
      <vt:lpstr>DFS</vt:lpstr>
      <vt:lpstr>DFS</vt:lpstr>
      <vt:lpstr>DFS</vt:lpstr>
      <vt:lpstr>BFS</vt:lpstr>
      <vt:lpstr>BFS</vt:lpstr>
      <vt:lpstr>BFS</vt:lpstr>
      <vt:lpstr>그래프(Graph)</vt:lpstr>
      <vt:lpstr>문제 풀이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단지 번호 붙이기</vt:lpstr>
      <vt:lpstr>장기</vt:lpstr>
      <vt:lpstr>장기</vt:lpstr>
      <vt:lpstr>장기</vt:lpstr>
      <vt:lpstr>장기</vt:lpstr>
      <vt:lpstr>장기</vt:lpstr>
      <vt:lpstr>장기</vt:lpstr>
      <vt:lpstr>장기</vt:lpstr>
      <vt:lpstr>장기</vt:lpstr>
      <vt:lpstr>Node.js</vt:lpstr>
      <vt:lpstr>JavaScript</vt:lpstr>
      <vt:lpstr>JavaScript</vt:lpstr>
      <vt:lpstr>JavaScript</vt:lpstr>
      <vt:lpstr>Node.js</vt:lpstr>
      <vt:lpstr>JavaScript</vt:lpstr>
      <vt:lpstr>Node.js의 특징</vt:lpstr>
      <vt:lpstr>Node.js의 장점</vt:lpstr>
      <vt:lpstr>Express Module</vt:lpstr>
      <vt:lpstr>PowerPoint 프레젠테이션</vt:lpstr>
      <vt:lpstr>PowerPoint 프레젠테이션</vt:lpstr>
      <vt:lpstr>PowerPoint 프레젠테이션</vt:lpstr>
      <vt:lpstr>Node.js의 장점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DFS, BFS</dc:title>
  <dc:creator>bang</dc:creator>
  <cp:lastModifiedBy>bang</cp:lastModifiedBy>
  <cp:revision>71</cp:revision>
  <dcterms:created xsi:type="dcterms:W3CDTF">2019-10-08T05:11:02Z</dcterms:created>
  <dcterms:modified xsi:type="dcterms:W3CDTF">2019-10-09T01:47:08Z</dcterms:modified>
</cp:coreProperties>
</file>