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4" r:id="rId2"/>
    <p:sldId id="263" r:id="rId3"/>
    <p:sldId id="258" r:id="rId4"/>
    <p:sldId id="260" r:id="rId5"/>
    <p:sldId id="261" r:id="rId6"/>
    <p:sldId id="262" r:id="rId7"/>
    <p:sldId id="265" r:id="rId8"/>
    <p:sldId id="266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1" r:id="rId33"/>
    <p:sldId id="292" r:id="rId34"/>
    <p:sldId id="293" r:id="rId35"/>
    <p:sldId id="295" r:id="rId36"/>
    <p:sldId id="296" r:id="rId37"/>
    <p:sldId id="297" r:id="rId38"/>
    <p:sldId id="300" r:id="rId39"/>
    <p:sldId id="298" r:id="rId40"/>
    <p:sldId id="301" r:id="rId41"/>
    <p:sldId id="302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A5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0DF7-EF3A-4791-9057-83A924334F9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143-75CE-4AE6-A0A5-F2062379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4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9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129787" y="2564904"/>
            <a:ext cx="2884426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트리</a:t>
            </a:r>
            <a:r>
              <a:rPr lang="en-US" altLang="ko-KR" sz="2400" dirty="0" smtClean="0"/>
              <a:t>(Tree)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85566" y="3789040"/>
            <a:ext cx="31728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그래</a:t>
            </a:r>
            <a:r>
              <a:rPr lang="ko-KR" altLang="en-US" sz="2400" dirty="0"/>
              <a:t>프</a:t>
            </a:r>
            <a:r>
              <a:rPr lang="en-US" altLang="ko-KR" sz="2400" dirty="0" smtClean="0"/>
              <a:t>(Graph)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3777" y="5415607"/>
            <a:ext cx="172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2433" y="4407495"/>
            <a:ext cx="4067854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 관계를 가짐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계층구조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73800" y="2527400"/>
            <a:ext cx="2260354" cy="1368152"/>
            <a:chOff x="3383140" y="1679286"/>
            <a:chExt cx="2260354" cy="1368152"/>
          </a:xfrm>
        </p:grpSpPr>
        <p:sp>
          <p:nvSpPr>
            <p:cNvPr id="21" name="타원 20"/>
            <p:cNvSpPr/>
            <p:nvPr/>
          </p:nvSpPr>
          <p:spPr>
            <a:xfrm>
              <a:off x="4306487" y="167928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383140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139438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265622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3813379" y="2109525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4517650" y="2183342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4736726" y="2109525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25142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403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多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4966459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6916723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12667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4878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7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177 0.010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 animBg="1"/>
      <p:bldP spid="30" grpId="0" animBg="1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42" y="4380412"/>
            <a:ext cx="570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특정 위치를 찾고 싶은데 어떻게 탐색을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4970732"/>
            <a:ext cx="97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DFS</a:t>
            </a:r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3" y="5615144"/>
            <a:ext cx="854978" cy="55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BFS</a:t>
            </a:r>
            <a:endParaRPr lang="ko-KR" altLang="en-US" sz="3200" dirty="0"/>
          </a:p>
        </p:txBody>
      </p:sp>
      <p:sp>
        <p:nvSpPr>
          <p:cNvPr id="5" name="굽은 화살표 4"/>
          <p:cNvSpPr/>
          <p:nvPr/>
        </p:nvSpPr>
        <p:spPr>
          <a:xfrm rot="10800000" flipH="1">
            <a:off x="3250470" y="5085184"/>
            <a:ext cx="630454" cy="648072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깊이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최대한 깊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/>
              <a:t>들어가서 확인한 </a:t>
            </a:r>
            <a:r>
              <a:rPr lang="ko-KR" altLang="en-US" dirty="0" smtClean="0"/>
              <a:t>뒤 없으면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직전으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돌아가 다른 루트로 탐색하는 방식</a:t>
            </a: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566212"/>
            <a:ext cx="24482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탐색 우선순위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왼쪽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210932" y="3026343"/>
            <a:ext cx="1190215" cy="2448272"/>
            <a:chOff x="3544845" y="1700808"/>
            <a:chExt cx="1190215" cy="2448272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굽은 화살표 37"/>
          <p:cNvSpPr/>
          <p:nvPr/>
        </p:nvSpPr>
        <p:spPr>
          <a:xfrm rot="4084717">
            <a:off x="5911080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굽은 화살표 38"/>
          <p:cNvSpPr/>
          <p:nvPr/>
        </p:nvSpPr>
        <p:spPr>
          <a:xfrm rot="900000">
            <a:off x="7159072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36079" y="5009324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079" y="4590267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66492" y="148478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스택을</a:t>
            </a:r>
            <a:r>
              <a:rPr lang="ko-KR" altLang="en-US" dirty="0" smtClean="0"/>
              <a:t> 사용해서</a:t>
            </a:r>
            <a:endParaRPr lang="en-US" altLang="ko-KR" dirty="0" smtClean="0"/>
          </a:p>
          <a:p>
            <a:pPr algn="ctr"/>
            <a:r>
              <a:rPr lang="ko-KR" altLang="en-US" dirty="0"/>
              <a:t>직</a:t>
            </a:r>
            <a:r>
              <a:rPr lang="ko-KR" altLang="en-US" dirty="0" smtClean="0"/>
              <a:t>전 단계로 돌아간다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5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  <p:bldP spid="40" grpId="0" animBg="1"/>
      <p:bldP spid="41" grpId="0" animBg="1"/>
      <p:bldP spid="42" grpId="0" animBg="1"/>
      <p:bldP spid="42" grpId="1" animBg="1"/>
      <p:bldP spid="4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20718" y="2423072"/>
            <a:ext cx="3474685" cy="2160240"/>
            <a:chOff x="1420718" y="2423072"/>
            <a:chExt cx="3474685" cy="2160240"/>
          </a:xfrm>
        </p:grpSpPr>
        <p:sp>
          <p:nvSpPr>
            <p:cNvPr id="3" name="타원 2"/>
            <p:cNvSpPr/>
            <p:nvPr/>
          </p:nvSpPr>
          <p:spPr>
            <a:xfrm>
              <a:off x="3136517" y="242307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344065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928241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20718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77016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303200" y="4079256"/>
              <a:ext cx="504056" cy="504056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91347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3" idx="3"/>
              <a:endCxn id="21" idx="7"/>
            </p:cNvCxnSpPr>
            <p:nvPr/>
          </p:nvCxnSpPr>
          <p:spPr>
            <a:xfrm flipH="1">
              <a:off x="2774304" y="2853311"/>
              <a:ext cx="436030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22" idx="1"/>
            </p:cNvCxnSpPr>
            <p:nvPr/>
          </p:nvCxnSpPr>
          <p:spPr>
            <a:xfrm>
              <a:off x="3566756" y="2853311"/>
              <a:ext cx="435302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1850957" y="3645399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2555228" y="3719216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2774304" y="3645399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5"/>
              <a:endCxn id="26" idx="0"/>
            </p:cNvCxnSpPr>
            <p:nvPr/>
          </p:nvCxnSpPr>
          <p:spPr>
            <a:xfrm>
              <a:off x="4358480" y="3645399"/>
              <a:ext cx="284895" cy="4338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0583" y="2483979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131" y="3276067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97266" y="4146618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10932" y="3026343"/>
            <a:ext cx="1190215" cy="2448272"/>
            <a:chOff x="6210932" y="3026343"/>
            <a:chExt cx="1190215" cy="2448272"/>
          </a:xfrm>
        </p:grpSpPr>
        <p:grpSp>
          <p:nvGrpSpPr>
            <p:cNvPr id="30" name="그룹 29"/>
            <p:cNvGrpSpPr/>
            <p:nvPr/>
          </p:nvGrpSpPr>
          <p:grpSpPr>
            <a:xfrm>
              <a:off x="6210932" y="3026343"/>
              <a:ext cx="1190215" cy="2448272"/>
              <a:chOff x="3544845" y="1700808"/>
              <a:chExt cx="1190215" cy="244827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357153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71780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544845" y="4123202"/>
                <a:ext cx="119021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6336079" y="5009324"/>
              <a:ext cx="957170" cy="348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36079" y="4590267"/>
              <a:ext cx="957170" cy="34851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336079" y="4175018"/>
              <a:ext cx="957170" cy="3485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4250479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저장 공간의 수요가 적다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깊은 단계에 있는 해를 빨리 찾음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해가 없는 깊은 경로에 빠질 수 있다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얻어진 해가 최단이란 보장을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01302 -0.1050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6319 -0.2141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10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너비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모든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순으로 탐색하는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55062" y="4748214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55062" y="590034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solidFill>
            <a:srgbClr val="78B83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23190" y="4869160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23190" y="4869159"/>
            <a:ext cx="936000" cy="87181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70671" y="4869159"/>
            <a:ext cx="936000" cy="87181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13980" y="4869159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3980" y="4869160"/>
            <a:ext cx="936000" cy="871817"/>
          </a:xfrm>
          <a:prstGeom prst="roundRect">
            <a:avLst/>
          </a:prstGeom>
          <a:solidFill>
            <a:srgbClr val="7030A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7</a:t>
            </a:r>
            <a:endParaRPr lang="ko-KR" altLang="en-US" sz="3600" b="1" dirty="0"/>
          </a:p>
        </p:txBody>
      </p:sp>
      <p:sp>
        <p:nvSpPr>
          <p:cNvPr id="50" name="아래쪽 화살표 49"/>
          <p:cNvSpPr/>
          <p:nvPr/>
        </p:nvSpPr>
        <p:spPr>
          <a:xfrm>
            <a:off x="4454200" y="139252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661748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5245924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2738401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3599820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3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1151 3.33333E-6 " pathEditMode="relative" rAng="0" ptsTypes="AA">
                                      <p:cBhvr>
                                        <p:cTn id="6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7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 3.7037E-7 L 0.23385 -0.00046 " pathEditMode="relative" rAng="0" ptsTypes="AA">
                                      <p:cBhvr>
                                        <p:cTn id="8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6 L 0.23125 -0.00046 " pathEditMode="relative" rAng="0" ptsTypes="AA">
                                      <p:cBhvr>
                                        <p:cTn id="9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93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3.7037E-7 L 0.34948 -0.00046 " pathEditMode="relative" rAng="0" ptsTypes="AA">
                                      <p:cBhvr>
                                        <p:cTn id="10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7 L 0.23264 0.00093 " pathEditMode="relative" rAng="0" ptsTypes="AA">
                                      <p:cBhvr>
                                        <p:cTn id="10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4713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자료를 탐색하기 위한 방법들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6438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노드</a:t>
            </a:r>
            <a:r>
              <a:rPr lang="ko-KR" altLang="en-US" dirty="0" smtClean="0"/>
              <a:t> 간 같은 거리 차이가 날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최단 경로를 찾기 위해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그래프</a:t>
            </a:r>
            <a:r>
              <a:rPr lang="en-US" altLang="ko-KR" sz="4000" dirty="0" smtClean="0"/>
              <a:t>(Graph)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72502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95936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28084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28084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95936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92634" y="4328075"/>
            <a:ext cx="2087452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多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cxnSp>
        <p:nvCxnSpPr>
          <p:cNvPr id="5" name="직선 연결선 4"/>
          <p:cNvCxnSpPr>
            <a:stCxn id="3" idx="6"/>
            <a:endCxn id="21" idx="2"/>
          </p:cNvCxnSpPr>
          <p:nvPr/>
        </p:nvCxnSpPr>
        <p:spPr>
          <a:xfrm>
            <a:off x="3176558" y="2537752"/>
            <a:ext cx="8193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1" idx="6"/>
            <a:endCxn id="22" idx="2"/>
          </p:cNvCxnSpPr>
          <p:nvPr/>
        </p:nvCxnSpPr>
        <p:spPr>
          <a:xfrm>
            <a:off x="4499992" y="2537752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5" idx="6"/>
            <a:endCxn id="24" idx="2"/>
          </p:cNvCxnSpPr>
          <p:nvPr/>
        </p:nvCxnSpPr>
        <p:spPr>
          <a:xfrm>
            <a:off x="4499992" y="3653876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1" idx="4"/>
            <a:endCxn id="25" idx="0"/>
          </p:cNvCxnSpPr>
          <p:nvPr/>
        </p:nvCxnSpPr>
        <p:spPr>
          <a:xfrm>
            <a:off x="4247964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4"/>
            <a:endCxn id="24" idx="0"/>
          </p:cNvCxnSpPr>
          <p:nvPr/>
        </p:nvCxnSpPr>
        <p:spPr>
          <a:xfrm>
            <a:off x="5580112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5"/>
            <a:endCxn id="25" idx="1"/>
          </p:cNvCxnSpPr>
          <p:nvPr/>
        </p:nvCxnSpPr>
        <p:spPr>
          <a:xfrm>
            <a:off x="3102741" y="2715963"/>
            <a:ext cx="967012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5" idx="7"/>
            <a:endCxn id="22" idx="3"/>
          </p:cNvCxnSpPr>
          <p:nvPr/>
        </p:nvCxnSpPr>
        <p:spPr>
          <a:xfrm flipV="1">
            <a:off x="4426175" y="2715963"/>
            <a:ext cx="975726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111" y="5013176"/>
            <a:ext cx="569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임의의 한 점을 정점</a:t>
            </a:r>
            <a:r>
              <a:rPr lang="en-US" altLang="ko-KR" sz="2400" dirty="0" smtClean="0"/>
              <a:t>(Vertex)</a:t>
            </a:r>
            <a:r>
              <a:rPr lang="ko-KR" altLang="en-US" sz="2400" dirty="0" smtClean="0"/>
              <a:t>으로 잡고 정점을 기준으로 탐색을 진행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문제 풀이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336" y="2442457"/>
            <a:ext cx="6801328" cy="892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5000" dirty="0" smtClean="0"/>
              <a:t>DFS –</a:t>
            </a:r>
            <a:r>
              <a:rPr lang="ko-KR" altLang="en-US" sz="5000" dirty="0" smtClean="0"/>
              <a:t>단지 번호 붙이기</a:t>
            </a:r>
            <a:endParaRPr lang="ko-KR" altLang="en-US" sz="5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4" y="3813247"/>
            <a:ext cx="5620932" cy="829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 smtClean="0"/>
              <a:t>BFS - </a:t>
            </a:r>
            <a:r>
              <a:rPr lang="ko-KR" altLang="en-US" sz="5000" dirty="0" smtClean="0"/>
              <a:t>장기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330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8258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정사각형 모양의 지도가 주어짐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7129" y="3212976"/>
            <a:ext cx="4246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 : </a:t>
            </a:r>
            <a:r>
              <a:rPr lang="ko-KR" altLang="en-US" dirty="0" smtClean="0"/>
              <a:t>아파트</a:t>
            </a:r>
            <a:r>
              <a:rPr lang="ko-KR" altLang="en-US" dirty="0"/>
              <a:t>가</a:t>
            </a:r>
            <a:r>
              <a:rPr lang="ko-KR" altLang="en-US" dirty="0" smtClean="0"/>
              <a:t> 없는 곳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: </a:t>
            </a:r>
            <a:r>
              <a:rPr lang="ko-KR" altLang="en-US" dirty="0" smtClean="0"/>
              <a:t>아파트가 있는 곳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상하좌우로 인접해있는 아파트들끼리 묶어서 단지로 만든다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단지의 총 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단지의 아파트 개수를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3785"/>
              </p:ext>
            </p:extLst>
          </p:nvPr>
        </p:nvGraphicFramePr>
        <p:xfrm>
          <a:off x="899592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2129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정보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r>
              <a:rPr lang="ko-KR" altLang="en-US" dirty="0" smtClean="0"/>
              <a:t>아파트 단지 번호 </a:t>
            </a:r>
            <a:r>
              <a:rPr lang="en-US" altLang="ko-KR" dirty="0" smtClean="0"/>
              <a:t>– 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단지 내 아파트 개수 </a:t>
            </a:r>
            <a:r>
              <a:rPr lang="en-US" altLang="ko-KR" dirty="0" smtClean="0"/>
              <a:t>-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080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아파트 단지 번호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단지 내 아파트 개수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6706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- 0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1052889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492908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3947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- 1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3254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- 2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78420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- 3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485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1536" y="2204864"/>
            <a:ext cx="5620928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자료를 더 효율적으로 저장하고 관리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3995936" y="2831734"/>
            <a:ext cx="1080120" cy="1440160"/>
          </a:xfrm>
          <a:prstGeom prst="downArrow">
            <a:avLst>
              <a:gd name="adj1" fmla="val 42013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6" y="4509120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/>
              <a:t>프로그램의 </a:t>
            </a:r>
            <a:r>
              <a:rPr lang="ko-KR" altLang="en-US" sz="2400" dirty="0"/>
              <a:t>실행시간을 </a:t>
            </a:r>
            <a:r>
              <a:rPr lang="ko-KR" altLang="en-US" sz="2400" dirty="0" smtClean="0"/>
              <a:t>단축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메모리 용량을 절약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61536" y="3140968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자료구조</a:t>
            </a:r>
            <a:r>
              <a:rPr lang="en-US" altLang="ko-KR" sz="2400" dirty="0"/>
              <a:t>(</a:t>
            </a:r>
            <a:r>
              <a:rPr lang="ko-KR" altLang="en-US" sz="2400" dirty="0"/>
              <a:t>資料構造</a:t>
            </a:r>
            <a:r>
              <a:rPr lang="en-US" altLang="ko-KR" sz="2400" dirty="0"/>
              <a:t>, </a:t>
            </a:r>
            <a:r>
              <a:rPr lang="ko-KR" altLang="en-US" sz="2400" dirty="0"/>
              <a:t>영어</a:t>
            </a:r>
            <a:r>
              <a:rPr lang="en-US" altLang="ko-KR" sz="2400" dirty="0"/>
              <a:t>: data structure)</a:t>
            </a:r>
            <a:r>
              <a:rPr lang="ko-KR" altLang="en-US" sz="2400" dirty="0"/>
              <a:t>는 컴퓨터 과학에서 효율적인 접근 및 수정을 가능케 하는 자료의 조직</a:t>
            </a:r>
            <a:r>
              <a:rPr lang="en-US" altLang="ko-KR" sz="2400" dirty="0"/>
              <a:t>, </a:t>
            </a:r>
            <a:r>
              <a:rPr lang="ko-KR" altLang="en-US" sz="2400" dirty="0"/>
              <a:t>관리</a:t>
            </a:r>
            <a:r>
              <a:rPr lang="en-US" altLang="ko-KR" sz="2400" dirty="0"/>
              <a:t>, </a:t>
            </a:r>
            <a:r>
              <a:rPr lang="ko-KR" altLang="en-US" sz="2400" dirty="0"/>
              <a:t>저장을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7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682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7499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48511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- 5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05305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- 6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8917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- 7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열의 장기판에서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말은 왼쪽 그림처럼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방향으로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움직일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처음 위치와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졸의 처음 위치가 주어진다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말이 졸을 잡기 위한 최소한의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횟수를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5039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팔각형 29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팔각형 38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59" name="TextBox 58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3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13504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 거짓 값을 가지는 장기판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CHECK</a:t>
            </a:r>
          </a:p>
          <a:p>
            <a:pPr algn="ctr"/>
            <a:r>
              <a:rPr lang="ko-KR" altLang="en-US" dirty="0" smtClean="0"/>
              <a:t>→말이 이동했던 위치를 체크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위치 </a:t>
            </a:r>
            <a:r>
              <a:rPr lang="en-US" altLang="ko-KR" dirty="0" smtClean="0"/>
              <a:t>– ( X1 , Y1 )</a:t>
            </a:r>
          </a:p>
          <a:p>
            <a:pPr algn="ctr"/>
            <a:r>
              <a:rPr lang="ko-KR" altLang="en-US" dirty="0" smtClean="0"/>
              <a:t>졸의 위치 </a:t>
            </a:r>
            <a:r>
              <a:rPr lang="en-US" altLang="ko-KR" dirty="0" smtClean="0"/>
              <a:t>– ( X2 , Y2 )</a:t>
            </a:r>
          </a:p>
          <a:p>
            <a:pPr algn="ctr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43" name="TextBox 42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4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04796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ko-KR" altLang="en-US" sz="1600" dirty="0" smtClean="0"/>
              <a:t>말의 이동 횟수 </a:t>
            </a:r>
            <a:r>
              <a:rPr lang="en-US" altLang="ko-KR" sz="1600" dirty="0" smtClean="0"/>
              <a:t>- COUNT</a:t>
            </a:r>
          </a:p>
          <a:p>
            <a:pPr algn="ctr"/>
            <a:r>
              <a:rPr lang="ko-KR" altLang="en-US" sz="1600" dirty="0" smtClean="0"/>
              <a:t>말의 위치 </a:t>
            </a:r>
            <a:r>
              <a:rPr lang="en-US" altLang="ko-KR" sz="1600" dirty="0" smtClean="0"/>
              <a:t>– ( X1 , Y1 )</a:t>
            </a:r>
          </a:p>
          <a:p>
            <a:pPr algn="ctr"/>
            <a:r>
              <a:rPr lang="ko-KR" altLang="en-US" sz="1600" dirty="0" smtClean="0"/>
              <a:t>졸의 위치 </a:t>
            </a:r>
            <a:r>
              <a:rPr lang="en-US" altLang="ko-KR" sz="1600" dirty="0" smtClean="0"/>
              <a:t>– ( X2 , Y2 )</a:t>
            </a:r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755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684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- 0</a:t>
            </a:r>
          </a:p>
          <a:p>
            <a:pPr algn="ctr"/>
            <a:r>
              <a:rPr lang="en-US" altLang="ko-KR" sz="1600" dirty="0" smtClean="0"/>
              <a:t>( 3 , 5 )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76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95683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팔각형 30"/>
          <p:cNvSpPr/>
          <p:nvPr/>
        </p:nvSpPr>
        <p:spPr>
          <a:xfrm>
            <a:off x="1715232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선형 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37890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비선형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3421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4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7346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( 2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8" name="곱셈 기호 27"/>
          <p:cNvSpPr/>
          <p:nvPr/>
        </p:nvSpPr>
        <p:spPr>
          <a:xfrm>
            <a:off x="1360233" y="3269907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팔각형 4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7" name="팔각형 46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8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87308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8" name="꺾인 연결선 67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32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4" name="팔각형 33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5" name="팔각형 34"/>
          <p:cNvSpPr/>
          <p:nvPr/>
        </p:nvSpPr>
        <p:spPr>
          <a:xfrm>
            <a:off x="209114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6" name="팔각형 35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7" name="팔각형 36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8" name="팔각형 37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팔각형 38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0" name="팔각형 39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1" name="팔각형 40"/>
          <p:cNvSpPr/>
          <p:nvPr/>
        </p:nvSpPr>
        <p:spPr>
          <a:xfrm>
            <a:off x="1715231" y="325486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팔각형 41"/>
          <p:cNvSpPr/>
          <p:nvPr/>
        </p:nvSpPr>
        <p:spPr>
          <a:xfrm>
            <a:off x="1715231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3" name="팔각형 42"/>
          <p:cNvSpPr/>
          <p:nvPr/>
        </p:nvSpPr>
        <p:spPr>
          <a:xfrm>
            <a:off x="971599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594307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5" name="팔각형 44"/>
          <p:cNvSpPr/>
          <p:nvPr/>
        </p:nvSpPr>
        <p:spPr>
          <a:xfrm>
            <a:off x="2091145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2826278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3198657" y="325486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2452565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0" name="팔각형 49"/>
          <p:cNvSpPr/>
          <p:nvPr/>
        </p:nvSpPr>
        <p:spPr>
          <a:xfrm>
            <a:off x="3198656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1" name="팔각형 50"/>
          <p:cNvSpPr/>
          <p:nvPr/>
        </p:nvSpPr>
        <p:spPr>
          <a:xfrm>
            <a:off x="3578274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2" name="팔각형 51"/>
          <p:cNvSpPr/>
          <p:nvPr/>
        </p:nvSpPr>
        <p:spPr>
          <a:xfrm>
            <a:off x="3578274" y="288113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팔각형 52"/>
          <p:cNvSpPr/>
          <p:nvPr/>
        </p:nvSpPr>
        <p:spPr>
          <a:xfrm>
            <a:off x="3578274" y="437078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4" name="팔각형 53"/>
          <p:cNvSpPr/>
          <p:nvPr/>
        </p:nvSpPr>
        <p:spPr>
          <a:xfrm>
            <a:off x="3198655" y="474239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5" name="팔각형 54"/>
          <p:cNvSpPr/>
          <p:nvPr/>
        </p:nvSpPr>
        <p:spPr>
          <a:xfrm>
            <a:off x="2452564" y="4742394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6" name="팔각형 55"/>
          <p:cNvSpPr/>
          <p:nvPr/>
        </p:nvSpPr>
        <p:spPr>
          <a:xfrm>
            <a:off x="1341915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7" name="팔각형 56"/>
          <p:cNvSpPr/>
          <p:nvPr/>
        </p:nvSpPr>
        <p:spPr>
          <a:xfrm>
            <a:off x="2091146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8" name="팔각형 57"/>
          <p:cNvSpPr/>
          <p:nvPr/>
        </p:nvSpPr>
        <p:spPr>
          <a:xfrm>
            <a:off x="2826278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( 5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44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Node.js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41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2348880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웹 브라우저를 제어</a:t>
            </a:r>
            <a:endParaRPr lang="en-US" altLang="ko-KR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2460457" y="3789040"/>
            <a:ext cx="422308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 smtClean="0"/>
              <a:t>웹 페이지를 제어</a:t>
            </a:r>
            <a:endParaRPr lang="en-US" altLang="ko-KR" dirty="0" smtClean="0"/>
          </a:p>
        </p:txBody>
      </p:sp>
      <p:sp>
        <p:nvSpPr>
          <p:cNvPr id="10" name="아래쪽 화살표 9"/>
          <p:cNvSpPr/>
          <p:nvPr/>
        </p:nvSpPr>
        <p:spPr>
          <a:xfrm>
            <a:off x="4391980" y="306165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1844824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기존의 웹 페이지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1978" y="2708920"/>
            <a:ext cx="2701020" cy="34851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519884" y="3013783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1519884" y="3877879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CSS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538372" y="3429000"/>
            <a:ext cx="2088232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8372" y="30137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 World!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A</a:t>
            </a:r>
            <a:endParaRPr lang="ko-KR" altLang="en-US" sz="5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538372" y="4437112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38372" y="4581128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38372" y="4725144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38372" y="4869160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38372" y="5591193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38372" y="5735209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38372" y="5879225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37759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7759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37759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37759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40777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40777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40777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40777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B</a:t>
            </a:r>
            <a:endParaRPr lang="ko-KR" altLang="en-US" sz="5400" dirty="0"/>
          </a:p>
        </p:txBody>
      </p:sp>
      <p:sp>
        <p:nvSpPr>
          <p:cNvPr id="34" name="내용 개체 틀 6"/>
          <p:cNvSpPr txBox="1">
            <a:spLocks/>
          </p:cNvSpPr>
          <p:nvPr/>
        </p:nvSpPr>
        <p:spPr>
          <a:xfrm>
            <a:off x="6588224" y="2918832"/>
            <a:ext cx="1800200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JavaScript</a:t>
            </a:r>
            <a:endParaRPr lang="ko-KR" altLang="en-US" sz="2800" dirty="0"/>
          </a:p>
        </p:txBody>
      </p:sp>
      <p:sp>
        <p:nvSpPr>
          <p:cNvPr id="36" name="아래쪽 화살표 35"/>
          <p:cNvSpPr/>
          <p:nvPr/>
        </p:nvSpPr>
        <p:spPr>
          <a:xfrm rot="2732546">
            <a:off x="6270202" y="3352783"/>
            <a:ext cx="218173" cy="44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C</a:t>
            </a:r>
            <a:endParaRPr lang="ko-KR" altLang="en-US" sz="5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84168" y="4991340"/>
            <a:ext cx="25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반응에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3" grpId="1"/>
      <p:bldP spid="34" grpId="0"/>
      <p:bldP spid="36" grpId="0" animBg="1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504" y="3138537"/>
            <a:ext cx="2962672" cy="86895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15616" y="2060848"/>
            <a:ext cx="4032448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2769" y="2104084"/>
            <a:ext cx="3958142" cy="132748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2769" y="2258518"/>
            <a:ext cx="3958142" cy="146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79175" y="2151612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9632" y="2151612"/>
            <a:ext cx="36000" cy="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01534" y="215161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458" y="2513148"/>
            <a:ext cx="3653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+</a:t>
            </a:r>
          </a:p>
          <a:p>
            <a:pPr algn="ctr"/>
            <a:r>
              <a:rPr lang="en-US" altLang="ko-KR" sz="3200" dirty="0" smtClean="0"/>
              <a:t>Chrome V8</a:t>
            </a:r>
          </a:p>
          <a:p>
            <a:pPr algn="ctr"/>
            <a:r>
              <a:rPr lang="en-US" altLang="ko-KR" sz="3200" dirty="0" smtClean="0"/>
              <a:t>JavaScript Engine</a:t>
            </a:r>
            <a:endParaRPr lang="ko-KR" altLang="en-US" sz="32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672370" y="4650705"/>
            <a:ext cx="2962672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Node.js</a:t>
            </a:r>
            <a:endParaRPr lang="ko-KR" altLang="en-US" sz="4000" dirty="0"/>
          </a:p>
        </p:txBody>
      </p:sp>
      <p:sp>
        <p:nvSpPr>
          <p:cNvPr id="32" name="아래쪽 화살표 31"/>
          <p:cNvSpPr/>
          <p:nvPr/>
        </p:nvSpPr>
        <p:spPr>
          <a:xfrm>
            <a:off x="6974142" y="4221088"/>
            <a:ext cx="360040" cy="5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4098 -0.209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1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57200" y="177281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웹 브라우저에서 벗어나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문법으로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프로그램을 만들 수 있게 됨</a:t>
            </a:r>
            <a:endParaRPr lang="ko-KR" altLang="en-US" sz="28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60457" y="4653136"/>
            <a:ext cx="4223086" cy="63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서버를 만들 수 있게 됨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>
            <a:off x="4283968" y="3895552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99789" y="3671580"/>
            <a:ext cx="2448489" cy="71814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7732" y="2780928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4631" y="2818284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631" y="2947991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31408" y="2857416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11865" y="2857416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53767" y="2857416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99789" y="1916832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Client</a:t>
            </a:r>
            <a:endParaRPr lang="ko-KR" altLang="en-US" sz="4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084060" y="2400776"/>
            <a:ext cx="2016224" cy="3444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7927" y="1682629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72091" y="2729370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091" y="2955138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091" y="3185619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091" y="3789040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PHP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RUBY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….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533023" y="3645024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4533023" y="4039461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0875" y="4135320"/>
            <a:ext cx="1742594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JavaScript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6011996"/>
            <a:ext cx="56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/>
              <a:t>한가지 언어로 </a:t>
            </a:r>
            <a:r>
              <a:rPr lang="ko-KR" altLang="en-US" b="1" dirty="0" smtClean="0"/>
              <a:t>전체 웹 서비스를 만들 수 있게 됨</a:t>
            </a:r>
            <a:endParaRPr lang="ko-KR" altLang="en-US" dirty="0"/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155679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/>
              <a:t>Non-blocking I/O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5456" y="2276872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비동기적 </a:t>
            </a:r>
            <a:r>
              <a:rPr lang="ko-KR" altLang="en-US" dirty="0"/>
              <a:t>입출력을 </a:t>
            </a:r>
            <a:r>
              <a:rPr lang="ko-KR" altLang="en-US" dirty="0" smtClean="0"/>
              <a:t>적용함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321297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/>
              <a:t>이벤트 기반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05456" y="3933056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이벤트를 수신하여 처</a:t>
            </a:r>
            <a:r>
              <a:rPr lang="ko-KR" altLang="en-US" dirty="0"/>
              <a:t>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486916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/>
              <a:t>모듈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5456" y="5589240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기능별로 모듈처럼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968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3"/>
            <a:endCxn id="12" idx="1"/>
          </p:cNvCxnSpPr>
          <p:nvPr/>
        </p:nvCxnSpPr>
        <p:spPr>
          <a:xfrm>
            <a:off x="1979712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7904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096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64288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352" y="20995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…</a:t>
            </a:r>
            <a:endParaRPr lang="ko-KR" alt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25842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2660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1497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6975" y="4005064"/>
            <a:ext cx="249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앞 뒤로 </a:t>
            </a:r>
            <a:r>
              <a:rPr lang="en-US" altLang="ko-KR" sz="2400" dirty="0" smtClean="0"/>
              <a:t>1:1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4564" y="4797152"/>
            <a:ext cx="3316731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순서를 매길 수 있어요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순차 자료 구조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52416" y="2060848"/>
            <a:ext cx="3839169" cy="70971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Express Module</a:t>
            </a:r>
            <a:endParaRPr lang="ko-KR" altLang="en-US" sz="32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171338" y="2770562"/>
            <a:ext cx="6801324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Node.js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r>
              <a:rPr lang="ko-KR" altLang="en-US" sz="1800" dirty="0" smtClean="0"/>
              <a:t>웹 서버 구축 프레임워크</a:t>
            </a:r>
            <a:endParaRPr lang="ko-KR" altLang="en-US" sz="1800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2460457" y="3645024"/>
            <a:ext cx="4223086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/>
              <a:t>ejs</a:t>
            </a:r>
            <a:endParaRPr lang="en-US" altLang="ko-KR" sz="3200" dirty="0" smtClean="0"/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71338" y="4304499"/>
            <a:ext cx="6801324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문법의 </a:t>
            </a:r>
            <a:r>
              <a:rPr lang="en-US" altLang="ko-KR" sz="1800" dirty="0" err="1" smtClean="0"/>
              <a:t>ejs</a:t>
            </a:r>
            <a:r>
              <a:rPr lang="ko-KR" altLang="en-US" sz="1800" dirty="0" smtClean="0"/>
              <a:t> 템플릿파</a:t>
            </a:r>
            <a:r>
              <a:rPr lang="ko-KR" altLang="en-US" sz="1800" dirty="0"/>
              <a:t>일</a:t>
            </a:r>
            <a:r>
              <a:rPr lang="ko-KR" altLang="en-US" sz="1800" dirty="0" smtClean="0"/>
              <a:t>에 서버 측 자바 </a:t>
            </a:r>
            <a:r>
              <a:rPr lang="ko-KR" altLang="en-US" sz="1800" dirty="0" err="1" smtClean="0"/>
              <a:t>스크립트문을</a:t>
            </a:r>
            <a:r>
              <a:rPr lang="ko-KR" altLang="en-US" sz="1800" dirty="0" smtClean="0"/>
              <a:t> 실행시킨 후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형식으로 변환시켜줌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9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71338" y="1528796"/>
            <a:ext cx="6801324" cy="604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웹 서버 구조를 생성해줌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1835695" y="2636912"/>
            <a:ext cx="770205" cy="45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T</a:t>
            </a:r>
            <a:r>
              <a:rPr lang="en-US" altLang="ko-KR" sz="2400" b="1" dirty="0" smtClean="0"/>
              <a:t>est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2462077" y="3252358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public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2462077" y="389057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router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2462077" y="443243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view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220798" y="3090751"/>
            <a:ext cx="0" cy="2306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1"/>
          </p:cNvCxnSpPr>
          <p:nvPr/>
        </p:nvCxnSpPr>
        <p:spPr>
          <a:xfrm flipH="1">
            <a:off x="2220797" y="3439895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220797" y="40814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220797" y="46199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928051" y="360155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928052" y="375848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928051" y="423237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28052" y="438930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928051" y="4759308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928052" y="4916239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220797" y="5397026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"/>
          <p:cNvSpPr txBox="1">
            <a:spLocks/>
          </p:cNvSpPr>
          <p:nvPr/>
        </p:nvSpPr>
        <p:spPr>
          <a:xfrm>
            <a:off x="2462077" y="5209489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app.js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203848" y="357094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정적인 파일들의 저장경로</a:t>
            </a:r>
            <a:r>
              <a:rPr lang="en-US" altLang="ko-KR" sz="1600" dirty="0" smtClean="0"/>
              <a:t>(ex.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03848" y="420176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mtClean="0"/>
              <a:t>기능별로 모듈화해서 저장하는 경로</a:t>
            </a:r>
            <a:endParaRPr lang="en-US" altLang="ko-KR" sz="1600" dirty="0" smtClean="0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3203848" y="4728702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될 웹 페이지 파일들의 저장경로</a:t>
            </a:r>
            <a:endParaRPr lang="en-US" altLang="ko-KR" sz="1600" dirty="0" smtClean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3203848" y="5209489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서버 시작 시 실행될 스크립트 파일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7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2708920"/>
            <a:ext cx="2714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7652" y="22768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먼저 필요한 모듈들을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3894187"/>
            <a:ext cx="3609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77652" y="346213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엔진을 </a:t>
            </a:r>
            <a:r>
              <a:rPr lang="en-US" altLang="ko-KR" dirty="0" err="1" smtClean="0"/>
              <a:t>ejs</a:t>
            </a:r>
            <a:r>
              <a:rPr lang="ko-KR" altLang="en-US" dirty="0" smtClean="0"/>
              <a:t>로 설정해줍니다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41763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서버의 환경 설정을 해주는 파일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7652" y="46531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기능별로 모듈화해서 </a:t>
            </a:r>
            <a:r>
              <a:rPr lang="ko-KR" altLang="en-US" dirty="0" err="1" smtClean="0"/>
              <a:t>라우터로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5090889"/>
            <a:ext cx="62960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87783" y="4653136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8124" y="1268760"/>
            <a:ext cx="3011244" cy="4752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666" y="8400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 Server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09770" y="1845413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626" y="1844824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3626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87783" y="3104964"/>
            <a:ext cx="2683935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01758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2273823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459" y="2311179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459" y="2440886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5236" y="2350311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5693" y="2350311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595" y="2350311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40352" y="4005064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Router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872395">
            <a:off x="3957800" y="4616980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879216">
            <a:off x="4025379" y="4053358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사용자가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mypage</a:t>
            </a:r>
            <a:r>
              <a:rPr lang="ko-KR" altLang="en-US" sz="1600" dirty="0" smtClean="0"/>
              <a:t>를 요청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557781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7031213">
            <a:off x="6168079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 rot="879216">
            <a:off x="6401346" y="4244685"/>
            <a:ext cx="2091833" cy="5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요청을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라우터로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6167069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81712" y="2558222"/>
            <a:ext cx="1556064" cy="5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웹페이지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파일을 요청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070900" y="1951336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51718" y="1314570"/>
            <a:ext cx="155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필요한 파일을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받아</a:t>
            </a:r>
            <a:r>
              <a:rPr lang="ko-KR" altLang="en-US" sz="1600" dirty="0"/>
              <a:t>옴</a:t>
            </a:r>
          </a:p>
        </p:txBody>
      </p:sp>
      <p:sp>
        <p:nvSpPr>
          <p:cNvPr id="39" name="오른쪽 화살표 38"/>
          <p:cNvSpPr/>
          <p:nvPr/>
        </p:nvSpPr>
        <p:spPr>
          <a:xfrm flipH="1">
            <a:off x="7070900" y="2170011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5959811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031213" flipH="1" flipV="1">
            <a:off x="5949137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872395" flipH="1" flipV="1">
            <a:off x="3957800" y="4789273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 rot="879216">
            <a:off x="3894959" y="4838033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페이지를 완성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시켜서 전송</a:t>
            </a:r>
            <a:endParaRPr lang="ko-KR" altLang="en-US" sz="16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80569" y="2780928"/>
            <a:ext cx="2927335" cy="1747548"/>
            <a:chOff x="780569" y="2780928"/>
            <a:chExt cx="2927335" cy="1747548"/>
          </a:xfrm>
        </p:grpSpPr>
        <p:sp>
          <p:nvSpPr>
            <p:cNvPr id="17" name="TextBox 16"/>
            <p:cNvSpPr txBox="1"/>
            <p:nvPr/>
          </p:nvSpPr>
          <p:spPr>
            <a:xfrm>
              <a:off x="909709" y="2843644"/>
              <a:ext cx="11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14988" y="3248980"/>
              <a:ext cx="1064724" cy="1096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3335697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Status</a:t>
              </a:r>
            </a:p>
            <a:p>
              <a:r>
                <a:rPr lang="en-US" altLang="ko-KR" dirty="0" smtClean="0"/>
                <a:t>Address</a:t>
              </a:r>
            </a:p>
            <a:p>
              <a:r>
                <a:rPr lang="en-US" altLang="ko-KR" dirty="0" smtClean="0"/>
                <a:t>University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0618" y="2852936"/>
              <a:ext cx="765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방혜</a:t>
              </a:r>
              <a:r>
                <a:rPr lang="ko-KR" altLang="en-US" sz="1400" dirty="0" err="1"/>
                <a:t>찬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0569" y="2780928"/>
              <a:ext cx="2927335" cy="1747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8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3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60898" y="2564904"/>
            <a:ext cx="2622205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 smtClean="0"/>
              <a:t>스택</a:t>
            </a:r>
            <a:r>
              <a:rPr lang="en-US" altLang="ko-KR" sz="2400" dirty="0" smtClean="0"/>
              <a:t>(Stack)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60898" y="3789040"/>
            <a:ext cx="262220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큐</a:t>
            </a:r>
            <a:r>
              <a:rPr lang="en-US" altLang="ko-KR" sz="2400" dirty="0" smtClean="0"/>
              <a:t>(Queue)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스택</a:t>
            </a:r>
            <a:r>
              <a:rPr lang="en-US" altLang="ko-KR" sz="4000" dirty="0" smtClean="0"/>
              <a:t>(Stack)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5096" y="2636912"/>
            <a:ext cx="1190215" cy="2448272"/>
            <a:chOff x="3544845" y="1700808"/>
            <a:chExt cx="1190215" cy="24482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굽은 화살표 12"/>
          <p:cNvSpPr/>
          <p:nvPr/>
        </p:nvSpPr>
        <p:spPr>
          <a:xfrm rot="4084717">
            <a:off x="1035244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굽은 화살표 13"/>
          <p:cNvSpPr/>
          <p:nvPr/>
        </p:nvSpPr>
        <p:spPr>
          <a:xfrm rot="900000">
            <a:off x="2283236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60243" y="4619893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60243" y="4200836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0243" y="3771788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54254" y="3991485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나중에 들어온 것이 먼저 나감</a:t>
            </a:r>
            <a:r>
              <a:rPr lang="en-US" altLang="ko-KR" dirty="0" smtClean="0"/>
              <a:t>(= </a:t>
            </a:r>
            <a:r>
              <a:rPr lang="ko-KR" altLang="en-US" dirty="0" err="1" smtClean="0"/>
              <a:t>후입</a:t>
            </a:r>
            <a:r>
              <a:rPr lang="ko-KR" altLang="en-US" dirty="0" smtClean="0"/>
              <a:t>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Last In First Out, First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4254" y="3064174"/>
            <a:ext cx="49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나가는 방향이 한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큐</a:t>
            </a:r>
            <a:r>
              <a:rPr lang="en-US" altLang="ko-KR" sz="4000" dirty="0" smtClean="0"/>
              <a:t>(Queue)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4746654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들어온 것이 먼저 나감</a:t>
            </a:r>
            <a:r>
              <a:rPr lang="en-US" altLang="ko-KR" dirty="0" smtClean="0"/>
              <a:t>(= </a:t>
            </a:r>
            <a:r>
              <a:rPr lang="ko-KR" altLang="en-US" dirty="0"/>
              <a:t>선</a:t>
            </a:r>
            <a:r>
              <a:rPr lang="ko-KR" altLang="en-US" dirty="0" smtClean="0"/>
              <a:t>입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First In First Out, Last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2213" y="3789040"/>
            <a:ext cx="5489169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방향과 나가는 방향이 다르다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55062" y="191683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55062" y="3068960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91194" y="2053125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1342" y="2032738"/>
            <a:ext cx="936000" cy="871817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30954" y="2053125"/>
            <a:ext cx="936000" cy="8514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115616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291382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11960" y="2304774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316943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4881" y="3018903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3906" y="398288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06557" y="170080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35940" y="2924944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435940" y="2132856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43068" y="2809398"/>
            <a:ext cx="721813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0"/>
          </p:cNvCxnSpPr>
          <p:nvPr/>
        </p:nvCxnSpPr>
        <p:spPr>
          <a:xfrm flipV="1">
            <a:off x="4499992" y="3015927"/>
            <a:ext cx="115180" cy="9669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435941" y="3733032"/>
            <a:ext cx="587965" cy="416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976079" y="3645024"/>
            <a:ext cx="888802" cy="514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2849" y="5085184"/>
            <a:ext cx="48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혹은</a:t>
            </a:r>
            <a:r>
              <a:rPr lang="ko-KR" altLang="en-US" sz="2400" b="1" dirty="0" smtClean="0"/>
              <a:t> 多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849" y="5621178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순서를 매길 수 없음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 rot="1520508">
            <a:off x="3596717" y="2017722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123036">
            <a:off x="3435941" y="2765946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18701">
            <a:off x="3473882" y="3634877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576004">
            <a:off x="5240912" y="2680094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402111">
            <a:off x="4514041" y="3329761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812242">
            <a:off x="5041889" y="3569915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2849" y="6087199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☞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탐색을 위한 방법이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8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3726</Words>
  <Application>Microsoft Office PowerPoint</Application>
  <PresentationFormat>화면 슬라이드 쇼(4:3)</PresentationFormat>
  <Paragraphs>1368</Paragraphs>
  <Slides>55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DFS, BFS</vt:lpstr>
      <vt:lpstr>DFS, BFS</vt:lpstr>
      <vt:lpstr>자료 구조</vt:lpstr>
      <vt:lpstr>자료 구조</vt:lpstr>
      <vt:lpstr>선형 구조</vt:lpstr>
      <vt:lpstr>선형 구조</vt:lpstr>
      <vt:lpstr>스택(Stack)</vt:lpstr>
      <vt:lpstr>큐(Queue)</vt:lpstr>
      <vt:lpstr>비선형 구조</vt:lpstr>
      <vt:lpstr>비선형 구조</vt:lpstr>
      <vt:lpstr>트리(Tree)</vt:lpstr>
      <vt:lpstr>트리(Tree)</vt:lpstr>
      <vt:lpstr>트리(Tree)</vt:lpstr>
      <vt:lpstr>DFS</vt:lpstr>
      <vt:lpstr>DFS</vt:lpstr>
      <vt:lpstr>DFS</vt:lpstr>
      <vt:lpstr>DFS</vt:lpstr>
      <vt:lpstr>BFS</vt:lpstr>
      <vt:lpstr>BFS</vt:lpstr>
      <vt:lpstr>BFS</vt:lpstr>
      <vt:lpstr>그래프(Graph)</vt:lpstr>
      <vt:lpstr>문제 풀이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장기</vt:lpstr>
      <vt:lpstr>장기</vt:lpstr>
      <vt:lpstr>장기</vt:lpstr>
      <vt:lpstr>장기</vt:lpstr>
      <vt:lpstr>장기</vt:lpstr>
      <vt:lpstr>장기</vt:lpstr>
      <vt:lpstr>장기</vt:lpstr>
      <vt:lpstr>장기</vt:lpstr>
      <vt:lpstr>Node.js</vt:lpstr>
      <vt:lpstr>JavaScript</vt:lpstr>
      <vt:lpstr>JavaScript</vt:lpstr>
      <vt:lpstr>JavaScript</vt:lpstr>
      <vt:lpstr>Node.js</vt:lpstr>
      <vt:lpstr>JavaScript</vt:lpstr>
      <vt:lpstr>Node.js의 특징</vt:lpstr>
      <vt:lpstr>Node.js의 장점</vt:lpstr>
      <vt:lpstr>Express Module</vt:lpstr>
      <vt:lpstr>PowerPoint 프레젠테이션</vt:lpstr>
      <vt:lpstr>PowerPoint 프레젠테이션</vt:lpstr>
      <vt:lpstr>PowerPoint 프레젠테이션</vt:lpstr>
      <vt:lpstr>Node.js의 장점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DFS, BFS</dc:title>
  <dc:creator>bang</dc:creator>
  <cp:lastModifiedBy>방씨</cp:lastModifiedBy>
  <cp:revision>72</cp:revision>
  <dcterms:created xsi:type="dcterms:W3CDTF">2019-10-08T05:11:02Z</dcterms:created>
  <dcterms:modified xsi:type="dcterms:W3CDTF">2019-10-09T01:59:35Z</dcterms:modified>
</cp:coreProperties>
</file>