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5" r:id="rId38"/>
    <p:sldId id="293" r:id="rId39"/>
    <p:sldId id="296" r:id="rId40"/>
    <p:sldId id="294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5" r:id="rId59"/>
    <p:sldId id="316" r:id="rId60"/>
    <p:sldId id="317" r:id="rId61"/>
    <p:sldId id="318" r:id="rId62"/>
    <p:sldId id="319" r:id="rId63"/>
  </p:sldIdLst>
  <p:sldSz cx="11522075" cy="6480175"/>
  <p:notesSz cx="6858000" cy="9144000"/>
  <p:defaultTextStyle>
    <a:defPPr>
      <a:defRPr lang="ko-KR"/>
    </a:defPPr>
    <a:lvl1pPr marL="0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1pPr>
    <a:lvl2pPr marL="553898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2pPr>
    <a:lvl3pPr marL="1107796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3pPr>
    <a:lvl4pPr marL="1661693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4pPr>
    <a:lvl5pPr marL="2215591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5pPr>
    <a:lvl6pPr marL="2769489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6pPr>
    <a:lvl7pPr marL="3323387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7pPr>
    <a:lvl8pPr marL="3877285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8pPr>
    <a:lvl9pPr marL="4431182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EAF0FA"/>
    <a:srgbClr val="E4ECF8"/>
    <a:srgbClr val="EFF4FB"/>
    <a:srgbClr val="0062AC"/>
    <a:srgbClr val="005EA4"/>
    <a:srgbClr val="009644"/>
    <a:srgbClr val="D58553"/>
    <a:srgbClr val="C6A390"/>
    <a:srgbClr val="FEF4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4" autoAdjust="0"/>
    <p:restoredTop sz="94815" autoAdjust="0"/>
  </p:normalViewPr>
  <p:slideViewPr>
    <p:cSldViewPr>
      <p:cViewPr varScale="1">
        <p:scale>
          <a:sx n="116" d="100"/>
          <a:sy n="116" d="100"/>
        </p:scale>
        <p:origin x="-600" y="-108"/>
      </p:cViewPr>
      <p:guideLst>
        <p:guide orient="horz" pos="2041"/>
        <p:guide pos="3629"/>
      </p:guideLst>
    </p:cSldViewPr>
  </p:slideViewPr>
  <p:outlineViewPr>
    <p:cViewPr>
      <p:scale>
        <a:sx n="33" d="100"/>
        <a:sy n="33" d="100"/>
      </p:scale>
      <p:origin x="0" y="198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92B011-278F-46AA-8F5C-4B7DC81D9EF2}" type="datetimeFigureOut">
              <a:rPr lang="ko-KR" altLang="en-US" smtClean="0"/>
              <a:t>2024-05-15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29146E-477C-431E-82DA-5E0A7B9255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63909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29146E-477C-431E-82DA-5E0A7B925562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50921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29146E-477C-431E-82DA-5E0A7B925562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50921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29146E-477C-431E-82DA-5E0A7B925562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50921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29146E-477C-431E-82DA-5E0A7B925562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50921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29146E-477C-431E-82DA-5E0A7B925562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50921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64156" y="2013056"/>
            <a:ext cx="9793764" cy="1389038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728311" y="3672099"/>
            <a:ext cx="8065453" cy="165604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538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077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616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2155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694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3233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772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431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01263-E573-4C51-9265-094B7818CB45}" type="datetimeFigureOut">
              <a:rPr lang="ko-KR" altLang="en-US" smtClean="0"/>
              <a:t>2024-05-15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14CD6-2410-44D9-A59B-2E7C78F8CD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039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01263-E573-4C51-9265-094B7818CB45}" type="datetimeFigureOut">
              <a:rPr lang="ko-KR" altLang="en-US" smtClean="0"/>
              <a:t>2024-05-15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14CD6-2410-44D9-A59B-2E7C78F8CD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8140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353504" y="259508"/>
            <a:ext cx="2592467" cy="552915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76104" y="259508"/>
            <a:ext cx="7585366" cy="552915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01263-E573-4C51-9265-094B7818CB45}" type="datetimeFigureOut">
              <a:rPr lang="ko-KR" altLang="en-US" smtClean="0"/>
              <a:t>2024-05-15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14CD6-2410-44D9-A59B-2E7C78F8CD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8831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01263-E573-4C51-9265-094B7818CB45}" type="datetimeFigureOut">
              <a:rPr lang="ko-KR" altLang="en-US" smtClean="0"/>
              <a:t>2024-05-15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14CD6-2410-44D9-A59B-2E7C78F8CD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5029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0164" y="4164114"/>
            <a:ext cx="9793764" cy="1287035"/>
          </a:xfrm>
        </p:spPr>
        <p:txBody>
          <a:bodyPr anchor="t"/>
          <a:lstStyle>
            <a:lvl1pPr algn="l">
              <a:defRPr sz="48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10164" y="2746575"/>
            <a:ext cx="9793764" cy="1417538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553898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10779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661693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4pPr>
            <a:lvl5pPr marL="2215591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5pPr>
            <a:lvl6pPr marL="2769489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6pPr>
            <a:lvl7pPr marL="3323387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7pPr>
            <a:lvl8pPr marL="387728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8pPr>
            <a:lvl9pPr marL="4431182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01263-E573-4C51-9265-094B7818CB45}" type="datetimeFigureOut">
              <a:rPr lang="ko-KR" altLang="en-US" smtClean="0"/>
              <a:t>2024-05-15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14CD6-2410-44D9-A59B-2E7C78F8CD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3580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76104" y="1512041"/>
            <a:ext cx="5088916" cy="4276616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857055" y="1512041"/>
            <a:ext cx="5088916" cy="4276616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01263-E573-4C51-9265-094B7818CB45}" type="datetimeFigureOut">
              <a:rPr lang="ko-KR" altLang="en-US" smtClean="0"/>
              <a:t>2024-05-15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14CD6-2410-44D9-A59B-2E7C78F8CD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1890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76104" y="1450540"/>
            <a:ext cx="5090917" cy="604516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53898" indent="0">
              <a:buNone/>
              <a:defRPr sz="2400" b="1"/>
            </a:lvl2pPr>
            <a:lvl3pPr marL="1107796" indent="0">
              <a:buNone/>
              <a:defRPr sz="2200" b="1"/>
            </a:lvl3pPr>
            <a:lvl4pPr marL="1661693" indent="0">
              <a:buNone/>
              <a:defRPr sz="1900" b="1"/>
            </a:lvl4pPr>
            <a:lvl5pPr marL="2215591" indent="0">
              <a:buNone/>
              <a:defRPr sz="1900" b="1"/>
            </a:lvl5pPr>
            <a:lvl6pPr marL="2769489" indent="0">
              <a:buNone/>
              <a:defRPr sz="1900" b="1"/>
            </a:lvl6pPr>
            <a:lvl7pPr marL="3323387" indent="0">
              <a:buNone/>
              <a:defRPr sz="1900" b="1"/>
            </a:lvl7pPr>
            <a:lvl8pPr marL="3877285" indent="0">
              <a:buNone/>
              <a:defRPr sz="1900" b="1"/>
            </a:lvl8pPr>
            <a:lvl9pPr marL="4431182" indent="0">
              <a:buNone/>
              <a:defRPr sz="19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76104" y="2055056"/>
            <a:ext cx="5090917" cy="3733601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853056" y="1450540"/>
            <a:ext cx="5092917" cy="604516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53898" indent="0">
              <a:buNone/>
              <a:defRPr sz="2400" b="1"/>
            </a:lvl2pPr>
            <a:lvl3pPr marL="1107796" indent="0">
              <a:buNone/>
              <a:defRPr sz="2200" b="1"/>
            </a:lvl3pPr>
            <a:lvl4pPr marL="1661693" indent="0">
              <a:buNone/>
              <a:defRPr sz="1900" b="1"/>
            </a:lvl4pPr>
            <a:lvl5pPr marL="2215591" indent="0">
              <a:buNone/>
              <a:defRPr sz="1900" b="1"/>
            </a:lvl5pPr>
            <a:lvl6pPr marL="2769489" indent="0">
              <a:buNone/>
              <a:defRPr sz="1900" b="1"/>
            </a:lvl6pPr>
            <a:lvl7pPr marL="3323387" indent="0">
              <a:buNone/>
              <a:defRPr sz="1900" b="1"/>
            </a:lvl7pPr>
            <a:lvl8pPr marL="3877285" indent="0">
              <a:buNone/>
              <a:defRPr sz="1900" b="1"/>
            </a:lvl8pPr>
            <a:lvl9pPr marL="4431182" indent="0">
              <a:buNone/>
              <a:defRPr sz="19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853056" y="2055056"/>
            <a:ext cx="5092917" cy="3733601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01263-E573-4C51-9265-094B7818CB45}" type="datetimeFigureOut">
              <a:rPr lang="ko-KR" altLang="en-US" smtClean="0"/>
              <a:t>2024-05-15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14CD6-2410-44D9-A59B-2E7C78F8CD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5029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01263-E573-4C51-9265-094B7818CB45}" type="datetimeFigureOut">
              <a:rPr lang="ko-KR" altLang="en-US" smtClean="0"/>
              <a:t>2024-05-15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14CD6-2410-44D9-A59B-2E7C78F8CD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3387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01263-E573-4C51-9265-094B7818CB45}" type="datetimeFigureOut">
              <a:rPr lang="ko-KR" altLang="en-US" smtClean="0"/>
              <a:t>2024-05-15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14CD6-2410-44D9-A59B-2E7C78F8CD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4936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76106" y="258008"/>
            <a:ext cx="3790683" cy="1098030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04811" y="258007"/>
            <a:ext cx="6441160" cy="5530650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9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76106" y="1356038"/>
            <a:ext cx="3790683" cy="4432620"/>
          </a:xfrm>
        </p:spPr>
        <p:txBody>
          <a:bodyPr/>
          <a:lstStyle>
            <a:lvl1pPr marL="0" indent="0">
              <a:buNone/>
              <a:defRPr sz="1700"/>
            </a:lvl1pPr>
            <a:lvl2pPr marL="553898" indent="0">
              <a:buNone/>
              <a:defRPr sz="1500"/>
            </a:lvl2pPr>
            <a:lvl3pPr marL="1107796" indent="0">
              <a:buNone/>
              <a:defRPr sz="1200"/>
            </a:lvl3pPr>
            <a:lvl4pPr marL="1661693" indent="0">
              <a:buNone/>
              <a:defRPr sz="1100"/>
            </a:lvl4pPr>
            <a:lvl5pPr marL="2215591" indent="0">
              <a:buNone/>
              <a:defRPr sz="1100"/>
            </a:lvl5pPr>
            <a:lvl6pPr marL="2769489" indent="0">
              <a:buNone/>
              <a:defRPr sz="1100"/>
            </a:lvl6pPr>
            <a:lvl7pPr marL="3323387" indent="0">
              <a:buNone/>
              <a:defRPr sz="1100"/>
            </a:lvl7pPr>
            <a:lvl8pPr marL="3877285" indent="0">
              <a:buNone/>
              <a:defRPr sz="1100"/>
            </a:lvl8pPr>
            <a:lvl9pPr marL="4431182" indent="0">
              <a:buNone/>
              <a:defRPr sz="11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01263-E573-4C51-9265-094B7818CB45}" type="datetimeFigureOut">
              <a:rPr lang="ko-KR" altLang="en-US" smtClean="0"/>
              <a:t>2024-05-15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14CD6-2410-44D9-A59B-2E7C78F8CD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6758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58407" y="4536123"/>
            <a:ext cx="6913245" cy="535515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258407" y="579016"/>
            <a:ext cx="6913245" cy="3888105"/>
          </a:xfrm>
        </p:spPr>
        <p:txBody>
          <a:bodyPr/>
          <a:lstStyle>
            <a:lvl1pPr marL="0" indent="0">
              <a:buNone/>
              <a:defRPr sz="3900"/>
            </a:lvl1pPr>
            <a:lvl2pPr marL="553898" indent="0">
              <a:buNone/>
              <a:defRPr sz="3400"/>
            </a:lvl2pPr>
            <a:lvl3pPr marL="1107796" indent="0">
              <a:buNone/>
              <a:defRPr sz="2900"/>
            </a:lvl3pPr>
            <a:lvl4pPr marL="1661693" indent="0">
              <a:buNone/>
              <a:defRPr sz="2400"/>
            </a:lvl4pPr>
            <a:lvl5pPr marL="2215591" indent="0">
              <a:buNone/>
              <a:defRPr sz="2400"/>
            </a:lvl5pPr>
            <a:lvl6pPr marL="2769489" indent="0">
              <a:buNone/>
              <a:defRPr sz="2400"/>
            </a:lvl6pPr>
            <a:lvl7pPr marL="3323387" indent="0">
              <a:buNone/>
              <a:defRPr sz="2400"/>
            </a:lvl7pPr>
            <a:lvl8pPr marL="3877285" indent="0">
              <a:buNone/>
              <a:defRPr sz="2400"/>
            </a:lvl8pPr>
            <a:lvl9pPr marL="4431182" indent="0">
              <a:buNone/>
              <a:defRPr sz="24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258407" y="5071638"/>
            <a:ext cx="6913245" cy="760520"/>
          </a:xfrm>
        </p:spPr>
        <p:txBody>
          <a:bodyPr/>
          <a:lstStyle>
            <a:lvl1pPr marL="0" indent="0">
              <a:buNone/>
              <a:defRPr sz="1700"/>
            </a:lvl1pPr>
            <a:lvl2pPr marL="553898" indent="0">
              <a:buNone/>
              <a:defRPr sz="1500"/>
            </a:lvl2pPr>
            <a:lvl3pPr marL="1107796" indent="0">
              <a:buNone/>
              <a:defRPr sz="1200"/>
            </a:lvl3pPr>
            <a:lvl4pPr marL="1661693" indent="0">
              <a:buNone/>
              <a:defRPr sz="1100"/>
            </a:lvl4pPr>
            <a:lvl5pPr marL="2215591" indent="0">
              <a:buNone/>
              <a:defRPr sz="1100"/>
            </a:lvl5pPr>
            <a:lvl6pPr marL="2769489" indent="0">
              <a:buNone/>
              <a:defRPr sz="1100"/>
            </a:lvl6pPr>
            <a:lvl7pPr marL="3323387" indent="0">
              <a:buNone/>
              <a:defRPr sz="1100"/>
            </a:lvl7pPr>
            <a:lvl8pPr marL="3877285" indent="0">
              <a:buNone/>
              <a:defRPr sz="1100"/>
            </a:lvl8pPr>
            <a:lvl9pPr marL="4431182" indent="0">
              <a:buNone/>
              <a:defRPr sz="11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01263-E573-4C51-9265-094B7818CB45}" type="datetimeFigureOut">
              <a:rPr lang="ko-KR" altLang="en-US" smtClean="0"/>
              <a:t>2024-05-15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14CD6-2410-44D9-A59B-2E7C78F8CD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5552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576104" y="259508"/>
            <a:ext cx="10369868" cy="1080029"/>
          </a:xfrm>
          <a:prstGeom prst="rect">
            <a:avLst/>
          </a:prstGeom>
        </p:spPr>
        <p:txBody>
          <a:bodyPr vert="horz" lIns="110780" tIns="55390" rIns="110780" bIns="5539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76104" y="1512041"/>
            <a:ext cx="10369868" cy="4276616"/>
          </a:xfrm>
          <a:prstGeom prst="rect">
            <a:avLst/>
          </a:prstGeom>
        </p:spPr>
        <p:txBody>
          <a:bodyPr vert="horz" lIns="110780" tIns="55390" rIns="110780" bIns="5539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576104" y="6006163"/>
            <a:ext cx="2688484" cy="345010"/>
          </a:xfrm>
          <a:prstGeom prst="rect">
            <a:avLst/>
          </a:prstGeom>
        </p:spPr>
        <p:txBody>
          <a:bodyPr vert="horz" lIns="110780" tIns="55390" rIns="110780" bIns="55390" rtlCol="0" anchor="ctr"/>
          <a:lstStyle>
            <a:lvl1pPr algn="l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B01263-E573-4C51-9265-094B7818CB45}" type="datetimeFigureOut">
              <a:rPr lang="ko-KR" altLang="en-US" smtClean="0"/>
              <a:t>2024-05-15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936709" y="6006163"/>
            <a:ext cx="3648657" cy="345010"/>
          </a:xfrm>
          <a:prstGeom prst="rect">
            <a:avLst/>
          </a:prstGeom>
        </p:spPr>
        <p:txBody>
          <a:bodyPr vert="horz" lIns="110780" tIns="55390" rIns="110780" bIns="55390" rtlCol="0" anchor="ctr"/>
          <a:lstStyle>
            <a:lvl1pPr algn="ct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257487" y="6006163"/>
            <a:ext cx="2688484" cy="345010"/>
          </a:xfrm>
          <a:prstGeom prst="rect">
            <a:avLst/>
          </a:prstGeom>
        </p:spPr>
        <p:txBody>
          <a:bodyPr vert="horz" lIns="110780" tIns="55390" rIns="110780" bIns="55390" rtlCol="0" anchor="ctr"/>
          <a:lstStyle>
            <a:lvl1pPr algn="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E14CD6-2410-44D9-A59B-2E7C78F8CD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96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107796" rtl="0" eaLnBrk="1" latinLnBrk="1" hangingPunct="1">
        <a:spcBef>
          <a:spcPct val="0"/>
        </a:spcBef>
        <a:buNone/>
        <a:defRPr sz="5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15423" indent="-415423" algn="l" defTabSz="1107796" rtl="0" eaLnBrk="1" latinLnBrk="1" hangingPunct="1">
        <a:spcBef>
          <a:spcPct val="20000"/>
        </a:spcBef>
        <a:buFont typeface="Arial" pitchFamily="34" charset="0"/>
        <a:buChar char="•"/>
        <a:defRPr sz="3900" kern="1200">
          <a:solidFill>
            <a:schemeClr val="tx1"/>
          </a:solidFill>
          <a:latin typeface="+mn-lt"/>
          <a:ea typeface="+mn-ea"/>
          <a:cs typeface="+mn-cs"/>
        </a:defRPr>
      </a:lvl1pPr>
      <a:lvl2pPr marL="900084" indent="-346186" algn="l" defTabSz="1107796" rtl="0" eaLnBrk="1" latinLnBrk="1" hangingPunct="1">
        <a:spcBef>
          <a:spcPct val="20000"/>
        </a:spcBef>
        <a:buFont typeface="Arial" pitchFamily="34" charset="0"/>
        <a:buChar char="–"/>
        <a:defRPr sz="3400" kern="1200">
          <a:solidFill>
            <a:schemeClr val="tx1"/>
          </a:solidFill>
          <a:latin typeface="+mn-lt"/>
          <a:ea typeface="+mn-ea"/>
          <a:cs typeface="+mn-cs"/>
        </a:defRPr>
      </a:lvl2pPr>
      <a:lvl3pPr marL="1384745" indent="-276949" algn="l" defTabSz="1107796" rtl="0" eaLnBrk="1" latinLnBrk="1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1938642" indent="-276949" algn="l" defTabSz="1107796" rtl="0" eaLnBrk="1" latinLnBrk="1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92540" indent="-276949" algn="l" defTabSz="1107796" rtl="0" eaLnBrk="1" latinLnBrk="1" hangingPunct="1">
        <a:spcBef>
          <a:spcPct val="20000"/>
        </a:spcBef>
        <a:buFont typeface="Arial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6438" indent="-276949" algn="l" defTabSz="1107796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00336" indent="-276949" algn="l" defTabSz="1107796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54234" indent="-276949" algn="l" defTabSz="1107796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708131" indent="-276949" algn="l" defTabSz="1107796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53898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107796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61693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15591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69489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23387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77285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431182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momo1\Downloads\key.png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8630" y="977207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07668" y="1059349"/>
            <a:ext cx="2994258" cy="788970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r>
              <a:rPr lang="ko-KR" altLang="en-US" sz="4400" dirty="0">
                <a:latin typeface="나눔스퀘어 ExtraBold" pitchFamily="50" charset="-127"/>
                <a:ea typeface="나눔스퀘어 ExtraBold" pitchFamily="50" charset="-127"/>
              </a:rPr>
              <a:t>안녕하세요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54446" y="816675"/>
            <a:ext cx="870700" cy="1004414"/>
          </a:xfrm>
          <a:prstGeom prst="rect">
            <a:avLst/>
          </a:prstGeom>
          <a:noFill/>
        </p:spPr>
        <p:txBody>
          <a:bodyPr wrap="square" lIns="110780" tIns="55390" rIns="110780" bIns="55390" rtlCol="0" anchor="ctr">
            <a:spAutoFit/>
          </a:bodyPr>
          <a:lstStyle/>
          <a:p>
            <a:r>
              <a:rPr lang="en-US" altLang="ko-KR" sz="5800" b="1" dirty="0"/>
              <a:t>+</a:t>
            </a:r>
            <a:endParaRPr lang="ko-KR" altLang="en-US" sz="2900" b="1" dirty="0"/>
          </a:p>
        </p:txBody>
      </p:sp>
      <p:sp>
        <p:nvSpPr>
          <p:cNvPr id="6" name="오른쪽 화살표 5"/>
          <p:cNvSpPr/>
          <p:nvPr/>
        </p:nvSpPr>
        <p:spPr>
          <a:xfrm>
            <a:off x="6486918" y="1121180"/>
            <a:ext cx="1088821" cy="451564"/>
          </a:xfrm>
          <a:prstGeom prst="rightArrow">
            <a:avLst>
              <a:gd name="adj1" fmla="val 44200"/>
              <a:gd name="adj2" fmla="val 54334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785705" y="1109666"/>
            <a:ext cx="3481682" cy="635082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pPr algn="ctr"/>
            <a:r>
              <a:rPr lang="en-US" altLang="ko-KR" sz="3400" dirty="0">
                <a:latin typeface="나눔스퀘어 ExtraBold" pitchFamily="50" charset="-127"/>
                <a:ea typeface="나눔스퀘어 ExtraBold" pitchFamily="50" charset="-127"/>
              </a:rPr>
              <a:t>F8f32RWX2xle</a:t>
            </a:r>
          </a:p>
        </p:txBody>
      </p:sp>
      <p:pic>
        <p:nvPicPr>
          <p:cNvPr id="9" name="Picture 2" descr="C:\Users\momo1\Downloads\key.png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778630" y="3055979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8029414" y="3138121"/>
            <a:ext cx="2994258" cy="788970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r>
              <a:rPr lang="ko-KR" altLang="en-US" sz="4400" dirty="0">
                <a:latin typeface="나눔스퀘어 ExtraBold" pitchFamily="50" charset="-127"/>
                <a:ea typeface="나눔스퀘어 ExtraBold" pitchFamily="50" charset="-127"/>
              </a:rPr>
              <a:t>안녕하세요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764866" y="2895448"/>
            <a:ext cx="870700" cy="1004414"/>
          </a:xfrm>
          <a:prstGeom prst="rect">
            <a:avLst/>
          </a:prstGeom>
          <a:noFill/>
        </p:spPr>
        <p:txBody>
          <a:bodyPr wrap="square" lIns="110780" tIns="55390" rIns="110780" bIns="55390" rtlCol="0" anchor="ctr">
            <a:spAutoFit/>
          </a:bodyPr>
          <a:lstStyle/>
          <a:p>
            <a:r>
              <a:rPr lang="en-US" altLang="ko-KR" sz="5800" b="1" dirty="0"/>
              <a:t>+</a:t>
            </a:r>
            <a:endParaRPr lang="ko-KR" altLang="en-US" sz="2900" b="1" dirty="0"/>
          </a:p>
        </p:txBody>
      </p:sp>
      <p:sp>
        <p:nvSpPr>
          <p:cNvPr id="12" name="오른쪽 화살표 11"/>
          <p:cNvSpPr/>
          <p:nvPr/>
        </p:nvSpPr>
        <p:spPr>
          <a:xfrm>
            <a:off x="6486918" y="3199954"/>
            <a:ext cx="1088821" cy="451564"/>
          </a:xfrm>
          <a:prstGeom prst="rightArrow">
            <a:avLst>
              <a:gd name="adj1" fmla="val 44200"/>
              <a:gd name="adj2" fmla="val 54334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63957" y="3188438"/>
            <a:ext cx="3481682" cy="635082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pPr algn="ctr"/>
            <a:r>
              <a:rPr lang="en-US" altLang="ko-KR" sz="3400" dirty="0">
                <a:latin typeface="나눔스퀘어 ExtraBold" pitchFamily="50" charset="-127"/>
                <a:ea typeface="나눔스퀘어 ExtraBold" pitchFamily="50" charset="-127"/>
              </a:rPr>
              <a:t>F8f32RWX2xle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18869" y="654534"/>
            <a:ext cx="2099655" cy="481194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Plain Text</a:t>
            </a:r>
            <a:endParaRPr lang="ko-KR" altLang="en-US" sz="2400" dirty="0">
              <a:solidFill>
                <a:schemeClr val="tx2">
                  <a:lumMod val="60000"/>
                  <a:lumOff val="40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178803" y="518452"/>
            <a:ext cx="2099655" cy="481194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Public Key</a:t>
            </a:r>
            <a:endParaRPr lang="ko-KR" altLang="en-US" sz="2400" dirty="0">
              <a:solidFill>
                <a:schemeClr val="tx2">
                  <a:lumMod val="60000"/>
                  <a:lumOff val="40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476717" y="654534"/>
            <a:ext cx="2099655" cy="481194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Cipher Text</a:t>
            </a:r>
            <a:endParaRPr lang="ko-KR" altLang="en-US" sz="2400" dirty="0">
              <a:solidFill>
                <a:schemeClr val="tx2">
                  <a:lumMod val="60000"/>
                  <a:lumOff val="40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18869" y="2695761"/>
            <a:ext cx="2099655" cy="481194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92D050"/>
                </a:solidFill>
                <a:latin typeface="나눔스퀘어 ExtraBold" pitchFamily="50" charset="-127"/>
                <a:ea typeface="나눔스퀘어 ExtraBold" pitchFamily="50" charset="-127"/>
              </a:rPr>
              <a:t>Cipher Text</a:t>
            </a:r>
            <a:endParaRPr lang="ko-KR" altLang="en-US" sz="2400" dirty="0">
              <a:solidFill>
                <a:srgbClr val="92D05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178803" y="2559678"/>
            <a:ext cx="2099655" cy="481194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92D050"/>
                </a:solidFill>
                <a:latin typeface="나눔스퀘어 ExtraBold" pitchFamily="50" charset="-127"/>
                <a:ea typeface="나눔스퀘어 ExtraBold" pitchFamily="50" charset="-127"/>
              </a:rPr>
              <a:t>Private Key</a:t>
            </a:r>
            <a:endParaRPr lang="ko-KR" altLang="en-US" sz="2400" dirty="0">
              <a:solidFill>
                <a:srgbClr val="92D05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476717" y="2695761"/>
            <a:ext cx="2099655" cy="481194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92D050"/>
                </a:solidFill>
                <a:latin typeface="나눔스퀘어 ExtraBold" pitchFamily="50" charset="-127"/>
                <a:ea typeface="나눔스퀘어 ExtraBold" pitchFamily="50" charset="-127"/>
              </a:rPr>
              <a:t>Plain Text</a:t>
            </a:r>
            <a:endParaRPr lang="ko-KR" altLang="en-US" sz="2400" dirty="0">
              <a:solidFill>
                <a:srgbClr val="92D05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61585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/>
          <p:cNvSpPr/>
          <p:nvPr/>
        </p:nvSpPr>
        <p:spPr>
          <a:xfrm>
            <a:off x="2152706" y="1971290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1288610" y="3745931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3463376" y="3745931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4534521" y="1971290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 flipH="1">
            <a:off x="1715490" y="2551155"/>
            <a:ext cx="531469" cy="116071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 flipH="1">
            <a:off x="2786254" y="2244796"/>
            <a:ext cx="166518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 flipH="1">
            <a:off x="1936347" y="4019437"/>
            <a:ext cx="144435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 flipH="1">
            <a:off x="4063635" y="2551155"/>
            <a:ext cx="670434" cy="131113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>
            <a:off x="2699718" y="2518302"/>
            <a:ext cx="810215" cy="119356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타원 25"/>
          <p:cNvSpPr/>
          <p:nvPr/>
        </p:nvSpPr>
        <p:spPr>
          <a:xfrm>
            <a:off x="7033647" y="1971290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6169551" y="3745931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8344317" y="3745931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9415462" y="1971290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35" name="직선 연결선 34"/>
          <p:cNvCxnSpPr/>
          <p:nvPr/>
        </p:nvCxnSpPr>
        <p:spPr>
          <a:xfrm flipH="1">
            <a:off x="6596431" y="2551155"/>
            <a:ext cx="531469" cy="1160715"/>
          </a:xfrm>
          <a:prstGeom prst="line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 flipH="1">
            <a:off x="7667195" y="2244796"/>
            <a:ext cx="1665188" cy="0"/>
          </a:xfrm>
          <a:prstGeom prst="line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 flipH="1">
            <a:off x="6817288" y="4019437"/>
            <a:ext cx="1444351" cy="0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 flipH="1">
            <a:off x="8944576" y="2551155"/>
            <a:ext cx="670434" cy="1311132"/>
          </a:xfrm>
          <a:prstGeom prst="line">
            <a:avLst/>
          </a:prstGeom>
          <a:ln w="38100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7580659" y="2518302"/>
            <a:ext cx="810215" cy="1193568"/>
          </a:xfrm>
          <a:prstGeom prst="line">
            <a:avLst/>
          </a:prstGeom>
          <a:ln w="38100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706519" y="1295870"/>
            <a:ext cx="31015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>
                <a:latin typeface="나눔스퀘어 ExtraBold" pitchFamily="50" charset="-127"/>
                <a:ea typeface="나눔스퀘어 ExtraBold" pitchFamily="50" charset="-127"/>
              </a:rPr>
              <a:t>무방향</a:t>
            </a:r>
            <a:r>
              <a:rPr lang="en-US" altLang="ko-KR" dirty="0" smtClean="0">
                <a:latin typeface="나눔스퀘어 ExtraBold" pitchFamily="50" charset="-127"/>
                <a:ea typeface="나눔스퀘어 ExtraBold" pitchFamily="50" charset="-127"/>
              </a:rPr>
              <a:t>(Undirected)</a:t>
            </a:r>
            <a:endParaRPr lang="ko-KR" altLang="en-US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710885" y="1295871"/>
            <a:ext cx="31015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나눔스퀘어 ExtraBold" pitchFamily="50" charset="-127"/>
                <a:ea typeface="나눔스퀘어 ExtraBold" pitchFamily="50" charset="-127"/>
              </a:rPr>
              <a:t>방향</a:t>
            </a:r>
            <a:r>
              <a:rPr lang="en-US" altLang="ko-KR" dirty="0" smtClean="0">
                <a:latin typeface="나눔스퀘어 ExtraBold" pitchFamily="50" charset="-127"/>
                <a:ea typeface="나눔스퀘어 ExtraBold" pitchFamily="50" charset="-127"/>
              </a:rPr>
              <a:t>(Directed)</a:t>
            </a:r>
            <a:endParaRPr lang="ko-KR" altLang="en-US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79155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/>
          <p:cNvSpPr/>
          <p:nvPr/>
        </p:nvSpPr>
        <p:spPr>
          <a:xfrm>
            <a:off x="2152706" y="1971290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1288610" y="3745931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3463376" y="3745931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4534521" y="1971290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 flipH="1">
            <a:off x="1715490" y="2551155"/>
            <a:ext cx="531469" cy="116071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 flipH="1">
            <a:off x="2786254" y="2244796"/>
            <a:ext cx="166518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 flipH="1">
            <a:off x="1936347" y="4019437"/>
            <a:ext cx="144435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 flipH="1">
            <a:off x="4063635" y="2551155"/>
            <a:ext cx="670434" cy="131113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>
            <a:off x="2699718" y="2518302"/>
            <a:ext cx="810215" cy="119356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타원 25"/>
          <p:cNvSpPr/>
          <p:nvPr/>
        </p:nvSpPr>
        <p:spPr>
          <a:xfrm>
            <a:off x="7033647" y="1971290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6169551" y="3745931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8344317" y="3745931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9415462" y="1971290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35" name="직선 연결선 34"/>
          <p:cNvCxnSpPr/>
          <p:nvPr/>
        </p:nvCxnSpPr>
        <p:spPr>
          <a:xfrm flipH="1">
            <a:off x="6596431" y="2551155"/>
            <a:ext cx="531469" cy="1160715"/>
          </a:xfrm>
          <a:prstGeom prst="line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 flipH="1">
            <a:off x="7667195" y="2244796"/>
            <a:ext cx="1665188" cy="0"/>
          </a:xfrm>
          <a:prstGeom prst="line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 flipH="1">
            <a:off x="6817288" y="4019437"/>
            <a:ext cx="1444351" cy="0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 flipH="1">
            <a:off x="8944576" y="2551155"/>
            <a:ext cx="670434" cy="1311132"/>
          </a:xfrm>
          <a:prstGeom prst="line">
            <a:avLst/>
          </a:prstGeom>
          <a:ln w="38100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7580659" y="2518302"/>
            <a:ext cx="810215" cy="1193568"/>
          </a:xfrm>
          <a:prstGeom prst="line">
            <a:avLst/>
          </a:prstGeom>
          <a:ln w="38100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8276143" y="1844686"/>
            <a:ext cx="4472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5</a:t>
            </a:r>
            <a:endParaRPr lang="ko-KR" altLang="en-US" sz="2000" dirty="0">
              <a:solidFill>
                <a:srgbClr val="FF000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978041" y="2839977"/>
            <a:ext cx="4472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2000" dirty="0">
              <a:solidFill>
                <a:srgbClr val="FF000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289429" y="2988528"/>
            <a:ext cx="4472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6</a:t>
            </a:r>
            <a:endParaRPr lang="ko-KR" altLang="en-US" sz="2000" dirty="0">
              <a:solidFill>
                <a:srgbClr val="FF000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315817" y="4059936"/>
            <a:ext cx="4472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 sz="2000" dirty="0">
              <a:solidFill>
                <a:srgbClr val="FF000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465873" y="2952055"/>
            <a:ext cx="4472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 sz="2000" dirty="0">
              <a:solidFill>
                <a:srgbClr val="FF000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27903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타원 30"/>
          <p:cNvSpPr/>
          <p:nvPr/>
        </p:nvSpPr>
        <p:spPr>
          <a:xfrm>
            <a:off x="2152706" y="2087974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1288610" y="3862615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3463376" y="3862615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4534521" y="2087974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44" name="직선 연결선 43"/>
          <p:cNvCxnSpPr/>
          <p:nvPr/>
        </p:nvCxnSpPr>
        <p:spPr>
          <a:xfrm flipH="1">
            <a:off x="1715490" y="2667839"/>
            <a:ext cx="531469" cy="116071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 flipH="1">
            <a:off x="2786254" y="2361480"/>
            <a:ext cx="166518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 flipH="1">
            <a:off x="1936347" y="4136121"/>
            <a:ext cx="144435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 flipH="1">
            <a:off x="4063635" y="2667839"/>
            <a:ext cx="670434" cy="131113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2699718" y="2634986"/>
            <a:ext cx="810215" cy="119356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706519" y="1295870"/>
            <a:ext cx="31015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나눔스퀘어 ExtraBold" pitchFamily="50" charset="-127"/>
                <a:ea typeface="나눔스퀘어 ExtraBold" pitchFamily="50" charset="-127"/>
              </a:rPr>
              <a:t>차</a:t>
            </a:r>
            <a:r>
              <a:rPr lang="ko-KR" altLang="en-US" dirty="0">
                <a:latin typeface="나눔스퀘어 ExtraBold" pitchFamily="50" charset="-127"/>
                <a:ea typeface="나눔스퀘어 ExtraBold" pitchFamily="50" charset="-127"/>
              </a:rPr>
              <a:t>수</a:t>
            </a:r>
            <a:r>
              <a:rPr lang="en-US" altLang="ko-KR" dirty="0" smtClean="0">
                <a:latin typeface="나눔스퀘어 ExtraBold" pitchFamily="50" charset="-127"/>
                <a:ea typeface="나눔스퀘어 ExtraBold" pitchFamily="50" charset="-127"/>
              </a:rPr>
              <a:t>(Degree)</a:t>
            </a:r>
            <a:endParaRPr lang="ko-KR" altLang="en-US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757578" y="1887919"/>
            <a:ext cx="4472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20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040957" y="1887919"/>
            <a:ext cx="4472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 sz="20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008509" y="3628499"/>
            <a:ext cx="4472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 sz="20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967882" y="4136121"/>
            <a:ext cx="4472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20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612353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타원 30"/>
          <p:cNvSpPr/>
          <p:nvPr/>
        </p:nvSpPr>
        <p:spPr>
          <a:xfrm>
            <a:off x="2376661" y="1998554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1512565" y="3773195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3687331" y="3773195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4758476" y="1998554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44" name="직선 연결선 43"/>
          <p:cNvCxnSpPr/>
          <p:nvPr/>
        </p:nvCxnSpPr>
        <p:spPr>
          <a:xfrm flipH="1">
            <a:off x="1939445" y="2578419"/>
            <a:ext cx="531469" cy="116071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 flipH="1">
            <a:off x="3010209" y="2272060"/>
            <a:ext cx="166518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 flipH="1">
            <a:off x="2160302" y="4046701"/>
            <a:ext cx="144435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 flipH="1">
            <a:off x="4287590" y="2578419"/>
            <a:ext cx="670434" cy="131113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2923673" y="2545566"/>
            <a:ext cx="810215" cy="119356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359357" y="431777"/>
            <a:ext cx="454091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나눔스퀘어 ExtraBold" pitchFamily="50" charset="-127"/>
                <a:ea typeface="나눔스퀘어 ExtraBold" pitchFamily="50" charset="-127"/>
              </a:rPr>
              <a:t>인접 행렬 </a:t>
            </a:r>
            <a:r>
              <a:rPr lang="en-US" altLang="ko-KR" b="1" dirty="0" smtClean="0">
                <a:latin typeface="나눔스퀘어 ExtraBold" pitchFamily="50" charset="-127"/>
                <a:ea typeface="나눔스퀘어 ExtraBold" pitchFamily="50" charset="-127"/>
              </a:rPr>
              <a:t>(</a:t>
            </a:r>
            <a:r>
              <a:rPr lang="en-US" altLang="ko-KR" b="1" dirty="0">
                <a:latin typeface="나눔스퀘어 ExtraBold" pitchFamily="50" charset="-127"/>
                <a:ea typeface="나눔스퀘어 ExtraBold" pitchFamily="50" charset="-127"/>
              </a:rPr>
              <a:t>Adjacency Matrix</a:t>
            </a:r>
            <a:r>
              <a:rPr lang="en-US" altLang="ko-KR" b="1" dirty="0" smtClean="0">
                <a:latin typeface="나눔스퀘어 ExtraBold" pitchFamily="50" charset="-127"/>
                <a:ea typeface="나눔스퀘어 ExtraBold" pitchFamily="50" charset="-127"/>
              </a:rPr>
              <a:t>)</a:t>
            </a:r>
            <a:endParaRPr lang="en-US" altLang="ko-KR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3842194"/>
              </p:ext>
            </p:extLst>
          </p:nvPr>
        </p:nvGraphicFramePr>
        <p:xfrm>
          <a:off x="6010974" y="1439887"/>
          <a:ext cx="3578500" cy="34615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5700"/>
                <a:gridCol w="715700"/>
                <a:gridCol w="715700"/>
                <a:gridCol w="715700"/>
                <a:gridCol w="715700"/>
              </a:tblGrid>
              <a:tr h="692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adj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1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2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3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4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692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1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0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1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1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0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/>
                </a:tc>
              </a:tr>
              <a:tr h="692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2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1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0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1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1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/>
                </a:tc>
              </a:tr>
              <a:tr h="692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3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1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1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0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1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/>
                </a:tc>
              </a:tr>
              <a:tr h="692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4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0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1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1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0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/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5545013" y="5040287"/>
            <a:ext cx="45409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err="1" smtClean="0">
                <a:latin typeface="나눔스퀘어 ExtraBold" pitchFamily="50" charset="-127"/>
                <a:ea typeface="나눔스퀘어 ExtraBold" pitchFamily="50" charset="-127"/>
              </a:rPr>
              <a:t>adj</a:t>
            </a:r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[A, B] = 1  </a:t>
            </a:r>
            <a:r>
              <a:rPr lang="ko-KR" altLang="en-US" sz="1600" dirty="0" smtClean="0">
                <a:latin typeface="나눔스퀘어 ExtraBold" pitchFamily="50" charset="-127"/>
                <a:ea typeface="나눔스퀘어 ExtraBold" pitchFamily="50" charset="-127"/>
              </a:rPr>
              <a:t>→  </a:t>
            </a:r>
            <a:r>
              <a:rPr lang="en-US" altLang="ko-KR" sz="1600" dirty="0" smtClean="0">
                <a:solidFill>
                  <a:srgbClr val="0070C0"/>
                </a:solidFill>
                <a:latin typeface="나눔스퀘어 ExtraBold" pitchFamily="50" charset="-127"/>
                <a:ea typeface="나눔스퀘어 ExtraBold" pitchFamily="50" charset="-127"/>
              </a:rPr>
              <a:t>A </a:t>
            </a:r>
            <a:r>
              <a:rPr lang="ko-KR" altLang="en-US" sz="1600" dirty="0" smtClean="0">
                <a:solidFill>
                  <a:srgbClr val="0070C0"/>
                </a:solidFill>
                <a:latin typeface="나눔스퀘어 ExtraBold" pitchFamily="50" charset="-127"/>
                <a:ea typeface="나눔스퀘어 ExtraBold" pitchFamily="50" charset="-127"/>
              </a:rPr>
              <a:t>에서 </a:t>
            </a:r>
            <a:r>
              <a:rPr lang="en-US" altLang="ko-KR" sz="1600" dirty="0" smtClean="0">
                <a:solidFill>
                  <a:srgbClr val="0070C0"/>
                </a:solidFill>
                <a:latin typeface="나눔스퀘어 ExtraBold" pitchFamily="50" charset="-127"/>
                <a:ea typeface="나눔스퀘어 ExtraBold" pitchFamily="50" charset="-127"/>
              </a:rPr>
              <a:t>B </a:t>
            </a:r>
            <a:r>
              <a:rPr lang="ko-KR" altLang="en-US" sz="1600" dirty="0" smtClean="0">
                <a:solidFill>
                  <a:srgbClr val="0070C0"/>
                </a:solidFill>
                <a:latin typeface="나눔스퀘어 ExtraBold" pitchFamily="50" charset="-127"/>
                <a:ea typeface="나눔스퀘어 ExtraBold" pitchFamily="50" charset="-127"/>
              </a:rPr>
              <a:t>로 향하는 간선이 있다</a:t>
            </a:r>
            <a:endParaRPr lang="en-US" altLang="ko-KR" sz="1600" dirty="0">
              <a:solidFill>
                <a:srgbClr val="0070C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01923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타원 30"/>
          <p:cNvSpPr/>
          <p:nvPr/>
        </p:nvSpPr>
        <p:spPr>
          <a:xfrm>
            <a:off x="2376661" y="1998554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1512565" y="3773195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3687331" y="3773195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4758476" y="1998554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44" name="직선 연결선 43"/>
          <p:cNvCxnSpPr/>
          <p:nvPr/>
        </p:nvCxnSpPr>
        <p:spPr>
          <a:xfrm flipH="1">
            <a:off x="1939445" y="2578419"/>
            <a:ext cx="531469" cy="116071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 flipH="1">
            <a:off x="3010209" y="2272060"/>
            <a:ext cx="166518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 flipH="1">
            <a:off x="2160302" y="4046701"/>
            <a:ext cx="144435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 flipH="1">
            <a:off x="4287590" y="2578419"/>
            <a:ext cx="670434" cy="131113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2923673" y="2545566"/>
            <a:ext cx="810215" cy="119356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359357" y="431777"/>
            <a:ext cx="454091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나눔스퀘어 ExtraBold" pitchFamily="50" charset="-127"/>
                <a:ea typeface="나눔스퀘어 ExtraBold" pitchFamily="50" charset="-127"/>
              </a:rPr>
              <a:t>인접 리스트 </a:t>
            </a:r>
            <a:r>
              <a:rPr lang="en-US" altLang="ko-KR" b="1" dirty="0" smtClean="0">
                <a:latin typeface="나눔스퀘어 ExtraBold" pitchFamily="50" charset="-127"/>
                <a:ea typeface="나눔스퀘어 ExtraBold" pitchFamily="50" charset="-127"/>
              </a:rPr>
              <a:t>(</a:t>
            </a:r>
            <a:r>
              <a:rPr lang="en-US" altLang="ko-KR" b="1" dirty="0">
                <a:latin typeface="나눔스퀘어 ExtraBold" pitchFamily="50" charset="-127"/>
                <a:ea typeface="나눔스퀘어 ExtraBold" pitchFamily="50" charset="-127"/>
              </a:rPr>
              <a:t>Adjacency </a:t>
            </a:r>
            <a:r>
              <a:rPr lang="en-US" altLang="ko-KR" b="1" dirty="0" smtClean="0">
                <a:latin typeface="나눔스퀘어 ExtraBold" pitchFamily="50" charset="-127"/>
                <a:ea typeface="나눔스퀘어 ExtraBold" pitchFamily="50" charset="-127"/>
              </a:rPr>
              <a:t>List)</a:t>
            </a:r>
            <a:endParaRPr lang="en-US" altLang="ko-KR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8179669"/>
              </p:ext>
            </p:extLst>
          </p:nvPr>
        </p:nvGraphicFramePr>
        <p:xfrm>
          <a:off x="6010974" y="1439887"/>
          <a:ext cx="3578500" cy="34615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5700"/>
                <a:gridCol w="715700"/>
                <a:gridCol w="715700"/>
                <a:gridCol w="715700"/>
                <a:gridCol w="715700"/>
              </a:tblGrid>
              <a:tr h="692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adj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92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1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2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3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92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2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1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3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4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92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3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1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2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4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92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4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2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3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4697393" y="5040287"/>
            <a:ext cx="5494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err="1" smtClean="0">
                <a:latin typeface="나눔스퀘어 ExtraBold" pitchFamily="50" charset="-127"/>
                <a:ea typeface="나눔스퀘어 ExtraBold" pitchFamily="50" charset="-127"/>
              </a:rPr>
              <a:t>adj</a:t>
            </a:r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[1] = { 2, 3 }  </a:t>
            </a:r>
            <a:r>
              <a:rPr lang="ko-KR" altLang="en-US" sz="1600" dirty="0" smtClean="0">
                <a:latin typeface="나눔스퀘어 ExtraBold" pitchFamily="50" charset="-127"/>
                <a:ea typeface="나눔스퀘어 ExtraBold" pitchFamily="50" charset="-127"/>
              </a:rPr>
              <a:t>→  </a:t>
            </a:r>
            <a:r>
              <a:rPr lang="en-US" altLang="ko-KR" sz="1600" dirty="0" smtClean="0">
                <a:solidFill>
                  <a:srgbClr val="0070C0"/>
                </a:solidFill>
                <a:latin typeface="나눔스퀘어 ExtraBold" pitchFamily="50" charset="-127"/>
                <a:ea typeface="나눔스퀘어 ExtraBold" pitchFamily="50" charset="-127"/>
              </a:rPr>
              <a:t>1 </a:t>
            </a:r>
            <a:r>
              <a:rPr lang="ko-KR" altLang="en-US" sz="1600" dirty="0" smtClean="0">
                <a:solidFill>
                  <a:srgbClr val="0070C0"/>
                </a:solidFill>
                <a:latin typeface="나눔스퀘어 ExtraBold" pitchFamily="50" charset="-127"/>
                <a:ea typeface="나눔스퀘어 ExtraBold" pitchFamily="50" charset="-127"/>
              </a:rPr>
              <a:t>에서 </a:t>
            </a:r>
            <a:r>
              <a:rPr lang="en-US" altLang="ko-KR" sz="1600" dirty="0" smtClean="0">
                <a:solidFill>
                  <a:srgbClr val="0070C0"/>
                </a:solidFill>
                <a:latin typeface="나눔스퀘어 ExtraBold" pitchFamily="50" charset="-127"/>
                <a:ea typeface="나눔스퀘어 ExtraBold" pitchFamily="50" charset="-127"/>
              </a:rPr>
              <a:t>2, 3 </a:t>
            </a:r>
            <a:r>
              <a:rPr lang="ko-KR" altLang="en-US" sz="1600" dirty="0" smtClean="0">
                <a:solidFill>
                  <a:srgbClr val="0070C0"/>
                </a:solidFill>
                <a:latin typeface="나눔스퀘어 ExtraBold" pitchFamily="50" charset="-127"/>
                <a:ea typeface="나눔스퀘어 ExtraBold" pitchFamily="50" charset="-127"/>
              </a:rPr>
              <a:t>으로</a:t>
            </a:r>
            <a:r>
              <a:rPr lang="en-US" altLang="ko-KR" sz="1600" dirty="0">
                <a:solidFill>
                  <a:srgbClr val="0070C0"/>
                </a:solidFill>
                <a:latin typeface="나눔스퀘어 ExtraBold" pitchFamily="50" charset="-127"/>
                <a:ea typeface="나눔스퀘어 ExtraBold" pitchFamily="50" charset="-127"/>
              </a:rPr>
              <a:t> </a:t>
            </a:r>
            <a:r>
              <a:rPr lang="ko-KR" altLang="en-US" sz="1600" dirty="0" smtClean="0">
                <a:solidFill>
                  <a:srgbClr val="0070C0"/>
                </a:solidFill>
                <a:latin typeface="나눔스퀘어 ExtraBold" pitchFamily="50" charset="-127"/>
                <a:ea typeface="나눔스퀘어 ExtraBold" pitchFamily="50" charset="-127"/>
              </a:rPr>
              <a:t>향하는 간선이 있다 </a:t>
            </a:r>
            <a:endParaRPr lang="en-US" altLang="ko-KR" sz="1600" dirty="0">
              <a:solidFill>
                <a:srgbClr val="0070C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28039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타원 30"/>
          <p:cNvSpPr/>
          <p:nvPr/>
        </p:nvSpPr>
        <p:spPr>
          <a:xfrm>
            <a:off x="2841500" y="3072667"/>
            <a:ext cx="547012" cy="547012"/>
          </a:xfrm>
          <a:prstGeom prst="ellipse">
            <a:avLst/>
          </a:prstGeom>
          <a:solidFill>
            <a:srgbClr val="009644"/>
          </a:solidFill>
          <a:ln>
            <a:solidFill>
              <a:srgbClr val="0096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1747476" y="3061476"/>
            <a:ext cx="547012" cy="547012"/>
          </a:xfrm>
          <a:prstGeom prst="ellipse">
            <a:avLst/>
          </a:prstGeom>
          <a:solidFill>
            <a:srgbClr val="009644"/>
          </a:solidFill>
          <a:ln>
            <a:solidFill>
              <a:srgbClr val="0096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2294488" y="2016144"/>
            <a:ext cx="547012" cy="54701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1200464" y="4096083"/>
            <a:ext cx="547012" cy="547012"/>
          </a:xfrm>
          <a:prstGeom prst="ellipse">
            <a:avLst/>
          </a:prstGeom>
          <a:solidFill>
            <a:srgbClr val="009644"/>
          </a:solidFill>
          <a:ln>
            <a:solidFill>
              <a:srgbClr val="0096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44" name="직선 연결선 43"/>
          <p:cNvCxnSpPr>
            <a:stCxn id="36" idx="3"/>
            <a:endCxn id="43" idx="0"/>
          </p:cNvCxnSpPr>
          <p:nvPr/>
        </p:nvCxnSpPr>
        <p:spPr>
          <a:xfrm flipH="1">
            <a:off x="1473970" y="3528380"/>
            <a:ext cx="353614" cy="56770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>
            <a:stCxn id="41" idx="3"/>
          </p:cNvCxnSpPr>
          <p:nvPr/>
        </p:nvCxnSpPr>
        <p:spPr>
          <a:xfrm flipH="1">
            <a:off x="2020982" y="2483048"/>
            <a:ext cx="353614" cy="59869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>
            <a:stCxn id="36" idx="5"/>
            <a:endCxn id="14" idx="0"/>
          </p:cNvCxnSpPr>
          <p:nvPr/>
        </p:nvCxnSpPr>
        <p:spPr>
          <a:xfrm>
            <a:off x="2214380" y="3528380"/>
            <a:ext cx="353614" cy="56770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>
            <a:stCxn id="41" idx="5"/>
            <a:endCxn id="31" idx="0"/>
          </p:cNvCxnSpPr>
          <p:nvPr/>
        </p:nvCxnSpPr>
        <p:spPr>
          <a:xfrm>
            <a:off x="2761392" y="2483048"/>
            <a:ext cx="353614" cy="58961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타원 13"/>
          <p:cNvSpPr/>
          <p:nvPr/>
        </p:nvSpPr>
        <p:spPr>
          <a:xfrm>
            <a:off x="2294488" y="4096083"/>
            <a:ext cx="547012" cy="547012"/>
          </a:xfrm>
          <a:prstGeom prst="ellipse">
            <a:avLst/>
          </a:prstGeom>
          <a:solidFill>
            <a:srgbClr val="009644"/>
          </a:solidFill>
          <a:ln>
            <a:solidFill>
              <a:srgbClr val="0096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5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6054873" y="4096083"/>
            <a:ext cx="547012" cy="547012"/>
          </a:xfrm>
          <a:prstGeom prst="ellipse">
            <a:avLst/>
          </a:prstGeom>
          <a:solidFill>
            <a:srgbClr val="009644"/>
          </a:solidFill>
          <a:ln>
            <a:solidFill>
              <a:srgbClr val="0096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5328989" y="2016144"/>
            <a:ext cx="547012" cy="54701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6054873" y="3073445"/>
            <a:ext cx="547012" cy="547012"/>
          </a:xfrm>
          <a:prstGeom prst="ellipse">
            <a:avLst/>
          </a:prstGeom>
          <a:solidFill>
            <a:srgbClr val="009644"/>
          </a:solidFill>
          <a:ln>
            <a:solidFill>
              <a:srgbClr val="0096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4614713" y="3064961"/>
            <a:ext cx="547012" cy="547012"/>
          </a:xfrm>
          <a:prstGeom prst="ellipse">
            <a:avLst/>
          </a:prstGeom>
          <a:solidFill>
            <a:srgbClr val="009644"/>
          </a:solidFill>
          <a:ln>
            <a:solidFill>
              <a:srgbClr val="0096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27" name="직선 연결선 26"/>
          <p:cNvCxnSpPr>
            <a:stCxn id="24" idx="3"/>
            <a:endCxn id="26" idx="0"/>
          </p:cNvCxnSpPr>
          <p:nvPr/>
        </p:nvCxnSpPr>
        <p:spPr>
          <a:xfrm flipH="1">
            <a:off x="4888219" y="2483048"/>
            <a:ext cx="520878" cy="58191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stCxn id="25" idx="0"/>
            <a:endCxn id="24" idx="5"/>
          </p:cNvCxnSpPr>
          <p:nvPr/>
        </p:nvCxnSpPr>
        <p:spPr>
          <a:xfrm flipH="1" flipV="1">
            <a:off x="5795893" y="2483048"/>
            <a:ext cx="532486" cy="59039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>
            <a:stCxn id="24" idx="4"/>
            <a:endCxn id="32" idx="0"/>
          </p:cNvCxnSpPr>
          <p:nvPr/>
        </p:nvCxnSpPr>
        <p:spPr>
          <a:xfrm>
            <a:off x="5602495" y="2563156"/>
            <a:ext cx="0" cy="51455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stCxn id="25" idx="4"/>
            <a:endCxn id="23" idx="0"/>
          </p:cNvCxnSpPr>
          <p:nvPr/>
        </p:nvCxnSpPr>
        <p:spPr>
          <a:xfrm>
            <a:off x="6328379" y="3620457"/>
            <a:ext cx="0" cy="47562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/>
          <p:cNvSpPr/>
          <p:nvPr/>
        </p:nvSpPr>
        <p:spPr>
          <a:xfrm>
            <a:off x="5328989" y="3077710"/>
            <a:ext cx="547012" cy="547012"/>
          </a:xfrm>
          <a:prstGeom prst="ellipse">
            <a:avLst/>
          </a:prstGeom>
          <a:solidFill>
            <a:srgbClr val="009644"/>
          </a:solidFill>
          <a:ln>
            <a:solidFill>
              <a:srgbClr val="0096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5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8448289" y="2016637"/>
            <a:ext cx="547012" cy="54701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8448289" y="3424762"/>
            <a:ext cx="547012" cy="547012"/>
          </a:xfrm>
          <a:prstGeom prst="ellipse">
            <a:avLst/>
          </a:prstGeom>
          <a:solidFill>
            <a:srgbClr val="009644"/>
          </a:solidFill>
          <a:ln>
            <a:solidFill>
              <a:srgbClr val="0096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8448289" y="2730637"/>
            <a:ext cx="547012" cy="547012"/>
          </a:xfrm>
          <a:prstGeom prst="ellipse">
            <a:avLst/>
          </a:prstGeom>
          <a:solidFill>
            <a:srgbClr val="009644"/>
          </a:solidFill>
          <a:ln>
            <a:solidFill>
              <a:srgbClr val="0096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7901277" y="4096083"/>
            <a:ext cx="547012" cy="547012"/>
          </a:xfrm>
          <a:prstGeom prst="ellipse">
            <a:avLst/>
          </a:prstGeom>
          <a:solidFill>
            <a:srgbClr val="009644"/>
          </a:solidFill>
          <a:ln>
            <a:solidFill>
              <a:srgbClr val="0096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38" name="직선 연결선 37"/>
          <p:cNvCxnSpPr>
            <a:stCxn id="34" idx="3"/>
            <a:endCxn id="37" idx="7"/>
          </p:cNvCxnSpPr>
          <p:nvPr/>
        </p:nvCxnSpPr>
        <p:spPr>
          <a:xfrm flipH="1">
            <a:off x="8368181" y="3891666"/>
            <a:ext cx="160216" cy="28452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>
            <a:stCxn id="35" idx="4"/>
            <a:endCxn id="34" idx="0"/>
          </p:cNvCxnSpPr>
          <p:nvPr/>
        </p:nvCxnSpPr>
        <p:spPr>
          <a:xfrm>
            <a:off x="8721795" y="3277649"/>
            <a:ext cx="0" cy="14711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>
            <a:stCxn id="34" idx="5"/>
            <a:endCxn id="46" idx="1"/>
          </p:cNvCxnSpPr>
          <p:nvPr/>
        </p:nvCxnSpPr>
        <p:spPr>
          <a:xfrm>
            <a:off x="8915193" y="3891666"/>
            <a:ext cx="160216" cy="28452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>
            <a:stCxn id="35" idx="0"/>
            <a:endCxn id="33" idx="4"/>
          </p:cNvCxnSpPr>
          <p:nvPr/>
        </p:nvCxnSpPr>
        <p:spPr>
          <a:xfrm flipV="1">
            <a:off x="8721795" y="2563649"/>
            <a:ext cx="0" cy="1669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타원 45"/>
          <p:cNvSpPr/>
          <p:nvPr/>
        </p:nvSpPr>
        <p:spPr>
          <a:xfrm>
            <a:off x="8995301" y="4096083"/>
            <a:ext cx="547012" cy="547012"/>
          </a:xfrm>
          <a:prstGeom prst="ellipse">
            <a:avLst/>
          </a:prstGeom>
          <a:solidFill>
            <a:srgbClr val="009644"/>
          </a:solidFill>
          <a:ln>
            <a:solidFill>
              <a:srgbClr val="0096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5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77" name="직선 연결선 76"/>
          <p:cNvCxnSpPr/>
          <p:nvPr/>
        </p:nvCxnSpPr>
        <p:spPr>
          <a:xfrm flipV="1">
            <a:off x="4015509" y="1583903"/>
            <a:ext cx="0" cy="323381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2093572" y="1651178"/>
            <a:ext cx="948842" cy="35610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mtClean="0">
                <a:solidFill>
                  <a:schemeClr val="accent1">
                    <a:lumMod val="7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Root</a:t>
            </a:r>
            <a:endParaRPr lang="ko-KR" altLang="en-US">
              <a:solidFill>
                <a:schemeClr val="accent1">
                  <a:lumMod val="7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5128074" y="1651178"/>
            <a:ext cx="948842" cy="35610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mtClean="0">
                <a:solidFill>
                  <a:schemeClr val="accent1">
                    <a:lumMod val="7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Root</a:t>
            </a:r>
            <a:endParaRPr lang="ko-KR" altLang="en-US">
              <a:solidFill>
                <a:schemeClr val="accent1">
                  <a:lumMod val="7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8247374" y="1651178"/>
            <a:ext cx="948842" cy="35610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mtClean="0">
                <a:solidFill>
                  <a:schemeClr val="accent1">
                    <a:lumMod val="7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Root</a:t>
            </a:r>
            <a:endParaRPr lang="ko-KR" altLang="en-US">
              <a:solidFill>
                <a:schemeClr val="accent1">
                  <a:lumMod val="7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86" name="직선 연결선 85"/>
          <p:cNvCxnSpPr/>
          <p:nvPr/>
        </p:nvCxnSpPr>
        <p:spPr>
          <a:xfrm flipV="1">
            <a:off x="7255869" y="1583903"/>
            <a:ext cx="0" cy="323381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5661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타원 30"/>
          <p:cNvSpPr/>
          <p:nvPr/>
        </p:nvSpPr>
        <p:spPr>
          <a:xfrm>
            <a:off x="5371945" y="3037811"/>
            <a:ext cx="547012" cy="547012"/>
          </a:xfrm>
          <a:prstGeom prst="ellipse">
            <a:avLst/>
          </a:prstGeom>
          <a:solidFill>
            <a:srgbClr val="009644"/>
          </a:solidFill>
          <a:ln>
            <a:solidFill>
              <a:srgbClr val="0096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4277921" y="3026620"/>
            <a:ext cx="547012" cy="547012"/>
          </a:xfrm>
          <a:prstGeom prst="ellipse">
            <a:avLst/>
          </a:prstGeom>
          <a:solidFill>
            <a:srgbClr val="009644"/>
          </a:solidFill>
          <a:ln>
            <a:solidFill>
              <a:srgbClr val="0096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4824933" y="1871935"/>
            <a:ext cx="547012" cy="54701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3730909" y="4205243"/>
            <a:ext cx="547012" cy="547012"/>
          </a:xfrm>
          <a:prstGeom prst="ellipse">
            <a:avLst/>
          </a:prstGeom>
          <a:solidFill>
            <a:srgbClr val="009644"/>
          </a:solidFill>
          <a:ln>
            <a:solidFill>
              <a:srgbClr val="0096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44" name="직선 연결선 43"/>
          <p:cNvCxnSpPr>
            <a:stCxn id="36" idx="3"/>
            <a:endCxn id="43" idx="0"/>
          </p:cNvCxnSpPr>
          <p:nvPr/>
        </p:nvCxnSpPr>
        <p:spPr>
          <a:xfrm flipH="1">
            <a:off x="4004415" y="3493524"/>
            <a:ext cx="353614" cy="71171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>
            <a:stCxn id="41" idx="3"/>
            <a:endCxn id="36" idx="0"/>
          </p:cNvCxnSpPr>
          <p:nvPr/>
        </p:nvCxnSpPr>
        <p:spPr>
          <a:xfrm flipH="1">
            <a:off x="4551427" y="2338839"/>
            <a:ext cx="353614" cy="68778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>
            <a:stCxn id="36" idx="5"/>
            <a:endCxn id="14" idx="0"/>
          </p:cNvCxnSpPr>
          <p:nvPr/>
        </p:nvCxnSpPr>
        <p:spPr>
          <a:xfrm>
            <a:off x="4744825" y="3493524"/>
            <a:ext cx="353614" cy="71171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>
            <a:stCxn id="41" idx="5"/>
            <a:endCxn id="31" idx="0"/>
          </p:cNvCxnSpPr>
          <p:nvPr/>
        </p:nvCxnSpPr>
        <p:spPr>
          <a:xfrm>
            <a:off x="5291837" y="2338839"/>
            <a:ext cx="353614" cy="69897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타원 13"/>
          <p:cNvSpPr/>
          <p:nvPr/>
        </p:nvSpPr>
        <p:spPr>
          <a:xfrm>
            <a:off x="4824933" y="4205243"/>
            <a:ext cx="547012" cy="547012"/>
          </a:xfrm>
          <a:prstGeom prst="ellipse">
            <a:avLst/>
          </a:prstGeom>
          <a:solidFill>
            <a:srgbClr val="009644"/>
          </a:solidFill>
          <a:ln>
            <a:solidFill>
              <a:srgbClr val="0096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5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49" name="직선 연결선 48"/>
          <p:cNvCxnSpPr>
            <a:endCxn id="41" idx="6"/>
          </p:cNvCxnSpPr>
          <p:nvPr/>
        </p:nvCxnSpPr>
        <p:spPr>
          <a:xfrm flipH="1">
            <a:off x="5371945" y="2145441"/>
            <a:ext cx="1253188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>
            <a:endCxn id="31" idx="6"/>
          </p:cNvCxnSpPr>
          <p:nvPr/>
        </p:nvCxnSpPr>
        <p:spPr>
          <a:xfrm flipH="1">
            <a:off x="5918957" y="3311317"/>
            <a:ext cx="706176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>
            <a:endCxn id="14" idx="6"/>
          </p:cNvCxnSpPr>
          <p:nvPr/>
        </p:nvCxnSpPr>
        <p:spPr>
          <a:xfrm flipH="1">
            <a:off x="5371945" y="4478749"/>
            <a:ext cx="1253188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648143" y="1929997"/>
            <a:ext cx="535596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mtClean="0"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648143" y="3084682"/>
            <a:ext cx="535596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mtClean="0"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648143" y="4263305"/>
            <a:ext cx="535596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mtClean="0"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341892" y="1367879"/>
            <a:ext cx="114809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mtClean="0">
                <a:latin typeface="나눔스퀘어 ExtraBold" pitchFamily="50" charset="-127"/>
                <a:ea typeface="나눔스퀘어 ExtraBold" pitchFamily="50" charset="-127"/>
              </a:rPr>
              <a:t>Depth</a:t>
            </a:r>
            <a:endParaRPr lang="ko-KR" altLang="en-US">
              <a:latin typeface="나눔스퀘어 ExtraBold" pitchFamily="50" charset="-127"/>
              <a:ea typeface="나눔스퀘어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12272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타원 17"/>
          <p:cNvSpPr/>
          <p:nvPr/>
        </p:nvSpPr>
        <p:spPr>
          <a:xfrm>
            <a:off x="2094433" y="4096083"/>
            <a:ext cx="547012" cy="547012"/>
          </a:xfrm>
          <a:prstGeom prst="ellipse">
            <a:avLst/>
          </a:prstGeom>
          <a:solidFill>
            <a:srgbClr val="009644"/>
          </a:solidFill>
          <a:ln>
            <a:solidFill>
              <a:srgbClr val="0096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1368549" y="2016144"/>
            <a:ext cx="547012" cy="547012"/>
          </a:xfrm>
          <a:prstGeom prst="ellipse">
            <a:avLst/>
          </a:prstGeom>
          <a:solidFill>
            <a:srgbClr val="009644"/>
          </a:solidFill>
          <a:ln>
            <a:solidFill>
              <a:srgbClr val="0096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2094433" y="3073445"/>
            <a:ext cx="547012" cy="547012"/>
          </a:xfrm>
          <a:prstGeom prst="ellipse">
            <a:avLst/>
          </a:prstGeom>
          <a:solidFill>
            <a:srgbClr val="009644"/>
          </a:solidFill>
          <a:ln>
            <a:solidFill>
              <a:srgbClr val="0096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654273" y="3064961"/>
            <a:ext cx="547012" cy="54701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22" name="직선 연결선 21"/>
          <p:cNvCxnSpPr>
            <a:stCxn id="19" idx="3"/>
            <a:endCxn id="21" idx="0"/>
          </p:cNvCxnSpPr>
          <p:nvPr/>
        </p:nvCxnSpPr>
        <p:spPr>
          <a:xfrm flipH="1">
            <a:off x="927779" y="2483048"/>
            <a:ext cx="520878" cy="581913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>
            <a:stCxn id="20" idx="0"/>
            <a:endCxn id="19" idx="5"/>
          </p:cNvCxnSpPr>
          <p:nvPr/>
        </p:nvCxnSpPr>
        <p:spPr>
          <a:xfrm flipH="1" flipV="1">
            <a:off x="1835453" y="2483048"/>
            <a:ext cx="532486" cy="590397"/>
          </a:xfrm>
          <a:prstGeom prst="line">
            <a:avLst/>
          </a:prstGeom>
          <a:ln w="381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stCxn id="19" idx="4"/>
            <a:endCxn id="26" idx="0"/>
          </p:cNvCxnSpPr>
          <p:nvPr/>
        </p:nvCxnSpPr>
        <p:spPr>
          <a:xfrm>
            <a:off x="1642055" y="2563156"/>
            <a:ext cx="0" cy="514554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stCxn id="20" idx="4"/>
            <a:endCxn id="18" idx="0"/>
          </p:cNvCxnSpPr>
          <p:nvPr/>
        </p:nvCxnSpPr>
        <p:spPr>
          <a:xfrm>
            <a:off x="2367939" y="3620457"/>
            <a:ext cx="0" cy="475626"/>
          </a:xfrm>
          <a:prstGeom prst="line">
            <a:avLst/>
          </a:prstGeom>
          <a:ln w="381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타원 25"/>
          <p:cNvSpPr/>
          <p:nvPr/>
        </p:nvSpPr>
        <p:spPr>
          <a:xfrm>
            <a:off x="1368549" y="3077710"/>
            <a:ext cx="547012" cy="54701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5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160637" y="2321208"/>
            <a:ext cx="2424402" cy="59445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 smtClean="0">
                <a:solidFill>
                  <a:srgbClr val="009644"/>
                </a:solidFill>
                <a:latin typeface="나눔스퀘어 ExtraBold" pitchFamily="50" charset="-127"/>
                <a:ea typeface="나눔스퀘어 ExtraBold" pitchFamily="50" charset="-127"/>
              </a:rPr>
              <a:t>Node 1 </a:t>
            </a:r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= </a:t>
            </a:r>
            <a:r>
              <a:rPr lang="en-US" altLang="ko-KR" sz="1400" smtClean="0">
                <a:solidFill>
                  <a:srgbClr val="009644"/>
                </a:solidFill>
                <a:latin typeface="나눔스퀘어 ExtraBold" pitchFamily="50" charset="-127"/>
                <a:ea typeface="나눔스퀘어 ExtraBold" pitchFamily="50" charset="-127"/>
              </a:rPr>
              <a:t>Node 3</a:t>
            </a:r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 </a:t>
            </a:r>
            <a:r>
              <a:rPr lang="ko-KR" altLang="en-US" sz="1400" smtClean="0">
                <a:latin typeface="나눔스퀘어 ExtraBold" pitchFamily="50" charset="-127"/>
                <a:ea typeface="나눔스퀘어 ExtraBold" pitchFamily="50" charset="-127"/>
              </a:rPr>
              <a:t>의 </a:t>
            </a:r>
            <a:r>
              <a:rPr lang="en-US" altLang="ko-KR" sz="140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Parent</a:t>
            </a:r>
          </a:p>
          <a:p>
            <a:pPr>
              <a:lnSpc>
                <a:spcPct val="120000"/>
              </a:lnSpc>
            </a:pPr>
            <a:r>
              <a:rPr lang="en-US" altLang="ko-KR" sz="1400" smtClean="0">
                <a:solidFill>
                  <a:srgbClr val="009644"/>
                </a:solidFill>
                <a:latin typeface="나눔스퀘어 ExtraBold" pitchFamily="50" charset="-127"/>
                <a:ea typeface="나눔스퀘어 ExtraBold" pitchFamily="50" charset="-127"/>
              </a:rPr>
              <a:t>Node 3 </a:t>
            </a:r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= </a:t>
            </a:r>
            <a:r>
              <a:rPr lang="en-US" altLang="ko-KR" sz="1400" smtClean="0">
                <a:solidFill>
                  <a:srgbClr val="009644"/>
                </a:solidFill>
                <a:latin typeface="나눔스퀘어 ExtraBold" pitchFamily="50" charset="-127"/>
                <a:ea typeface="나눔스퀘어 ExtraBold" pitchFamily="50" charset="-127"/>
              </a:rPr>
              <a:t>Node 1</a:t>
            </a:r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 </a:t>
            </a:r>
            <a:r>
              <a:rPr lang="ko-KR" altLang="en-US" sz="1400" smtClean="0">
                <a:latin typeface="나눔스퀘어 ExtraBold" pitchFamily="50" charset="-127"/>
                <a:ea typeface="나눔스퀘어 ExtraBold" pitchFamily="50" charset="-127"/>
              </a:rPr>
              <a:t>의 </a:t>
            </a:r>
            <a:r>
              <a:rPr lang="en-US" altLang="ko-KR" sz="140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Child</a:t>
            </a:r>
            <a:r>
              <a:rPr lang="ko-KR" altLang="en-US" sz="140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 </a:t>
            </a:r>
            <a:endParaRPr lang="ko-KR" altLang="en-US" sz="1400">
              <a:solidFill>
                <a:srgbClr val="FF000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448669" y="3571836"/>
            <a:ext cx="2424402" cy="59445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 smtClean="0">
                <a:solidFill>
                  <a:srgbClr val="009644"/>
                </a:solidFill>
                <a:latin typeface="나눔스퀘어 ExtraBold" pitchFamily="50" charset="-127"/>
                <a:ea typeface="나눔스퀘어 ExtraBold" pitchFamily="50" charset="-127"/>
              </a:rPr>
              <a:t>Node 3 </a:t>
            </a:r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= </a:t>
            </a:r>
            <a:r>
              <a:rPr lang="en-US" altLang="ko-KR" sz="1400" smtClean="0">
                <a:solidFill>
                  <a:srgbClr val="009644"/>
                </a:solidFill>
                <a:latin typeface="나눔스퀘어 ExtraBold" pitchFamily="50" charset="-127"/>
                <a:ea typeface="나눔스퀘어 ExtraBold" pitchFamily="50" charset="-127"/>
              </a:rPr>
              <a:t>Node 2</a:t>
            </a:r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 </a:t>
            </a:r>
            <a:r>
              <a:rPr lang="ko-KR" altLang="en-US" sz="1400" smtClean="0">
                <a:latin typeface="나눔스퀘어 ExtraBold" pitchFamily="50" charset="-127"/>
                <a:ea typeface="나눔스퀘어 ExtraBold" pitchFamily="50" charset="-127"/>
              </a:rPr>
              <a:t>의 </a:t>
            </a:r>
            <a:r>
              <a:rPr lang="en-US" altLang="ko-KR" sz="140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Parent</a:t>
            </a:r>
          </a:p>
          <a:p>
            <a:pPr>
              <a:lnSpc>
                <a:spcPct val="120000"/>
              </a:lnSpc>
            </a:pPr>
            <a:r>
              <a:rPr lang="en-US" altLang="ko-KR" sz="1400" smtClean="0">
                <a:solidFill>
                  <a:srgbClr val="009644"/>
                </a:solidFill>
                <a:latin typeface="나눔스퀘어 ExtraBold" pitchFamily="50" charset="-127"/>
                <a:ea typeface="나눔스퀘어 ExtraBold" pitchFamily="50" charset="-127"/>
              </a:rPr>
              <a:t>Node 2 </a:t>
            </a:r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= </a:t>
            </a:r>
            <a:r>
              <a:rPr lang="en-US" altLang="ko-KR" sz="1400" smtClean="0">
                <a:solidFill>
                  <a:srgbClr val="009644"/>
                </a:solidFill>
                <a:latin typeface="나눔스퀘어 ExtraBold" pitchFamily="50" charset="-127"/>
                <a:ea typeface="나눔스퀘어 ExtraBold" pitchFamily="50" charset="-127"/>
              </a:rPr>
              <a:t>Node 3</a:t>
            </a:r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 </a:t>
            </a:r>
            <a:r>
              <a:rPr lang="ko-KR" altLang="en-US" sz="1400" smtClean="0">
                <a:latin typeface="나눔스퀘어 ExtraBold" pitchFamily="50" charset="-127"/>
                <a:ea typeface="나눔스퀘어 ExtraBold" pitchFamily="50" charset="-127"/>
              </a:rPr>
              <a:t>의 </a:t>
            </a:r>
            <a:r>
              <a:rPr lang="en-US" altLang="ko-KR" sz="140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Child</a:t>
            </a:r>
            <a:r>
              <a:rPr lang="ko-KR" altLang="en-US" sz="140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 </a:t>
            </a:r>
            <a:endParaRPr lang="ko-KR" altLang="en-US" sz="1400">
              <a:solidFill>
                <a:srgbClr val="FF000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7423025" y="4096083"/>
            <a:ext cx="547012" cy="547012"/>
          </a:xfrm>
          <a:prstGeom prst="ellipse">
            <a:avLst/>
          </a:prstGeom>
          <a:solidFill>
            <a:srgbClr val="009644"/>
          </a:solidFill>
          <a:ln>
            <a:solidFill>
              <a:srgbClr val="0096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6697141" y="2016144"/>
            <a:ext cx="547012" cy="547012"/>
          </a:xfrm>
          <a:prstGeom prst="ellipse">
            <a:avLst/>
          </a:prstGeom>
          <a:solidFill>
            <a:srgbClr val="009644"/>
          </a:solidFill>
          <a:ln>
            <a:solidFill>
              <a:srgbClr val="0096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7423025" y="3073445"/>
            <a:ext cx="547012" cy="547012"/>
          </a:xfrm>
          <a:prstGeom prst="ellipse">
            <a:avLst/>
          </a:prstGeom>
          <a:solidFill>
            <a:srgbClr val="009644"/>
          </a:solidFill>
          <a:ln>
            <a:solidFill>
              <a:srgbClr val="0096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5982865" y="3064961"/>
            <a:ext cx="547012" cy="54701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39" name="직선 연결선 38"/>
          <p:cNvCxnSpPr>
            <a:stCxn id="35" idx="3"/>
            <a:endCxn id="38" idx="0"/>
          </p:cNvCxnSpPr>
          <p:nvPr/>
        </p:nvCxnSpPr>
        <p:spPr>
          <a:xfrm flipH="1">
            <a:off x="6256371" y="2483048"/>
            <a:ext cx="520878" cy="581913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>
            <a:stCxn id="37" idx="0"/>
            <a:endCxn id="35" idx="5"/>
          </p:cNvCxnSpPr>
          <p:nvPr/>
        </p:nvCxnSpPr>
        <p:spPr>
          <a:xfrm flipH="1" flipV="1">
            <a:off x="7164045" y="2483048"/>
            <a:ext cx="532486" cy="590397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>
            <a:stCxn id="35" idx="4"/>
            <a:endCxn id="55" idx="0"/>
          </p:cNvCxnSpPr>
          <p:nvPr/>
        </p:nvCxnSpPr>
        <p:spPr>
          <a:xfrm>
            <a:off x="6970647" y="2563156"/>
            <a:ext cx="0" cy="514554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>
            <a:stCxn id="37" idx="4"/>
            <a:endCxn id="34" idx="0"/>
          </p:cNvCxnSpPr>
          <p:nvPr/>
        </p:nvCxnSpPr>
        <p:spPr>
          <a:xfrm>
            <a:off x="7696531" y="3620457"/>
            <a:ext cx="0" cy="475626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타원 54"/>
          <p:cNvSpPr/>
          <p:nvPr/>
        </p:nvSpPr>
        <p:spPr>
          <a:xfrm>
            <a:off x="6697141" y="3077710"/>
            <a:ext cx="547012" cy="54701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5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8235503" y="2911072"/>
            <a:ext cx="263810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smtClean="0">
                <a:solidFill>
                  <a:srgbClr val="009644"/>
                </a:solidFill>
                <a:latin typeface="나눔스퀘어 ExtraBold" pitchFamily="50" charset="-127"/>
                <a:ea typeface="나눔스퀘어 ExtraBold" pitchFamily="50" charset="-127"/>
              </a:rPr>
              <a:t>Node 1 </a:t>
            </a:r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= </a:t>
            </a:r>
            <a:r>
              <a:rPr lang="en-US" altLang="ko-KR" sz="1400" smtClean="0">
                <a:solidFill>
                  <a:srgbClr val="009644"/>
                </a:solidFill>
                <a:latin typeface="나눔스퀘어 ExtraBold" pitchFamily="50" charset="-127"/>
                <a:ea typeface="나눔스퀘어 ExtraBold" pitchFamily="50" charset="-127"/>
              </a:rPr>
              <a:t>Node 2</a:t>
            </a:r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 </a:t>
            </a:r>
            <a:r>
              <a:rPr lang="ko-KR" altLang="en-US" sz="1400" smtClean="0">
                <a:latin typeface="나눔스퀘어 ExtraBold" pitchFamily="50" charset="-127"/>
                <a:ea typeface="나눔스퀘어 ExtraBold" pitchFamily="50" charset="-127"/>
              </a:rPr>
              <a:t>의 </a:t>
            </a:r>
            <a:r>
              <a:rPr lang="en-US" altLang="ko-KR" sz="1400" smtClean="0">
                <a:solidFill>
                  <a:srgbClr val="0070C0"/>
                </a:solidFill>
                <a:latin typeface="나눔스퀘어 ExtraBold" pitchFamily="50" charset="-127"/>
                <a:ea typeface="나눔스퀘어 ExtraBold" pitchFamily="50" charset="-127"/>
              </a:rPr>
              <a:t>Ancestor</a:t>
            </a:r>
            <a:endParaRPr lang="ko-KR" altLang="en-US" sz="1400">
              <a:solidFill>
                <a:srgbClr val="0070C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10" name="자유형 9"/>
          <p:cNvSpPr/>
          <p:nvPr/>
        </p:nvSpPr>
        <p:spPr>
          <a:xfrm>
            <a:off x="7255187" y="2279500"/>
            <a:ext cx="932166" cy="2088818"/>
          </a:xfrm>
          <a:custGeom>
            <a:avLst/>
            <a:gdLst>
              <a:gd name="connsiteX0" fmla="*/ 0 w 932166"/>
              <a:gd name="connsiteY0" fmla="*/ 0 h 2088818"/>
              <a:gd name="connsiteX1" fmla="*/ 342359 w 932166"/>
              <a:gd name="connsiteY1" fmla="*/ 169012 h 2088818"/>
              <a:gd name="connsiteX2" fmla="*/ 602378 w 932166"/>
              <a:gd name="connsiteY2" fmla="*/ 398695 h 2088818"/>
              <a:gd name="connsiteX3" fmla="*/ 832061 w 932166"/>
              <a:gd name="connsiteY3" fmla="*/ 758388 h 2088818"/>
              <a:gd name="connsiteX4" fmla="*/ 923068 w 932166"/>
              <a:gd name="connsiteY4" fmla="*/ 1152750 h 2088818"/>
              <a:gd name="connsiteX5" fmla="*/ 923068 w 932166"/>
              <a:gd name="connsiteY5" fmla="*/ 1547112 h 2088818"/>
              <a:gd name="connsiteX6" fmla="*/ 871064 w 932166"/>
              <a:gd name="connsiteY6" fmla="*/ 1872136 h 2088818"/>
              <a:gd name="connsiteX7" fmla="*/ 728053 w 932166"/>
              <a:gd name="connsiteY7" fmla="*/ 2088818 h 2088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32166" h="2088818">
                <a:moveTo>
                  <a:pt x="0" y="0"/>
                </a:moveTo>
                <a:cubicBezTo>
                  <a:pt x="120981" y="51281"/>
                  <a:pt x="241963" y="102563"/>
                  <a:pt x="342359" y="169012"/>
                </a:cubicBezTo>
                <a:cubicBezTo>
                  <a:pt x="442755" y="235461"/>
                  <a:pt x="520761" y="300466"/>
                  <a:pt x="602378" y="398695"/>
                </a:cubicBezTo>
                <a:cubicBezTo>
                  <a:pt x="683995" y="496924"/>
                  <a:pt x="778613" y="632712"/>
                  <a:pt x="832061" y="758388"/>
                </a:cubicBezTo>
                <a:cubicBezTo>
                  <a:pt x="885509" y="884064"/>
                  <a:pt x="907900" y="1021296"/>
                  <a:pt x="923068" y="1152750"/>
                </a:cubicBezTo>
                <a:cubicBezTo>
                  <a:pt x="938236" y="1284204"/>
                  <a:pt x="931735" y="1427214"/>
                  <a:pt x="923068" y="1547112"/>
                </a:cubicBezTo>
                <a:cubicBezTo>
                  <a:pt x="914401" y="1667010"/>
                  <a:pt x="903566" y="1781852"/>
                  <a:pt x="871064" y="1872136"/>
                </a:cubicBezTo>
                <a:cubicBezTo>
                  <a:pt x="838562" y="1962420"/>
                  <a:pt x="783307" y="2025619"/>
                  <a:pt x="728053" y="2088818"/>
                </a:cubicBezTo>
              </a:path>
            </a:pathLst>
          </a:cu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8" name="직선 연결선 57"/>
          <p:cNvCxnSpPr/>
          <p:nvPr/>
        </p:nvCxnSpPr>
        <p:spPr>
          <a:xfrm flipV="1">
            <a:off x="5400997" y="1257326"/>
            <a:ext cx="0" cy="355826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512565" y="1324149"/>
            <a:ext cx="2461053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mtClean="0">
                <a:latin typeface="나눔스퀘어 ExtraBold" pitchFamily="50" charset="-127"/>
                <a:ea typeface="나눔스퀘어 ExtraBold" pitchFamily="50" charset="-127"/>
              </a:rPr>
              <a:t>Parent, Child</a:t>
            </a:r>
            <a:endParaRPr lang="ko-KR" altLang="en-US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083015" y="1324149"/>
            <a:ext cx="2461053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mtClean="0">
                <a:latin typeface="나눔스퀘어 ExtraBold" pitchFamily="50" charset="-127"/>
                <a:ea typeface="나눔스퀘어 ExtraBold" pitchFamily="50" charset="-127"/>
              </a:rPr>
              <a:t>Ancestor</a:t>
            </a:r>
            <a:endParaRPr lang="ko-KR" altLang="en-US">
              <a:latin typeface="나눔스퀘어 ExtraBold" pitchFamily="50" charset="-127"/>
              <a:ea typeface="나눔스퀘어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9277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타원 33"/>
          <p:cNvSpPr/>
          <p:nvPr/>
        </p:nvSpPr>
        <p:spPr>
          <a:xfrm>
            <a:off x="4942755" y="4625336"/>
            <a:ext cx="547012" cy="54701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3862635" y="2508052"/>
            <a:ext cx="547012" cy="54701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4942755" y="3570111"/>
            <a:ext cx="547012" cy="547012"/>
          </a:xfrm>
          <a:prstGeom prst="ellipse">
            <a:avLst/>
          </a:prstGeom>
          <a:solidFill>
            <a:srgbClr val="009644"/>
          </a:solidFill>
          <a:ln>
            <a:solidFill>
              <a:srgbClr val="0096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2782515" y="3570111"/>
            <a:ext cx="547012" cy="547012"/>
          </a:xfrm>
          <a:prstGeom prst="ellipse">
            <a:avLst/>
          </a:prstGeom>
          <a:solidFill>
            <a:srgbClr val="009644"/>
          </a:solidFill>
          <a:ln>
            <a:solidFill>
              <a:srgbClr val="0096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39" name="직선 연결선 38"/>
          <p:cNvCxnSpPr>
            <a:stCxn id="35" idx="3"/>
            <a:endCxn id="38" idx="7"/>
          </p:cNvCxnSpPr>
          <p:nvPr/>
        </p:nvCxnSpPr>
        <p:spPr>
          <a:xfrm flipH="1">
            <a:off x="3249419" y="2974956"/>
            <a:ext cx="693324" cy="675263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>
            <a:stCxn id="37" idx="1"/>
            <a:endCxn id="35" idx="5"/>
          </p:cNvCxnSpPr>
          <p:nvPr/>
        </p:nvCxnSpPr>
        <p:spPr>
          <a:xfrm flipH="1" flipV="1">
            <a:off x="4329539" y="2974956"/>
            <a:ext cx="693324" cy="675263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>
            <a:stCxn id="35" idx="4"/>
            <a:endCxn id="55" idx="0"/>
          </p:cNvCxnSpPr>
          <p:nvPr/>
        </p:nvCxnSpPr>
        <p:spPr>
          <a:xfrm>
            <a:off x="4136141" y="3055064"/>
            <a:ext cx="0" cy="514554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>
            <a:stCxn id="37" idx="4"/>
            <a:endCxn id="34" idx="0"/>
          </p:cNvCxnSpPr>
          <p:nvPr/>
        </p:nvCxnSpPr>
        <p:spPr>
          <a:xfrm>
            <a:off x="5216261" y="4117123"/>
            <a:ext cx="0" cy="508213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타원 54"/>
          <p:cNvSpPr/>
          <p:nvPr/>
        </p:nvSpPr>
        <p:spPr>
          <a:xfrm>
            <a:off x="3862635" y="3569618"/>
            <a:ext cx="547012" cy="547012"/>
          </a:xfrm>
          <a:prstGeom prst="ellipse">
            <a:avLst/>
          </a:prstGeom>
          <a:solidFill>
            <a:srgbClr val="009644"/>
          </a:solidFill>
          <a:ln>
            <a:solidFill>
              <a:srgbClr val="0096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5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617021" y="3409159"/>
            <a:ext cx="2638102" cy="8679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 smtClean="0">
                <a:solidFill>
                  <a:srgbClr val="009644"/>
                </a:solidFill>
                <a:latin typeface="나눔스퀘어 ExtraBold" pitchFamily="50" charset="-127"/>
                <a:ea typeface="나눔스퀘어 ExtraBold" pitchFamily="50" charset="-127"/>
              </a:rPr>
              <a:t>Node 4 </a:t>
            </a:r>
            <a:r>
              <a:rPr lang="ko-KR" altLang="en-US" sz="1400" smtClean="0">
                <a:latin typeface="나눔스퀘어 ExtraBold" pitchFamily="50" charset="-127"/>
                <a:ea typeface="나눔스퀘어 ExtraBold" pitchFamily="50" charset="-127"/>
              </a:rPr>
              <a:t>⇔</a:t>
            </a:r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 </a:t>
            </a:r>
            <a:r>
              <a:rPr lang="en-US" altLang="ko-KR" sz="1400" smtClean="0">
                <a:solidFill>
                  <a:srgbClr val="009644"/>
                </a:solidFill>
                <a:latin typeface="나눔스퀘어 ExtraBold" pitchFamily="50" charset="-127"/>
                <a:ea typeface="나눔스퀘어 ExtraBold" pitchFamily="50" charset="-127"/>
              </a:rPr>
              <a:t>Node 5</a:t>
            </a:r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 </a:t>
            </a:r>
            <a:r>
              <a:rPr lang="ko-KR" altLang="en-US" sz="1400" smtClean="0">
                <a:latin typeface="나눔스퀘어 ExtraBold" pitchFamily="50" charset="-127"/>
                <a:ea typeface="나눔스퀘어 ExtraBold" pitchFamily="50" charset="-127"/>
              </a:rPr>
              <a:t>의 </a:t>
            </a:r>
            <a:r>
              <a:rPr lang="en-US" altLang="ko-KR" sz="140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Sibling</a:t>
            </a:r>
          </a:p>
          <a:p>
            <a:pPr>
              <a:lnSpc>
                <a:spcPct val="120000"/>
              </a:lnSpc>
            </a:pPr>
            <a:r>
              <a:rPr lang="en-US" altLang="ko-KR" sz="1400">
                <a:solidFill>
                  <a:srgbClr val="009644"/>
                </a:solidFill>
                <a:latin typeface="나눔스퀘어 ExtraBold" pitchFamily="50" charset="-127"/>
                <a:ea typeface="나눔스퀘어 ExtraBold" pitchFamily="50" charset="-127"/>
              </a:rPr>
              <a:t>Node </a:t>
            </a:r>
            <a:r>
              <a:rPr lang="en-US" altLang="ko-KR" sz="1400" smtClean="0">
                <a:solidFill>
                  <a:srgbClr val="009644"/>
                </a:solidFill>
                <a:latin typeface="나눔스퀘어 ExtraBold" pitchFamily="50" charset="-127"/>
                <a:ea typeface="나눔스퀘어 ExtraBold" pitchFamily="50" charset="-127"/>
              </a:rPr>
              <a:t>5 </a:t>
            </a:r>
            <a:r>
              <a:rPr lang="ko-KR" altLang="en-US" sz="1400">
                <a:latin typeface="나눔스퀘어 ExtraBold" pitchFamily="50" charset="-127"/>
                <a:ea typeface="나눔스퀘어 ExtraBold" pitchFamily="50" charset="-127"/>
              </a:rPr>
              <a:t>⇔</a:t>
            </a:r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 </a:t>
            </a:r>
            <a:r>
              <a:rPr lang="en-US" altLang="ko-KR" sz="1400">
                <a:solidFill>
                  <a:srgbClr val="009644"/>
                </a:solidFill>
                <a:latin typeface="나눔스퀘어 ExtraBold" pitchFamily="50" charset="-127"/>
                <a:ea typeface="나눔스퀘어 ExtraBold" pitchFamily="50" charset="-127"/>
              </a:rPr>
              <a:t>Node </a:t>
            </a:r>
            <a:r>
              <a:rPr lang="en-US" altLang="ko-KR" sz="1400" smtClean="0">
                <a:solidFill>
                  <a:srgbClr val="009644"/>
                </a:solidFill>
                <a:latin typeface="나눔스퀘어 ExtraBold" pitchFamily="50" charset="-127"/>
                <a:ea typeface="나눔스퀘어 ExtraBold" pitchFamily="50" charset="-127"/>
              </a:rPr>
              <a:t>3</a:t>
            </a:r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 </a:t>
            </a:r>
            <a:r>
              <a:rPr lang="ko-KR" altLang="en-US" sz="1400">
                <a:latin typeface="나눔스퀘어 ExtraBold" pitchFamily="50" charset="-127"/>
                <a:ea typeface="나눔스퀘어 ExtraBold" pitchFamily="50" charset="-127"/>
              </a:rPr>
              <a:t>의 </a:t>
            </a:r>
            <a:r>
              <a:rPr lang="en-US" altLang="ko-KR" sz="140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Sibling</a:t>
            </a:r>
          </a:p>
          <a:p>
            <a:pPr>
              <a:lnSpc>
                <a:spcPct val="120000"/>
              </a:lnSpc>
            </a:pPr>
            <a:r>
              <a:rPr lang="en-US" altLang="ko-KR" sz="1400">
                <a:solidFill>
                  <a:srgbClr val="009644"/>
                </a:solidFill>
                <a:latin typeface="나눔스퀘어 ExtraBold" pitchFamily="50" charset="-127"/>
                <a:ea typeface="나눔스퀘어 ExtraBold" pitchFamily="50" charset="-127"/>
              </a:rPr>
              <a:t>Node </a:t>
            </a:r>
            <a:r>
              <a:rPr lang="en-US" altLang="ko-KR" sz="1400" smtClean="0">
                <a:solidFill>
                  <a:srgbClr val="009644"/>
                </a:solidFill>
                <a:latin typeface="나눔스퀘어 ExtraBold" pitchFamily="50" charset="-127"/>
                <a:ea typeface="나눔스퀘어 ExtraBold" pitchFamily="50" charset="-127"/>
              </a:rPr>
              <a:t>3 </a:t>
            </a:r>
            <a:r>
              <a:rPr lang="ko-KR" altLang="en-US" sz="1400">
                <a:latin typeface="나눔스퀘어 ExtraBold" pitchFamily="50" charset="-127"/>
                <a:ea typeface="나눔스퀘어 ExtraBold" pitchFamily="50" charset="-127"/>
              </a:rPr>
              <a:t>⇔</a:t>
            </a:r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 </a:t>
            </a:r>
            <a:r>
              <a:rPr lang="en-US" altLang="ko-KR" sz="1400">
                <a:solidFill>
                  <a:srgbClr val="009644"/>
                </a:solidFill>
                <a:latin typeface="나눔스퀘어 ExtraBold" pitchFamily="50" charset="-127"/>
                <a:ea typeface="나눔스퀘어 ExtraBold" pitchFamily="50" charset="-127"/>
              </a:rPr>
              <a:t>Node </a:t>
            </a:r>
            <a:r>
              <a:rPr lang="en-US" altLang="ko-KR" sz="1400" smtClean="0">
                <a:solidFill>
                  <a:srgbClr val="009644"/>
                </a:solidFill>
                <a:latin typeface="나눔스퀘어 ExtraBold" pitchFamily="50" charset="-127"/>
                <a:ea typeface="나눔스퀘어 ExtraBold" pitchFamily="50" charset="-127"/>
              </a:rPr>
              <a:t>4</a:t>
            </a:r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 </a:t>
            </a:r>
            <a:r>
              <a:rPr lang="ko-KR" altLang="en-US" sz="1400">
                <a:latin typeface="나눔스퀘어 ExtraBold" pitchFamily="50" charset="-127"/>
                <a:ea typeface="나눔스퀘어 ExtraBold" pitchFamily="50" charset="-127"/>
              </a:rPr>
              <a:t>의 </a:t>
            </a:r>
            <a:r>
              <a:rPr lang="en-US" altLang="ko-KR" sz="140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Sibling</a:t>
            </a:r>
            <a:endParaRPr lang="ko-KR" altLang="en-US" sz="1400">
              <a:solidFill>
                <a:srgbClr val="FF000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176861" y="1799927"/>
            <a:ext cx="2461053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mtClean="0">
                <a:latin typeface="나눔스퀘어 ExtraBold" pitchFamily="50" charset="-127"/>
                <a:ea typeface="나눔스퀘어 ExtraBold" pitchFamily="50" charset="-127"/>
              </a:rPr>
              <a:t>Sibling</a:t>
            </a:r>
            <a:endParaRPr lang="ko-KR" altLang="en-US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41" name="직선 연결선 40"/>
          <p:cNvCxnSpPr>
            <a:stCxn id="55" idx="2"/>
            <a:endCxn id="38" idx="6"/>
          </p:cNvCxnSpPr>
          <p:nvPr/>
        </p:nvCxnSpPr>
        <p:spPr>
          <a:xfrm flipH="1">
            <a:off x="3329527" y="3843124"/>
            <a:ext cx="533108" cy="493"/>
          </a:xfrm>
          <a:prstGeom prst="line">
            <a:avLst/>
          </a:prstGeom>
          <a:ln w="381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>
            <a:stCxn id="37" idx="2"/>
            <a:endCxn id="55" idx="6"/>
          </p:cNvCxnSpPr>
          <p:nvPr/>
        </p:nvCxnSpPr>
        <p:spPr>
          <a:xfrm flipH="1" flipV="1">
            <a:off x="4409647" y="3843124"/>
            <a:ext cx="533108" cy="493"/>
          </a:xfrm>
          <a:prstGeom prst="line">
            <a:avLst/>
          </a:prstGeom>
          <a:ln w="381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자유형 27"/>
          <p:cNvSpPr/>
          <p:nvPr/>
        </p:nvSpPr>
        <p:spPr>
          <a:xfrm>
            <a:off x="3047680" y="4121725"/>
            <a:ext cx="2188909" cy="330544"/>
          </a:xfrm>
          <a:custGeom>
            <a:avLst/>
            <a:gdLst>
              <a:gd name="connsiteX0" fmla="*/ 0 w 2188909"/>
              <a:gd name="connsiteY0" fmla="*/ 13001 h 450767"/>
              <a:gd name="connsiteX1" fmla="*/ 117009 w 2188909"/>
              <a:gd name="connsiteY1" fmla="*/ 125676 h 450767"/>
              <a:gd name="connsiteX2" fmla="*/ 420364 w 2188909"/>
              <a:gd name="connsiteY2" fmla="*/ 307689 h 450767"/>
              <a:gd name="connsiteX3" fmla="*/ 754055 w 2188909"/>
              <a:gd name="connsiteY3" fmla="*/ 403029 h 450767"/>
              <a:gd name="connsiteX4" fmla="*/ 1118082 w 2188909"/>
              <a:gd name="connsiteY4" fmla="*/ 450699 h 450767"/>
              <a:gd name="connsiteX5" fmla="*/ 1469107 w 2188909"/>
              <a:gd name="connsiteY5" fmla="*/ 411696 h 450767"/>
              <a:gd name="connsiteX6" fmla="*/ 1755128 w 2188909"/>
              <a:gd name="connsiteY6" fmla="*/ 338024 h 450767"/>
              <a:gd name="connsiteX7" fmla="*/ 2019481 w 2188909"/>
              <a:gd name="connsiteY7" fmla="*/ 208015 h 450767"/>
              <a:gd name="connsiteX8" fmla="*/ 2162491 w 2188909"/>
              <a:gd name="connsiteY8" fmla="*/ 69338 h 450767"/>
              <a:gd name="connsiteX9" fmla="*/ 2188493 w 2188909"/>
              <a:gd name="connsiteY9" fmla="*/ 0 h 450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8909" h="450767">
                <a:moveTo>
                  <a:pt x="0" y="13001"/>
                </a:moveTo>
                <a:cubicBezTo>
                  <a:pt x="23474" y="44781"/>
                  <a:pt x="46948" y="76561"/>
                  <a:pt x="117009" y="125676"/>
                </a:cubicBezTo>
                <a:cubicBezTo>
                  <a:pt x="187070" y="174791"/>
                  <a:pt x="314190" y="261464"/>
                  <a:pt x="420364" y="307689"/>
                </a:cubicBezTo>
                <a:cubicBezTo>
                  <a:pt x="526538" y="353914"/>
                  <a:pt x="637769" y="379194"/>
                  <a:pt x="754055" y="403029"/>
                </a:cubicBezTo>
                <a:cubicBezTo>
                  <a:pt x="870341" y="426864"/>
                  <a:pt x="998907" y="449255"/>
                  <a:pt x="1118082" y="450699"/>
                </a:cubicBezTo>
                <a:cubicBezTo>
                  <a:pt x="1237257" y="452144"/>
                  <a:pt x="1362933" y="430475"/>
                  <a:pt x="1469107" y="411696"/>
                </a:cubicBezTo>
                <a:cubicBezTo>
                  <a:pt x="1575281" y="392917"/>
                  <a:pt x="1663399" y="371971"/>
                  <a:pt x="1755128" y="338024"/>
                </a:cubicBezTo>
                <a:cubicBezTo>
                  <a:pt x="1846857" y="304077"/>
                  <a:pt x="1951587" y="252796"/>
                  <a:pt x="2019481" y="208015"/>
                </a:cubicBezTo>
                <a:cubicBezTo>
                  <a:pt x="2087375" y="163234"/>
                  <a:pt x="2134322" y="104007"/>
                  <a:pt x="2162491" y="69338"/>
                </a:cubicBezTo>
                <a:cubicBezTo>
                  <a:pt x="2190660" y="34669"/>
                  <a:pt x="2189576" y="17334"/>
                  <a:pt x="2188493" y="0"/>
                </a:cubicBezTo>
              </a:path>
            </a:pathLst>
          </a:custGeom>
          <a:ln w="381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382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타원 33"/>
          <p:cNvSpPr/>
          <p:nvPr/>
        </p:nvSpPr>
        <p:spPr>
          <a:xfrm>
            <a:off x="4942755" y="4625336"/>
            <a:ext cx="547012" cy="547012"/>
          </a:xfrm>
          <a:prstGeom prst="ellipse">
            <a:avLst/>
          </a:prstGeom>
          <a:solidFill>
            <a:srgbClr val="009644"/>
          </a:solidFill>
          <a:ln>
            <a:solidFill>
              <a:srgbClr val="0096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3862635" y="2508052"/>
            <a:ext cx="547012" cy="54701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4942755" y="3570111"/>
            <a:ext cx="547012" cy="54701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2782515" y="3570111"/>
            <a:ext cx="547012" cy="547012"/>
          </a:xfrm>
          <a:prstGeom prst="ellipse">
            <a:avLst/>
          </a:prstGeom>
          <a:solidFill>
            <a:srgbClr val="009644"/>
          </a:solidFill>
          <a:ln>
            <a:solidFill>
              <a:srgbClr val="0096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39" name="직선 연결선 38"/>
          <p:cNvCxnSpPr>
            <a:stCxn id="35" idx="3"/>
            <a:endCxn id="38" idx="7"/>
          </p:cNvCxnSpPr>
          <p:nvPr/>
        </p:nvCxnSpPr>
        <p:spPr>
          <a:xfrm flipH="1">
            <a:off x="3249419" y="2974956"/>
            <a:ext cx="693324" cy="675263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>
            <a:stCxn id="37" idx="1"/>
            <a:endCxn id="35" idx="5"/>
          </p:cNvCxnSpPr>
          <p:nvPr/>
        </p:nvCxnSpPr>
        <p:spPr>
          <a:xfrm flipH="1" flipV="1">
            <a:off x="4329539" y="2974956"/>
            <a:ext cx="693324" cy="675263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>
            <a:stCxn id="35" idx="4"/>
            <a:endCxn id="55" idx="0"/>
          </p:cNvCxnSpPr>
          <p:nvPr/>
        </p:nvCxnSpPr>
        <p:spPr>
          <a:xfrm>
            <a:off x="4136141" y="3055064"/>
            <a:ext cx="0" cy="514554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>
            <a:stCxn id="37" idx="4"/>
            <a:endCxn id="34" idx="0"/>
          </p:cNvCxnSpPr>
          <p:nvPr/>
        </p:nvCxnSpPr>
        <p:spPr>
          <a:xfrm>
            <a:off x="5216261" y="4117123"/>
            <a:ext cx="0" cy="508213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타원 54"/>
          <p:cNvSpPr/>
          <p:nvPr/>
        </p:nvSpPr>
        <p:spPr>
          <a:xfrm>
            <a:off x="3862635" y="3569618"/>
            <a:ext cx="547012" cy="547012"/>
          </a:xfrm>
          <a:prstGeom prst="ellipse">
            <a:avLst/>
          </a:prstGeom>
          <a:solidFill>
            <a:srgbClr val="009644"/>
          </a:solidFill>
          <a:ln>
            <a:solidFill>
              <a:srgbClr val="0096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5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905614" y="1799927"/>
            <a:ext cx="2461053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mtClean="0">
                <a:latin typeface="나눔스퀘어 ExtraBold" pitchFamily="50" charset="-127"/>
                <a:ea typeface="나눔스퀘어 ExtraBold" pitchFamily="50" charset="-127"/>
              </a:rPr>
              <a:t>Leaf Node</a:t>
            </a:r>
            <a:endParaRPr lang="ko-KR" altLang="en-US">
              <a:latin typeface="나눔스퀘어 ExtraBold" pitchFamily="50" charset="-127"/>
              <a:ea typeface="나눔스퀘어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40129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/>
        </p:nvSpPr>
        <p:spPr>
          <a:xfrm>
            <a:off x="1885425" y="4005183"/>
            <a:ext cx="8103060" cy="1177953"/>
          </a:xfrm>
          <a:prstGeom prst="rect">
            <a:avLst/>
          </a:prstGeom>
          <a:solidFill>
            <a:schemeClr val="accent5">
              <a:lumMod val="60000"/>
              <a:lumOff val="40000"/>
              <a:alpha val="2196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1885425" y="2827230"/>
            <a:ext cx="8103060" cy="1177953"/>
          </a:xfrm>
          <a:prstGeom prst="rect">
            <a:avLst/>
          </a:prstGeom>
          <a:solidFill>
            <a:schemeClr val="accent3">
              <a:lumMod val="60000"/>
              <a:lumOff val="40000"/>
              <a:alpha val="2196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1885425" y="1066801"/>
            <a:ext cx="8103060" cy="1760428"/>
          </a:xfrm>
          <a:prstGeom prst="rect">
            <a:avLst/>
          </a:prstGeom>
          <a:solidFill>
            <a:schemeClr val="accent2">
              <a:lumMod val="40000"/>
              <a:lumOff val="60000"/>
              <a:alpha val="2196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521756" y="1200255"/>
            <a:ext cx="655105" cy="327305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pPr algn="ctr"/>
            <a:r>
              <a:rPr lang="en-US" altLang="ko-KR" sz="1400" dirty="0">
                <a:latin typeface="나눔스퀘어 ExtraBold" pitchFamily="50" charset="-127"/>
                <a:ea typeface="나눔스퀘어 ExtraBold" pitchFamily="50" charset="-127"/>
              </a:rPr>
              <a:t>7</a:t>
            </a:r>
            <a:r>
              <a:rPr lang="ko-KR" altLang="en-US" sz="1400" dirty="0">
                <a:latin typeface="나눔스퀘어 ExtraBold" pitchFamily="50" charset="-127"/>
                <a:ea typeface="나눔스퀘어 ExtraBold" pitchFamily="50" charset="-127"/>
              </a:rPr>
              <a:t>계층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4162789" y="1066803"/>
            <a:ext cx="2184273" cy="586809"/>
          </a:xfrm>
          <a:prstGeom prst="rect">
            <a:avLst/>
          </a:prstGeom>
          <a:solidFill>
            <a:srgbClr val="CF353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ko-KR" altLang="en-US" sz="1600" dirty="0">
                <a:latin typeface="나눔스퀘어 ExtraBold" pitchFamily="50" charset="-127"/>
                <a:ea typeface="나눔스퀘어 ExtraBold" pitchFamily="50" charset="-127"/>
              </a:rPr>
              <a:t>응용 계층</a:t>
            </a:r>
            <a:endParaRPr lang="en-US" altLang="ko-KR" sz="1600" dirty="0">
              <a:latin typeface="나눔스퀘어 ExtraBold" pitchFamily="50" charset="-127"/>
              <a:ea typeface="나눔스퀘어 ExtraBold" pitchFamily="50" charset="-127"/>
            </a:endParaRPr>
          </a:p>
          <a:p>
            <a:pPr algn="ctr"/>
            <a:r>
              <a:rPr lang="en-US" altLang="ko-KR" sz="1400" dirty="0" err="1">
                <a:latin typeface="나눔스퀘어 ExtraBold" pitchFamily="50" charset="-127"/>
                <a:ea typeface="나눔스퀘어 ExtraBold" pitchFamily="50" charset="-127"/>
              </a:rPr>
              <a:t>Applcation</a:t>
            </a:r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 Layer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162786" y="1653612"/>
            <a:ext cx="2184273" cy="586809"/>
          </a:xfrm>
          <a:prstGeom prst="rect">
            <a:avLst/>
          </a:prstGeom>
          <a:solidFill>
            <a:srgbClr val="F79647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ko-KR" altLang="en-US" sz="1600">
                <a:latin typeface="나눔스퀘어 ExtraBold" pitchFamily="50" charset="-127"/>
                <a:ea typeface="나눔스퀘어 ExtraBold" pitchFamily="50" charset="-127"/>
              </a:rPr>
              <a:t>표현 계층</a:t>
            </a:r>
            <a:endParaRPr lang="en-US" altLang="ko-KR" sz="1600">
              <a:latin typeface="나눔스퀘어 ExtraBold" pitchFamily="50" charset="-127"/>
              <a:ea typeface="나눔스퀘어 ExtraBold" pitchFamily="50" charset="-127"/>
            </a:endParaRPr>
          </a:p>
          <a:p>
            <a:pPr algn="ctr"/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Presentation Layer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162789" y="2240421"/>
            <a:ext cx="2184273" cy="586809"/>
          </a:xfrm>
          <a:prstGeom prst="rect">
            <a:avLst/>
          </a:prstGeom>
          <a:solidFill>
            <a:srgbClr val="FFC203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ko-KR" altLang="en-US" sz="1600">
                <a:latin typeface="나눔스퀘어 ExtraBold" pitchFamily="50" charset="-127"/>
                <a:ea typeface="나눔스퀘어 ExtraBold" pitchFamily="50" charset="-127"/>
              </a:rPr>
              <a:t>세션 계층</a:t>
            </a:r>
            <a:endParaRPr lang="en-US" altLang="ko-KR" sz="1600">
              <a:latin typeface="나눔스퀘어 ExtraBold" pitchFamily="50" charset="-127"/>
              <a:ea typeface="나눔스퀘어 ExtraBold" pitchFamily="50" charset="-127"/>
            </a:endParaRPr>
          </a:p>
          <a:p>
            <a:pPr algn="ctr"/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Session Layer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162789" y="2827230"/>
            <a:ext cx="2184273" cy="586809"/>
          </a:xfrm>
          <a:prstGeom prst="rect">
            <a:avLst/>
          </a:prstGeom>
          <a:solidFill>
            <a:srgbClr val="10A02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ko-KR" altLang="en-US" sz="1600">
                <a:latin typeface="나눔스퀘어 ExtraBold" pitchFamily="50" charset="-127"/>
                <a:ea typeface="나눔스퀘어 ExtraBold" pitchFamily="50" charset="-127"/>
              </a:rPr>
              <a:t>전송 계층</a:t>
            </a:r>
            <a:endParaRPr lang="en-US" altLang="ko-KR" sz="1600">
              <a:latin typeface="나눔스퀘어 ExtraBold" pitchFamily="50" charset="-127"/>
              <a:ea typeface="나눔스퀘어 ExtraBold" pitchFamily="50" charset="-127"/>
            </a:endParaRPr>
          </a:p>
          <a:p>
            <a:pPr algn="ctr"/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Transport Layer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162789" y="3414040"/>
            <a:ext cx="2184273" cy="586809"/>
          </a:xfrm>
          <a:prstGeom prst="rect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ko-KR" altLang="en-US" sz="1600">
                <a:latin typeface="나눔스퀘어 ExtraBold" pitchFamily="50" charset="-127"/>
                <a:ea typeface="나눔스퀘어 ExtraBold" pitchFamily="50" charset="-127"/>
              </a:rPr>
              <a:t>네트워크 계층</a:t>
            </a:r>
            <a:endParaRPr lang="en-US" altLang="ko-KR" sz="1600">
              <a:latin typeface="나눔스퀘어 ExtraBold" pitchFamily="50" charset="-127"/>
              <a:ea typeface="나눔스퀘어 ExtraBold" pitchFamily="50" charset="-127"/>
            </a:endParaRPr>
          </a:p>
          <a:p>
            <a:pPr algn="ctr"/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Network Layer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162786" y="4000849"/>
            <a:ext cx="2184273" cy="586809"/>
          </a:xfrm>
          <a:prstGeom prst="rect">
            <a:avLst/>
          </a:prstGeom>
          <a:solidFill>
            <a:srgbClr val="00487E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ko-KR" altLang="en-US" sz="1600">
                <a:latin typeface="나눔스퀘어 ExtraBold" pitchFamily="50" charset="-127"/>
                <a:ea typeface="나눔스퀘어 ExtraBold" pitchFamily="50" charset="-127"/>
              </a:rPr>
              <a:t>데이터 링크 계층</a:t>
            </a:r>
            <a:endParaRPr lang="en-US" altLang="ko-KR" sz="1600">
              <a:latin typeface="나눔스퀘어 ExtraBold" pitchFamily="50" charset="-127"/>
              <a:ea typeface="나눔스퀘어 ExtraBold" pitchFamily="50" charset="-127"/>
            </a:endParaRPr>
          </a:p>
          <a:p>
            <a:pPr algn="ctr"/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DataLink Layer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162789" y="4587658"/>
            <a:ext cx="2184273" cy="586809"/>
          </a:xfrm>
          <a:prstGeom prst="rect">
            <a:avLst/>
          </a:prstGeom>
          <a:solidFill>
            <a:srgbClr val="58267E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ko-KR" altLang="en-US" sz="1600">
                <a:latin typeface="나눔스퀘어 ExtraBold" pitchFamily="50" charset="-127"/>
                <a:ea typeface="나눔스퀘어 ExtraBold" pitchFamily="50" charset="-127"/>
              </a:rPr>
              <a:t>물리 계층</a:t>
            </a:r>
            <a:endParaRPr lang="en-US" altLang="ko-KR" sz="1600">
              <a:latin typeface="나눔스퀘어 ExtraBold" pitchFamily="50" charset="-127"/>
              <a:ea typeface="나눔스퀘어 ExtraBold" pitchFamily="50" charset="-127"/>
            </a:endParaRPr>
          </a:p>
          <a:p>
            <a:pPr algn="ctr"/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Physical Layer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521756" y="1783362"/>
            <a:ext cx="655105" cy="327305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pPr algn="ctr"/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6</a:t>
            </a:r>
            <a:r>
              <a:rPr lang="ko-KR" altLang="en-US" sz="1400">
                <a:latin typeface="나눔스퀘어 ExtraBold" pitchFamily="50" charset="-127"/>
                <a:ea typeface="나눔스퀘어 ExtraBold" pitchFamily="50" charset="-127"/>
              </a:rPr>
              <a:t>계층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521756" y="2370172"/>
            <a:ext cx="655105" cy="327305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pPr algn="ctr"/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5</a:t>
            </a:r>
            <a:r>
              <a:rPr lang="ko-KR" altLang="en-US" sz="1400">
                <a:latin typeface="나눔스퀘어 ExtraBold" pitchFamily="50" charset="-127"/>
                <a:ea typeface="나눔스퀘어 ExtraBold" pitchFamily="50" charset="-127"/>
              </a:rPr>
              <a:t>계층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521756" y="2961453"/>
            <a:ext cx="655105" cy="327305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pPr algn="ctr"/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4</a:t>
            </a:r>
            <a:r>
              <a:rPr lang="ko-KR" altLang="en-US" sz="1400">
                <a:latin typeface="나눔스퀘어 ExtraBold" pitchFamily="50" charset="-127"/>
                <a:ea typeface="나눔스퀘어 ExtraBold" pitchFamily="50" charset="-127"/>
              </a:rPr>
              <a:t>계층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521756" y="3543790"/>
            <a:ext cx="655105" cy="327305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pPr algn="ctr"/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3</a:t>
            </a:r>
            <a:r>
              <a:rPr lang="ko-KR" altLang="en-US" sz="1400">
                <a:latin typeface="나눔스퀘어 ExtraBold" pitchFamily="50" charset="-127"/>
                <a:ea typeface="나눔스퀘어 ExtraBold" pitchFamily="50" charset="-127"/>
              </a:rPr>
              <a:t>계층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521756" y="4130600"/>
            <a:ext cx="655105" cy="327305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pPr algn="ctr"/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2</a:t>
            </a:r>
            <a:r>
              <a:rPr lang="ko-KR" altLang="en-US" sz="1400">
                <a:latin typeface="나눔스퀘어 ExtraBold" pitchFamily="50" charset="-127"/>
                <a:ea typeface="나눔스퀘어 ExtraBold" pitchFamily="50" charset="-127"/>
              </a:rPr>
              <a:t>계층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521756" y="4717409"/>
            <a:ext cx="655105" cy="327305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pPr algn="ctr"/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1</a:t>
            </a:r>
            <a:r>
              <a:rPr lang="ko-KR" altLang="en-US" sz="1400">
                <a:latin typeface="나눔스퀘어 ExtraBold" pitchFamily="50" charset="-127"/>
                <a:ea typeface="나눔스퀘어 ExtraBold" pitchFamily="50" charset="-127"/>
              </a:rPr>
              <a:t>계층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7142012" y="1066801"/>
            <a:ext cx="2642970" cy="1760428"/>
          </a:xfrm>
          <a:prstGeom prst="rect">
            <a:avLst/>
          </a:prstGeom>
          <a:solidFill>
            <a:srgbClr val="CF353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Applcation Layer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7142011" y="2827230"/>
            <a:ext cx="2642970" cy="586809"/>
          </a:xfrm>
          <a:prstGeom prst="rect">
            <a:avLst/>
          </a:prstGeom>
          <a:solidFill>
            <a:srgbClr val="10A02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Transport Layer</a:t>
            </a:r>
          </a:p>
          <a:p>
            <a:pPr algn="ctr"/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(Host-to-Host)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7142012" y="3414039"/>
            <a:ext cx="2642970" cy="586809"/>
          </a:xfrm>
          <a:prstGeom prst="rect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Network Layer</a:t>
            </a:r>
          </a:p>
          <a:p>
            <a:pPr algn="ctr"/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(Internet)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142009" y="4000847"/>
            <a:ext cx="2642970" cy="1173618"/>
          </a:xfrm>
          <a:prstGeom prst="rect">
            <a:avLst/>
          </a:prstGeom>
          <a:solidFill>
            <a:srgbClr val="00487E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Access Layer</a:t>
            </a:r>
          </a:p>
          <a:p>
            <a:pPr algn="ctr"/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(Network Access)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37" name="직선 연결선 36"/>
          <p:cNvCxnSpPr/>
          <p:nvPr/>
        </p:nvCxnSpPr>
        <p:spPr>
          <a:xfrm flipH="1">
            <a:off x="1885425" y="2827230"/>
            <a:ext cx="810306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 flipH="1">
            <a:off x="1885425" y="4005183"/>
            <a:ext cx="810306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313579" y="1762348"/>
            <a:ext cx="1071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smtClean="0">
                <a:latin typeface="나눔스퀘어 ExtraBold" pitchFamily="50" charset="-127"/>
                <a:ea typeface="나눔스퀘어 ExtraBold" pitchFamily="50" charset="-127"/>
              </a:rPr>
              <a:t>User</a:t>
            </a:r>
            <a:endParaRPr lang="ko-KR" altLang="en-US" sz="18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313579" y="3229373"/>
            <a:ext cx="1071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smtClean="0">
                <a:latin typeface="나눔스퀘어 ExtraBold" pitchFamily="50" charset="-127"/>
                <a:ea typeface="나눔스퀘어 ExtraBold" pitchFamily="50" charset="-127"/>
              </a:rPr>
              <a:t>Kernel</a:t>
            </a:r>
            <a:endParaRPr lang="ko-KR" altLang="en-US" sz="18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313579" y="4402992"/>
            <a:ext cx="1071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smtClean="0">
                <a:latin typeface="나눔스퀘어 ExtraBold" pitchFamily="50" charset="-127"/>
                <a:ea typeface="나눔스퀘어 ExtraBold" pitchFamily="50" charset="-127"/>
              </a:rPr>
              <a:t>H/W</a:t>
            </a:r>
            <a:endParaRPr lang="ko-KR" altLang="en-US" sz="180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1032" name="직선 연결선 1031"/>
          <p:cNvCxnSpPr/>
          <p:nvPr/>
        </p:nvCxnSpPr>
        <p:spPr>
          <a:xfrm>
            <a:off x="1456347" y="1066801"/>
            <a:ext cx="216403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>
            <a:off x="1456347" y="4010240"/>
            <a:ext cx="216403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4" name="직선 연결선 1033"/>
          <p:cNvCxnSpPr>
            <a:endCxn id="57" idx="0"/>
          </p:cNvCxnSpPr>
          <p:nvPr/>
        </p:nvCxnSpPr>
        <p:spPr>
          <a:xfrm flipH="1">
            <a:off x="1558767" y="1066803"/>
            <a:ext cx="5781" cy="1296186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1226203" y="2362989"/>
            <a:ext cx="66512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00" smtClean="0">
                <a:latin typeface="나눔스퀘어 ExtraBold" pitchFamily="50" charset="-127"/>
                <a:ea typeface="나눔스퀘어 ExtraBold" pitchFamily="50" charset="-127"/>
              </a:rPr>
              <a:t>S/W</a:t>
            </a:r>
            <a:endParaRPr lang="ko-KR" altLang="en-US" sz="180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1037" name="직선 연결선 1036"/>
          <p:cNvCxnSpPr>
            <a:stCxn id="57" idx="2"/>
          </p:cNvCxnSpPr>
          <p:nvPr/>
        </p:nvCxnSpPr>
        <p:spPr>
          <a:xfrm>
            <a:off x="1558767" y="2732321"/>
            <a:ext cx="5781" cy="1268526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4306083" y="693179"/>
            <a:ext cx="1897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smtClean="0">
                <a:latin typeface="나눔스퀘어 ExtraBold" pitchFamily="50" charset="-127"/>
                <a:ea typeface="나눔스퀘어 ExtraBold" pitchFamily="50" charset="-127"/>
              </a:rPr>
              <a:t>OSI 7</a:t>
            </a:r>
            <a:r>
              <a:rPr lang="ko-KR" altLang="en-US" sz="1800" smtClean="0">
                <a:latin typeface="나눔스퀘어 ExtraBold" pitchFamily="50" charset="-127"/>
                <a:ea typeface="나눔스퀘어 ExtraBold" pitchFamily="50" charset="-127"/>
              </a:rPr>
              <a:t>계층 모델</a:t>
            </a:r>
            <a:endParaRPr lang="ko-KR" altLang="en-US" sz="18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7514655" y="693179"/>
            <a:ext cx="1897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smtClean="0">
                <a:latin typeface="나눔스퀘어 ExtraBold" pitchFamily="50" charset="-127"/>
                <a:ea typeface="나눔스퀘어 ExtraBold" pitchFamily="50" charset="-127"/>
              </a:rPr>
              <a:t>DoD </a:t>
            </a:r>
            <a:r>
              <a:rPr lang="ko-KR" altLang="en-US" sz="1800" smtClean="0">
                <a:latin typeface="나눔스퀘어 ExtraBold" pitchFamily="50" charset="-127"/>
                <a:ea typeface="나눔스퀘어 ExtraBold" pitchFamily="50" charset="-127"/>
              </a:rPr>
              <a:t>모델</a:t>
            </a:r>
            <a:endParaRPr lang="ko-KR" altLang="en-US" sz="1800">
              <a:latin typeface="나눔스퀘어 ExtraBold" pitchFamily="50" charset="-127"/>
              <a:ea typeface="나눔스퀘어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849959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/>
          <p:cNvSpPr/>
          <p:nvPr/>
        </p:nvSpPr>
        <p:spPr>
          <a:xfrm>
            <a:off x="2448669" y="2664023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4670752" y="2912415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3608897" y="3960167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4080995" y="1850457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5905053" y="1997090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6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5711655" y="3965815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5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7890655" y="3896259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8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6985173" y="2992523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7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4" name="직선 화살표 연결선 3"/>
          <p:cNvCxnSpPr>
            <a:stCxn id="2" idx="6"/>
            <a:endCxn id="28" idx="2"/>
          </p:cNvCxnSpPr>
          <p:nvPr/>
        </p:nvCxnSpPr>
        <p:spPr>
          <a:xfrm>
            <a:off x="2995681" y="2937529"/>
            <a:ext cx="1675071" cy="248392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>
            <a:stCxn id="2" idx="7"/>
            <a:endCxn id="33" idx="2"/>
          </p:cNvCxnSpPr>
          <p:nvPr/>
        </p:nvCxnSpPr>
        <p:spPr>
          <a:xfrm flipV="1">
            <a:off x="2915573" y="2123963"/>
            <a:ext cx="1165422" cy="620168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>
            <a:stCxn id="2" idx="5"/>
            <a:endCxn id="30" idx="1"/>
          </p:cNvCxnSpPr>
          <p:nvPr/>
        </p:nvCxnSpPr>
        <p:spPr>
          <a:xfrm>
            <a:off x="2915573" y="3130927"/>
            <a:ext cx="773432" cy="909348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33" idx="6"/>
            <a:endCxn id="26" idx="2"/>
          </p:cNvCxnSpPr>
          <p:nvPr/>
        </p:nvCxnSpPr>
        <p:spPr>
          <a:xfrm>
            <a:off x="4628007" y="2123963"/>
            <a:ext cx="1277046" cy="146633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28" idx="7"/>
            <a:endCxn id="26" idx="3"/>
          </p:cNvCxnSpPr>
          <p:nvPr/>
        </p:nvCxnSpPr>
        <p:spPr>
          <a:xfrm flipV="1">
            <a:off x="5137656" y="2463994"/>
            <a:ext cx="847505" cy="528529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28" idx="5"/>
            <a:endCxn id="27" idx="1"/>
          </p:cNvCxnSpPr>
          <p:nvPr/>
        </p:nvCxnSpPr>
        <p:spPr>
          <a:xfrm>
            <a:off x="5137656" y="3379319"/>
            <a:ext cx="654107" cy="666604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30" idx="7"/>
            <a:endCxn id="28" idx="3"/>
          </p:cNvCxnSpPr>
          <p:nvPr/>
        </p:nvCxnSpPr>
        <p:spPr>
          <a:xfrm flipV="1">
            <a:off x="4075801" y="3379319"/>
            <a:ext cx="675059" cy="660956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endCxn id="27" idx="2"/>
          </p:cNvCxnSpPr>
          <p:nvPr/>
        </p:nvCxnSpPr>
        <p:spPr>
          <a:xfrm>
            <a:off x="4176861" y="4233673"/>
            <a:ext cx="1534794" cy="5648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stCxn id="26" idx="5"/>
            <a:endCxn id="34" idx="1"/>
          </p:cNvCxnSpPr>
          <p:nvPr/>
        </p:nvCxnSpPr>
        <p:spPr>
          <a:xfrm>
            <a:off x="6371957" y="2463994"/>
            <a:ext cx="693324" cy="608637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stCxn id="27" idx="7"/>
            <a:endCxn id="34" idx="3"/>
          </p:cNvCxnSpPr>
          <p:nvPr/>
        </p:nvCxnSpPr>
        <p:spPr>
          <a:xfrm flipV="1">
            <a:off x="6178559" y="3459427"/>
            <a:ext cx="886722" cy="586496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stCxn id="27" idx="6"/>
            <a:endCxn id="32" idx="2"/>
          </p:cNvCxnSpPr>
          <p:nvPr/>
        </p:nvCxnSpPr>
        <p:spPr>
          <a:xfrm flipV="1">
            <a:off x="6258667" y="4169765"/>
            <a:ext cx="1631988" cy="69556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>
            <a:stCxn id="34" idx="5"/>
            <a:endCxn id="32" idx="1"/>
          </p:cNvCxnSpPr>
          <p:nvPr/>
        </p:nvCxnSpPr>
        <p:spPr>
          <a:xfrm>
            <a:off x="7452077" y="3459427"/>
            <a:ext cx="518686" cy="51694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5914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/>
          <p:cNvSpPr/>
          <p:nvPr/>
        </p:nvSpPr>
        <p:spPr>
          <a:xfrm>
            <a:off x="2849770" y="1542656"/>
            <a:ext cx="547012" cy="54701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5071853" y="1791048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4009998" y="2838800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4482096" y="729090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6306154" y="875723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6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6112756" y="2844448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5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8291756" y="2774892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8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7386274" y="1871156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7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4" name="직선 화살표 연결선 3"/>
          <p:cNvCxnSpPr>
            <a:stCxn id="2" idx="6"/>
            <a:endCxn id="28" idx="2"/>
          </p:cNvCxnSpPr>
          <p:nvPr/>
        </p:nvCxnSpPr>
        <p:spPr>
          <a:xfrm>
            <a:off x="3396782" y="1816162"/>
            <a:ext cx="1675071" cy="248392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>
            <a:stCxn id="2" idx="7"/>
            <a:endCxn id="33" idx="2"/>
          </p:cNvCxnSpPr>
          <p:nvPr/>
        </p:nvCxnSpPr>
        <p:spPr>
          <a:xfrm flipV="1">
            <a:off x="3316674" y="1002596"/>
            <a:ext cx="1165422" cy="620168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>
            <a:stCxn id="2" idx="5"/>
            <a:endCxn id="30" idx="1"/>
          </p:cNvCxnSpPr>
          <p:nvPr/>
        </p:nvCxnSpPr>
        <p:spPr>
          <a:xfrm>
            <a:off x="3316674" y="2009560"/>
            <a:ext cx="773432" cy="909348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33" idx="6"/>
            <a:endCxn id="26" idx="2"/>
          </p:cNvCxnSpPr>
          <p:nvPr/>
        </p:nvCxnSpPr>
        <p:spPr>
          <a:xfrm>
            <a:off x="5029108" y="1002596"/>
            <a:ext cx="1277046" cy="146633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28" idx="7"/>
            <a:endCxn id="26" idx="3"/>
          </p:cNvCxnSpPr>
          <p:nvPr/>
        </p:nvCxnSpPr>
        <p:spPr>
          <a:xfrm flipV="1">
            <a:off x="5538757" y="1342627"/>
            <a:ext cx="847505" cy="528529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28" idx="5"/>
            <a:endCxn id="27" idx="1"/>
          </p:cNvCxnSpPr>
          <p:nvPr/>
        </p:nvCxnSpPr>
        <p:spPr>
          <a:xfrm>
            <a:off x="5538757" y="2257952"/>
            <a:ext cx="654107" cy="666604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30" idx="7"/>
            <a:endCxn id="28" idx="3"/>
          </p:cNvCxnSpPr>
          <p:nvPr/>
        </p:nvCxnSpPr>
        <p:spPr>
          <a:xfrm flipV="1">
            <a:off x="4476902" y="2257952"/>
            <a:ext cx="675059" cy="660956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endCxn id="27" idx="2"/>
          </p:cNvCxnSpPr>
          <p:nvPr/>
        </p:nvCxnSpPr>
        <p:spPr>
          <a:xfrm>
            <a:off x="4577962" y="3112306"/>
            <a:ext cx="1534794" cy="5648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stCxn id="26" idx="5"/>
            <a:endCxn id="34" idx="1"/>
          </p:cNvCxnSpPr>
          <p:nvPr/>
        </p:nvCxnSpPr>
        <p:spPr>
          <a:xfrm>
            <a:off x="6773058" y="1342627"/>
            <a:ext cx="693324" cy="608637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stCxn id="27" idx="7"/>
            <a:endCxn id="34" idx="3"/>
          </p:cNvCxnSpPr>
          <p:nvPr/>
        </p:nvCxnSpPr>
        <p:spPr>
          <a:xfrm flipV="1">
            <a:off x="6579660" y="2338060"/>
            <a:ext cx="886722" cy="586496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stCxn id="27" idx="6"/>
            <a:endCxn id="32" idx="2"/>
          </p:cNvCxnSpPr>
          <p:nvPr/>
        </p:nvCxnSpPr>
        <p:spPr>
          <a:xfrm flipV="1">
            <a:off x="6659768" y="3048398"/>
            <a:ext cx="1631988" cy="69556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>
            <a:stCxn id="34" idx="5"/>
            <a:endCxn id="32" idx="1"/>
          </p:cNvCxnSpPr>
          <p:nvPr/>
        </p:nvCxnSpPr>
        <p:spPr>
          <a:xfrm>
            <a:off x="7853178" y="2338060"/>
            <a:ext cx="518686" cy="51694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428676" y="1188738"/>
            <a:ext cx="13892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Indegree : 0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232645" y="4068760"/>
            <a:ext cx="114809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mtClean="0">
                <a:latin typeface="나눔스퀘어 ExtraBold" pitchFamily="50" charset="-127"/>
                <a:ea typeface="나눔스퀘어 ExtraBold" pitchFamily="50" charset="-127"/>
              </a:rPr>
              <a:t>Queue</a:t>
            </a:r>
            <a:endParaRPr lang="ko-KR" altLang="en-US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473530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194515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915500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636485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359095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080080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7801065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8522050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232645" y="4948244"/>
            <a:ext cx="114809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000" smtClean="0">
                <a:latin typeface="나눔스퀘어 ExtraBold" pitchFamily="50" charset="-127"/>
                <a:ea typeface="나눔스퀘어 ExtraBold" pitchFamily="50" charset="-127"/>
              </a:rPr>
              <a:t>정렬결과</a:t>
            </a:r>
            <a:endParaRPr lang="ko-KR" altLang="en-US" sz="20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347353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419451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491550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563648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635909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708008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780106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852205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728589" y="287759"/>
            <a:ext cx="8136904" cy="56886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85427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타원 27"/>
          <p:cNvSpPr/>
          <p:nvPr/>
        </p:nvSpPr>
        <p:spPr>
          <a:xfrm>
            <a:off x="5071853" y="1791048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4009998" y="2838800"/>
            <a:ext cx="547012" cy="54701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4482096" y="729090"/>
            <a:ext cx="547012" cy="54701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6306154" y="875723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6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6112756" y="2844448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5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8291756" y="2774892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8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7386274" y="1871156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7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12" name="직선 화살표 연결선 11"/>
          <p:cNvCxnSpPr>
            <a:stCxn id="33" idx="6"/>
            <a:endCxn id="26" idx="2"/>
          </p:cNvCxnSpPr>
          <p:nvPr/>
        </p:nvCxnSpPr>
        <p:spPr>
          <a:xfrm>
            <a:off x="5029108" y="1002596"/>
            <a:ext cx="1277046" cy="146633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28" idx="7"/>
            <a:endCxn id="26" idx="3"/>
          </p:cNvCxnSpPr>
          <p:nvPr/>
        </p:nvCxnSpPr>
        <p:spPr>
          <a:xfrm flipV="1">
            <a:off x="5538757" y="1342627"/>
            <a:ext cx="847505" cy="528529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28" idx="5"/>
            <a:endCxn id="27" idx="1"/>
          </p:cNvCxnSpPr>
          <p:nvPr/>
        </p:nvCxnSpPr>
        <p:spPr>
          <a:xfrm>
            <a:off x="5538757" y="2257952"/>
            <a:ext cx="654107" cy="666604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30" idx="7"/>
            <a:endCxn id="28" idx="3"/>
          </p:cNvCxnSpPr>
          <p:nvPr/>
        </p:nvCxnSpPr>
        <p:spPr>
          <a:xfrm flipV="1">
            <a:off x="4476902" y="2257952"/>
            <a:ext cx="675059" cy="660956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endCxn id="27" idx="2"/>
          </p:cNvCxnSpPr>
          <p:nvPr/>
        </p:nvCxnSpPr>
        <p:spPr>
          <a:xfrm>
            <a:off x="4577962" y="3112306"/>
            <a:ext cx="1534794" cy="5648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stCxn id="26" idx="5"/>
            <a:endCxn id="34" idx="1"/>
          </p:cNvCxnSpPr>
          <p:nvPr/>
        </p:nvCxnSpPr>
        <p:spPr>
          <a:xfrm>
            <a:off x="6773058" y="1342627"/>
            <a:ext cx="693324" cy="608637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stCxn id="27" idx="7"/>
            <a:endCxn id="34" idx="3"/>
          </p:cNvCxnSpPr>
          <p:nvPr/>
        </p:nvCxnSpPr>
        <p:spPr>
          <a:xfrm flipV="1">
            <a:off x="6579660" y="2338060"/>
            <a:ext cx="886722" cy="586496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stCxn id="27" idx="6"/>
            <a:endCxn id="32" idx="2"/>
          </p:cNvCxnSpPr>
          <p:nvPr/>
        </p:nvCxnSpPr>
        <p:spPr>
          <a:xfrm flipV="1">
            <a:off x="6659768" y="3048398"/>
            <a:ext cx="1631988" cy="69556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>
            <a:stCxn id="34" idx="5"/>
            <a:endCxn id="32" idx="1"/>
          </p:cNvCxnSpPr>
          <p:nvPr/>
        </p:nvCxnSpPr>
        <p:spPr>
          <a:xfrm>
            <a:off x="7853178" y="2338060"/>
            <a:ext cx="518686" cy="51694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588904" y="3391460"/>
            <a:ext cx="13892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Indegree : 0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232645" y="4068760"/>
            <a:ext cx="114809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mtClean="0">
                <a:latin typeface="나눔스퀘어 ExtraBold" pitchFamily="50" charset="-127"/>
                <a:ea typeface="나눔스퀘어 ExtraBold" pitchFamily="50" charset="-127"/>
              </a:rPr>
              <a:t>Queue</a:t>
            </a:r>
            <a:endParaRPr lang="ko-KR" altLang="en-US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473530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194515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915500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636485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359095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080080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7801065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8522050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061002" y="421313"/>
            <a:ext cx="13892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Indegree : 0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232645" y="4948244"/>
            <a:ext cx="114809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000" smtClean="0">
                <a:latin typeface="나눔스퀘어 ExtraBold" pitchFamily="50" charset="-127"/>
                <a:ea typeface="나눔스퀘어 ExtraBold" pitchFamily="50" charset="-127"/>
              </a:rPr>
              <a:t>정렬결과</a:t>
            </a:r>
            <a:endParaRPr lang="ko-KR" altLang="en-US" sz="20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347353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419451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91550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563648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35909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708008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780106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852205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1728589" y="287759"/>
            <a:ext cx="8136904" cy="56886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36233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타원 27"/>
          <p:cNvSpPr/>
          <p:nvPr/>
        </p:nvSpPr>
        <p:spPr>
          <a:xfrm>
            <a:off x="5071853" y="1791048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4009998" y="2838800"/>
            <a:ext cx="547012" cy="54701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6306154" y="875723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6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6112756" y="2844448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5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8291756" y="2774892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8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7386274" y="1871156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7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14" name="직선 화살표 연결선 13"/>
          <p:cNvCxnSpPr>
            <a:stCxn id="28" idx="7"/>
            <a:endCxn id="26" idx="3"/>
          </p:cNvCxnSpPr>
          <p:nvPr/>
        </p:nvCxnSpPr>
        <p:spPr>
          <a:xfrm flipV="1">
            <a:off x="5538757" y="1342627"/>
            <a:ext cx="847505" cy="528529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28" idx="5"/>
            <a:endCxn id="27" idx="1"/>
          </p:cNvCxnSpPr>
          <p:nvPr/>
        </p:nvCxnSpPr>
        <p:spPr>
          <a:xfrm>
            <a:off x="5538757" y="2257952"/>
            <a:ext cx="654107" cy="666604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30" idx="7"/>
            <a:endCxn id="28" idx="3"/>
          </p:cNvCxnSpPr>
          <p:nvPr/>
        </p:nvCxnSpPr>
        <p:spPr>
          <a:xfrm flipV="1">
            <a:off x="4476902" y="2257952"/>
            <a:ext cx="675059" cy="660956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endCxn id="27" idx="2"/>
          </p:cNvCxnSpPr>
          <p:nvPr/>
        </p:nvCxnSpPr>
        <p:spPr>
          <a:xfrm>
            <a:off x="4577962" y="3112306"/>
            <a:ext cx="1534794" cy="5648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stCxn id="26" idx="5"/>
            <a:endCxn id="34" idx="1"/>
          </p:cNvCxnSpPr>
          <p:nvPr/>
        </p:nvCxnSpPr>
        <p:spPr>
          <a:xfrm>
            <a:off x="6773058" y="1342627"/>
            <a:ext cx="693324" cy="608637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stCxn id="27" idx="7"/>
            <a:endCxn id="34" idx="3"/>
          </p:cNvCxnSpPr>
          <p:nvPr/>
        </p:nvCxnSpPr>
        <p:spPr>
          <a:xfrm flipV="1">
            <a:off x="6579660" y="2338060"/>
            <a:ext cx="886722" cy="586496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stCxn id="27" idx="6"/>
            <a:endCxn id="32" idx="2"/>
          </p:cNvCxnSpPr>
          <p:nvPr/>
        </p:nvCxnSpPr>
        <p:spPr>
          <a:xfrm flipV="1">
            <a:off x="6659768" y="3048398"/>
            <a:ext cx="1631988" cy="69556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>
            <a:stCxn id="34" idx="5"/>
            <a:endCxn id="32" idx="1"/>
          </p:cNvCxnSpPr>
          <p:nvPr/>
        </p:nvCxnSpPr>
        <p:spPr>
          <a:xfrm>
            <a:off x="7853178" y="2338060"/>
            <a:ext cx="518686" cy="51694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588904" y="3391460"/>
            <a:ext cx="13892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Indegree : 0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232645" y="4068760"/>
            <a:ext cx="114809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mtClean="0">
                <a:latin typeface="나눔스퀘어 ExtraBold" pitchFamily="50" charset="-127"/>
                <a:ea typeface="나눔스퀘어 ExtraBold" pitchFamily="50" charset="-127"/>
              </a:rPr>
              <a:t>Queue</a:t>
            </a:r>
            <a:endParaRPr lang="ko-KR" altLang="en-US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473530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194515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915500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636485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359095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080080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7801065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8522050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232645" y="4948244"/>
            <a:ext cx="114809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000" smtClean="0">
                <a:latin typeface="나눔스퀘어 ExtraBold" pitchFamily="50" charset="-127"/>
                <a:ea typeface="나눔스퀘어 ExtraBold" pitchFamily="50" charset="-127"/>
              </a:rPr>
              <a:t>정렬결과</a:t>
            </a:r>
            <a:endParaRPr lang="ko-KR" altLang="en-US" sz="20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347353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419451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91550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563648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35909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708008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780106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852205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1728589" y="287759"/>
            <a:ext cx="8136904" cy="56886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44814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타원 27"/>
          <p:cNvSpPr/>
          <p:nvPr/>
        </p:nvSpPr>
        <p:spPr>
          <a:xfrm>
            <a:off x="5071853" y="1791048"/>
            <a:ext cx="547012" cy="54701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6306154" y="875723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6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6112756" y="2844448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5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8291756" y="2774892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8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7386274" y="1871156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7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14" name="직선 화살표 연결선 13"/>
          <p:cNvCxnSpPr>
            <a:stCxn id="28" idx="7"/>
            <a:endCxn id="26" idx="3"/>
          </p:cNvCxnSpPr>
          <p:nvPr/>
        </p:nvCxnSpPr>
        <p:spPr>
          <a:xfrm flipV="1">
            <a:off x="5538757" y="1342627"/>
            <a:ext cx="847505" cy="528529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28" idx="5"/>
            <a:endCxn id="27" idx="1"/>
          </p:cNvCxnSpPr>
          <p:nvPr/>
        </p:nvCxnSpPr>
        <p:spPr>
          <a:xfrm>
            <a:off x="5538757" y="2257952"/>
            <a:ext cx="654107" cy="666604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stCxn id="26" idx="5"/>
            <a:endCxn id="34" idx="1"/>
          </p:cNvCxnSpPr>
          <p:nvPr/>
        </p:nvCxnSpPr>
        <p:spPr>
          <a:xfrm>
            <a:off x="6773058" y="1342627"/>
            <a:ext cx="693324" cy="608637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stCxn id="27" idx="7"/>
            <a:endCxn id="34" idx="3"/>
          </p:cNvCxnSpPr>
          <p:nvPr/>
        </p:nvCxnSpPr>
        <p:spPr>
          <a:xfrm flipV="1">
            <a:off x="6579660" y="2338060"/>
            <a:ext cx="886722" cy="586496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stCxn id="27" idx="6"/>
            <a:endCxn id="32" idx="2"/>
          </p:cNvCxnSpPr>
          <p:nvPr/>
        </p:nvCxnSpPr>
        <p:spPr>
          <a:xfrm flipV="1">
            <a:off x="6659768" y="3048398"/>
            <a:ext cx="1631988" cy="69556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>
            <a:stCxn id="34" idx="5"/>
            <a:endCxn id="32" idx="1"/>
          </p:cNvCxnSpPr>
          <p:nvPr/>
        </p:nvCxnSpPr>
        <p:spPr>
          <a:xfrm>
            <a:off x="7853178" y="2338060"/>
            <a:ext cx="518686" cy="51694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650759" y="1439887"/>
            <a:ext cx="13892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Indegree : 0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232645" y="4068760"/>
            <a:ext cx="114809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mtClean="0">
                <a:latin typeface="나눔스퀘어 ExtraBold" pitchFamily="50" charset="-127"/>
                <a:ea typeface="나눔스퀘어 ExtraBold" pitchFamily="50" charset="-127"/>
              </a:rPr>
              <a:t>Queue</a:t>
            </a:r>
            <a:endParaRPr lang="ko-KR" altLang="en-US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473530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194515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915500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636485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359095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080080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7801065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8522050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232645" y="4948244"/>
            <a:ext cx="114809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000" smtClean="0">
                <a:latin typeface="나눔스퀘어 ExtraBold" pitchFamily="50" charset="-127"/>
                <a:ea typeface="나눔스퀘어 ExtraBold" pitchFamily="50" charset="-127"/>
              </a:rPr>
              <a:t>정렬결과</a:t>
            </a:r>
            <a:endParaRPr lang="ko-KR" altLang="en-US" sz="20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347353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419451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91550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563648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35909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708008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780106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852205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1728589" y="287759"/>
            <a:ext cx="8136904" cy="56886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51254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타원 25"/>
          <p:cNvSpPr/>
          <p:nvPr/>
        </p:nvSpPr>
        <p:spPr>
          <a:xfrm>
            <a:off x="6306154" y="875723"/>
            <a:ext cx="547012" cy="54701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6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6112756" y="2844448"/>
            <a:ext cx="547012" cy="54701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5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8291756" y="2774892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8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7386274" y="1871156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7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47" name="직선 화살표 연결선 46"/>
          <p:cNvCxnSpPr>
            <a:stCxn id="26" idx="5"/>
            <a:endCxn id="34" idx="1"/>
          </p:cNvCxnSpPr>
          <p:nvPr/>
        </p:nvCxnSpPr>
        <p:spPr>
          <a:xfrm>
            <a:off x="6773058" y="1342627"/>
            <a:ext cx="693324" cy="608637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stCxn id="27" idx="7"/>
            <a:endCxn id="34" idx="3"/>
          </p:cNvCxnSpPr>
          <p:nvPr/>
        </p:nvCxnSpPr>
        <p:spPr>
          <a:xfrm flipV="1">
            <a:off x="6579660" y="2338060"/>
            <a:ext cx="886722" cy="586496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stCxn id="27" idx="6"/>
            <a:endCxn id="32" idx="2"/>
          </p:cNvCxnSpPr>
          <p:nvPr/>
        </p:nvCxnSpPr>
        <p:spPr>
          <a:xfrm flipV="1">
            <a:off x="6659768" y="3048398"/>
            <a:ext cx="1631988" cy="69556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>
            <a:stCxn id="34" idx="5"/>
            <a:endCxn id="32" idx="1"/>
          </p:cNvCxnSpPr>
          <p:nvPr/>
        </p:nvCxnSpPr>
        <p:spPr>
          <a:xfrm>
            <a:off x="7853178" y="2338060"/>
            <a:ext cx="518686" cy="51694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885060" y="567946"/>
            <a:ext cx="13892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Indegree : 0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232645" y="4068760"/>
            <a:ext cx="114809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mtClean="0">
                <a:latin typeface="나눔스퀘어 ExtraBold" pitchFamily="50" charset="-127"/>
                <a:ea typeface="나눔스퀘어 ExtraBold" pitchFamily="50" charset="-127"/>
              </a:rPr>
              <a:t>Queue</a:t>
            </a:r>
            <a:endParaRPr lang="ko-KR" altLang="en-US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473530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6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194515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5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915500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636485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359095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080080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7801065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8522050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232645" y="4948244"/>
            <a:ext cx="114809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000" smtClean="0">
                <a:latin typeface="나눔스퀘어 ExtraBold" pitchFamily="50" charset="-127"/>
                <a:ea typeface="나눔스퀘어 ExtraBold" pitchFamily="50" charset="-127"/>
              </a:rPr>
              <a:t>정렬결과</a:t>
            </a:r>
            <a:endParaRPr lang="ko-KR" altLang="en-US" sz="20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347353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419451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91550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563648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35909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708008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780106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852205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690880" y="3400365"/>
            <a:ext cx="13892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Indegree : 0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1728589" y="287759"/>
            <a:ext cx="8136904" cy="56886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97957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타원 26"/>
          <p:cNvSpPr/>
          <p:nvPr/>
        </p:nvSpPr>
        <p:spPr>
          <a:xfrm>
            <a:off x="6112756" y="2844448"/>
            <a:ext cx="547012" cy="54701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5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8291756" y="2774892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8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7386274" y="1871156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7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50" name="직선 화살표 연결선 49"/>
          <p:cNvCxnSpPr>
            <a:stCxn id="27" idx="7"/>
            <a:endCxn id="34" idx="3"/>
          </p:cNvCxnSpPr>
          <p:nvPr/>
        </p:nvCxnSpPr>
        <p:spPr>
          <a:xfrm flipV="1">
            <a:off x="6579660" y="2338060"/>
            <a:ext cx="886722" cy="586496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stCxn id="27" idx="6"/>
            <a:endCxn id="32" idx="2"/>
          </p:cNvCxnSpPr>
          <p:nvPr/>
        </p:nvCxnSpPr>
        <p:spPr>
          <a:xfrm flipV="1">
            <a:off x="6659768" y="3048398"/>
            <a:ext cx="1631988" cy="69556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>
            <a:stCxn id="34" idx="5"/>
            <a:endCxn id="32" idx="1"/>
          </p:cNvCxnSpPr>
          <p:nvPr/>
        </p:nvCxnSpPr>
        <p:spPr>
          <a:xfrm>
            <a:off x="7853178" y="2338060"/>
            <a:ext cx="518686" cy="51694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232645" y="4068760"/>
            <a:ext cx="114809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mtClean="0">
                <a:latin typeface="나눔스퀘어 ExtraBold" pitchFamily="50" charset="-127"/>
                <a:ea typeface="나눔스퀘어 ExtraBold" pitchFamily="50" charset="-127"/>
              </a:rPr>
              <a:t>Queue</a:t>
            </a:r>
            <a:endParaRPr lang="ko-KR" altLang="en-US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473530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5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194515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915500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636485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359095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080080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7801065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8522050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232645" y="4948244"/>
            <a:ext cx="114809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000" smtClean="0">
                <a:latin typeface="나눔스퀘어 ExtraBold" pitchFamily="50" charset="-127"/>
                <a:ea typeface="나눔스퀘어 ExtraBold" pitchFamily="50" charset="-127"/>
              </a:rPr>
              <a:t>정렬결과</a:t>
            </a:r>
            <a:endParaRPr lang="ko-KR" altLang="en-US" sz="20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347353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419451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91550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563648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35909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6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708008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780106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852205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690880" y="3400365"/>
            <a:ext cx="13892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Indegree : 0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728589" y="287759"/>
            <a:ext cx="8136904" cy="56886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00980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타원 31"/>
          <p:cNvSpPr/>
          <p:nvPr/>
        </p:nvSpPr>
        <p:spPr>
          <a:xfrm>
            <a:off x="8291756" y="2774892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8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7386274" y="1871156"/>
            <a:ext cx="547012" cy="54701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7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54" name="직선 화살표 연결선 53"/>
          <p:cNvCxnSpPr>
            <a:stCxn id="34" idx="5"/>
            <a:endCxn id="32" idx="1"/>
          </p:cNvCxnSpPr>
          <p:nvPr/>
        </p:nvCxnSpPr>
        <p:spPr>
          <a:xfrm>
            <a:off x="7853178" y="2338060"/>
            <a:ext cx="518686" cy="51694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232645" y="4068760"/>
            <a:ext cx="114809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mtClean="0">
                <a:latin typeface="나눔스퀘어 ExtraBold" pitchFamily="50" charset="-127"/>
                <a:ea typeface="나눔스퀘어 ExtraBold" pitchFamily="50" charset="-127"/>
              </a:rPr>
              <a:t>Queue</a:t>
            </a:r>
            <a:endParaRPr lang="ko-KR" altLang="en-US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473530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7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194515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915500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636485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359095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080080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7801065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8522050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232645" y="4948244"/>
            <a:ext cx="114809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000" smtClean="0">
                <a:latin typeface="나눔스퀘어 ExtraBold" pitchFamily="50" charset="-127"/>
                <a:ea typeface="나눔스퀘어 ExtraBold" pitchFamily="50" charset="-127"/>
              </a:rPr>
              <a:t>정렬결과</a:t>
            </a:r>
            <a:endParaRPr lang="ko-KR" altLang="en-US" sz="20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347353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419451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91550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563648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35909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6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708008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5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780106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852205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965180" y="1563379"/>
            <a:ext cx="13892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Indegree : 0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728589" y="287759"/>
            <a:ext cx="8136904" cy="56886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64205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타원 31"/>
          <p:cNvSpPr/>
          <p:nvPr/>
        </p:nvSpPr>
        <p:spPr>
          <a:xfrm>
            <a:off x="8291756" y="2774892"/>
            <a:ext cx="547012" cy="54701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8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232645" y="4068760"/>
            <a:ext cx="114809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mtClean="0">
                <a:latin typeface="나눔스퀘어 ExtraBold" pitchFamily="50" charset="-127"/>
                <a:ea typeface="나눔스퀘어 ExtraBold" pitchFamily="50" charset="-127"/>
              </a:rPr>
              <a:t>Queue</a:t>
            </a:r>
            <a:endParaRPr lang="ko-KR" altLang="en-US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473530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8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194515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915500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636485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359095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080080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7801065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8522050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232645" y="4948244"/>
            <a:ext cx="114809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000" smtClean="0">
                <a:latin typeface="나눔스퀘어 ExtraBold" pitchFamily="50" charset="-127"/>
                <a:ea typeface="나눔스퀘어 ExtraBold" pitchFamily="50" charset="-127"/>
              </a:rPr>
              <a:t>정렬결과</a:t>
            </a:r>
            <a:endParaRPr lang="ko-KR" altLang="en-US" sz="20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347353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419451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91550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563648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35909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6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708008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5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780106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7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852205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870913" y="2454258"/>
            <a:ext cx="13892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Indegree : 0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728589" y="287759"/>
            <a:ext cx="8136904" cy="56886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80305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/>
          <p:cNvSpPr txBox="1"/>
          <p:nvPr/>
        </p:nvSpPr>
        <p:spPr>
          <a:xfrm>
            <a:off x="2232645" y="4948244"/>
            <a:ext cx="114809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000" smtClean="0">
                <a:latin typeface="나눔스퀘어 ExtraBold" pitchFamily="50" charset="-127"/>
                <a:ea typeface="나눔스퀘어 ExtraBold" pitchFamily="50" charset="-127"/>
              </a:rPr>
              <a:t>정렬결과</a:t>
            </a:r>
            <a:endParaRPr lang="ko-KR" altLang="en-US" sz="20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347353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419451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91550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563648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35909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6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708008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5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780106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7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852205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8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728589" y="287759"/>
            <a:ext cx="8136904" cy="56886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0700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8" name="직선 화살표 연결선 87"/>
          <p:cNvCxnSpPr>
            <a:stCxn id="76" idx="0"/>
          </p:cNvCxnSpPr>
          <p:nvPr/>
        </p:nvCxnSpPr>
        <p:spPr>
          <a:xfrm flipV="1">
            <a:off x="8022152" y="2361880"/>
            <a:ext cx="0" cy="2491826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/>
          <p:cNvCxnSpPr>
            <a:stCxn id="53" idx="0"/>
            <a:endCxn id="67" idx="2"/>
          </p:cNvCxnSpPr>
          <p:nvPr/>
        </p:nvCxnSpPr>
        <p:spPr>
          <a:xfrm>
            <a:off x="3540806" y="1919660"/>
            <a:ext cx="0" cy="3374924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>
            <a:stCxn id="39" idx="0"/>
            <a:endCxn id="48" idx="2"/>
          </p:cNvCxnSpPr>
          <p:nvPr/>
        </p:nvCxnSpPr>
        <p:spPr>
          <a:xfrm>
            <a:off x="5773054" y="1919660"/>
            <a:ext cx="0" cy="3961733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4680917" y="1919660"/>
            <a:ext cx="2184273" cy="440878"/>
          </a:xfrm>
          <a:prstGeom prst="rect">
            <a:avLst/>
          </a:prstGeom>
          <a:solidFill>
            <a:srgbClr val="CF353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Applcation </a:t>
            </a:r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Layer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4680914" y="2506469"/>
            <a:ext cx="2184273" cy="440878"/>
          </a:xfrm>
          <a:prstGeom prst="rect">
            <a:avLst/>
          </a:prstGeom>
          <a:solidFill>
            <a:srgbClr val="F79647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Presentation </a:t>
            </a:r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Layer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680917" y="3093278"/>
            <a:ext cx="2184273" cy="440878"/>
          </a:xfrm>
          <a:prstGeom prst="rect">
            <a:avLst/>
          </a:prstGeom>
          <a:solidFill>
            <a:srgbClr val="FFC203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Session </a:t>
            </a:r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Layer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4680917" y="3680087"/>
            <a:ext cx="2184273" cy="440878"/>
          </a:xfrm>
          <a:prstGeom prst="rect">
            <a:avLst/>
          </a:prstGeom>
          <a:solidFill>
            <a:srgbClr val="10A02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Transport </a:t>
            </a:r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Layer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4680917" y="4266897"/>
            <a:ext cx="2184273" cy="440878"/>
          </a:xfrm>
          <a:prstGeom prst="rect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Network </a:t>
            </a:r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Layer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680914" y="4853706"/>
            <a:ext cx="2184273" cy="440878"/>
          </a:xfrm>
          <a:prstGeom prst="rect">
            <a:avLst/>
          </a:prstGeom>
          <a:solidFill>
            <a:srgbClr val="00487E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DataLink </a:t>
            </a:r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Layer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4680917" y="5440515"/>
            <a:ext cx="2184273" cy="440878"/>
          </a:xfrm>
          <a:prstGeom prst="rect">
            <a:avLst/>
          </a:prstGeom>
          <a:solidFill>
            <a:srgbClr val="58267E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Physical </a:t>
            </a:r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Layer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3077633" y="1919660"/>
            <a:ext cx="926345" cy="440878"/>
          </a:xfrm>
          <a:prstGeom prst="rect">
            <a:avLst/>
          </a:prstGeom>
          <a:solidFill>
            <a:srgbClr val="CF353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dirty="0" smtClean="0">
                <a:latin typeface="나눔스퀘어 ExtraBold" pitchFamily="50" charset="-127"/>
                <a:ea typeface="나눔스퀘어 ExtraBold" pitchFamily="50" charset="-127"/>
              </a:rPr>
              <a:t>HTTP</a:t>
            </a:r>
            <a:endParaRPr lang="ko-KR" altLang="en-US" sz="14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3077633" y="3680087"/>
            <a:ext cx="926345" cy="440878"/>
          </a:xfrm>
          <a:prstGeom prst="rect">
            <a:avLst/>
          </a:prstGeom>
          <a:solidFill>
            <a:srgbClr val="CF353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HTTP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2473927" y="3680087"/>
            <a:ext cx="603706" cy="440878"/>
          </a:xfrm>
          <a:prstGeom prst="rect">
            <a:avLst/>
          </a:prstGeom>
          <a:solidFill>
            <a:srgbClr val="10A02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TCP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3077633" y="4266897"/>
            <a:ext cx="926345" cy="440878"/>
          </a:xfrm>
          <a:prstGeom prst="rect">
            <a:avLst/>
          </a:prstGeom>
          <a:solidFill>
            <a:srgbClr val="CF353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HTTP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2473927" y="4266897"/>
            <a:ext cx="603706" cy="440878"/>
          </a:xfrm>
          <a:prstGeom prst="rect">
            <a:avLst/>
          </a:prstGeom>
          <a:solidFill>
            <a:srgbClr val="10A02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TCP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1944613" y="4266897"/>
            <a:ext cx="529314" cy="440878"/>
          </a:xfrm>
          <a:prstGeom prst="rect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IP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3077633" y="4853706"/>
            <a:ext cx="926345" cy="440878"/>
          </a:xfrm>
          <a:prstGeom prst="rect">
            <a:avLst/>
          </a:prstGeom>
          <a:solidFill>
            <a:srgbClr val="CF353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HTTP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2473927" y="4853706"/>
            <a:ext cx="603706" cy="440878"/>
          </a:xfrm>
          <a:prstGeom prst="rect">
            <a:avLst/>
          </a:prstGeom>
          <a:solidFill>
            <a:srgbClr val="10A02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TCP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1944613" y="4853706"/>
            <a:ext cx="529314" cy="440878"/>
          </a:xfrm>
          <a:prstGeom prst="rect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IP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936501" y="4853706"/>
            <a:ext cx="1008112" cy="440878"/>
          </a:xfrm>
          <a:prstGeom prst="rect">
            <a:avLst/>
          </a:prstGeom>
          <a:solidFill>
            <a:srgbClr val="00487E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Ethernet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9659228" y="4853706"/>
            <a:ext cx="926345" cy="440878"/>
          </a:xfrm>
          <a:prstGeom prst="rect">
            <a:avLst/>
          </a:prstGeom>
          <a:solidFill>
            <a:srgbClr val="CF353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HTTP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9055522" y="4853706"/>
            <a:ext cx="603706" cy="440878"/>
          </a:xfrm>
          <a:prstGeom prst="rect">
            <a:avLst/>
          </a:prstGeom>
          <a:solidFill>
            <a:srgbClr val="10A02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TCP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8526208" y="4853706"/>
            <a:ext cx="529314" cy="440878"/>
          </a:xfrm>
          <a:prstGeom prst="rect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IP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7518096" y="4853706"/>
            <a:ext cx="1008112" cy="440878"/>
          </a:xfrm>
          <a:prstGeom prst="rect">
            <a:avLst/>
          </a:prstGeom>
          <a:solidFill>
            <a:srgbClr val="00487E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Ethernet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8651116" y="4266897"/>
            <a:ext cx="926345" cy="440878"/>
          </a:xfrm>
          <a:prstGeom prst="rect">
            <a:avLst/>
          </a:prstGeom>
          <a:solidFill>
            <a:srgbClr val="CF353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HTTP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8047410" y="4266897"/>
            <a:ext cx="603706" cy="440878"/>
          </a:xfrm>
          <a:prstGeom prst="rect">
            <a:avLst/>
          </a:prstGeom>
          <a:solidFill>
            <a:srgbClr val="10A02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TCP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7518096" y="4266897"/>
            <a:ext cx="529314" cy="440878"/>
          </a:xfrm>
          <a:prstGeom prst="rect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IP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8121802" y="3680087"/>
            <a:ext cx="926345" cy="440878"/>
          </a:xfrm>
          <a:prstGeom prst="rect">
            <a:avLst/>
          </a:prstGeom>
          <a:solidFill>
            <a:srgbClr val="CF353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HTTP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7518096" y="3680087"/>
            <a:ext cx="603706" cy="440878"/>
          </a:xfrm>
          <a:prstGeom prst="rect">
            <a:avLst/>
          </a:prstGeom>
          <a:solidFill>
            <a:srgbClr val="10A02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TCP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7518096" y="1919660"/>
            <a:ext cx="926345" cy="440878"/>
          </a:xfrm>
          <a:prstGeom prst="rect">
            <a:avLst/>
          </a:prstGeom>
          <a:solidFill>
            <a:srgbClr val="CF353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HTTP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12" name="구부러진 연결선 11"/>
          <p:cNvCxnSpPr>
            <a:stCxn id="67" idx="2"/>
            <a:endCxn id="48" idx="1"/>
          </p:cNvCxnSpPr>
          <p:nvPr/>
        </p:nvCxnSpPr>
        <p:spPr>
          <a:xfrm rot="16200000" flipH="1">
            <a:off x="3927676" y="4907713"/>
            <a:ext cx="366370" cy="1140111"/>
          </a:xfrm>
          <a:prstGeom prst="curvedConnector2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구부러진 연결선 19"/>
          <p:cNvCxnSpPr>
            <a:stCxn id="48" idx="3"/>
            <a:endCxn id="76" idx="2"/>
          </p:cNvCxnSpPr>
          <p:nvPr/>
        </p:nvCxnSpPr>
        <p:spPr>
          <a:xfrm flipV="1">
            <a:off x="6865190" y="5294584"/>
            <a:ext cx="1156962" cy="366370"/>
          </a:xfrm>
          <a:prstGeom prst="curvedConnector2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7821" y="1079847"/>
            <a:ext cx="705969" cy="7059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1766" y="1103329"/>
            <a:ext cx="659005" cy="6590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7" name="TextBox 96"/>
          <p:cNvSpPr txBox="1"/>
          <p:nvPr/>
        </p:nvSpPr>
        <p:spPr>
          <a:xfrm>
            <a:off x="3077632" y="453378"/>
            <a:ext cx="92634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smtClean="0">
                <a:latin typeface="나눔스퀘어 ExtraBold" pitchFamily="50" charset="-127"/>
                <a:ea typeface="나눔스퀘어 ExtraBold" pitchFamily="50" charset="-127"/>
              </a:rPr>
              <a:t>Client</a:t>
            </a:r>
          </a:p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(source)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7303136" y="453377"/>
            <a:ext cx="135626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smtClean="0">
                <a:latin typeface="나눔스퀘어 ExtraBold" pitchFamily="50" charset="-127"/>
                <a:ea typeface="나눔스퀘어 ExtraBold" pitchFamily="50" charset="-127"/>
              </a:rPr>
              <a:t>Server</a:t>
            </a:r>
          </a:p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(Destination)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781563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직선 화살표 연결선 52"/>
          <p:cNvCxnSpPr/>
          <p:nvPr/>
        </p:nvCxnSpPr>
        <p:spPr>
          <a:xfrm flipH="1" flipV="1">
            <a:off x="6193085" y="2381877"/>
            <a:ext cx="504056" cy="570178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3672805" y="3600127"/>
            <a:ext cx="432048" cy="554717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모서리가 둥근 직사각형 1"/>
          <p:cNvSpPr/>
          <p:nvPr/>
        </p:nvSpPr>
        <p:spPr>
          <a:xfrm>
            <a:off x="2160637" y="215751"/>
            <a:ext cx="2070105" cy="981024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5000"/>
              </a:lnSpc>
            </a:pPr>
            <a:r>
              <a:rPr lang="ko-KR" altLang="en-US" sz="1600" smtClean="0">
                <a:solidFill>
                  <a:schemeClr val="tx1"/>
                </a:solidFill>
              </a:rPr>
              <a:t>ㆍ </a:t>
            </a:r>
            <a:r>
              <a:rPr lang="en-US" altLang="ko-KR" sz="1600" b="1" smtClean="0">
                <a:solidFill>
                  <a:srgbClr val="0070C0"/>
                </a:solidFill>
                <a:latin typeface="Cambria" pitchFamily="18" charset="0"/>
                <a:ea typeface="Cambria" pitchFamily="18" charset="0"/>
              </a:rPr>
              <a:t>dist</a:t>
            </a:r>
            <a:r>
              <a:rPr lang="en-US" altLang="ko-KR" sz="1600" smtClean="0">
                <a:solidFill>
                  <a:schemeClr val="tx1"/>
                </a:solidFill>
              </a:rPr>
              <a:t>  </a:t>
            </a:r>
            <a:r>
              <a:rPr lang="ko-KR" altLang="en-US" sz="1600" smtClean="0">
                <a:solidFill>
                  <a:schemeClr val="tx1"/>
                </a:solidFill>
              </a:rPr>
              <a:t>배열 초기화</a:t>
            </a:r>
            <a:endParaRPr lang="en-US" altLang="ko-KR" sz="1600" smtClean="0">
              <a:solidFill>
                <a:schemeClr val="tx1"/>
              </a:solidFill>
            </a:endParaRPr>
          </a:p>
          <a:p>
            <a:pPr>
              <a:lnSpc>
                <a:spcPct val="125000"/>
              </a:lnSpc>
            </a:pPr>
            <a:r>
              <a:rPr lang="ko-KR" altLang="en-US" sz="1600" smtClean="0">
                <a:solidFill>
                  <a:schemeClr val="tx1"/>
                </a:solidFill>
              </a:rPr>
              <a:t>ㆍ</a:t>
            </a:r>
            <a:r>
              <a:rPr lang="en-US" altLang="ko-KR" sz="1600" b="1" smtClean="0">
                <a:solidFill>
                  <a:srgbClr val="0070C0"/>
                </a:solidFill>
                <a:latin typeface="Cambria" pitchFamily="18" charset="0"/>
                <a:ea typeface="Cambria" pitchFamily="18" charset="0"/>
              </a:rPr>
              <a:t>(S, 0)</a:t>
            </a:r>
            <a:r>
              <a:rPr lang="en-US" altLang="ko-KR" sz="1600" smtClean="0">
                <a:solidFill>
                  <a:srgbClr val="0070C0"/>
                </a:solidFill>
                <a:latin typeface="Cambria" pitchFamily="18" charset="0"/>
                <a:ea typeface="Cambria" pitchFamily="18" charset="0"/>
              </a:rPr>
              <a:t> </a:t>
            </a:r>
            <a:r>
              <a:rPr lang="ko-KR" altLang="en-US" sz="1600" smtClean="0">
                <a:solidFill>
                  <a:schemeClr val="tx1"/>
                </a:solidFill>
              </a:rPr>
              <a:t>를 </a:t>
            </a:r>
            <a:r>
              <a:rPr lang="en-US" altLang="ko-KR" sz="1600" b="1" smtClean="0">
                <a:solidFill>
                  <a:srgbClr val="0070C0"/>
                </a:solidFill>
                <a:latin typeface="Cambria" pitchFamily="18" charset="0"/>
                <a:ea typeface="Cambria" pitchFamily="18" charset="0"/>
              </a:rPr>
              <a:t>D</a:t>
            </a:r>
            <a:r>
              <a:rPr lang="en-US" altLang="ko-KR" sz="1600" smtClean="0">
                <a:solidFill>
                  <a:schemeClr val="tx1"/>
                </a:solidFill>
              </a:rPr>
              <a:t> </a:t>
            </a:r>
            <a:r>
              <a:rPr lang="ko-KR" altLang="en-US" sz="1600" smtClean="0">
                <a:solidFill>
                  <a:schemeClr val="tx1"/>
                </a:solidFill>
              </a:rPr>
              <a:t>에 추가</a:t>
            </a:r>
            <a:endParaRPr lang="en-US" altLang="ko-KR" sz="1600" smtClean="0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2160637" y="5223236"/>
            <a:ext cx="2070105" cy="609139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5000"/>
              </a:lnSpc>
            </a:pPr>
            <a:r>
              <a:rPr lang="ko-KR" altLang="en-US" sz="1600" smtClean="0">
                <a:solidFill>
                  <a:schemeClr val="tx1"/>
                </a:solidFill>
              </a:rPr>
              <a:t>종료</a:t>
            </a:r>
            <a:endParaRPr lang="en-US" altLang="ko-KR" sz="1600" smtClean="0">
              <a:solidFill>
                <a:schemeClr val="tx1"/>
              </a:solidFill>
            </a:endParaRPr>
          </a:p>
        </p:txBody>
      </p:sp>
      <p:sp>
        <p:nvSpPr>
          <p:cNvPr id="3" name="다이아몬드 2"/>
          <p:cNvSpPr/>
          <p:nvPr/>
        </p:nvSpPr>
        <p:spPr>
          <a:xfrm>
            <a:off x="2160637" y="2664023"/>
            <a:ext cx="2070105" cy="1152128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smtClean="0">
                <a:solidFill>
                  <a:srgbClr val="FF0000"/>
                </a:solidFill>
                <a:latin typeface="Cambria" pitchFamily="18" charset="0"/>
                <a:ea typeface="Cambria" pitchFamily="18" charset="0"/>
              </a:rPr>
              <a:t>D</a:t>
            </a:r>
            <a:r>
              <a:rPr lang="en-US" altLang="ko-KR" sz="1400" smtClean="0">
                <a:solidFill>
                  <a:schemeClr val="tx1"/>
                </a:solidFill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</a:rPr>
              <a:t>가 </a:t>
            </a:r>
            <a:endParaRPr lang="en-US" altLang="ko-KR" sz="140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비어있는가</a:t>
            </a:r>
            <a:r>
              <a:rPr lang="en-US" altLang="ko-KR" sz="1400" smtClean="0">
                <a:solidFill>
                  <a:schemeClr val="tx1"/>
                </a:solidFill>
              </a:rPr>
              <a:t>?</a:t>
            </a:r>
            <a:endParaRPr lang="ko-KR" altLang="en-US" sz="1400">
              <a:solidFill>
                <a:schemeClr val="tx1"/>
              </a:solidFill>
            </a:endParaRPr>
          </a:p>
        </p:txBody>
      </p:sp>
      <p:cxnSp>
        <p:nvCxnSpPr>
          <p:cNvPr id="5" name="직선 화살표 연결선 4"/>
          <p:cNvCxnSpPr>
            <a:stCxn id="2" idx="2"/>
            <a:endCxn id="3" idx="0"/>
          </p:cNvCxnSpPr>
          <p:nvPr/>
        </p:nvCxnSpPr>
        <p:spPr>
          <a:xfrm>
            <a:off x="3195690" y="1196775"/>
            <a:ext cx="0" cy="146724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3" idx="2"/>
            <a:endCxn id="13" idx="0"/>
          </p:cNvCxnSpPr>
          <p:nvPr/>
        </p:nvCxnSpPr>
        <p:spPr>
          <a:xfrm>
            <a:off x="3195690" y="3816151"/>
            <a:ext cx="0" cy="1407085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627013" y="4290137"/>
            <a:ext cx="5726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smtClean="0">
                <a:solidFill>
                  <a:schemeClr val="tx2">
                    <a:lumMod val="50000"/>
                  </a:schemeClr>
                </a:solidFill>
              </a:rPr>
              <a:t>Yes</a:t>
            </a:r>
            <a:endParaRPr lang="ko-KR" altLang="en-US" sz="160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4032845" y="4154844"/>
            <a:ext cx="2197458" cy="609139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5000"/>
              </a:lnSpc>
            </a:pPr>
            <a:r>
              <a:rPr lang="en-US" altLang="ko-KR" sz="1600" b="1" smtClean="0">
                <a:solidFill>
                  <a:srgbClr val="0070C0"/>
                </a:solidFill>
                <a:latin typeface="Cambria" pitchFamily="18" charset="0"/>
                <a:ea typeface="Cambria" pitchFamily="18" charset="0"/>
              </a:rPr>
              <a:t>min(v, d) </a:t>
            </a:r>
            <a:r>
              <a:rPr lang="ko-KR" altLang="en-US" sz="1600" b="1" smtClean="0">
                <a:solidFill>
                  <a:srgbClr val="0070C0"/>
                </a:solidFill>
                <a:latin typeface="Cambria Math" pitchFamily="18" charset="0"/>
              </a:rPr>
              <a:t>∈</a:t>
            </a:r>
            <a:r>
              <a:rPr lang="ko-KR" altLang="en-US" sz="1600" b="1" smtClean="0">
                <a:solidFill>
                  <a:srgbClr val="0070C0"/>
                </a:solidFill>
                <a:latin typeface="Cambria" pitchFamily="18" charset="0"/>
              </a:rPr>
              <a:t> </a:t>
            </a:r>
            <a:r>
              <a:rPr lang="en-US" altLang="ko-KR" sz="1600" b="1" smtClean="0">
                <a:solidFill>
                  <a:srgbClr val="0070C0"/>
                </a:solidFill>
                <a:latin typeface="Cambria" pitchFamily="18" charset="0"/>
                <a:ea typeface="Cambria" pitchFamily="18" charset="0"/>
              </a:rPr>
              <a:t>D </a:t>
            </a:r>
            <a:r>
              <a:rPr lang="ko-KR" altLang="en-US" sz="1600" smtClean="0">
                <a:solidFill>
                  <a:schemeClr val="tx1"/>
                </a:solidFill>
              </a:rPr>
              <a:t>추출</a:t>
            </a:r>
            <a:endParaRPr lang="en-US" altLang="ko-KR" sz="1600" smtClean="0">
              <a:solidFill>
                <a:schemeClr val="tx1"/>
              </a:solidFill>
            </a:endParaRPr>
          </a:p>
        </p:txBody>
      </p:sp>
      <p:sp>
        <p:nvSpPr>
          <p:cNvPr id="35" name="다이아몬드 34"/>
          <p:cNvSpPr/>
          <p:nvPr/>
        </p:nvSpPr>
        <p:spPr>
          <a:xfrm>
            <a:off x="6022128" y="2664023"/>
            <a:ext cx="2070105" cy="1152128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smtClean="0">
                <a:solidFill>
                  <a:srgbClr val="FF0000"/>
                </a:solidFill>
                <a:latin typeface="Cambria" pitchFamily="18" charset="0"/>
                <a:ea typeface="Cambria" pitchFamily="18" charset="0"/>
              </a:rPr>
              <a:t>(v, d)</a:t>
            </a:r>
            <a:r>
              <a:rPr lang="en-US" altLang="ko-KR" sz="1400" smtClean="0">
                <a:solidFill>
                  <a:schemeClr val="tx1"/>
                </a:solidFill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</a:rPr>
              <a:t>가 </a:t>
            </a:r>
            <a:endParaRPr lang="en-US" altLang="ko-KR" sz="140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최소인가</a:t>
            </a:r>
            <a:r>
              <a:rPr lang="en-US" altLang="ko-KR" sz="1400" smtClean="0">
                <a:solidFill>
                  <a:schemeClr val="tx1"/>
                </a:solidFill>
              </a:rPr>
              <a:t>?</a:t>
            </a:r>
            <a:endParaRPr lang="ko-KR" altLang="en-US" sz="1400">
              <a:solidFill>
                <a:schemeClr val="tx1"/>
              </a:solidFill>
            </a:endParaRPr>
          </a:p>
        </p:txBody>
      </p:sp>
      <p:cxnSp>
        <p:nvCxnSpPr>
          <p:cNvPr id="44" name="직선 화살표 연결선 43"/>
          <p:cNvCxnSpPr/>
          <p:nvPr/>
        </p:nvCxnSpPr>
        <p:spPr>
          <a:xfrm flipV="1">
            <a:off x="6193085" y="3600127"/>
            <a:ext cx="432048" cy="55471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804968" y="3626693"/>
            <a:ext cx="5726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smtClean="0">
                <a:solidFill>
                  <a:schemeClr val="tx2">
                    <a:lumMod val="50000"/>
                  </a:schemeClr>
                </a:solidFill>
              </a:rPr>
              <a:t>No</a:t>
            </a:r>
            <a:endParaRPr lang="ko-KR" altLang="en-US" sz="160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321861" y="2375991"/>
            <a:ext cx="5726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smtClean="0">
                <a:solidFill>
                  <a:schemeClr val="tx2">
                    <a:lumMod val="50000"/>
                  </a:schemeClr>
                </a:solidFill>
              </a:rPr>
              <a:t>Yes</a:t>
            </a:r>
            <a:endParaRPr lang="ko-KR" altLang="en-US" sz="160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1" name="모서리가 둥근 직사각형 60"/>
          <p:cNvSpPr/>
          <p:nvPr/>
        </p:nvSpPr>
        <p:spPr>
          <a:xfrm>
            <a:off x="4131825" y="1466238"/>
            <a:ext cx="2070105" cy="981024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5000"/>
              </a:lnSpc>
            </a:pPr>
            <a:r>
              <a:rPr lang="en-US" altLang="ko-KR" sz="1600" b="1" smtClean="0">
                <a:solidFill>
                  <a:srgbClr val="0070C0"/>
                </a:solidFill>
                <a:latin typeface="Cambria" pitchFamily="18" charset="0"/>
                <a:ea typeface="Cambria" pitchFamily="18" charset="0"/>
              </a:rPr>
              <a:t>(v, d)</a:t>
            </a:r>
            <a:r>
              <a:rPr lang="en-US" altLang="ko-KR" sz="1400" smtClean="0">
                <a:solidFill>
                  <a:schemeClr val="tx1"/>
                </a:solidFill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</a:rPr>
              <a:t>를 기반으로</a:t>
            </a:r>
            <a:r>
              <a:rPr lang="en-US" altLang="ko-KR" sz="1400" smtClean="0">
                <a:solidFill>
                  <a:schemeClr val="tx1"/>
                </a:solidFill>
              </a:rPr>
              <a:t>,</a:t>
            </a:r>
            <a:r>
              <a:rPr lang="ko-KR" altLang="en-US" sz="1400" smtClean="0">
                <a:solidFill>
                  <a:schemeClr val="tx1"/>
                </a:solidFill>
              </a:rPr>
              <a:t> </a:t>
            </a:r>
            <a:endParaRPr lang="en-US" altLang="ko-KR" sz="1400" smtClean="0">
              <a:solidFill>
                <a:schemeClr val="tx1"/>
              </a:solidFill>
            </a:endParaRPr>
          </a:p>
          <a:p>
            <a:pPr algn="ctr">
              <a:lnSpc>
                <a:spcPct val="125000"/>
              </a:lnSpc>
            </a:pPr>
            <a:r>
              <a:rPr lang="en-US" altLang="ko-KR" sz="1600" b="1" smtClean="0">
                <a:solidFill>
                  <a:srgbClr val="0070C0"/>
                </a:solidFill>
                <a:latin typeface="Cambria" pitchFamily="18" charset="0"/>
                <a:ea typeface="Cambria" pitchFamily="18" charset="0"/>
              </a:rPr>
              <a:t>(v</a:t>
            </a:r>
            <a:r>
              <a:rPr lang="en-US" altLang="ko-KR" sz="1600" b="1" baseline="-12000" smtClean="0">
                <a:solidFill>
                  <a:srgbClr val="0070C0"/>
                </a:solidFill>
                <a:latin typeface="Cambria" pitchFamily="18" charset="0"/>
                <a:ea typeface="Cambria" pitchFamily="18" charset="0"/>
              </a:rPr>
              <a:t>i</a:t>
            </a:r>
            <a:r>
              <a:rPr lang="en-US" altLang="ko-KR" sz="1600" b="1" smtClean="0">
                <a:solidFill>
                  <a:srgbClr val="0070C0"/>
                </a:solidFill>
                <a:latin typeface="Cambria" pitchFamily="18" charset="0"/>
                <a:ea typeface="Cambria" pitchFamily="18" charset="0"/>
              </a:rPr>
              <a:t>, d</a:t>
            </a:r>
            <a:r>
              <a:rPr lang="en-US" altLang="ko-KR" sz="1600" b="1" baseline="-12000" smtClean="0">
                <a:solidFill>
                  <a:srgbClr val="0070C0"/>
                </a:solidFill>
                <a:latin typeface="Cambria" pitchFamily="18" charset="0"/>
                <a:ea typeface="Cambria" pitchFamily="18" charset="0"/>
              </a:rPr>
              <a:t>i</a:t>
            </a:r>
            <a:r>
              <a:rPr lang="en-US" altLang="ko-KR" sz="1600" b="1" smtClean="0">
                <a:solidFill>
                  <a:srgbClr val="0070C0"/>
                </a:solidFill>
                <a:latin typeface="Cambria" pitchFamily="18" charset="0"/>
                <a:ea typeface="Cambria" pitchFamily="18" charset="0"/>
              </a:rPr>
              <a:t>)</a:t>
            </a:r>
            <a:r>
              <a:rPr lang="en-US" altLang="ko-KR" sz="1400" smtClean="0">
                <a:solidFill>
                  <a:schemeClr val="tx1"/>
                </a:solidFill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</a:rPr>
              <a:t>들을 </a:t>
            </a:r>
            <a:r>
              <a:rPr lang="en-US" altLang="ko-KR" sz="1600" b="1" smtClean="0">
                <a:solidFill>
                  <a:srgbClr val="0070C0"/>
                </a:solidFill>
                <a:latin typeface="Cambria" pitchFamily="18" charset="0"/>
                <a:ea typeface="Cambria" pitchFamily="18" charset="0"/>
              </a:rPr>
              <a:t>D</a:t>
            </a:r>
            <a:r>
              <a:rPr lang="en-US" altLang="ko-KR" sz="1400" smtClean="0">
                <a:solidFill>
                  <a:schemeClr val="tx1"/>
                </a:solidFill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</a:rPr>
              <a:t>에 추가</a:t>
            </a:r>
            <a:endParaRPr lang="en-US" altLang="ko-KR" sz="1400" smtClean="0">
              <a:solidFill>
                <a:schemeClr val="tx1"/>
              </a:solidFill>
            </a:endParaRPr>
          </a:p>
        </p:txBody>
      </p:sp>
      <p:cxnSp>
        <p:nvCxnSpPr>
          <p:cNvPr id="62" name="직선 화살표 연결선 61"/>
          <p:cNvCxnSpPr>
            <a:stCxn id="35" idx="1"/>
            <a:endCxn id="3" idx="3"/>
          </p:cNvCxnSpPr>
          <p:nvPr/>
        </p:nvCxnSpPr>
        <p:spPr>
          <a:xfrm flipH="1">
            <a:off x="4230742" y="3240087"/>
            <a:ext cx="1791386" cy="0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4845235" y="2900367"/>
            <a:ext cx="5726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smtClean="0">
                <a:solidFill>
                  <a:schemeClr val="tx2">
                    <a:lumMod val="50000"/>
                  </a:schemeClr>
                </a:solidFill>
              </a:rPr>
              <a:t>No</a:t>
            </a:r>
            <a:endParaRPr lang="ko-KR" altLang="en-US" sz="1600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66" name="직선 화살표 연결선 65"/>
          <p:cNvCxnSpPr/>
          <p:nvPr/>
        </p:nvCxnSpPr>
        <p:spPr>
          <a:xfrm flipH="1">
            <a:off x="3672805" y="2381877"/>
            <a:ext cx="504056" cy="51849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타원 69"/>
          <p:cNvSpPr/>
          <p:nvPr/>
        </p:nvSpPr>
        <p:spPr>
          <a:xfrm>
            <a:off x="1807026" y="250566"/>
            <a:ext cx="288032" cy="2880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</a:rPr>
              <a:t>1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71" name="타원 70"/>
          <p:cNvSpPr/>
          <p:nvPr/>
        </p:nvSpPr>
        <p:spPr>
          <a:xfrm>
            <a:off x="1807026" y="3096071"/>
            <a:ext cx="288032" cy="2880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</a:rPr>
              <a:t>2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72" name="타원 71"/>
          <p:cNvSpPr/>
          <p:nvPr/>
        </p:nvSpPr>
        <p:spPr>
          <a:xfrm>
            <a:off x="4982419" y="4819222"/>
            <a:ext cx="288032" cy="2880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</a:rPr>
              <a:t>3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73" name="타원 72"/>
          <p:cNvSpPr/>
          <p:nvPr/>
        </p:nvSpPr>
        <p:spPr>
          <a:xfrm>
            <a:off x="5022861" y="1141695"/>
            <a:ext cx="288032" cy="2880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</a:rPr>
              <a:t>5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74" name="타원 73"/>
          <p:cNvSpPr/>
          <p:nvPr/>
        </p:nvSpPr>
        <p:spPr>
          <a:xfrm>
            <a:off x="7777261" y="2770917"/>
            <a:ext cx="288032" cy="2880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</a:rPr>
              <a:t>4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75" name="타원 74"/>
          <p:cNvSpPr/>
          <p:nvPr/>
        </p:nvSpPr>
        <p:spPr>
          <a:xfrm>
            <a:off x="1807026" y="5239773"/>
            <a:ext cx="288032" cy="2880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</a:rPr>
              <a:t>6</a:t>
            </a:r>
            <a:endParaRPr lang="ko-KR" altLang="en-US" sz="1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55824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4331885" y="372889"/>
            <a:ext cx="2755311" cy="810764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5000"/>
              </a:lnSpc>
            </a:pPr>
            <a:r>
              <a:rPr lang="ko-KR" altLang="en-US" sz="1600" smtClean="0">
                <a:solidFill>
                  <a:schemeClr val="tx1"/>
                </a:solidFill>
              </a:rPr>
              <a:t>풀고 싶은 </a:t>
            </a:r>
            <a:r>
              <a:rPr lang="ko-KR" altLang="en-US" sz="1600" smtClean="0">
                <a:solidFill>
                  <a:srgbClr val="FF0000"/>
                </a:solidFill>
              </a:rPr>
              <a:t>가짜 문제 </a:t>
            </a:r>
            <a:r>
              <a:rPr lang="ko-KR" altLang="en-US" sz="1600" smtClean="0">
                <a:solidFill>
                  <a:schemeClr val="tx1"/>
                </a:solidFill>
              </a:rPr>
              <a:t>를 정의</a:t>
            </a:r>
            <a:endParaRPr lang="en-US" altLang="ko-KR" sz="1600" smtClean="0">
              <a:solidFill>
                <a:schemeClr val="tx1"/>
              </a:solidFill>
            </a:endParaRPr>
          </a:p>
        </p:txBody>
      </p:sp>
      <p:cxnSp>
        <p:nvCxnSpPr>
          <p:cNvPr id="5" name="직선 화살표 연결선 4"/>
          <p:cNvCxnSpPr>
            <a:stCxn id="2" idx="2"/>
            <a:endCxn id="26" idx="0"/>
          </p:cNvCxnSpPr>
          <p:nvPr/>
        </p:nvCxnSpPr>
        <p:spPr>
          <a:xfrm>
            <a:off x="5709541" y="1183653"/>
            <a:ext cx="0" cy="40025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타원 69"/>
          <p:cNvSpPr/>
          <p:nvPr/>
        </p:nvSpPr>
        <p:spPr>
          <a:xfrm>
            <a:off x="3888829" y="634255"/>
            <a:ext cx="288032" cy="2880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</a:rPr>
              <a:t>1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4331885" y="1583903"/>
            <a:ext cx="2755311" cy="810764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5000"/>
              </a:lnSpc>
            </a:pPr>
            <a:r>
              <a:rPr lang="ko-KR" altLang="en-US" sz="1600" smtClean="0">
                <a:solidFill>
                  <a:srgbClr val="FF0000"/>
                </a:solidFill>
              </a:rPr>
              <a:t>가짜 문제 </a:t>
            </a:r>
            <a:r>
              <a:rPr lang="ko-KR" altLang="en-US" sz="1600" smtClean="0">
                <a:solidFill>
                  <a:schemeClr val="tx1"/>
                </a:solidFill>
              </a:rPr>
              <a:t>를 풀면 </a:t>
            </a:r>
            <a:endParaRPr lang="en-US" altLang="ko-KR" sz="1600" smtClean="0">
              <a:solidFill>
                <a:schemeClr val="tx1"/>
              </a:solidFill>
            </a:endParaRPr>
          </a:p>
          <a:p>
            <a:pPr algn="ctr">
              <a:lnSpc>
                <a:spcPct val="125000"/>
              </a:lnSpc>
            </a:pPr>
            <a:r>
              <a:rPr lang="ko-KR" altLang="en-US" sz="1600" smtClean="0">
                <a:solidFill>
                  <a:srgbClr val="0070C0"/>
                </a:solidFill>
              </a:rPr>
              <a:t>진짜 문제 </a:t>
            </a:r>
            <a:r>
              <a:rPr lang="ko-KR" altLang="en-US" sz="1600" smtClean="0">
                <a:solidFill>
                  <a:schemeClr val="tx1"/>
                </a:solidFill>
              </a:rPr>
              <a:t>를 풀 수 있는가</a:t>
            </a:r>
            <a:r>
              <a:rPr lang="en-US" altLang="ko-KR" sz="1600" smtClean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30" name="모서리가 둥근 직사각형 29"/>
          <p:cNvSpPr/>
          <p:nvPr/>
        </p:nvSpPr>
        <p:spPr>
          <a:xfrm>
            <a:off x="4331885" y="2808039"/>
            <a:ext cx="2755311" cy="810764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5000"/>
              </a:lnSpc>
            </a:pPr>
            <a:r>
              <a:rPr lang="ko-KR" altLang="en-US" sz="1600" smtClean="0">
                <a:solidFill>
                  <a:srgbClr val="FF0000"/>
                </a:solidFill>
              </a:rPr>
              <a:t>초기값</a:t>
            </a:r>
            <a:r>
              <a:rPr lang="ko-KR" altLang="en-US" sz="1600" smtClean="0">
                <a:solidFill>
                  <a:schemeClr val="tx1"/>
                </a:solidFill>
              </a:rPr>
              <a:t> 은 어떻게 되는가</a:t>
            </a:r>
            <a:r>
              <a:rPr lang="en-US" altLang="ko-KR" sz="1600" smtClean="0">
                <a:solidFill>
                  <a:schemeClr val="tx1"/>
                </a:solidFill>
              </a:rPr>
              <a:t>?</a:t>
            </a:r>
          </a:p>
        </p:txBody>
      </p:sp>
      <p:cxnSp>
        <p:nvCxnSpPr>
          <p:cNvPr id="32" name="직선 화살표 연결선 31"/>
          <p:cNvCxnSpPr/>
          <p:nvPr/>
        </p:nvCxnSpPr>
        <p:spPr>
          <a:xfrm>
            <a:off x="5709541" y="2407789"/>
            <a:ext cx="0" cy="40025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모서리가 둥근 직사각형 33"/>
          <p:cNvSpPr/>
          <p:nvPr/>
        </p:nvSpPr>
        <p:spPr>
          <a:xfrm>
            <a:off x="4331885" y="4032175"/>
            <a:ext cx="2755311" cy="810764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5000"/>
              </a:lnSpc>
            </a:pPr>
            <a:r>
              <a:rPr lang="ko-KR" altLang="en-US" sz="1600" smtClean="0">
                <a:solidFill>
                  <a:srgbClr val="FF0000"/>
                </a:solidFill>
              </a:rPr>
              <a:t>점화식</a:t>
            </a:r>
            <a:r>
              <a:rPr lang="ko-KR" altLang="en-US" sz="1600" smtClean="0">
                <a:solidFill>
                  <a:schemeClr val="tx1"/>
                </a:solidFill>
              </a:rPr>
              <a:t> 을 구해내기</a:t>
            </a:r>
            <a:endParaRPr lang="en-US" altLang="ko-KR" sz="1600" smtClean="0">
              <a:solidFill>
                <a:schemeClr val="tx1"/>
              </a:solidFill>
            </a:endParaRPr>
          </a:p>
        </p:txBody>
      </p:sp>
      <p:cxnSp>
        <p:nvCxnSpPr>
          <p:cNvPr id="36" name="직선 화살표 연결선 35"/>
          <p:cNvCxnSpPr/>
          <p:nvPr/>
        </p:nvCxnSpPr>
        <p:spPr>
          <a:xfrm>
            <a:off x="5709541" y="3631925"/>
            <a:ext cx="0" cy="40025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모서리가 둥근 직사각형 36"/>
          <p:cNvSpPr/>
          <p:nvPr/>
        </p:nvSpPr>
        <p:spPr>
          <a:xfrm>
            <a:off x="4331885" y="5256311"/>
            <a:ext cx="2755311" cy="810764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5000"/>
              </a:lnSpc>
            </a:pPr>
            <a:r>
              <a:rPr lang="ko-KR" altLang="en-US" sz="1600" smtClean="0">
                <a:solidFill>
                  <a:srgbClr val="FF0000"/>
                </a:solidFill>
              </a:rPr>
              <a:t>진짜 문제</a:t>
            </a:r>
            <a:r>
              <a:rPr lang="ko-KR" altLang="en-US" sz="1600" smtClean="0">
                <a:solidFill>
                  <a:schemeClr val="tx1"/>
                </a:solidFill>
              </a:rPr>
              <a:t> 의 정답을 출력</a:t>
            </a:r>
            <a:endParaRPr lang="en-US" altLang="ko-KR" sz="1600" smtClean="0">
              <a:solidFill>
                <a:schemeClr val="tx1"/>
              </a:solidFill>
            </a:endParaRPr>
          </a:p>
        </p:txBody>
      </p:sp>
      <p:cxnSp>
        <p:nvCxnSpPr>
          <p:cNvPr id="38" name="직선 화살표 연결선 37"/>
          <p:cNvCxnSpPr/>
          <p:nvPr/>
        </p:nvCxnSpPr>
        <p:spPr>
          <a:xfrm>
            <a:off x="5709541" y="4856061"/>
            <a:ext cx="0" cy="40025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타원 38"/>
          <p:cNvSpPr/>
          <p:nvPr/>
        </p:nvSpPr>
        <p:spPr>
          <a:xfrm>
            <a:off x="3888829" y="1845269"/>
            <a:ext cx="288032" cy="2880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</a:rPr>
              <a:t>2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3888829" y="3069405"/>
            <a:ext cx="288032" cy="2880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</a:rPr>
              <a:t>3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3888829" y="4293541"/>
            <a:ext cx="288032" cy="2880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</a:rPr>
              <a:t>4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3888829" y="5517677"/>
            <a:ext cx="288032" cy="2880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</a:rPr>
              <a:t>5</a:t>
            </a:r>
            <a:endParaRPr lang="ko-KR" altLang="en-US" sz="1600">
              <a:solidFill>
                <a:schemeClr val="tx1"/>
              </a:solidFill>
            </a:endParaRPr>
          </a:p>
        </p:txBody>
      </p:sp>
      <p:cxnSp>
        <p:nvCxnSpPr>
          <p:cNvPr id="9" name="꺾인 연결선 8"/>
          <p:cNvCxnSpPr/>
          <p:nvPr/>
        </p:nvCxnSpPr>
        <p:spPr>
          <a:xfrm flipV="1">
            <a:off x="7099429" y="934856"/>
            <a:ext cx="12700" cy="1068545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꺾인 연결선 45"/>
          <p:cNvCxnSpPr/>
          <p:nvPr/>
        </p:nvCxnSpPr>
        <p:spPr>
          <a:xfrm flipV="1">
            <a:off x="7089008" y="785745"/>
            <a:ext cx="22498" cy="2445472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꺾인 연결선 47"/>
          <p:cNvCxnSpPr/>
          <p:nvPr/>
        </p:nvCxnSpPr>
        <p:spPr>
          <a:xfrm flipV="1">
            <a:off x="7084272" y="634255"/>
            <a:ext cx="31971" cy="3822627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14439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726779" y="21599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C[1]</a:t>
            </a:r>
            <a:endParaRPr lang="ko-KR" altLang="en-US" sz="1800" b="1">
              <a:solidFill>
                <a:schemeClr val="tx1"/>
              </a:solidFill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447764" y="21599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C[2]</a:t>
            </a:r>
            <a:endParaRPr lang="ko-KR" altLang="en-US" sz="1800" b="1">
              <a:solidFill>
                <a:schemeClr val="tx1"/>
              </a:solidFill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168749" y="21599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C[3]</a:t>
            </a:r>
            <a:endParaRPr lang="ko-KR" altLang="en-US" sz="1800" b="1">
              <a:solidFill>
                <a:schemeClr val="tx1"/>
              </a:solidFill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889734" y="21599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C[4]</a:t>
            </a:r>
            <a:endParaRPr lang="ko-KR" altLang="en-US" sz="1800" b="1">
              <a:solidFill>
                <a:schemeClr val="tx1"/>
              </a:solidFill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798939" y="651008"/>
            <a:ext cx="468217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000" smtClean="0">
                <a:latin typeface="나눔스퀘어 ExtraBold" pitchFamily="50" charset="-127"/>
                <a:ea typeface="나눔스퀘어 ExtraBold" pitchFamily="50" charset="-127"/>
              </a:rPr>
              <a:t>i = 1, j = 4 </a:t>
            </a:r>
            <a:r>
              <a:rPr lang="ko-KR" altLang="en-US" sz="2000" smtClean="0">
                <a:latin typeface="나눔스퀘어 ExtraBold" pitchFamily="50" charset="-127"/>
                <a:ea typeface="나눔스퀘어 ExtraBold" pitchFamily="50" charset="-127"/>
              </a:rPr>
              <a:t>를 계산할 수 있는 경우들</a:t>
            </a:r>
            <a:endParaRPr lang="ko-KR" altLang="en-US" sz="20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1224533" y="1079847"/>
            <a:ext cx="8064896" cy="496855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2375756" y="2051955"/>
            <a:ext cx="2305161" cy="864096"/>
          </a:xfrm>
          <a:prstGeom prst="roundRect">
            <a:avLst/>
          </a:prstGeom>
          <a:noFill/>
          <a:ln w="38100">
            <a:solidFill>
              <a:srgbClr val="FF818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3152144" y="2110295"/>
            <a:ext cx="1474694" cy="747416"/>
          </a:xfrm>
          <a:prstGeom prst="roundRect">
            <a:avLst/>
          </a:prstGeom>
          <a:noFill/>
          <a:ln w="38100"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1726779" y="3456111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C[1]</a:t>
            </a:r>
            <a:endParaRPr lang="ko-KR" altLang="en-US" sz="1800" b="1">
              <a:solidFill>
                <a:schemeClr val="tx1"/>
              </a:solidFill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2447764" y="3456111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C[2]</a:t>
            </a:r>
            <a:endParaRPr lang="ko-KR" altLang="en-US" sz="1800" b="1">
              <a:solidFill>
                <a:schemeClr val="tx1"/>
              </a:solidFill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3168749" y="3456111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C[3]</a:t>
            </a:r>
            <a:endParaRPr lang="ko-KR" altLang="en-US" sz="1800" b="1">
              <a:solidFill>
                <a:schemeClr val="tx1"/>
              </a:solidFill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3889734" y="3456111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C[4]</a:t>
            </a:r>
            <a:endParaRPr lang="ko-KR" altLang="en-US" sz="1800" b="1">
              <a:solidFill>
                <a:schemeClr val="tx1"/>
              </a:solidFill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2375756" y="3348099"/>
            <a:ext cx="2305161" cy="864096"/>
          </a:xfrm>
          <a:prstGeom prst="roundRect">
            <a:avLst/>
          </a:prstGeom>
          <a:noFill/>
          <a:ln w="38100">
            <a:solidFill>
              <a:srgbClr val="FF818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모서리가 둥근 직사각형 54"/>
          <p:cNvSpPr/>
          <p:nvPr/>
        </p:nvSpPr>
        <p:spPr>
          <a:xfrm>
            <a:off x="2436929" y="3406439"/>
            <a:ext cx="1474694" cy="747416"/>
          </a:xfrm>
          <a:prstGeom prst="roundRect">
            <a:avLst/>
          </a:prstGeom>
          <a:noFill/>
          <a:ln w="38100"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5816013" y="21599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C[1]</a:t>
            </a:r>
            <a:endParaRPr lang="ko-KR" altLang="en-US" sz="1800" b="1">
              <a:solidFill>
                <a:schemeClr val="tx1"/>
              </a:solidFill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6536998" y="21599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C[2]</a:t>
            </a:r>
            <a:endParaRPr lang="ko-KR" altLang="en-US" sz="1800" b="1">
              <a:solidFill>
                <a:schemeClr val="tx1"/>
              </a:solidFill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7257983" y="21599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C[3]</a:t>
            </a:r>
            <a:endParaRPr lang="ko-KR" altLang="en-US" sz="1800" b="1">
              <a:solidFill>
                <a:schemeClr val="tx1"/>
              </a:solidFill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7978968" y="21599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C[4]</a:t>
            </a:r>
            <a:endParaRPr lang="ko-KR" altLang="en-US" sz="1800" b="1">
              <a:solidFill>
                <a:schemeClr val="tx1"/>
              </a:solidFill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60" name="모서리가 둥근 직사각형 59"/>
          <p:cNvSpPr/>
          <p:nvPr/>
        </p:nvSpPr>
        <p:spPr>
          <a:xfrm>
            <a:off x="5744909" y="2051955"/>
            <a:ext cx="2305161" cy="864096"/>
          </a:xfrm>
          <a:prstGeom prst="roundRect">
            <a:avLst/>
          </a:prstGeom>
          <a:noFill/>
          <a:ln w="38100">
            <a:solidFill>
              <a:srgbClr val="FF818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모서리가 둥근 직사각형 60"/>
          <p:cNvSpPr/>
          <p:nvPr/>
        </p:nvSpPr>
        <p:spPr>
          <a:xfrm>
            <a:off x="6526163" y="2110295"/>
            <a:ext cx="1474694" cy="747416"/>
          </a:xfrm>
          <a:prstGeom prst="roundRect">
            <a:avLst/>
          </a:prstGeom>
          <a:noFill/>
          <a:ln w="38100"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5816013" y="3450666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C[1]</a:t>
            </a:r>
            <a:endParaRPr lang="ko-KR" altLang="en-US" sz="1800" b="1">
              <a:solidFill>
                <a:schemeClr val="tx1"/>
              </a:solidFill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6536998" y="3450666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C[2]</a:t>
            </a:r>
            <a:endParaRPr lang="ko-KR" altLang="en-US" sz="1800" b="1">
              <a:solidFill>
                <a:schemeClr val="tx1"/>
              </a:solidFill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7257983" y="3450666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C[3]</a:t>
            </a:r>
            <a:endParaRPr lang="ko-KR" altLang="en-US" sz="1800" b="1">
              <a:solidFill>
                <a:schemeClr val="tx1"/>
              </a:solidFill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7978968" y="3450666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C[4]</a:t>
            </a:r>
            <a:endParaRPr lang="ko-KR" altLang="en-US" sz="1800" b="1">
              <a:solidFill>
                <a:schemeClr val="tx1"/>
              </a:solidFill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66" name="모서리가 둥근 직사각형 65"/>
          <p:cNvSpPr/>
          <p:nvPr/>
        </p:nvSpPr>
        <p:spPr>
          <a:xfrm>
            <a:off x="5744909" y="3342654"/>
            <a:ext cx="2305161" cy="864096"/>
          </a:xfrm>
          <a:prstGeom prst="roundRect">
            <a:avLst/>
          </a:prstGeom>
          <a:noFill/>
          <a:ln w="38100">
            <a:solidFill>
              <a:srgbClr val="FF818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모서리가 둥근 직사각형 66"/>
          <p:cNvSpPr/>
          <p:nvPr/>
        </p:nvSpPr>
        <p:spPr>
          <a:xfrm>
            <a:off x="5799136" y="3400994"/>
            <a:ext cx="1474694" cy="747416"/>
          </a:xfrm>
          <a:prstGeom prst="roundRect">
            <a:avLst/>
          </a:prstGeom>
          <a:noFill/>
          <a:ln w="38100"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3743909" y="4788259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C[1]</a:t>
            </a:r>
            <a:endParaRPr lang="ko-KR" altLang="en-US" sz="1800" b="1">
              <a:solidFill>
                <a:schemeClr val="tx1"/>
              </a:solidFill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4464894" y="4788259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C[2]</a:t>
            </a:r>
            <a:endParaRPr lang="ko-KR" altLang="en-US" sz="1800" b="1">
              <a:solidFill>
                <a:schemeClr val="tx1"/>
              </a:solidFill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5185879" y="4788259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C[3]</a:t>
            </a:r>
            <a:endParaRPr lang="ko-KR" altLang="en-US" sz="1800" b="1">
              <a:solidFill>
                <a:schemeClr val="tx1"/>
              </a:solidFill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5906864" y="4788259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C[4]</a:t>
            </a:r>
            <a:endParaRPr lang="ko-KR" altLang="en-US" sz="1800" b="1">
              <a:solidFill>
                <a:schemeClr val="tx1"/>
              </a:solidFill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73" name="모서리가 둥근 직사각형 72"/>
          <p:cNvSpPr/>
          <p:nvPr/>
        </p:nvSpPr>
        <p:spPr>
          <a:xfrm>
            <a:off x="3703853" y="4738587"/>
            <a:ext cx="1460093" cy="747416"/>
          </a:xfrm>
          <a:prstGeom prst="roundRect">
            <a:avLst/>
          </a:prstGeom>
          <a:noFill/>
          <a:ln w="38100"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모서리가 둥근 직사각형 73"/>
          <p:cNvSpPr/>
          <p:nvPr/>
        </p:nvSpPr>
        <p:spPr>
          <a:xfrm>
            <a:off x="5214107" y="4738587"/>
            <a:ext cx="1460093" cy="747416"/>
          </a:xfrm>
          <a:prstGeom prst="roundRect">
            <a:avLst/>
          </a:prstGeom>
          <a:noFill/>
          <a:ln w="38100">
            <a:solidFill>
              <a:srgbClr val="FF818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모서리가 둥근 직사각형 74"/>
          <p:cNvSpPr/>
          <p:nvPr/>
        </p:nvSpPr>
        <p:spPr>
          <a:xfrm>
            <a:off x="1577901" y="1976600"/>
            <a:ext cx="3192749" cy="1014807"/>
          </a:xfrm>
          <a:prstGeom prst="roundRect">
            <a:avLst/>
          </a:prstGeom>
          <a:noFill/>
          <a:ln w="38100">
            <a:solidFill>
              <a:schemeClr val="tx2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모서리가 둥근 직사각형 75"/>
          <p:cNvSpPr/>
          <p:nvPr/>
        </p:nvSpPr>
        <p:spPr>
          <a:xfrm>
            <a:off x="1577901" y="3272743"/>
            <a:ext cx="3192749" cy="1014807"/>
          </a:xfrm>
          <a:prstGeom prst="roundRect">
            <a:avLst/>
          </a:prstGeom>
          <a:noFill/>
          <a:ln w="38100">
            <a:solidFill>
              <a:schemeClr val="tx2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모서리가 둥근 직사각형 76"/>
          <p:cNvSpPr/>
          <p:nvPr/>
        </p:nvSpPr>
        <p:spPr>
          <a:xfrm>
            <a:off x="5617021" y="3272743"/>
            <a:ext cx="3192749" cy="1014807"/>
          </a:xfrm>
          <a:prstGeom prst="roundRect">
            <a:avLst/>
          </a:prstGeom>
          <a:noFill/>
          <a:ln w="38100">
            <a:solidFill>
              <a:schemeClr val="tx2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모서리가 둥근 직사각형 77"/>
          <p:cNvSpPr/>
          <p:nvPr/>
        </p:nvSpPr>
        <p:spPr>
          <a:xfrm>
            <a:off x="5617021" y="1976599"/>
            <a:ext cx="3192749" cy="1014807"/>
          </a:xfrm>
          <a:prstGeom prst="roundRect">
            <a:avLst/>
          </a:prstGeom>
          <a:noFill/>
          <a:ln w="38100">
            <a:solidFill>
              <a:schemeClr val="tx2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모서리가 둥근 직사각형 78"/>
          <p:cNvSpPr/>
          <p:nvPr/>
        </p:nvSpPr>
        <p:spPr>
          <a:xfrm>
            <a:off x="3589504" y="4604891"/>
            <a:ext cx="3192749" cy="1014807"/>
          </a:xfrm>
          <a:prstGeom prst="roundRect">
            <a:avLst/>
          </a:prstGeom>
          <a:noFill/>
          <a:ln w="38100">
            <a:solidFill>
              <a:schemeClr val="tx2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41335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726779" y="233998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C[1]</a:t>
            </a:r>
            <a:endParaRPr lang="ko-KR" altLang="en-US" sz="1800" b="1">
              <a:solidFill>
                <a:schemeClr val="tx1"/>
              </a:solidFill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447764" y="233998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C[2]</a:t>
            </a:r>
            <a:endParaRPr lang="ko-KR" altLang="en-US" sz="1800" b="1">
              <a:solidFill>
                <a:schemeClr val="tx1"/>
              </a:solidFill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168749" y="233998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C[3]</a:t>
            </a:r>
            <a:endParaRPr lang="ko-KR" altLang="en-US" sz="1800" b="1">
              <a:solidFill>
                <a:schemeClr val="tx1"/>
              </a:solidFill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889734" y="233998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C[4]</a:t>
            </a:r>
            <a:endParaRPr lang="ko-KR" altLang="en-US" sz="1800" b="1">
              <a:solidFill>
                <a:schemeClr val="tx1"/>
              </a:solidFill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798939" y="391705"/>
            <a:ext cx="468217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000" smtClean="0">
                <a:latin typeface="나눔스퀘어 ExtraBold" pitchFamily="50" charset="-127"/>
                <a:ea typeface="나눔스퀘어 ExtraBold" pitchFamily="50" charset="-127"/>
              </a:rPr>
              <a:t>i = 1, j = 4 </a:t>
            </a:r>
            <a:r>
              <a:rPr lang="ko-KR" altLang="en-US" sz="2000" smtClean="0">
                <a:latin typeface="나눔스퀘어 ExtraBold" pitchFamily="50" charset="-127"/>
                <a:ea typeface="나눔스퀘어 ExtraBold" pitchFamily="50" charset="-127"/>
              </a:rPr>
              <a:t>를 계산할 수 있는 경우들</a:t>
            </a:r>
            <a:endParaRPr lang="ko-KR" altLang="en-US" sz="20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1224533" y="935831"/>
            <a:ext cx="8064896" cy="5256584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2375756" y="2231975"/>
            <a:ext cx="2305161" cy="864096"/>
          </a:xfrm>
          <a:prstGeom prst="roundRect">
            <a:avLst/>
          </a:prstGeom>
          <a:noFill/>
          <a:ln w="38100">
            <a:solidFill>
              <a:srgbClr val="FF818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3152144" y="2290315"/>
            <a:ext cx="1474694" cy="747416"/>
          </a:xfrm>
          <a:prstGeom prst="roundRect">
            <a:avLst/>
          </a:prstGeom>
          <a:noFill/>
          <a:ln w="38100"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1726779" y="3492115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C[1]</a:t>
            </a:r>
            <a:endParaRPr lang="ko-KR" altLang="en-US" sz="1800" b="1">
              <a:solidFill>
                <a:schemeClr val="tx1"/>
              </a:solidFill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2447764" y="3492115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C[2]</a:t>
            </a:r>
            <a:endParaRPr lang="ko-KR" altLang="en-US" sz="1800" b="1">
              <a:solidFill>
                <a:schemeClr val="tx1"/>
              </a:solidFill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3168749" y="3492115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C[3]</a:t>
            </a:r>
            <a:endParaRPr lang="ko-KR" altLang="en-US" sz="1800" b="1">
              <a:solidFill>
                <a:schemeClr val="tx1"/>
              </a:solidFill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3889734" y="3492115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C[4]</a:t>
            </a:r>
            <a:endParaRPr lang="ko-KR" altLang="en-US" sz="1800" b="1">
              <a:solidFill>
                <a:schemeClr val="tx1"/>
              </a:solidFill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2375756" y="3384103"/>
            <a:ext cx="2305161" cy="864096"/>
          </a:xfrm>
          <a:prstGeom prst="roundRect">
            <a:avLst/>
          </a:prstGeom>
          <a:noFill/>
          <a:ln w="38100">
            <a:solidFill>
              <a:srgbClr val="FF818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모서리가 둥근 직사각형 54"/>
          <p:cNvSpPr/>
          <p:nvPr/>
        </p:nvSpPr>
        <p:spPr>
          <a:xfrm>
            <a:off x="2436929" y="3442443"/>
            <a:ext cx="1474694" cy="747416"/>
          </a:xfrm>
          <a:prstGeom prst="roundRect">
            <a:avLst/>
          </a:prstGeom>
          <a:noFill/>
          <a:ln w="38100"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5816013" y="233998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C[1]</a:t>
            </a:r>
            <a:endParaRPr lang="ko-KR" altLang="en-US" sz="1800" b="1">
              <a:solidFill>
                <a:schemeClr val="tx1"/>
              </a:solidFill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6536998" y="233998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C[2]</a:t>
            </a:r>
            <a:endParaRPr lang="ko-KR" altLang="en-US" sz="1800" b="1">
              <a:solidFill>
                <a:schemeClr val="tx1"/>
              </a:solidFill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7257983" y="233998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C[3]</a:t>
            </a:r>
            <a:endParaRPr lang="ko-KR" altLang="en-US" sz="1800" b="1">
              <a:solidFill>
                <a:schemeClr val="tx1"/>
              </a:solidFill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7978968" y="233998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C[4]</a:t>
            </a:r>
            <a:endParaRPr lang="ko-KR" altLang="en-US" sz="1800" b="1">
              <a:solidFill>
                <a:schemeClr val="tx1"/>
              </a:solidFill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60" name="모서리가 둥근 직사각형 59"/>
          <p:cNvSpPr/>
          <p:nvPr/>
        </p:nvSpPr>
        <p:spPr>
          <a:xfrm>
            <a:off x="5744909" y="2231975"/>
            <a:ext cx="2305161" cy="864096"/>
          </a:xfrm>
          <a:prstGeom prst="roundRect">
            <a:avLst/>
          </a:prstGeom>
          <a:noFill/>
          <a:ln w="38100">
            <a:solidFill>
              <a:srgbClr val="FF818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모서리가 둥근 직사각형 60"/>
          <p:cNvSpPr/>
          <p:nvPr/>
        </p:nvSpPr>
        <p:spPr>
          <a:xfrm>
            <a:off x="6526163" y="2290315"/>
            <a:ext cx="1474694" cy="747416"/>
          </a:xfrm>
          <a:prstGeom prst="roundRect">
            <a:avLst/>
          </a:prstGeom>
          <a:noFill/>
          <a:ln w="38100"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5816013" y="3492115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C[1]</a:t>
            </a:r>
            <a:endParaRPr lang="ko-KR" altLang="en-US" sz="1800" b="1">
              <a:solidFill>
                <a:schemeClr val="tx1"/>
              </a:solidFill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6536998" y="3492115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C[2]</a:t>
            </a:r>
            <a:endParaRPr lang="ko-KR" altLang="en-US" sz="1800" b="1">
              <a:solidFill>
                <a:schemeClr val="tx1"/>
              </a:solidFill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7257983" y="3492115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C[3]</a:t>
            </a:r>
            <a:endParaRPr lang="ko-KR" altLang="en-US" sz="1800" b="1">
              <a:solidFill>
                <a:schemeClr val="tx1"/>
              </a:solidFill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7978968" y="3492115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C[4]</a:t>
            </a:r>
            <a:endParaRPr lang="ko-KR" altLang="en-US" sz="1800" b="1">
              <a:solidFill>
                <a:schemeClr val="tx1"/>
              </a:solidFill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66" name="모서리가 둥근 직사각형 65"/>
          <p:cNvSpPr/>
          <p:nvPr/>
        </p:nvSpPr>
        <p:spPr>
          <a:xfrm>
            <a:off x="5744909" y="3384103"/>
            <a:ext cx="2305161" cy="864096"/>
          </a:xfrm>
          <a:prstGeom prst="roundRect">
            <a:avLst/>
          </a:prstGeom>
          <a:noFill/>
          <a:ln w="38100">
            <a:solidFill>
              <a:srgbClr val="FF818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모서리가 둥근 직사각형 66"/>
          <p:cNvSpPr/>
          <p:nvPr/>
        </p:nvSpPr>
        <p:spPr>
          <a:xfrm>
            <a:off x="5799136" y="3442443"/>
            <a:ext cx="1474694" cy="747416"/>
          </a:xfrm>
          <a:prstGeom prst="roundRect">
            <a:avLst/>
          </a:prstGeom>
          <a:noFill/>
          <a:ln w="38100"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3815011" y="518430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C[1]</a:t>
            </a:r>
            <a:endParaRPr lang="ko-KR" altLang="en-US" sz="1800" b="1">
              <a:solidFill>
                <a:schemeClr val="tx1"/>
              </a:solidFill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4535996" y="518430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C[2]</a:t>
            </a:r>
            <a:endParaRPr lang="ko-KR" altLang="en-US" sz="1800" b="1">
              <a:solidFill>
                <a:schemeClr val="tx1"/>
              </a:solidFill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5256981" y="518430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C[3]</a:t>
            </a:r>
            <a:endParaRPr lang="ko-KR" altLang="en-US" sz="1800" b="1">
              <a:solidFill>
                <a:schemeClr val="tx1"/>
              </a:solidFill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5977966" y="518430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C[4]</a:t>
            </a:r>
            <a:endParaRPr lang="ko-KR" altLang="en-US" sz="1800" b="1">
              <a:solidFill>
                <a:schemeClr val="tx1"/>
              </a:solidFill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73" name="모서리가 둥근 직사각형 72"/>
          <p:cNvSpPr/>
          <p:nvPr/>
        </p:nvSpPr>
        <p:spPr>
          <a:xfrm>
            <a:off x="3774955" y="5134631"/>
            <a:ext cx="1460093" cy="747416"/>
          </a:xfrm>
          <a:prstGeom prst="roundRect">
            <a:avLst/>
          </a:prstGeom>
          <a:noFill/>
          <a:ln w="38100"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모서리가 둥근 직사각형 73"/>
          <p:cNvSpPr/>
          <p:nvPr/>
        </p:nvSpPr>
        <p:spPr>
          <a:xfrm>
            <a:off x="5285209" y="5134631"/>
            <a:ext cx="1460093" cy="747416"/>
          </a:xfrm>
          <a:prstGeom prst="roundRect">
            <a:avLst/>
          </a:prstGeom>
          <a:noFill/>
          <a:ln w="38100">
            <a:solidFill>
              <a:srgbClr val="FF818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2951896" y="1029325"/>
            <a:ext cx="461017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600" smtClean="0">
                <a:latin typeface="나눔스퀘어 ExtraBold" pitchFamily="50" charset="-127"/>
                <a:ea typeface="나눔스퀘어 ExtraBold" pitchFamily="50" charset="-127"/>
              </a:rPr>
              <a:t>최종적으로 사용되는 계산식을 고려해보자</a:t>
            </a:r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. </a:t>
            </a:r>
            <a:endParaRPr lang="ko-KR" altLang="en-US" sz="16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181426" y="1689360"/>
            <a:ext cx="1985701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 b="1" smtClean="0">
                <a:latin typeface="Calibri" pitchFamily="34" charset="0"/>
                <a:ea typeface="Calibri" pitchFamily="34" charset="0"/>
                <a:cs typeface="Calibri" pitchFamily="34" charset="0"/>
              </a:rPr>
              <a:t>D[1][1] + D[2][4]</a:t>
            </a:r>
            <a:endParaRPr lang="ko-KR" altLang="en-US" sz="1600" b="1"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1577901" y="2087959"/>
            <a:ext cx="3192749" cy="2261475"/>
          </a:xfrm>
          <a:prstGeom prst="roundRect">
            <a:avLst/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6270659" y="1689360"/>
            <a:ext cx="1985701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 b="1" smtClean="0">
                <a:latin typeface="Calibri" pitchFamily="34" charset="0"/>
                <a:ea typeface="Calibri" pitchFamily="34" charset="0"/>
                <a:cs typeface="Calibri" pitchFamily="34" charset="0"/>
              </a:rPr>
              <a:t>D[1][3] + D[4][4]</a:t>
            </a:r>
            <a:endParaRPr lang="ko-KR" altLang="en-US" sz="1600" b="1"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5661608" y="2087959"/>
            <a:ext cx="3192749" cy="2261475"/>
          </a:xfrm>
          <a:prstGeom prst="roundRect">
            <a:avLst/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4264130" y="4680247"/>
            <a:ext cx="1985701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 b="1" smtClean="0">
                <a:latin typeface="Calibri" pitchFamily="34" charset="0"/>
                <a:ea typeface="Calibri" pitchFamily="34" charset="0"/>
                <a:cs typeface="Calibri" pitchFamily="34" charset="0"/>
              </a:rPr>
              <a:t>D[1][2] + D[3][4]</a:t>
            </a:r>
            <a:endParaRPr lang="ko-KR" altLang="en-US" sz="1600" b="1"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3660605" y="5025047"/>
            <a:ext cx="3192749" cy="959086"/>
          </a:xfrm>
          <a:prstGeom prst="roundRect">
            <a:avLst/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48705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타원 30"/>
          <p:cNvSpPr/>
          <p:nvPr/>
        </p:nvSpPr>
        <p:spPr>
          <a:xfrm>
            <a:off x="4479419" y="1998554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2304653" y="1998554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4479419" y="3773195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2304653" y="3773195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359357" y="287759"/>
            <a:ext cx="454091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/>
              <a:t>Floyd-Warshall</a:t>
            </a:r>
            <a:endParaRPr lang="en-US" altLang="ko-KR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3184372"/>
              </p:ext>
            </p:extLst>
          </p:nvPr>
        </p:nvGraphicFramePr>
        <p:xfrm>
          <a:off x="6010974" y="1439887"/>
          <a:ext cx="3578500" cy="34615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5700"/>
                <a:gridCol w="715700"/>
                <a:gridCol w="715700"/>
                <a:gridCol w="715700"/>
                <a:gridCol w="715700"/>
              </a:tblGrid>
              <a:tr h="692311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4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도착</a:t>
                      </a:r>
                      <a:endParaRPr lang="en-US" altLang="ko-KR" sz="1200" smtClean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  <a:p>
                      <a:pPr algn="ctr" latinLnBrk="1"/>
                      <a:endParaRPr lang="en-US" altLang="ko-KR" sz="1200" smtClean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  <a:p>
                      <a:pPr algn="l" latinLnBrk="1"/>
                      <a:r>
                        <a:rPr lang="ko-KR" altLang="en-US" sz="1400" smtClean="0">
                          <a:solidFill>
                            <a:srgbClr val="00B050"/>
                          </a:solidFill>
                          <a:latin typeface="나눔스퀘어 ExtraBold" pitchFamily="50" charset="-127"/>
                          <a:ea typeface="나눔스퀘어 ExtraBold" pitchFamily="50" charset="-127"/>
                        </a:rPr>
                        <a:t>출발</a:t>
                      </a:r>
                      <a:endParaRPr lang="en-US" altLang="ko-KR" sz="1200" smtClean="0">
                        <a:solidFill>
                          <a:srgbClr val="00B050"/>
                        </a:solidFill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1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2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3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4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92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1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FFE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0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6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solidFill>
                            <a:srgbClr val="FF8181"/>
                          </a:solidFill>
                          <a:latin typeface="나눔스퀘어 ExtraBold" pitchFamily="50" charset="-127"/>
                          <a:ea typeface="나눔스퀘어 ExtraBold" pitchFamily="50" charset="-127"/>
                        </a:rPr>
                        <a:t>inf</a:t>
                      </a:r>
                      <a:endParaRPr lang="ko-KR" altLang="en-US" sz="1500" dirty="0">
                        <a:solidFill>
                          <a:srgbClr val="FF8181"/>
                        </a:solidFill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solidFill>
                            <a:srgbClr val="FF8181"/>
                          </a:solidFill>
                          <a:latin typeface="나눔스퀘어 ExtraBold" pitchFamily="50" charset="-127"/>
                          <a:ea typeface="나눔스퀘어 ExtraBold" pitchFamily="50" charset="-127"/>
                        </a:rPr>
                        <a:t>inf</a:t>
                      </a:r>
                      <a:endParaRPr lang="ko-KR" altLang="en-US" sz="1500" dirty="0">
                        <a:solidFill>
                          <a:srgbClr val="FF8181"/>
                        </a:solidFill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92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2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FFE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2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0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3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solidFill>
                            <a:srgbClr val="FF8181"/>
                          </a:solidFill>
                          <a:latin typeface="나눔스퀘어 ExtraBold" pitchFamily="50" charset="-127"/>
                          <a:ea typeface="나눔스퀘어 ExtraBold" pitchFamily="50" charset="-127"/>
                        </a:rPr>
                        <a:t>inf</a:t>
                      </a:r>
                      <a:endParaRPr lang="ko-KR" altLang="en-US" sz="1500" dirty="0">
                        <a:solidFill>
                          <a:srgbClr val="FF8181"/>
                        </a:solidFill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92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3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FFE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solidFill>
                            <a:srgbClr val="FF8181"/>
                          </a:solidFill>
                          <a:latin typeface="나눔스퀘어 ExtraBold" pitchFamily="50" charset="-127"/>
                          <a:ea typeface="나눔스퀘어 ExtraBold" pitchFamily="50" charset="-127"/>
                        </a:rPr>
                        <a:t>inf</a:t>
                      </a:r>
                      <a:endParaRPr lang="ko-KR" altLang="en-US" sz="1500" dirty="0">
                        <a:solidFill>
                          <a:srgbClr val="FF8181"/>
                        </a:solidFill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4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0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1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92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4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FFE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solidFill>
                            <a:srgbClr val="FF8181"/>
                          </a:solidFill>
                          <a:latin typeface="나눔스퀘어 ExtraBold" pitchFamily="50" charset="-127"/>
                          <a:ea typeface="나눔스퀘어 ExtraBold" pitchFamily="50" charset="-127"/>
                        </a:rPr>
                        <a:t>inf</a:t>
                      </a:r>
                      <a:endParaRPr lang="ko-KR" altLang="en-US" sz="1500" dirty="0">
                        <a:solidFill>
                          <a:srgbClr val="FF8181"/>
                        </a:solidFill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12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3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0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cxnSp>
        <p:nvCxnSpPr>
          <p:cNvPr id="4" name="직선 화살표 연결선 3"/>
          <p:cNvCxnSpPr/>
          <p:nvPr/>
        </p:nvCxnSpPr>
        <p:spPr>
          <a:xfrm>
            <a:off x="2911625" y="2210767"/>
            <a:ext cx="152236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2911625" y="2319223"/>
            <a:ext cx="1522361" cy="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2911625" y="4000807"/>
            <a:ext cx="152236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2911625" y="4109263"/>
            <a:ext cx="1522361" cy="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flipV="1">
            <a:off x="2851665" y="2545567"/>
            <a:ext cx="1685236" cy="127058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flipV="1">
            <a:off x="4702446" y="2611211"/>
            <a:ext cx="1" cy="111284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flipV="1">
            <a:off x="4803265" y="2611211"/>
            <a:ext cx="0" cy="1112848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512319" y="1925446"/>
            <a:ext cx="363928" cy="2797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mtClean="0"/>
              <a:t>6</a:t>
            </a:r>
            <a:endParaRPr lang="ko-KR" altLang="en-US" sz="1400"/>
          </a:p>
        </p:txBody>
      </p:sp>
      <p:sp>
        <p:nvSpPr>
          <p:cNvPr id="30" name="TextBox 29"/>
          <p:cNvSpPr txBox="1"/>
          <p:nvPr/>
        </p:nvSpPr>
        <p:spPr>
          <a:xfrm>
            <a:off x="3512319" y="2319719"/>
            <a:ext cx="363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mtClean="0"/>
              <a:t>2</a:t>
            </a:r>
            <a:endParaRPr lang="ko-KR" altLang="en-US" sz="1400"/>
          </a:p>
        </p:txBody>
      </p:sp>
      <p:sp>
        <p:nvSpPr>
          <p:cNvPr id="32" name="TextBox 31"/>
          <p:cNvSpPr txBox="1"/>
          <p:nvPr/>
        </p:nvSpPr>
        <p:spPr>
          <a:xfrm>
            <a:off x="3312765" y="2901062"/>
            <a:ext cx="5328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mtClean="0"/>
              <a:t>12</a:t>
            </a:r>
            <a:endParaRPr lang="ko-KR" altLang="en-US" sz="1400"/>
          </a:p>
        </p:txBody>
      </p:sp>
      <p:sp>
        <p:nvSpPr>
          <p:cNvPr id="33" name="TextBox 32"/>
          <p:cNvSpPr txBox="1"/>
          <p:nvPr/>
        </p:nvSpPr>
        <p:spPr>
          <a:xfrm>
            <a:off x="4392885" y="3027736"/>
            <a:ext cx="3308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mtClean="0"/>
              <a:t>4</a:t>
            </a:r>
            <a:endParaRPr lang="ko-KR" altLang="en-US" sz="1400"/>
          </a:p>
        </p:txBody>
      </p:sp>
      <p:sp>
        <p:nvSpPr>
          <p:cNvPr id="34" name="TextBox 33"/>
          <p:cNvSpPr txBox="1"/>
          <p:nvPr/>
        </p:nvSpPr>
        <p:spPr>
          <a:xfrm>
            <a:off x="4773207" y="3027736"/>
            <a:ext cx="3308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/>
              <a:t>3</a:t>
            </a:r>
            <a:endParaRPr lang="ko-KR" altLang="en-US" sz="1400"/>
          </a:p>
        </p:txBody>
      </p:sp>
      <p:sp>
        <p:nvSpPr>
          <p:cNvPr id="35" name="TextBox 34"/>
          <p:cNvSpPr txBox="1"/>
          <p:nvPr/>
        </p:nvSpPr>
        <p:spPr>
          <a:xfrm>
            <a:off x="3528861" y="3688424"/>
            <a:ext cx="3308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mtClean="0"/>
              <a:t>3</a:t>
            </a:r>
            <a:endParaRPr lang="ko-KR" altLang="en-US" sz="1400"/>
          </a:p>
        </p:txBody>
      </p:sp>
      <p:sp>
        <p:nvSpPr>
          <p:cNvPr id="38" name="TextBox 37"/>
          <p:cNvSpPr txBox="1"/>
          <p:nvPr/>
        </p:nvSpPr>
        <p:spPr>
          <a:xfrm>
            <a:off x="3528861" y="4109263"/>
            <a:ext cx="3308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mtClean="0"/>
              <a:t>1</a:t>
            </a:r>
            <a:endParaRPr lang="ko-KR" altLang="en-US" sz="1400"/>
          </a:p>
        </p:txBody>
      </p:sp>
      <p:sp>
        <p:nvSpPr>
          <p:cNvPr id="39" name="TextBox 38"/>
          <p:cNvSpPr txBox="1"/>
          <p:nvPr/>
        </p:nvSpPr>
        <p:spPr>
          <a:xfrm>
            <a:off x="6625133" y="926539"/>
            <a:ext cx="2330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smtClean="0"/>
              <a:t>최단거리 배열 </a:t>
            </a:r>
            <a:r>
              <a:rPr lang="en-US" altLang="ko-KR" sz="1800" smtClean="0"/>
              <a:t>D</a:t>
            </a:r>
            <a:r>
              <a:rPr lang="en-US" altLang="ko-KR" sz="1800" baseline="-25000" smtClean="0"/>
              <a:t>ab</a:t>
            </a:r>
            <a:endParaRPr lang="en-US" altLang="ko-KR" sz="1800" baseline="-25000"/>
          </a:p>
        </p:txBody>
      </p:sp>
    </p:spTree>
    <p:extLst>
      <p:ext uri="{BB962C8B-B14F-4D97-AF65-F5344CB8AC3E}">
        <p14:creationId xmlns:p14="http://schemas.microsoft.com/office/powerpoint/2010/main" val="2744618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타원 30"/>
          <p:cNvSpPr/>
          <p:nvPr/>
        </p:nvSpPr>
        <p:spPr>
          <a:xfrm>
            <a:off x="4335403" y="1998554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4335403" y="3773195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2160637" y="3773195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359357" y="287759"/>
            <a:ext cx="454091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/>
              <a:t>Floyd-Warshall</a:t>
            </a:r>
            <a:endParaRPr lang="en-US" altLang="ko-KR"/>
          </a:p>
        </p:txBody>
      </p:sp>
      <p:cxnSp>
        <p:nvCxnSpPr>
          <p:cNvPr id="4" name="직선 화살표 연결선 3"/>
          <p:cNvCxnSpPr/>
          <p:nvPr/>
        </p:nvCxnSpPr>
        <p:spPr>
          <a:xfrm>
            <a:off x="2767609" y="2210767"/>
            <a:ext cx="152236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2767609" y="2319223"/>
            <a:ext cx="1522361" cy="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2767609" y="4000807"/>
            <a:ext cx="152236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2767609" y="4109263"/>
            <a:ext cx="1522361" cy="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flipV="1">
            <a:off x="2707649" y="2545567"/>
            <a:ext cx="1685236" cy="127058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flipV="1">
            <a:off x="4558430" y="2611211"/>
            <a:ext cx="1" cy="111284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flipV="1">
            <a:off x="4659249" y="2611211"/>
            <a:ext cx="0" cy="1112848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368303" y="1925446"/>
            <a:ext cx="363928" cy="2797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mtClean="0"/>
              <a:t>6</a:t>
            </a:r>
            <a:endParaRPr lang="ko-KR" altLang="en-US" sz="1400"/>
          </a:p>
        </p:txBody>
      </p:sp>
      <p:sp>
        <p:nvSpPr>
          <p:cNvPr id="30" name="TextBox 29"/>
          <p:cNvSpPr txBox="1"/>
          <p:nvPr/>
        </p:nvSpPr>
        <p:spPr>
          <a:xfrm>
            <a:off x="3368303" y="2319719"/>
            <a:ext cx="363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mtClean="0"/>
              <a:t>2</a:t>
            </a:r>
            <a:endParaRPr lang="ko-KR" altLang="en-US" sz="1400"/>
          </a:p>
        </p:txBody>
      </p:sp>
      <p:sp>
        <p:nvSpPr>
          <p:cNvPr id="32" name="TextBox 31"/>
          <p:cNvSpPr txBox="1"/>
          <p:nvPr/>
        </p:nvSpPr>
        <p:spPr>
          <a:xfrm>
            <a:off x="3168749" y="2901062"/>
            <a:ext cx="5328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mtClean="0"/>
              <a:t>12</a:t>
            </a:r>
            <a:endParaRPr lang="ko-KR" altLang="en-US" sz="1400"/>
          </a:p>
        </p:txBody>
      </p:sp>
      <p:sp>
        <p:nvSpPr>
          <p:cNvPr id="33" name="TextBox 32"/>
          <p:cNvSpPr txBox="1"/>
          <p:nvPr/>
        </p:nvSpPr>
        <p:spPr>
          <a:xfrm>
            <a:off x="4248869" y="3027736"/>
            <a:ext cx="3308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mtClean="0"/>
              <a:t>4</a:t>
            </a:r>
            <a:endParaRPr lang="ko-KR" altLang="en-US" sz="1400"/>
          </a:p>
        </p:txBody>
      </p:sp>
      <p:sp>
        <p:nvSpPr>
          <p:cNvPr id="34" name="TextBox 33"/>
          <p:cNvSpPr txBox="1"/>
          <p:nvPr/>
        </p:nvSpPr>
        <p:spPr>
          <a:xfrm>
            <a:off x="4629191" y="3027736"/>
            <a:ext cx="3308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/>
              <a:t>3</a:t>
            </a:r>
            <a:endParaRPr lang="ko-KR" altLang="en-US" sz="1400"/>
          </a:p>
        </p:txBody>
      </p:sp>
      <p:sp>
        <p:nvSpPr>
          <p:cNvPr id="35" name="TextBox 34"/>
          <p:cNvSpPr txBox="1"/>
          <p:nvPr/>
        </p:nvSpPr>
        <p:spPr>
          <a:xfrm>
            <a:off x="3384845" y="3688424"/>
            <a:ext cx="3308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mtClean="0"/>
              <a:t>3</a:t>
            </a:r>
            <a:endParaRPr lang="ko-KR" altLang="en-US" sz="1400"/>
          </a:p>
        </p:txBody>
      </p:sp>
      <p:sp>
        <p:nvSpPr>
          <p:cNvPr id="38" name="TextBox 37"/>
          <p:cNvSpPr txBox="1"/>
          <p:nvPr/>
        </p:nvSpPr>
        <p:spPr>
          <a:xfrm>
            <a:off x="3384845" y="4109263"/>
            <a:ext cx="3308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mtClean="0"/>
              <a:t>1</a:t>
            </a:r>
            <a:endParaRPr lang="ko-KR" altLang="en-US" sz="1400"/>
          </a:p>
        </p:txBody>
      </p:sp>
      <p:sp>
        <p:nvSpPr>
          <p:cNvPr id="24" name="타원 23"/>
          <p:cNvSpPr/>
          <p:nvPr/>
        </p:nvSpPr>
        <p:spPr>
          <a:xfrm>
            <a:off x="2160637" y="1998555"/>
            <a:ext cx="547012" cy="54701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473005" y="2027462"/>
            <a:ext cx="51125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smtClean="0"/>
              <a:t>D</a:t>
            </a:r>
            <a:r>
              <a:rPr lang="en-US" altLang="ko-KR" sz="1600" baseline="-10000" smtClean="0"/>
              <a:t>23</a:t>
            </a:r>
            <a:r>
              <a:rPr lang="en-US" altLang="ko-KR" sz="1600" smtClean="0"/>
              <a:t> 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70C0"/>
                </a:solidFill>
              </a:rPr>
              <a:t>23</a:t>
            </a:r>
            <a:r>
              <a:rPr lang="en-US" altLang="ko-KR" sz="1600" smtClean="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21</a:t>
            </a:r>
            <a:r>
              <a:rPr lang="en-US" altLang="ko-KR" sz="1600" smtClean="0">
                <a:solidFill>
                  <a:srgbClr val="009644"/>
                </a:solidFill>
              </a:rPr>
              <a:t> + 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13</a:t>
            </a:r>
            <a:r>
              <a:rPr lang="en-US" altLang="ko-KR" sz="1600" smtClean="0"/>
              <a:t>) 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3</a:t>
            </a:r>
            <a:r>
              <a:rPr lang="en-US" altLang="ko-KR" sz="1600" smtClean="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2 + inf</a:t>
            </a:r>
            <a:r>
              <a:rPr lang="en-US" altLang="ko-KR" sz="1600" smtClean="0"/>
              <a:t>) = 3</a:t>
            </a:r>
          </a:p>
          <a:p>
            <a:pPr>
              <a:lnSpc>
                <a:spcPct val="150000"/>
              </a:lnSpc>
            </a:pPr>
            <a:r>
              <a:rPr lang="en-US" altLang="ko-KR" sz="1600" smtClean="0"/>
              <a:t>D</a:t>
            </a:r>
            <a:r>
              <a:rPr lang="en-US" altLang="ko-KR" sz="1600" baseline="-10000" smtClean="0"/>
              <a:t>24</a:t>
            </a:r>
            <a:r>
              <a:rPr lang="en-US" altLang="ko-KR" sz="1600" smtClean="0"/>
              <a:t> </a:t>
            </a:r>
            <a:r>
              <a:rPr lang="en-US" altLang="ko-KR" sz="1600"/>
              <a:t>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70C0"/>
                </a:solidFill>
              </a:rPr>
              <a:t>24</a:t>
            </a:r>
            <a:r>
              <a:rPr lang="en-US" altLang="ko-KR" sz="1600" smtClean="0"/>
              <a:t>, </a:t>
            </a:r>
            <a:r>
              <a:rPr lang="en-US" altLang="ko-KR" sz="1600">
                <a:solidFill>
                  <a:srgbClr val="009644"/>
                </a:solidFill>
              </a:rPr>
              <a:t>D</a:t>
            </a:r>
            <a:r>
              <a:rPr lang="en-US" altLang="ko-KR" sz="1600" baseline="-10000">
                <a:solidFill>
                  <a:srgbClr val="009644"/>
                </a:solidFill>
              </a:rPr>
              <a:t>21</a:t>
            </a:r>
            <a:r>
              <a:rPr lang="en-US" altLang="ko-KR" sz="1600">
                <a:solidFill>
                  <a:srgbClr val="009644"/>
                </a:solidFill>
              </a:rPr>
              <a:t> + </a:t>
            </a:r>
            <a:r>
              <a:rPr lang="en-US" altLang="ko-KR" sz="1600" smtClean="0">
                <a:solidFill>
                  <a:srgbClr val="009644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14</a:t>
            </a:r>
            <a:r>
              <a:rPr lang="en-US" altLang="ko-KR" sz="1600" smtClean="0"/>
              <a:t>) </a:t>
            </a:r>
            <a:r>
              <a:rPr lang="en-US" altLang="ko-KR" sz="1600"/>
              <a:t>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inf</a:t>
            </a:r>
            <a:r>
              <a:rPr lang="en-US" altLang="ko-KR" sz="1600" smtClean="0"/>
              <a:t>, </a:t>
            </a:r>
            <a:r>
              <a:rPr lang="en-US" altLang="ko-KR" sz="1600">
                <a:solidFill>
                  <a:srgbClr val="009644"/>
                </a:solidFill>
              </a:rPr>
              <a:t>2 + inf</a:t>
            </a:r>
            <a:r>
              <a:rPr lang="en-US" altLang="ko-KR" sz="1600"/>
              <a:t>) = </a:t>
            </a:r>
            <a:r>
              <a:rPr lang="en-US" altLang="ko-KR" sz="1600" smtClean="0"/>
              <a:t>inf</a:t>
            </a:r>
            <a:endParaRPr lang="ko-KR" altLang="en-US" sz="1600"/>
          </a:p>
          <a:p>
            <a:pPr>
              <a:lnSpc>
                <a:spcPct val="150000"/>
              </a:lnSpc>
            </a:pPr>
            <a:r>
              <a:rPr lang="en-US" altLang="ko-KR" sz="1600" smtClean="0"/>
              <a:t>D</a:t>
            </a:r>
            <a:r>
              <a:rPr lang="en-US" altLang="ko-KR" sz="1600" baseline="-10000" smtClean="0"/>
              <a:t>32</a:t>
            </a:r>
            <a:r>
              <a:rPr lang="en-US" altLang="ko-KR" sz="1600" smtClean="0"/>
              <a:t> </a:t>
            </a:r>
            <a:r>
              <a:rPr lang="en-US" altLang="ko-KR" sz="1600"/>
              <a:t>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70C0"/>
                </a:solidFill>
              </a:rPr>
              <a:t>32</a:t>
            </a:r>
            <a:r>
              <a:rPr lang="en-US" altLang="ko-KR" sz="1600" smtClean="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31</a:t>
            </a:r>
            <a:r>
              <a:rPr lang="en-US" altLang="ko-KR" sz="1600" smtClean="0">
                <a:solidFill>
                  <a:srgbClr val="009644"/>
                </a:solidFill>
              </a:rPr>
              <a:t> </a:t>
            </a:r>
            <a:r>
              <a:rPr lang="en-US" altLang="ko-KR" sz="1600">
                <a:solidFill>
                  <a:srgbClr val="009644"/>
                </a:solidFill>
              </a:rPr>
              <a:t>+ </a:t>
            </a:r>
            <a:r>
              <a:rPr lang="en-US" altLang="ko-KR" sz="1600" smtClean="0">
                <a:solidFill>
                  <a:srgbClr val="009644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12</a:t>
            </a:r>
            <a:r>
              <a:rPr lang="en-US" altLang="ko-KR" sz="1600" smtClean="0"/>
              <a:t>) </a:t>
            </a:r>
            <a:r>
              <a:rPr lang="en-US" altLang="ko-KR" sz="1600"/>
              <a:t>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4</a:t>
            </a:r>
            <a:r>
              <a:rPr lang="en-US" altLang="ko-KR" sz="1600" smtClean="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inf </a:t>
            </a:r>
            <a:r>
              <a:rPr lang="en-US" altLang="ko-KR" sz="1600">
                <a:solidFill>
                  <a:srgbClr val="009644"/>
                </a:solidFill>
              </a:rPr>
              <a:t>+ </a:t>
            </a:r>
            <a:r>
              <a:rPr lang="en-US" altLang="ko-KR" sz="1600" smtClean="0">
                <a:solidFill>
                  <a:srgbClr val="009644"/>
                </a:solidFill>
              </a:rPr>
              <a:t>6</a:t>
            </a:r>
            <a:r>
              <a:rPr lang="en-US" altLang="ko-KR" sz="1600" smtClean="0"/>
              <a:t>) </a:t>
            </a:r>
            <a:r>
              <a:rPr lang="en-US" altLang="ko-KR" sz="1600"/>
              <a:t>= </a:t>
            </a:r>
            <a:r>
              <a:rPr lang="en-US" altLang="ko-KR" sz="1600" smtClean="0"/>
              <a:t>4</a:t>
            </a:r>
            <a:endParaRPr lang="ko-KR" altLang="en-US" sz="1600"/>
          </a:p>
          <a:p>
            <a:pPr>
              <a:lnSpc>
                <a:spcPct val="150000"/>
              </a:lnSpc>
            </a:pPr>
            <a:r>
              <a:rPr lang="en-US" altLang="ko-KR" sz="1600" smtClean="0"/>
              <a:t>D</a:t>
            </a:r>
            <a:r>
              <a:rPr lang="en-US" altLang="ko-KR" sz="1600" baseline="-10000" smtClean="0"/>
              <a:t>34</a:t>
            </a:r>
            <a:r>
              <a:rPr lang="en-US" altLang="ko-KR" sz="1600" smtClean="0"/>
              <a:t> </a:t>
            </a:r>
            <a:r>
              <a:rPr lang="en-US" altLang="ko-KR" sz="1600"/>
              <a:t>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70C0"/>
                </a:solidFill>
              </a:rPr>
              <a:t>34</a:t>
            </a:r>
            <a:r>
              <a:rPr lang="en-US" altLang="ko-KR" sz="1600" smtClean="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31</a:t>
            </a:r>
            <a:r>
              <a:rPr lang="en-US" altLang="ko-KR" sz="1600" smtClean="0">
                <a:solidFill>
                  <a:srgbClr val="009644"/>
                </a:solidFill>
              </a:rPr>
              <a:t> </a:t>
            </a:r>
            <a:r>
              <a:rPr lang="en-US" altLang="ko-KR" sz="1600">
                <a:solidFill>
                  <a:srgbClr val="009644"/>
                </a:solidFill>
              </a:rPr>
              <a:t>+ </a:t>
            </a:r>
            <a:r>
              <a:rPr lang="en-US" altLang="ko-KR" sz="1600" smtClean="0">
                <a:solidFill>
                  <a:srgbClr val="009644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14</a:t>
            </a:r>
            <a:r>
              <a:rPr lang="en-US" altLang="ko-KR" sz="1600" smtClean="0"/>
              <a:t>) </a:t>
            </a:r>
            <a:r>
              <a:rPr lang="en-US" altLang="ko-KR" sz="1600"/>
              <a:t>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1</a:t>
            </a:r>
            <a:r>
              <a:rPr lang="en-US" altLang="ko-KR" sz="1600" smtClean="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inf </a:t>
            </a:r>
            <a:r>
              <a:rPr lang="en-US" altLang="ko-KR" sz="1600">
                <a:solidFill>
                  <a:srgbClr val="009644"/>
                </a:solidFill>
              </a:rPr>
              <a:t>+ inf</a:t>
            </a:r>
            <a:r>
              <a:rPr lang="en-US" altLang="ko-KR" sz="1600"/>
              <a:t>) = </a:t>
            </a:r>
            <a:r>
              <a:rPr lang="en-US" altLang="ko-KR" sz="1600" smtClean="0"/>
              <a:t>1</a:t>
            </a:r>
            <a:endParaRPr lang="ko-KR" altLang="en-US" sz="1600"/>
          </a:p>
          <a:p>
            <a:pPr>
              <a:lnSpc>
                <a:spcPct val="150000"/>
              </a:lnSpc>
            </a:pPr>
            <a:r>
              <a:rPr lang="en-US" altLang="ko-KR" sz="1600" smtClean="0"/>
              <a:t>D</a:t>
            </a:r>
            <a:r>
              <a:rPr lang="en-US" altLang="ko-KR" sz="1600" baseline="-10000" smtClean="0"/>
              <a:t>42</a:t>
            </a:r>
            <a:r>
              <a:rPr lang="en-US" altLang="ko-KR" sz="1600" smtClean="0"/>
              <a:t> </a:t>
            </a:r>
            <a:r>
              <a:rPr lang="en-US" altLang="ko-KR" sz="1600"/>
              <a:t>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70C0"/>
                </a:solidFill>
              </a:rPr>
              <a:t>42</a:t>
            </a:r>
            <a:r>
              <a:rPr lang="en-US" altLang="ko-KR" sz="1600" smtClean="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41</a:t>
            </a:r>
            <a:r>
              <a:rPr lang="en-US" altLang="ko-KR" sz="1600" smtClean="0">
                <a:solidFill>
                  <a:srgbClr val="009644"/>
                </a:solidFill>
              </a:rPr>
              <a:t> </a:t>
            </a:r>
            <a:r>
              <a:rPr lang="en-US" altLang="ko-KR" sz="1600">
                <a:solidFill>
                  <a:srgbClr val="009644"/>
                </a:solidFill>
              </a:rPr>
              <a:t>+ </a:t>
            </a:r>
            <a:r>
              <a:rPr lang="en-US" altLang="ko-KR" sz="1600" smtClean="0">
                <a:solidFill>
                  <a:srgbClr val="009644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12</a:t>
            </a:r>
            <a:r>
              <a:rPr lang="en-US" altLang="ko-KR" sz="1600" smtClean="0"/>
              <a:t>) </a:t>
            </a:r>
            <a:r>
              <a:rPr lang="en-US" altLang="ko-KR" sz="1600"/>
              <a:t>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12</a:t>
            </a:r>
            <a:r>
              <a:rPr lang="en-US" altLang="ko-KR" sz="1600" smtClean="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inf </a:t>
            </a:r>
            <a:r>
              <a:rPr lang="en-US" altLang="ko-KR" sz="1600">
                <a:solidFill>
                  <a:srgbClr val="009644"/>
                </a:solidFill>
              </a:rPr>
              <a:t>+ </a:t>
            </a:r>
            <a:r>
              <a:rPr lang="en-US" altLang="ko-KR" sz="1600" smtClean="0">
                <a:solidFill>
                  <a:srgbClr val="009644"/>
                </a:solidFill>
              </a:rPr>
              <a:t>6</a:t>
            </a:r>
            <a:r>
              <a:rPr lang="en-US" altLang="ko-KR" sz="1600" smtClean="0"/>
              <a:t>) </a:t>
            </a:r>
            <a:r>
              <a:rPr lang="en-US" altLang="ko-KR" sz="1600"/>
              <a:t>= </a:t>
            </a:r>
            <a:r>
              <a:rPr lang="en-US" altLang="ko-KR" sz="1600" smtClean="0"/>
              <a:t>12</a:t>
            </a:r>
            <a:endParaRPr lang="ko-KR" altLang="en-US" sz="1600"/>
          </a:p>
          <a:p>
            <a:pPr>
              <a:lnSpc>
                <a:spcPct val="150000"/>
              </a:lnSpc>
            </a:pPr>
            <a:r>
              <a:rPr lang="en-US" altLang="ko-KR" sz="1600" smtClean="0"/>
              <a:t>D</a:t>
            </a:r>
            <a:r>
              <a:rPr lang="en-US" altLang="ko-KR" sz="1600" baseline="-10000" smtClean="0"/>
              <a:t>43</a:t>
            </a:r>
            <a:r>
              <a:rPr lang="en-US" altLang="ko-KR" sz="1600" smtClean="0"/>
              <a:t> </a:t>
            </a:r>
            <a:r>
              <a:rPr lang="en-US" altLang="ko-KR" sz="1600"/>
              <a:t>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70C0"/>
                </a:solidFill>
              </a:rPr>
              <a:t>43</a:t>
            </a:r>
            <a:r>
              <a:rPr lang="en-US" altLang="ko-KR" sz="1600" smtClean="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41</a:t>
            </a:r>
            <a:r>
              <a:rPr lang="en-US" altLang="ko-KR" sz="1600" smtClean="0">
                <a:solidFill>
                  <a:srgbClr val="009644"/>
                </a:solidFill>
              </a:rPr>
              <a:t> </a:t>
            </a:r>
            <a:r>
              <a:rPr lang="en-US" altLang="ko-KR" sz="1600">
                <a:solidFill>
                  <a:srgbClr val="009644"/>
                </a:solidFill>
              </a:rPr>
              <a:t>+ D</a:t>
            </a:r>
            <a:r>
              <a:rPr lang="en-US" altLang="ko-KR" sz="1600" baseline="-10000">
                <a:solidFill>
                  <a:srgbClr val="009644"/>
                </a:solidFill>
              </a:rPr>
              <a:t>13</a:t>
            </a:r>
            <a:r>
              <a:rPr lang="en-US" altLang="ko-KR" sz="1600"/>
              <a:t>) = </a:t>
            </a:r>
            <a:r>
              <a:rPr lang="en-US" altLang="ko-KR" sz="1400"/>
              <a:t>min</a:t>
            </a:r>
            <a:r>
              <a:rPr lang="en-US" altLang="ko-KR" sz="1600"/>
              <a:t>(</a:t>
            </a:r>
            <a:r>
              <a:rPr lang="en-US" altLang="ko-KR" sz="1600">
                <a:solidFill>
                  <a:srgbClr val="0070C0"/>
                </a:solidFill>
              </a:rPr>
              <a:t>3</a:t>
            </a:r>
            <a:r>
              <a:rPr lang="en-US" altLang="ko-KR" sz="160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inf </a:t>
            </a:r>
            <a:r>
              <a:rPr lang="en-US" altLang="ko-KR" sz="1600">
                <a:solidFill>
                  <a:srgbClr val="009644"/>
                </a:solidFill>
              </a:rPr>
              <a:t>+ inf</a:t>
            </a:r>
            <a:r>
              <a:rPr lang="en-US" altLang="ko-KR" sz="1600"/>
              <a:t>) = </a:t>
            </a:r>
            <a:r>
              <a:rPr lang="en-US" altLang="ko-KR" sz="1600" smtClean="0"/>
              <a:t>3</a:t>
            </a:r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3334679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타원 30"/>
          <p:cNvSpPr/>
          <p:nvPr/>
        </p:nvSpPr>
        <p:spPr>
          <a:xfrm>
            <a:off x="4335403" y="1998554"/>
            <a:ext cx="547012" cy="54701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4335403" y="3773195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2160637" y="3773195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359357" y="287759"/>
            <a:ext cx="454091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/>
              <a:t>Floyd-Warshall</a:t>
            </a:r>
            <a:endParaRPr lang="en-US" altLang="ko-KR"/>
          </a:p>
        </p:txBody>
      </p:sp>
      <p:cxnSp>
        <p:nvCxnSpPr>
          <p:cNvPr id="4" name="직선 화살표 연결선 3"/>
          <p:cNvCxnSpPr/>
          <p:nvPr/>
        </p:nvCxnSpPr>
        <p:spPr>
          <a:xfrm>
            <a:off x="2767609" y="2210767"/>
            <a:ext cx="152236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2767609" y="2319223"/>
            <a:ext cx="1522361" cy="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2767609" y="4000807"/>
            <a:ext cx="152236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2767609" y="4109263"/>
            <a:ext cx="1522361" cy="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flipV="1">
            <a:off x="2707649" y="2545567"/>
            <a:ext cx="1685236" cy="127058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flipV="1">
            <a:off x="4558430" y="2611211"/>
            <a:ext cx="1" cy="111284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flipV="1">
            <a:off x="4659249" y="2611211"/>
            <a:ext cx="0" cy="1112848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368303" y="1925446"/>
            <a:ext cx="363928" cy="2797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mtClean="0"/>
              <a:t>6</a:t>
            </a:r>
            <a:endParaRPr lang="ko-KR" altLang="en-US" sz="1400"/>
          </a:p>
        </p:txBody>
      </p:sp>
      <p:sp>
        <p:nvSpPr>
          <p:cNvPr id="30" name="TextBox 29"/>
          <p:cNvSpPr txBox="1"/>
          <p:nvPr/>
        </p:nvSpPr>
        <p:spPr>
          <a:xfrm>
            <a:off x="3368303" y="2319719"/>
            <a:ext cx="363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mtClean="0"/>
              <a:t>2</a:t>
            </a:r>
            <a:endParaRPr lang="ko-KR" altLang="en-US" sz="1400"/>
          </a:p>
        </p:txBody>
      </p:sp>
      <p:sp>
        <p:nvSpPr>
          <p:cNvPr id="32" name="TextBox 31"/>
          <p:cNvSpPr txBox="1"/>
          <p:nvPr/>
        </p:nvSpPr>
        <p:spPr>
          <a:xfrm>
            <a:off x="3168749" y="2901062"/>
            <a:ext cx="5328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mtClean="0"/>
              <a:t>12</a:t>
            </a:r>
            <a:endParaRPr lang="ko-KR" altLang="en-US" sz="1400"/>
          </a:p>
        </p:txBody>
      </p:sp>
      <p:sp>
        <p:nvSpPr>
          <p:cNvPr id="33" name="TextBox 32"/>
          <p:cNvSpPr txBox="1"/>
          <p:nvPr/>
        </p:nvSpPr>
        <p:spPr>
          <a:xfrm>
            <a:off x="4248869" y="3027736"/>
            <a:ext cx="3308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mtClean="0"/>
              <a:t>4</a:t>
            </a:r>
            <a:endParaRPr lang="ko-KR" altLang="en-US" sz="1400"/>
          </a:p>
        </p:txBody>
      </p:sp>
      <p:sp>
        <p:nvSpPr>
          <p:cNvPr id="34" name="TextBox 33"/>
          <p:cNvSpPr txBox="1"/>
          <p:nvPr/>
        </p:nvSpPr>
        <p:spPr>
          <a:xfrm>
            <a:off x="4629191" y="3027736"/>
            <a:ext cx="3308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/>
              <a:t>3</a:t>
            </a:r>
            <a:endParaRPr lang="ko-KR" altLang="en-US" sz="1400"/>
          </a:p>
        </p:txBody>
      </p:sp>
      <p:sp>
        <p:nvSpPr>
          <p:cNvPr id="35" name="TextBox 34"/>
          <p:cNvSpPr txBox="1"/>
          <p:nvPr/>
        </p:nvSpPr>
        <p:spPr>
          <a:xfrm>
            <a:off x="3384845" y="3688424"/>
            <a:ext cx="3308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mtClean="0"/>
              <a:t>3</a:t>
            </a:r>
            <a:endParaRPr lang="ko-KR" altLang="en-US" sz="1400"/>
          </a:p>
        </p:txBody>
      </p:sp>
      <p:sp>
        <p:nvSpPr>
          <p:cNvPr id="38" name="TextBox 37"/>
          <p:cNvSpPr txBox="1"/>
          <p:nvPr/>
        </p:nvSpPr>
        <p:spPr>
          <a:xfrm>
            <a:off x="3384845" y="4109263"/>
            <a:ext cx="3308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mtClean="0"/>
              <a:t>1</a:t>
            </a:r>
            <a:endParaRPr lang="ko-KR" altLang="en-US" sz="1400"/>
          </a:p>
        </p:txBody>
      </p:sp>
      <p:sp>
        <p:nvSpPr>
          <p:cNvPr id="24" name="타원 23"/>
          <p:cNvSpPr/>
          <p:nvPr/>
        </p:nvSpPr>
        <p:spPr>
          <a:xfrm>
            <a:off x="2160637" y="1998555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473005" y="2027462"/>
            <a:ext cx="51125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smtClean="0"/>
              <a:t>D</a:t>
            </a:r>
            <a:r>
              <a:rPr lang="en-US" altLang="ko-KR" sz="1600" baseline="-10000" smtClean="0"/>
              <a:t>13</a:t>
            </a:r>
            <a:r>
              <a:rPr lang="en-US" altLang="ko-KR" sz="1600" smtClean="0"/>
              <a:t> 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70C0"/>
                </a:solidFill>
              </a:rPr>
              <a:t>13</a:t>
            </a:r>
            <a:r>
              <a:rPr lang="en-US" altLang="ko-KR" sz="1600" smtClean="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12</a:t>
            </a:r>
            <a:r>
              <a:rPr lang="en-US" altLang="ko-KR" sz="1600" smtClean="0">
                <a:solidFill>
                  <a:srgbClr val="009644"/>
                </a:solidFill>
              </a:rPr>
              <a:t> + 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23</a:t>
            </a:r>
            <a:r>
              <a:rPr lang="en-US" altLang="ko-KR" sz="1600" smtClean="0"/>
              <a:t>) 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inf</a:t>
            </a:r>
            <a:r>
              <a:rPr lang="en-US" altLang="ko-KR" sz="1600" smtClean="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6 + 3</a:t>
            </a:r>
            <a:r>
              <a:rPr lang="en-US" altLang="ko-KR" sz="1600" smtClean="0"/>
              <a:t>) = </a:t>
            </a:r>
            <a:r>
              <a:rPr lang="en-US" altLang="ko-KR" sz="1600" smtClean="0">
                <a:solidFill>
                  <a:srgbClr val="FF0000"/>
                </a:solidFill>
              </a:rPr>
              <a:t>9</a:t>
            </a:r>
          </a:p>
          <a:p>
            <a:pPr>
              <a:lnSpc>
                <a:spcPct val="150000"/>
              </a:lnSpc>
            </a:pPr>
            <a:r>
              <a:rPr lang="en-US" altLang="ko-KR" sz="1600" smtClean="0"/>
              <a:t>D</a:t>
            </a:r>
            <a:r>
              <a:rPr lang="en-US" altLang="ko-KR" sz="1600" baseline="-10000" smtClean="0"/>
              <a:t>14</a:t>
            </a:r>
            <a:r>
              <a:rPr lang="en-US" altLang="ko-KR" sz="1600" smtClean="0"/>
              <a:t> </a:t>
            </a:r>
            <a:r>
              <a:rPr lang="en-US" altLang="ko-KR" sz="1600"/>
              <a:t>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70C0"/>
                </a:solidFill>
              </a:rPr>
              <a:t>14</a:t>
            </a:r>
            <a:r>
              <a:rPr lang="en-US" altLang="ko-KR" sz="1600" smtClean="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12</a:t>
            </a:r>
            <a:r>
              <a:rPr lang="en-US" altLang="ko-KR" sz="1600" smtClean="0">
                <a:solidFill>
                  <a:srgbClr val="009644"/>
                </a:solidFill>
              </a:rPr>
              <a:t> </a:t>
            </a:r>
            <a:r>
              <a:rPr lang="en-US" altLang="ko-KR" sz="1600">
                <a:solidFill>
                  <a:srgbClr val="009644"/>
                </a:solidFill>
              </a:rPr>
              <a:t>+ </a:t>
            </a:r>
            <a:r>
              <a:rPr lang="en-US" altLang="ko-KR" sz="1600" smtClean="0">
                <a:solidFill>
                  <a:srgbClr val="009644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24</a:t>
            </a:r>
            <a:r>
              <a:rPr lang="en-US" altLang="ko-KR" sz="1600" smtClean="0"/>
              <a:t>) </a:t>
            </a:r>
            <a:r>
              <a:rPr lang="en-US" altLang="ko-KR" sz="1600"/>
              <a:t>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inf</a:t>
            </a:r>
            <a:r>
              <a:rPr lang="en-US" altLang="ko-KR" sz="1600" smtClean="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6 </a:t>
            </a:r>
            <a:r>
              <a:rPr lang="en-US" altLang="ko-KR" sz="1600">
                <a:solidFill>
                  <a:srgbClr val="009644"/>
                </a:solidFill>
              </a:rPr>
              <a:t>+ inf</a:t>
            </a:r>
            <a:r>
              <a:rPr lang="en-US" altLang="ko-KR" sz="1600"/>
              <a:t>) = </a:t>
            </a:r>
            <a:r>
              <a:rPr lang="en-US" altLang="ko-KR" sz="1600" smtClean="0"/>
              <a:t>inf</a:t>
            </a:r>
            <a:endParaRPr lang="ko-KR" altLang="en-US" sz="1600"/>
          </a:p>
          <a:p>
            <a:pPr>
              <a:lnSpc>
                <a:spcPct val="150000"/>
              </a:lnSpc>
            </a:pPr>
            <a:r>
              <a:rPr lang="en-US" altLang="ko-KR" sz="1600" smtClean="0"/>
              <a:t>D</a:t>
            </a:r>
            <a:r>
              <a:rPr lang="en-US" altLang="ko-KR" sz="1600" baseline="-10000" smtClean="0"/>
              <a:t>31</a:t>
            </a:r>
            <a:r>
              <a:rPr lang="en-US" altLang="ko-KR" sz="1600" smtClean="0"/>
              <a:t> </a:t>
            </a:r>
            <a:r>
              <a:rPr lang="en-US" altLang="ko-KR" sz="1600"/>
              <a:t>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70C0"/>
                </a:solidFill>
              </a:rPr>
              <a:t>31</a:t>
            </a:r>
            <a:r>
              <a:rPr lang="en-US" altLang="ko-KR" sz="1600" smtClean="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32</a:t>
            </a:r>
            <a:r>
              <a:rPr lang="en-US" altLang="ko-KR" sz="1600" smtClean="0">
                <a:solidFill>
                  <a:srgbClr val="009644"/>
                </a:solidFill>
              </a:rPr>
              <a:t> </a:t>
            </a:r>
            <a:r>
              <a:rPr lang="en-US" altLang="ko-KR" sz="1600">
                <a:solidFill>
                  <a:srgbClr val="009644"/>
                </a:solidFill>
              </a:rPr>
              <a:t>+ </a:t>
            </a:r>
            <a:r>
              <a:rPr lang="en-US" altLang="ko-KR" sz="1600" smtClean="0">
                <a:solidFill>
                  <a:srgbClr val="009644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21</a:t>
            </a:r>
            <a:r>
              <a:rPr lang="en-US" altLang="ko-KR" sz="1600" smtClean="0"/>
              <a:t>) </a:t>
            </a:r>
            <a:r>
              <a:rPr lang="en-US" altLang="ko-KR" sz="1600"/>
              <a:t>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inf</a:t>
            </a:r>
            <a:r>
              <a:rPr lang="en-US" altLang="ko-KR" sz="1600" smtClean="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4 </a:t>
            </a:r>
            <a:r>
              <a:rPr lang="en-US" altLang="ko-KR" sz="1600">
                <a:solidFill>
                  <a:srgbClr val="009644"/>
                </a:solidFill>
              </a:rPr>
              <a:t>+ </a:t>
            </a:r>
            <a:r>
              <a:rPr lang="en-US" altLang="ko-KR" sz="1600" smtClean="0">
                <a:solidFill>
                  <a:srgbClr val="009644"/>
                </a:solidFill>
              </a:rPr>
              <a:t>2</a:t>
            </a:r>
            <a:r>
              <a:rPr lang="en-US" altLang="ko-KR" sz="1600" smtClean="0"/>
              <a:t>) </a:t>
            </a:r>
            <a:r>
              <a:rPr lang="en-US" altLang="ko-KR" sz="1600"/>
              <a:t>= </a:t>
            </a:r>
            <a:r>
              <a:rPr lang="en-US" altLang="ko-KR" sz="1600" smtClean="0">
                <a:solidFill>
                  <a:srgbClr val="FF0000"/>
                </a:solidFill>
              </a:rPr>
              <a:t>6</a:t>
            </a:r>
            <a:endParaRPr lang="ko-KR" altLang="en-US" sz="160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smtClean="0"/>
              <a:t>D</a:t>
            </a:r>
            <a:r>
              <a:rPr lang="en-US" altLang="ko-KR" sz="1600" baseline="-10000" smtClean="0"/>
              <a:t>34</a:t>
            </a:r>
            <a:r>
              <a:rPr lang="en-US" altLang="ko-KR" sz="1600" smtClean="0"/>
              <a:t> </a:t>
            </a:r>
            <a:r>
              <a:rPr lang="en-US" altLang="ko-KR" sz="1600"/>
              <a:t>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70C0"/>
                </a:solidFill>
              </a:rPr>
              <a:t>34</a:t>
            </a:r>
            <a:r>
              <a:rPr lang="en-US" altLang="ko-KR" sz="1600" smtClean="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32</a:t>
            </a:r>
            <a:r>
              <a:rPr lang="en-US" altLang="ko-KR" sz="1600" smtClean="0">
                <a:solidFill>
                  <a:srgbClr val="009644"/>
                </a:solidFill>
              </a:rPr>
              <a:t> </a:t>
            </a:r>
            <a:r>
              <a:rPr lang="en-US" altLang="ko-KR" sz="1600">
                <a:solidFill>
                  <a:srgbClr val="009644"/>
                </a:solidFill>
              </a:rPr>
              <a:t>+ </a:t>
            </a:r>
            <a:r>
              <a:rPr lang="en-US" altLang="ko-KR" sz="1600" smtClean="0">
                <a:solidFill>
                  <a:srgbClr val="009644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24</a:t>
            </a:r>
            <a:r>
              <a:rPr lang="en-US" altLang="ko-KR" sz="1600" smtClean="0"/>
              <a:t>) </a:t>
            </a:r>
            <a:r>
              <a:rPr lang="en-US" altLang="ko-KR" sz="1600"/>
              <a:t>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1</a:t>
            </a:r>
            <a:r>
              <a:rPr lang="en-US" altLang="ko-KR" sz="1600" smtClean="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4 </a:t>
            </a:r>
            <a:r>
              <a:rPr lang="en-US" altLang="ko-KR" sz="1600">
                <a:solidFill>
                  <a:srgbClr val="009644"/>
                </a:solidFill>
              </a:rPr>
              <a:t>+ inf</a:t>
            </a:r>
            <a:r>
              <a:rPr lang="en-US" altLang="ko-KR" sz="1600"/>
              <a:t>) = </a:t>
            </a:r>
            <a:r>
              <a:rPr lang="en-US" altLang="ko-KR" sz="1600" smtClean="0"/>
              <a:t>1</a:t>
            </a:r>
            <a:endParaRPr lang="ko-KR" altLang="en-US" sz="1600"/>
          </a:p>
          <a:p>
            <a:pPr>
              <a:lnSpc>
                <a:spcPct val="150000"/>
              </a:lnSpc>
            </a:pPr>
            <a:r>
              <a:rPr lang="en-US" altLang="ko-KR" sz="1600" smtClean="0"/>
              <a:t>D</a:t>
            </a:r>
            <a:r>
              <a:rPr lang="en-US" altLang="ko-KR" sz="1600" baseline="-10000" smtClean="0"/>
              <a:t>41</a:t>
            </a:r>
            <a:r>
              <a:rPr lang="en-US" altLang="ko-KR" sz="1600" smtClean="0"/>
              <a:t> </a:t>
            </a:r>
            <a:r>
              <a:rPr lang="en-US" altLang="ko-KR" sz="1600"/>
              <a:t>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70C0"/>
                </a:solidFill>
              </a:rPr>
              <a:t>41</a:t>
            </a:r>
            <a:r>
              <a:rPr lang="en-US" altLang="ko-KR" sz="1600" smtClean="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42</a:t>
            </a:r>
            <a:r>
              <a:rPr lang="en-US" altLang="ko-KR" sz="1600" smtClean="0">
                <a:solidFill>
                  <a:srgbClr val="009644"/>
                </a:solidFill>
              </a:rPr>
              <a:t> </a:t>
            </a:r>
            <a:r>
              <a:rPr lang="en-US" altLang="ko-KR" sz="1600">
                <a:solidFill>
                  <a:srgbClr val="009644"/>
                </a:solidFill>
              </a:rPr>
              <a:t>+ </a:t>
            </a:r>
            <a:r>
              <a:rPr lang="en-US" altLang="ko-KR" sz="1600" smtClean="0">
                <a:solidFill>
                  <a:srgbClr val="009644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21</a:t>
            </a:r>
            <a:r>
              <a:rPr lang="en-US" altLang="ko-KR" sz="1600" smtClean="0"/>
              <a:t>) </a:t>
            </a:r>
            <a:r>
              <a:rPr lang="en-US" altLang="ko-KR" sz="1600"/>
              <a:t>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inf</a:t>
            </a:r>
            <a:r>
              <a:rPr lang="en-US" altLang="ko-KR" sz="1600" smtClean="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12 </a:t>
            </a:r>
            <a:r>
              <a:rPr lang="en-US" altLang="ko-KR" sz="1600">
                <a:solidFill>
                  <a:srgbClr val="009644"/>
                </a:solidFill>
              </a:rPr>
              <a:t>+ </a:t>
            </a:r>
            <a:r>
              <a:rPr lang="en-US" altLang="ko-KR" sz="1600" smtClean="0">
                <a:solidFill>
                  <a:srgbClr val="009644"/>
                </a:solidFill>
              </a:rPr>
              <a:t>2</a:t>
            </a:r>
            <a:r>
              <a:rPr lang="en-US" altLang="ko-KR" sz="1600" smtClean="0"/>
              <a:t>) </a:t>
            </a:r>
            <a:r>
              <a:rPr lang="en-US" altLang="ko-KR" sz="1600"/>
              <a:t>= </a:t>
            </a:r>
            <a:r>
              <a:rPr lang="en-US" altLang="ko-KR" sz="1600" smtClean="0">
                <a:solidFill>
                  <a:srgbClr val="FF0000"/>
                </a:solidFill>
              </a:rPr>
              <a:t>14</a:t>
            </a:r>
            <a:endParaRPr lang="ko-KR" altLang="en-US" sz="160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smtClean="0"/>
              <a:t>D</a:t>
            </a:r>
            <a:r>
              <a:rPr lang="en-US" altLang="ko-KR" sz="1600" baseline="-10000" smtClean="0"/>
              <a:t>43</a:t>
            </a:r>
            <a:r>
              <a:rPr lang="en-US" altLang="ko-KR" sz="1600" smtClean="0"/>
              <a:t> </a:t>
            </a:r>
            <a:r>
              <a:rPr lang="en-US" altLang="ko-KR" sz="1600"/>
              <a:t>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70C0"/>
                </a:solidFill>
              </a:rPr>
              <a:t>43</a:t>
            </a:r>
            <a:r>
              <a:rPr lang="en-US" altLang="ko-KR" sz="1600" smtClean="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42</a:t>
            </a:r>
            <a:r>
              <a:rPr lang="en-US" altLang="ko-KR" sz="1600" smtClean="0">
                <a:solidFill>
                  <a:srgbClr val="009644"/>
                </a:solidFill>
              </a:rPr>
              <a:t> </a:t>
            </a:r>
            <a:r>
              <a:rPr lang="en-US" altLang="ko-KR" sz="1600">
                <a:solidFill>
                  <a:srgbClr val="009644"/>
                </a:solidFill>
              </a:rPr>
              <a:t>+ </a:t>
            </a:r>
            <a:r>
              <a:rPr lang="en-US" altLang="ko-KR" sz="1600" smtClean="0">
                <a:solidFill>
                  <a:srgbClr val="009644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23</a:t>
            </a:r>
            <a:r>
              <a:rPr lang="en-US" altLang="ko-KR" sz="1600" smtClean="0"/>
              <a:t>) </a:t>
            </a:r>
            <a:r>
              <a:rPr lang="en-US" altLang="ko-KR" sz="1600"/>
              <a:t>= </a:t>
            </a:r>
            <a:r>
              <a:rPr lang="en-US" altLang="ko-KR" sz="1400"/>
              <a:t>min</a:t>
            </a:r>
            <a:r>
              <a:rPr lang="en-US" altLang="ko-KR" sz="1600"/>
              <a:t>(</a:t>
            </a:r>
            <a:r>
              <a:rPr lang="en-US" altLang="ko-KR" sz="1600">
                <a:solidFill>
                  <a:srgbClr val="0070C0"/>
                </a:solidFill>
              </a:rPr>
              <a:t>3</a:t>
            </a:r>
            <a:r>
              <a:rPr lang="en-US" altLang="ko-KR" sz="160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12 </a:t>
            </a:r>
            <a:r>
              <a:rPr lang="en-US" altLang="ko-KR" sz="1600">
                <a:solidFill>
                  <a:srgbClr val="009644"/>
                </a:solidFill>
              </a:rPr>
              <a:t>+ </a:t>
            </a:r>
            <a:r>
              <a:rPr lang="en-US" altLang="ko-KR" sz="1600" smtClean="0">
                <a:solidFill>
                  <a:srgbClr val="009644"/>
                </a:solidFill>
              </a:rPr>
              <a:t>3</a:t>
            </a:r>
            <a:r>
              <a:rPr lang="en-US" altLang="ko-KR" sz="1600" smtClean="0"/>
              <a:t>) </a:t>
            </a:r>
            <a:r>
              <a:rPr lang="en-US" altLang="ko-KR" sz="1600"/>
              <a:t>= </a:t>
            </a:r>
            <a:r>
              <a:rPr lang="en-US" altLang="ko-KR" sz="1600" smtClean="0"/>
              <a:t>3</a:t>
            </a:r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2145762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/>
          <p:cNvSpPr txBox="1"/>
          <p:nvPr/>
        </p:nvSpPr>
        <p:spPr>
          <a:xfrm>
            <a:off x="3359357" y="287759"/>
            <a:ext cx="454091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/>
              <a:t>Floyd-Warshall</a:t>
            </a:r>
            <a:endParaRPr lang="en-US" altLang="ko-KR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0871925"/>
              </p:ext>
            </p:extLst>
          </p:nvPr>
        </p:nvGraphicFramePr>
        <p:xfrm>
          <a:off x="6010974" y="1439887"/>
          <a:ext cx="3578500" cy="34615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5700"/>
                <a:gridCol w="715700"/>
                <a:gridCol w="715700"/>
                <a:gridCol w="715700"/>
                <a:gridCol w="715700"/>
              </a:tblGrid>
              <a:tr h="692311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4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도착</a:t>
                      </a:r>
                      <a:endParaRPr lang="en-US" altLang="ko-KR" sz="1200" smtClean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  <a:p>
                      <a:pPr algn="ctr" latinLnBrk="1"/>
                      <a:endParaRPr lang="en-US" altLang="ko-KR" sz="1200" smtClean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  <a:p>
                      <a:pPr algn="l" latinLnBrk="1"/>
                      <a:r>
                        <a:rPr lang="ko-KR" altLang="en-US" sz="1400" smtClean="0">
                          <a:solidFill>
                            <a:srgbClr val="00B050"/>
                          </a:solidFill>
                          <a:latin typeface="나눔스퀘어 ExtraBold" pitchFamily="50" charset="-127"/>
                          <a:ea typeface="나눔스퀘어 ExtraBold" pitchFamily="50" charset="-127"/>
                        </a:rPr>
                        <a:t>출발</a:t>
                      </a:r>
                      <a:endParaRPr lang="en-US" altLang="ko-KR" sz="1200" smtClean="0">
                        <a:solidFill>
                          <a:srgbClr val="00B050"/>
                        </a:solidFill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1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2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3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4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92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1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FFE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0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6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solidFill>
                            <a:schemeClr val="tx1"/>
                          </a:solidFill>
                          <a:latin typeface="나눔스퀘어 ExtraBold" pitchFamily="50" charset="-127"/>
                          <a:ea typeface="나눔스퀘어 ExtraBold" pitchFamily="50" charset="-127"/>
                        </a:rPr>
                        <a:t>9</a:t>
                      </a:r>
                      <a:endParaRPr lang="ko-KR" altLang="en-US" sz="1500" dirty="0">
                        <a:solidFill>
                          <a:schemeClr val="tx1"/>
                        </a:solidFill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ECE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solidFill>
                            <a:srgbClr val="FF8181"/>
                          </a:solidFill>
                          <a:latin typeface="나눔스퀘어 ExtraBold" pitchFamily="50" charset="-127"/>
                          <a:ea typeface="나눔스퀘어 ExtraBold" pitchFamily="50" charset="-127"/>
                        </a:rPr>
                        <a:t>inf</a:t>
                      </a:r>
                      <a:endParaRPr lang="ko-KR" altLang="en-US" sz="1500" dirty="0">
                        <a:solidFill>
                          <a:srgbClr val="FF8181"/>
                        </a:solidFill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92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2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FFE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2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0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3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solidFill>
                            <a:srgbClr val="FF8181"/>
                          </a:solidFill>
                          <a:latin typeface="나눔스퀘어 ExtraBold" pitchFamily="50" charset="-127"/>
                          <a:ea typeface="나눔스퀘어 ExtraBold" pitchFamily="50" charset="-127"/>
                        </a:rPr>
                        <a:t>inf</a:t>
                      </a:r>
                      <a:endParaRPr lang="ko-KR" altLang="en-US" sz="1500" dirty="0">
                        <a:solidFill>
                          <a:srgbClr val="FF8181"/>
                        </a:solidFill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92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3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FFE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solidFill>
                            <a:schemeClr val="tx1"/>
                          </a:solidFill>
                          <a:latin typeface="나눔스퀘어 ExtraBold" pitchFamily="50" charset="-127"/>
                          <a:ea typeface="나눔스퀘어 ExtraBold" pitchFamily="50" charset="-127"/>
                        </a:rPr>
                        <a:t>6</a:t>
                      </a:r>
                      <a:endParaRPr lang="ko-KR" altLang="en-US" sz="1500" dirty="0">
                        <a:solidFill>
                          <a:schemeClr val="tx1"/>
                        </a:solidFill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CE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4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0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1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92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4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FFE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solidFill>
                            <a:schemeClr val="tx1"/>
                          </a:solidFill>
                          <a:latin typeface="나눔스퀘어 ExtraBold" pitchFamily="50" charset="-127"/>
                          <a:ea typeface="나눔스퀘어 ExtraBold" pitchFamily="50" charset="-127"/>
                        </a:rPr>
                        <a:t>14</a:t>
                      </a:r>
                      <a:endParaRPr lang="ko-KR" altLang="en-US" sz="1500" dirty="0">
                        <a:solidFill>
                          <a:schemeClr val="tx1"/>
                        </a:solidFill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CE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12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3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0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39" name="TextBox 38"/>
          <p:cNvSpPr txBox="1"/>
          <p:nvPr/>
        </p:nvSpPr>
        <p:spPr>
          <a:xfrm>
            <a:off x="6625133" y="926539"/>
            <a:ext cx="2330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smtClean="0"/>
              <a:t>최단거리 배열 </a:t>
            </a:r>
            <a:r>
              <a:rPr lang="en-US" altLang="ko-KR" sz="1800" smtClean="0"/>
              <a:t>D</a:t>
            </a:r>
            <a:r>
              <a:rPr lang="en-US" altLang="ko-KR" sz="1800" baseline="-25000" smtClean="0"/>
              <a:t>ab</a:t>
            </a:r>
            <a:endParaRPr lang="en-US" altLang="ko-KR" sz="1800" baseline="-25000"/>
          </a:p>
        </p:txBody>
      </p:sp>
    </p:spTree>
    <p:extLst>
      <p:ext uri="{BB962C8B-B14F-4D97-AF65-F5344CB8AC3E}">
        <p14:creationId xmlns:p14="http://schemas.microsoft.com/office/powerpoint/2010/main" val="540391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타원 30"/>
          <p:cNvSpPr/>
          <p:nvPr/>
        </p:nvSpPr>
        <p:spPr>
          <a:xfrm>
            <a:off x="4335403" y="1998554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4335403" y="3773195"/>
            <a:ext cx="547012" cy="54701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2160637" y="3773195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359357" y="287759"/>
            <a:ext cx="454091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/>
              <a:t>Floyd-Warshall</a:t>
            </a:r>
            <a:endParaRPr lang="en-US" altLang="ko-KR"/>
          </a:p>
        </p:txBody>
      </p:sp>
      <p:cxnSp>
        <p:nvCxnSpPr>
          <p:cNvPr id="4" name="직선 화살표 연결선 3"/>
          <p:cNvCxnSpPr/>
          <p:nvPr/>
        </p:nvCxnSpPr>
        <p:spPr>
          <a:xfrm>
            <a:off x="2767609" y="2210767"/>
            <a:ext cx="152236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2767609" y="2319223"/>
            <a:ext cx="1522361" cy="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2767609" y="4000807"/>
            <a:ext cx="152236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2767609" y="4109263"/>
            <a:ext cx="1522361" cy="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flipV="1">
            <a:off x="2707649" y="2545567"/>
            <a:ext cx="1685236" cy="127058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flipV="1">
            <a:off x="4558430" y="2611211"/>
            <a:ext cx="1" cy="111284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flipV="1">
            <a:off x="4659249" y="2611211"/>
            <a:ext cx="0" cy="1112848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368303" y="1925446"/>
            <a:ext cx="363928" cy="2797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mtClean="0"/>
              <a:t>6</a:t>
            </a:r>
            <a:endParaRPr lang="ko-KR" altLang="en-US" sz="1400"/>
          </a:p>
        </p:txBody>
      </p:sp>
      <p:sp>
        <p:nvSpPr>
          <p:cNvPr id="30" name="TextBox 29"/>
          <p:cNvSpPr txBox="1"/>
          <p:nvPr/>
        </p:nvSpPr>
        <p:spPr>
          <a:xfrm>
            <a:off x="3368303" y="2319719"/>
            <a:ext cx="363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mtClean="0"/>
              <a:t>2</a:t>
            </a:r>
            <a:endParaRPr lang="ko-KR" altLang="en-US" sz="1400"/>
          </a:p>
        </p:txBody>
      </p:sp>
      <p:sp>
        <p:nvSpPr>
          <p:cNvPr id="32" name="TextBox 31"/>
          <p:cNvSpPr txBox="1"/>
          <p:nvPr/>
        </p:nvSpPr>
        <p:spPr>
          <a:xfrm>
            <a:off x="3168749" y="2901062"/>
            <a:ext cx="5328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mtClean="0"/>
              <a:t>12</a:t>
            </a:r>
            <a:endParaRPr lang="ko-KR" altLang="en-US" sz="1400"/>
          </a:p>
        </p:txBody>
      </p:sp>
      <p:sp>
        <p:nvSpPr>
          <p:cNvPr id="33" name="TextBox 32"/>
          <p:cNvSpPr txBox="1"/>
          <p:nvPr/>
        </p:nvSpPr>
        <p:spPr>
          <a:xfrm>
            <a:off x="4248869" y="3027736"/>
            <a:ext cx="3308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mtClean="0"/>
              <a:t>4</a:t>
            </a:r>
            <a:endParaRPr lang="ko-KR" altLang="en-US" sz="1400"/>
          </a:p>
        </p:txBody>
      </p:sp>
      <p:sp>
        <p:nvSpPr>
          <p:cNvPr id="34" name="TextBox 33"/>
          <p:cNvSpPr txBox="1"/>
          <p:nvPr/>
        </p:nvSpPr>
        <p:spPr>
          <a:xfrm>
            <a:off x="4629191" y="3027736"/>
            <a:ext cx="3308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/>
              <a:t>3</a:t>
            </a:r>
            <a:endParaRPr lang="ko-KR" altLang="en-US" sz="1400"/>
          </a:p>
        </p:txBody>
      </p:sp>
      <p:sp>
        <p:nvSpPr>
          <p:cNvPr id="35" name="TextBox 34"/>
          <p:cNvSpPr txBox="1"/>
          <p:nvPr/>
        </p:nvSpPr>
        <p:spPr>
          <a:xfrm>
            <a:off x="3384845" y="3688424"/>
            <a:ext cx="3308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mtClean="0"/>
              <a:t>3</a:t>
            </a:r>
            <a:endParaRPr lang="ko-KR" altLang="en-US" sz="1400"/>
          </a:p>
        </p:txBody>
      </p:sp>
      <p:sp>
        <p:nvSpPr>
          <p:cNvPr id="38" name="TextBox 37"/>
          <p:cNvSpPr txBox="1"/>
          <p:nvPr/>
        </p:nvSpPr>
        <p:spPr>
          <a:xfrm>
            <a:off x="3384845" y="4109263"/>
            <a:ext cx="3308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mtClean="0"/>
              <a:t>1</a:t>
            </a:r>
            <a:endParaRPr lang="ko-KR" altLang="en-US" sz="1400"/>
          </a:p>
        </p:txBody>
      </p:sp>
      <p:sp>
        <p:nvSpPr>
          <p:cNvPr id="24" name="타원 23"/>
          <p:cNvSpPr/>
          <p:nvPr/>
        </p:nvSpPr>
        <p:spPr>
          <a:xfrm>
            <a:off x="2160637" y="1998555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473005" y="2027462"/>
            <a:ext cx="51125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smtClean="0"/>
              <a:t>D</a:t>
            </a:r>
            <a:r>
              <a:rPr lang="en-US" altLang="ko-KR" sz="1600" baseline="-10000" smtClean="0"/>
              <a:t>12</a:t>
            </a:r>
            <a:r>
              <a:rPr lang="en-US" altLang="ko-KR" sz="1600" smtClean="0"/>
              <a:t> 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70C0"/>
                </a:solidFill>
              </a:rPr>
              <a:t>12</a:t>
            </a:r>
            <a:r>
              <a:rPr lang="en-US" altLang="ko-KR" sz="1600" smtClean="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13</a:t>
            </a:r>
            <a:r>
              <a:rPr lang="en-US" altLang="ko-KR" sz="1600" smtClean="0">
                <a:solidFill>
                  <a:srgbClr val="009644"/>
                </a:solidFill>
              </a:rPr>
              <a:t> + 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32</a:t>
            </a:r>
            <a:r>
              <a:rPr lang="en-US" altLang="ko-KR" sz="1600" smtClean="0"/>
              <a:t>) 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6</a:t>
            </a:r>
            <a:r>
              <a:rPr lang="en-US" altLang="ko-KR" sz="1600" smtClean="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9 + 4</a:t>
            </a:r>
            <a:r>
              <a:rPr lang="en-US" altLang="ko-KR" sz="1600" smtClean="0"/>
              <a:t>) = 6</a:t>
            </a:r>
          </a:p>
          <a:p>
            <a:pPr>
              <a:lnSpc>
                <a:spcPct val="150000"/>
              </a:lnSpc>
            </a:pPr>
            <a:r>
              <a:rPr lang="en-US" altLang="ko-KR" sz="1600" smtClean="0"/>
              <a:t>D</a:t>
            </a:r>
            <a:r>
              <a:rPr lang="en-US" altLang="ko-KR" sz="1600" baseline="-10000" smtClean="0"/>
              <a:t>14</a:t>
            </a:r>
            <a:r>
              <a:rPr lang="en-US" altLang="ko-KR" sz="1600" smtClean="0"/>
              <a:t> </a:t>
            </a:r>
            <a:r>
              <a:rPr lang="en-US" altLang="ko-KR" sz="1600"/>
              <a:t>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70C0"/>
                </a:solidFill>
              </a:rPr>
              <a:t>14</a:t>
            </a:r>
            <a:r>
              <a:rPr lang="en-US" altLang="ko-KR" sz="1600" smtClean="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13</a:t>
            </a:r>
            <a:r>
              <a:rPr lang="en-US" altLang="ko-KR" sz="1600" smtClean="0">
                <a:solidFill>
                  <a:srgbClr val="009644"/>
                </a:solidFill>
              </a:rPr>
              <a:t> </a:t>
            </a:r>
            <a:r>
              <a:rPr lang="en-US" altLang="ko-KR" sz="1600">
                <a:solidFill>
                  <a:srgbClr val="009644"/>
                </a:solidFill>
              </a:rPr>
              <a:t>+ </a:t>
            </a:r>
            <a:r>
              <a:rPr lang="en-US" altLang="ko-KR" sz="1600" smtClean="0">
                <a:solidFill>
                  <a:srgbClr val="009644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34</a:t>
            </a:r>
            <a:r>
              <a:rPr lang="en-US" altLang="ko-KR" sz="1600" smtClean="0"/>
              <a:t>) </a:t>
            </a:r>
            <a:r>
              <a:rPr lang="en-US" altLang="ko-KR" sz="1600"/>
              <a:t>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inf</a:t>
            </a:r>
            <a:r>
              <a:rPr lang="en-US" altLang="ko-KR" sz="1600" smtClean="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9 </a:t>
            </a:r>
            <a:r>
              <a:rPr lang="en-US" altLang="ko-KR" sz="1600">
                <a:solidFill>
                  <a:srgbClr val="009644"/>
                </a:solidFill>
              </a:rPr>
              <a:t>+ </a:t>
            </a:r>
            <a:r>
              <a:rPr lang="en-US" altLang="ko-KR" sz="1600" smtClean="0">
                <a:solidFill>
                  <a:srgbClr val="009644"/>
                </a:solidFill>
              </a:rPr>
              <a:t>1</a:t>
            </a:r>
            <a:r>
              <a:rPr lang="en-US" altLang="ko-KR" sz="1600" smtClean="0"/>
              <a:t>) </a:t>
            </a:r>
            <a:r>
              <a:rPr lang="en-US" altLang="ko-KR" sz="1600"/>
              <a:t>= </a:t>
            </a:r>
            <a:r>
              <a:rPr lang="en-US" altLang="ko-KR" sz="1600" smtClean="0">
                <a:solidFill>
                  <a:srgbClr val="FF0000"/>
                </a:solidFill>
              </a:rPr>
              <a:t>10</a:t>
            </a:r>
            <a:endParaRPr lang="ko-KR" altLang="en-US" sz="160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smtClean="0"/>
              <a:t>D</a:t>
            </a:r>
            <a:r>
              <a:rPr lang="en-US" altLang="ko-KR" sz="1600" baseline="-10000" smtClean="0"/>
              <a:t>21</a:t>
            </a:r>
            <a:r>
              <a:rPr lang="en-US" altLang="ko-KR" sz="1600" smtClean="0"/>
              <a:t> </a:t>
            </a:r>
            <a:r>
              <a:rPr lang="en-US" altLang="ko-KR" sz="1600"/>
              <a:t>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70C0"/>
                </a:solidFill>
              </a:rPr>
              <a:t>21</a:t>
            </a:r>
            <a:r>
              <a:rPr lang="en-US" altLang="ko-KR" sz="1600" smtClean="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23</a:t>
            </a:r>
            <a:r>
              <a:rPr lang="en-US" altLang="ko-KR" sz="1600" smtClean="0">
                <a:solidFill>
                  <a:srgbClr val="009644"/>
                </a:solidFill>
              </a:rPr>
              <a:t> </a:t>
            </a:r>
            <a:r>
              <a:rPr lang="en-US" altLang="ko-KR" sz="1600">
                <a:solidFill>
                  <a:srgbClr val="009644"/>
                </a:solidFill>
              </a:rPr>
              <a:t>+ </a:t>
            </a:r>
            <a:r>
              <a:rPr lang="en-US" altLang="ko-KR" sz="1600" smtClean="0">
                <a:solidFill>
                  <a:srgbClr val="009644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31</a:t>
            </a:r>
            <a:r>
              <a:rPr lang="en-US" altLang="ko-KR" sz="1600" smtClean="0"/>
              <a:t>) </a:t>
            </a:r>
            <a:r>
              <a:rPr lang="en-US" altLang="ko-KR" sz="1600"/>
              <a:t>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2</a:t>
            </a:r>
            <a:r>
              <a:rPr lang="en-US" altLang="ko-KR" sz="1600" smtClean="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3 </a:t>
            </a:r>
            <a:r>
              <a:rPr lang="en-US" altLang="ko-KR" sz="1600">
                <a:solidFill>
                  <a:srgbClr val="009644"/>
                </a:solidFill>
              </a:rPr>
              <a:t>+ </a:t>
            </a:r>
            <a:r>
              <a:rPr lang="en-US" altLang="ko-KR" sz="1600" smtClean="0">
                <a:solidFill>
                  <a:srgbClr val="009644"/>
                </a:solidFill>
              </a:rPr>
              <a:t>6</a:t>
            </a:r>
            <a:r>
              <a:rPr lang="en-US" altLang="ko-KR" sz="1600" smtClean="0"/>
              <a:t>) </a:t>
            </a:r>
            <a:r>
              <a:rPr lang="en-US" altLang="ko-KR" sz="1600"/>
              <a:t>= </a:t>
            </a:r>
            <a:r>
              <a:rPr lang="en-US" altLang="ko-KR" sz="1600" smtClean="0"/>
              <a:t>2</a:t>
            </a:r>
            <a:endParaRPr lang="ko-KR" altLang="en-US" sz="1600"/>
          </a:p>
          <a:p>
            <a:pPr>
              <a:lnSpc>
                <a:spcPct val="150000"/>
              </a:lnSpc>
            </a:pPr>
            <a:r>
              <a:rPr lang="en-US" altLang="ko-KR" sz="1600" smtClean="0"/>
              <a:t>D</a:t>
            </a:r>
            <a:r>
              <a:rPr lang="en-US" altLang="ko-KR" sz="1600" baseline="-10000" smtClean="0"/>
              <a:t>24</a:t>
            </a:r>
            <a:r>
              <a:rPr lang="en-US" altLang="ko-KR" sz="1600" smtClean="0"/>
              <a:t> </a:t>
            </a:r>
            <a:r>
              <a:rPr lang="en-US" altLang="ko-KR" sz="1600"/>
              <a:t>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70C0"/>
                </a:solidFill>
              </a:rPr>
              <a:t>24</a:t>
            </a:r>
            <a:r>
              <a:rPr lang="en-US" altLang="ko-KR" sz="1600" smtClean="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23</a:t>
            </a:r>
            <a:r>
              <a:rPr lang="en-US" altLang="ko-KR" sz="1600" smtClean="0">
                <a:solidFill>
                  <a:srgbClr val="009644"/>
                </a:solidFill>
              </a:rPr>
              <a:t> </a:t>
            </a:r>
            <a:r>
              <a:rPr lang="en-US" altLang="ko-KR" sz="1600">
                <a:solidFill>
                  <a:srgbClr val="009644"/>
                </a:solidFill>
              </a:rPr>
              <a:t>+ </a:t>
            </a:r>
            <a:r>
              <a:rPr lang="en-US" altLang="ko-KR" sz="1600" smtClean="0">
                <a:solidFill>
                  <a:srgbClr val="009644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34</a:t>
            </a:r>
            <a:r>
              <a:rPr lang="en-US" altLang="ko-KR" sz="1600" smtClean="0"/>
              <a:t>) </a:t>
            </a:r>
            <a:r>
              <a:rPr lang="en-US" altLang="ko-KR" sz="1600"/>
              <a:t>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inf</a:t>
            </a:r>
            <a:r>
              <a:rPr lang="en-US" altLang="ko-KR" sz="1600" smtClean="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3 </a:t>
            </a:r>
            <a:r>
              <a:rPr lang="en-US" altLang="ko-KR" sz="1600">
                <a:solidFill>
                  <a:srgbClr val="009644"/>
                </a:solidFill>
              </a:rPr>
              <a:t>+ </a:t>
            </a:r>
            <a:r>
              <a:rPr lang="en-US" altLang="ko-KR" sz="1600" smtClean="0">
                <a:solidFill>
                  <a:srgbClr val="009644"/>
                </a:solidFill>
              </a:rPr>
              <a:t>1</a:t>
            </a:r>
            <a:r>
              <a:rPr lang="en-US" altLang="ko-KR" sz="1600" smtClean="0"/>
              <a:t>) </a:t>
            </a:r>
            <a:r>
              <a:rPr lang="en-US" altLang="ko-KR" sz="1600"/>
              <a:t>= </a:t>
            </a:r>
            <a:r>
              <a:rPr lang="en-US" altLang="ko-KR" sz="1600" smtClean="0">
                <a:solidFill>
                  <a:srgbClr val="FF0000"/>
                </a:solidFill>
              </a:rPr>
              <a:t>4</a:t>
            </a:r>
            <a:endParaRPr lang="ko-KR" altLang="en-US" sz="160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smtClean="0"/>
              <a:t>D</a:t>
            </a:r>
            <a:r>
              <a:rPr lang="en-US" altLang="ko-KR" sz="1600" baseline="-10000" smtClean="0"/>
              <a:t>41</a:t>
            </a:r>
            <a:r>
              <a:rPr lang="en-US" altLang="ko-KR" sz="1600" smtClean="0"/>
              <a:t> </a:t>
            </a:r>
            <a:r>
              <a:rPr lang="en-US" altLang="ko-KR" sz="1600"/>
              <a:t>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70C0"/>
                </a:solidFill>
              </a:rPr>
              <a:t>41</a:t>
            </a:r>
            <a:r>
              <a:rPr lang="en-US" altLang="ko-KR" sz="1600" smtClean="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43</a:t>
            </a:r>
            <a:r>
              <a:rPr lang="en-US" altLang="ko-KR" sz="1600" smtClean="0">
                <a:solidFill>
                  <a:srgbClr val="009644"/>
                </a:solidFill>
              </a:rPr>
              <a:t> </a:t>
            </a:r>
            <a:r>
              <a:rPr lang="en-US" altLang="ko-KR" sz="1600">
                <a:solidFill>
                  <a:srgbClr val="009644"/>
                </a:solidFill>
              </a:rPr>
              <a:t>+ </a:t>
            </a:r>
            <a:r>
              <a:rPr lang="en-US" altLang="ko-KR" sz="1600" smtClean="0">
                <a:solidFill>
                  <a:srgbClr val="009644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31</a:t>
            </a:r>
            <a:r>
              <a:rPr lang="en-US" altLang="ko-KR" sz="1600" smtClean="0"/>
              <a:t>) </a:t>
            </a:r>
            <a:r>
              <a:rPr lang="en-US" altLang="ko-KR" sz="1600"/>
              <a:t>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14</a:t>
            </a:r>
            <a:r>
              <a:rPr lang="en-US" altLang="ko-KR" sz="1600" smtClean="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3 </a:t>
            </a:r>
            <a:r>
              <a:rPr lang="en-US" altLang="ko-KR" sz="1600">
                <a:solidFill>
                  <a:srgbClr val="009644"/>
                </a:solidFill>
              </a:rPr>
              <a:t>+ </a:t>
            </a:r>
            <a:r>
              <a:rPr lang="en-US" altLang="ko-KR" sz="1600" smtClean="0">
                <a:solidFill>
                  <a:srgbClr val="009644"/>
                </a:solidFill>
              </a:rPr>
              <a:t>6</a:t>
            </a:r>
            <a:r>
              <a:rPr lang="en-US" altLang="ko-KR" sz="1600" smtClean="0"/>
              <a:t>) </a:t>
            </a:r>
            <a:r>
              <a:rPr lang="en-US" altLang="ko-KR" sz="1600"/>
              <a:t>= </a:t>
            </a:r>
            <a:r>
              <a:rPr lang="en-US" altLang="ko-KR" sz="1600" smtClean="0">
                <a:solidFill>
                  <a:srgbClr val="FF0000"/>
                </a:solidFill>
              </a:rPr>
              <a:t>9</a:t>
            </a:r>
            <a:endParaRPr lang="ko-KR" altLang="en-US" sz="160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smtClean="0"/>
              <a:t>D</a:t>
            </a:r>
            <a:r>
              <a:rPr lang="en-US" altLang="ko-KR" sz="1600" baseline="-10000" smtClean="0"/>
              <a:t>42</a:t>
            </a:r>
            <a:r>
              <a:rPr lang="en-US" altLang="ko-KR" sz="1600" smtClean="0"/>
              <a:t> </a:t>
            </a:r>
            <a:r>
              <a:rPr lang="en-US" altLang="ko-KR" sz="1600"/>
              <a:t>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70C0"/>
                </a:solidFill>
              </a:rPr>
              <a:t>42</a:t>
            </a:r>
            <a:r>
              <a:rPr lang="en-US" altLang="ko-KR" sz="1600" smtClean="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43</a:t>
            </a:r>
            <a:r>
              <a:rPr lang="en-US" altLang="ko-KR" sz="1600" smtClean="0">
                <a:solidFill>
                  <a:srgbClr val="009644"/>
                </a:solidFill>
              </a:rPr>
              <a:t> </a:t>
            </a:r>
            <a:r>
              <a:rPr lang="en-US" altLang="ko-KR" sz="1600">
                <a:solidFill>
                  <a:srgbClr val="009644"/>
                </a:solidFill>
              </a:rPr>
              <a:t>+ </a:t>
            </a:r>
            <a:r>
              <a:rPr lang="en-US" altLang="ko-KR" sz="1600" smtClean="0">
                <a:solidFill>
                  <a:srgbClr val="009644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32</a:t>
            </a:r>
            <a:r>
              <a:rPr lang="en-US" altLang="ko-KR" sz="1600" smtClean="0"/>
              <a:t>) </a:t>
            </a:r>
            <a:r>
              <a:rPr lang="en-US" altLang="ko-KR" sz="1600"/>
              <a:t>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12</a:t>
            </a:r>
            <a:r>
              <a:rPr lang="en-US" altLang="ko-KR" sz="1600" smtClean="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3 </a:t>
            </a:r>
            <a:r>
              <a:rPr lang="en-US" altLang="ko-KR" sz="1600">
                <a:solidFill>
                  <a:srgbClr val="009644"/>
                </a:solidFill>
              </a:rPr>
              <a:t>+ </a:t>
            </a:r>
            <a:r>
              <a:rPr lang="en-US" altLang="ko-KR" sz="1600" smtClean="0">
                <a:solidFill>
                  <a:srgbClr val="009644"/>
                </a:solidFill>
              </a:rPr>
              <a:t>4</a:t>
            </a:r>
            <a:r>
              <a:rPr lang="en-US" altLang="ko-KR" sz="1600" smtClean="0"/>
              <a:t>) </a:t>
            </a:r>
            <a:r>
              <a:rPr lang="en-US" altLang="ko-KR" sz="1600"/>
              <a:t>= </a:t>
            </a:r>
            <a:r>
              <a:rPr lang="en-US" altLang="ko-KR" sz="1600" smtClean="0">
                <a:solidFill>
                  <a:srgbClr val="FF0000"/>
                </a:solidFill>
              </a:rPr>
              <a:t>7</a:t>
            </a:r>
            <a:endParaRPr lang="ko-KR" altLang="en-US" sz="16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2698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/>
          <p:cNvSpPr txBox="1"/>
          <p:nvPr/>
        </p:nvSpPr>
        <p:spPr>
          <a:xfrm>
            <a:off x="3359357" y="287759"/>
            <a:ext cx="454091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/>
              <a:t>Floyd-Warshall</a:t>
            </a:r>
            <a:endParaRPr lang="en-US" altLang="ko-KR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1082529"/>
              </p:ext>
            </p:extLst>
          </p:nvPr>
        </p:nvGraphicFramePr>
        <p:xfrm>
          <a:off x="6010974" y="1439887"/>
          <a:ext cx="3578500" cy="34615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5700"/>
                <a:gridCol w="715700"/>
                <a:gridCol w="715700"/>
                <a:gridCol w="715700"/>
                <a:gridCol w="715700"/>
              </a:tblGrid>
              <a:tr h="692311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4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도착</a:t>
                      </a:r>
                      <a:endParaRPr lang="en-US" altLang="ko-KR" sz="1200" smtClean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  <a:p>
                      <a:pPr algn="ctr" latinLnBrk="1"/>
                      <a:endParaRPr lang="en-US" altLang="ko-KR" sz="1200" smtClean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  <a:p>
                      <a:pPr algn="l" latinLnBrk="1"/>
                      <a:r>
                        <a:rPr lang="ko-KR" altLang="en-US" sz="1400" smtClean="0">
                          <a:solidFill>
                            <a:srgbClr val="00B050"/>
                          </a:solidFill>
                          <a:latin typeface="나눔스퀘어 ExtraBold" pitchFamily="50" charset="-127"/>
                          <a:ea typeface="나눔스퀘어 ExtraBold" pitchFamily="50" charset="-127"/>
                        </a:rPr>
                        <a:t>출발</a:t>
                      </a:r>
                      <a:endParaRPr lang="en-US" altLang="ko-KR" sz="1200" smtClean="0">
                        <a:solidFill>
                          <a:srgbClr val="00B050"/>
                        </a:solidFill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1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2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3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4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92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1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FFE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0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6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solidFill>
                            <a:schemeClr val="tx1"/>
                          </a:solidFill>
                          <a:latin typeface="나눔스퀘어 ExtraBold" pitchFamily="50" charset="-127"/>
                          <a:ea typeface="나눔스퀘어 ExtraBold" pitchFamily="50" charset="-127"/>
                        </a:rPr>
                        <a:t>9</a:t>
                      </a:r>
                      <a:endParaRPr lang="ko-KR" altLang="en-US" sz="1500" dirty="0">
                        <a:solidFill>
                          <a:schemeClr val="tx1"/>
                        </a:solidFill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solidFill>
                            <a:schemeClr val="tx1"/>
                          </a:solidFill>
                          <a:latin typeface="나눔스퀘어 ExtraBold" pitchFamily="50" charset="-127"/>
                          <a:ea typeface="나눔스퀘어 ExtraBold" pitchFamily="50" charset="-127"/>
                        </a:rPr>
                        <a:t>10</a:t>
                      </a:r>
                      <a:endParaRPr lang="ko-KR" altLang="en-US" sz="1500" dirty="0">
                        <a:solidFill>
                          <a:schemeClr val="tx1"/>
                        </a:solidFill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ECEC"/>
                    </a:solidFill>
                  </a:tcPr>
                </a:tc>
              </a:tr>
              <a:tr h="692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2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FFE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2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0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3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solidFill>
                            <a:schemeClr val="tx1"/>
                          </a:solidFill>
                          <a:latin typeface="나눔스퀘어 ExtraBold" pitchFamily="50" charset="-127"/>
                          <a:ea typeface="나눔스퀘어 ExtraBold" pitchFamily="50" charset="-127"/>
                        </a:rPr>
                        <a:t>4</a:t>
                      </a:r>
                      <a:endParaRPr lang="ko-KR" altLang="en-US" sz="1500" dirty="0">
                        <a:solidFill>
                          <a:schemeClr val="tx1"/>
                        </a:solidFill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ECEC"/>
                    </a:solidFill>
                  </a:tcPr>
                </a:tc>
              </a:tr>
              <a:tr h="692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3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FFE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solidFill>
                            <a:schemeClr val="tx1"/>
                          </a:solidFill>
                          <a:latin typeface="나눔스퀘어 ExtraBold" pitchFamily="50" charset="-127"/>
                          <a:ea typeface="나눔스퀘어 ExtraBold" pitchFamily="50" charset="-127"/>
                        </a:rPr>
                        <a:t>6</a:t>
                      </a:r>
                      <a:endParaRPr lang="ko-KR" altLang="en-US" sz="1500" dirty="0">
                        <a:solidFill>
                          <a:schemeClr val="tx1"/>
                        </a:solidFill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4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0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1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92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4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FFE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solidFill>
                            <a:schemeClr val="tx1"/>
                          </a:solidFill>
                          <a:latin typeface="나눔스퀘어 ExtraBold" pitchFamily="50" charset="-127"/>
                          <a:ea typeface="나눔스퀘어 ExtraBold" pitchFamily="50" charset="-127"/>
                        </a:rPr>
                        <a:t>9</a:t>
                      </a:r>
                      <a:endParaRPr lang="ko-KR" altLang="en-US" sz="1500" dirty="0">
                        <a:solidFill>
                          <a:schemeClr val="tx1"/>
                        </a:solidFill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CE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7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CE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3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0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39" name="TextBox 38"/>
          <p:cNvSpPr txBox="1"/>
          <p:nvPr/>
        </p:nvSpPr>
        <p:spPr>
          <a:xfrm>
            <a:off x="6625133" y="926539"/>
            <a:ext cx="2330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smtClean="0"/>
              <a:t>최단거리 배열 </a:t>
            </a:r>
            <a:r>
              <a:rPr lang="en-US" altLang="ko-KR" sz="1800" smtClean="0"/>
              <a:t>D</a:t>
            </a:r>
            <a:r>
              <a:rPr lang="en-US" altLang="ko-KR" sz="1800" baseline="-25000" smtClean="0"/>
              <a:t>ab</a:t>
            </a:r>
            <a:endParaRPr lang="en-US" altLang="ko-KR" sz="1800" baseline="-25000"/>
          </a:p>
        </p:txBody>
      </p:sp>
    </p:spTree>
    <p:extLst>
      <p:ext uri="{BB962C8B-B14F-4D97-AF65-F5344CB8AC3E}">
        <p14:creationId xmlns:p14="http://schemas.microsoft.com/office/powerpoint/2010/main" val="4246486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92685" y="1943943"/>
            <a:ext cx="66967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latin typeface="나눔스퀘어 ExtraBold" pitchFamily="50" charset="-127"/>
                <a:ea typeface="나눔스퀘어 ExtraBold" pitchFamily="50" charset="-127"/>
              </a:rPr>
              <a:t>dst  host  192.168.0.10     &amp;&amp;     tcp  port  80</a:t>
            </a:r>
            <a:endParaRPr lang="ko-KR" altLang="en-US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" name="왼쪽 중괄호 5"/>
          <p:cNvSpPr/>
          <p:nvPr/>
        </p:nvSpPr>
        <p:spPr>
          <a:xfrm rot="5400000">
            <a:off x="4068849" y="179747"/>
            <a:ext cx="360040" cy="3168352"/>
          </a:xfrm>
          <a:prstGeom prst="leftBrace">
            <a:avLst>
              <a:gd name="adj1" fmla="val 33610"/>
              <a:gd name="adj2" fmla="val 50000"/>
            </a:avLst>
          </a:prstGeom>
          <a:ln w="254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왼쪽 중괄호 7"/>
          <p:cNvSpPr/>
          <p:nvPr/>
        </p:nvSpPr>
        <p:spPr>
          <a:xfrm rot="5400000">
            <a:off x="7558235" y="939673"/>
            <a:ext cx="360040" cy="1648500"/>
          </a:xfrm>
          <a:prstGeom prst="leftBrace">
            <a:avLst>
              <a:gd name="adj1" fmla="val 33610"/>
              <a:gd name="adj2" fmla="val 50000"/>
            </a:avLst>
          </a:prstGeom>
          <a:ln w="254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왼쪽 중괄호 8"/>
          <p:cNvSpPr/>
          <p:nvPr/>
        </p:nvSpPr>
        <p:spPr>
          <a:xfrm rot="5400000">
            <a:off x="6193577" y="1544484"/>
            <a:ext cx="360040" cy="438878"/>
          </a:xfrm>
          <a:prstGeom prst="leftBrace">
            <a:avLst>
              <a:gd name="adj1" fmla="val 18438"/>
              <a:gd name="adj2" fmla="val 50000"/>
            </a:avLst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636801" y="1269954"/>
            <a:ext cx="1224136" cy="279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>
                <a:solidFill>
                  <a:schemeClr val="tx2">
                    <a:lumMod val="60000"/>
                    <a:lumOff val="40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P</a:t>
            </a:r>
            <a:r>
              <a:rPr lang="en-US" altLang="ko-KR" sz="160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rimitive</a:t>
            </a:r>
            <a:endParaRPr lang="ko-KR" altLang="en-US" sz="1600">
              <a:solidFill>
                <a:schemeClr val="tx2">
                  <a:lumMod val="60000"/>
                  <a:lumOff val="40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126187" y="1269954"/>
            <a:ext cx="1224136" cy="279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>
                <a:solidFill>
                  <a:schemeClr val="tx2">
                    <a:lumMod val="60000"/>
                    <a:lumOff val="40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P</a:t>
            </a:r>
            <a:r>
              <a:rPr lang="en-US" altLang="ko-KR" sz="160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rimitive</a:t>
            </a:r>
            <a:endParaRPr lang="ko-KR" altLang="en-US" sz="1600">
              <a:solidFill>
                <a:schemeClr val="tx2">
                  <a:lumMod val="60000"/>
                  <a:lumOff val="40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761529" y="1269954"/>
            <a:ext cx="1224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smtClean="0">
                <a:solidFill>
                  <a:schemeClr val="accent2">
                    <a:lumMod val="7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연산자</a:t>
            </a:r>
            <a:endParaRPr lang="ko-KR" altLang="en-US" sz="1600">
              <a:solidFill>
                <a:schemeClr val="accent2">
                  <a:lumMod val="7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13" name="왼쪽 중괄호 12"/>
          <p:cNvSpPr/>
          <p:nvPr/>
        </p:nvSpPr>
        <p:spPr>
          <a:xfrm rot="16200000">
            <a:off x="2713699" y="2338826"/>
            <a:ext cx="360040" cy="432048"/>
          </a:xfrm>
          <a:prstGeom prst="leftBrace">
            <a:avLst>
              <a:gd name="adj1" fmla="val 20371"/>
              <a:gd name="adj2" fmla="val 50000"/>
            </a:avLst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왼쪽 중괄호 13"/>
          <p:cNvSpPr/>
          <p:nvPr/>
        </p:nvSpPr>
        <p:spPr>
          <a:xfrm rot="16200000">
            <a:off x="3372109" y="2261543"/>
            <a:ext cx="360040" cy="586615"/>
          </a:xfrm>
          <a:prstGeom prst="leftBrace">
            <a:avLst>
              <a:gd name="adj1" fmla="val 20371"/>
              <a:gd name="adj2" fmla="val 50000"/>
            </a:avLst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왼쪽 중괄호 14"/>
          <p:cNvSpPr/>
          <p:nvPr/>
        </p:nvSpPr>
        <p:spPr>
          <a:xfrm rot="16200000">
            <a:off x="7606851" y="2261544"/>
            <a:ext cx="360040" cy="586615"/>
          </a:xfrm>
          <a:prstGeom prst="leftBrace">
            <a:avLst>
              <a:gd name="adj1" fmla="val 20371"/>
              <a:gd name="adj2" fmla="val 50000"/>
            </a:avLst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왼쪽 중괄호 15"/>
          <p:cNvSpPr/>
          <p:nvPr/>
        </p:nvSpPr>
        <p:spPr>
          <a:xfrm rot="16200000">
            <a:off x="6956510" y="2338826"/>
            <a:ext cx="360040" cy="432048"/>
          </a:xfrm>
          <a:prstGeom prst="leftBrace">
            <a:avLst>
              <a:gd name="adj1" fmla="val 20371"/>
              <a:gd name="adj2" fmla="val 50000"/>
            </a:avLst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605687" y="2808039"/>
            <a:ext cx="122413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smtClean="0">
                <a:solidFill>
                  <a:srgbClr val="00B050"/>
                </a:solidFill>
                <a:latin typeface="나눔스퀘어 ExtraBold" pitchFamily="50" charset="-127"/>
                <a:ea typeface="나눔스퀘어 ExtraBold" pitchFamily="50" charset="-127"/>
              </a:rPr>
              <a:t>Qualifier</a:t>
            </a:r>
          </a:p>
          <a:p>
            <a:pPr algn="ctr"/>
            <a:r>
              <a:rPr lang="en-US" altLang="ko-KR" sz="1400" smtClean="0">
                <a:solidFill>
                  <a:srgbClr val="00B050"/>
                </a:solidFill>
                <a:latin typeface="나눔스퀘어 ExtraBold" pitchFamily="50" charset="-127"/>
                <a:ea typeface="나눔스퀘어 ExtraBold" pitchFamily="50" charset="-127"/>
              </a:rPr>
              <a:t>(</a:t>
            </a:r>
            <a:r>
              <a:rPr lang="ko-KR" altLang="en-US" sz="1400" smtClean="0">
                <a:solidFill>
                  <a:srgbClr val="00B050"/>
                </a:solidFill>
                <a:latin typeface="나눔스퀘어 ExtraBold" pitchFamily="50" charset="-127"/>
                <a:ea typeface="나눔스퀘어 ExtraBold" pitchFamily="50" charset="-127"/>
              </a:rPr>
              <a:t>한정자</a:t>
            </a:r>
            <a:r>
              <a:rPr lang="en-US" altLang="ko-KR" sz="1400" smtClean="0">
                <a:solidFill>
                  <a:srgbClr val="00B050"/>
                </a:solidFill>
                <a:latin typeface="나눔스퀘어 ExtraBold" pitchFamily="50" charset="-127"/>
                <a:ea typeface="나눔스퀘어 ExtraBold" pitchFamily="50" charset="-127"/>
              </a:rPr>
              <a:t>)</a:t>
            </a:r>
            <a:endParaRPr lang="ko-KR" altLang="en-US" sz="1400">
              <a:solidFill>
                <a:srgbClr val="00B05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851157" y="2808039"/>
            <a:ext cx="122413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smtClean="0">
                <a:solidFill>
                  <a:srgbClr val="00B050"/>
                </a:solidFill>
                <a:latin typeface="나눔스퀘어 ExtraBold" pitchFamily="50" charset="-127"/>
                <a:ea typeface="나눔스퀘어 ExtraBold" pitchFamily="50" charset="-127"/>
              </a:rPr>
              <a:t>Qualifier</a:t>
            </a:r>
          </a:p>
          <a:p>
            <a:pPr algn="ctr"/>
            <a:r>
              <a:rPr lang="en-US" altLang="ko-KR" sz="1400" smtClean="0">
                <a:solidFill>
                  <a:srgbClr val="00B050"/>
                </a:solidFill>
                <a:latin typeface="나눔스퀘어 ExtraBold" pitchFamily="50" charset="-127"/>
                <a:ea typeface="나눔스퀘어 ExtraBold" pitchFamily="50" charset="-127"/>
              </a:rPr>
              <a:t>(</a:t>
            </a:r>
            <a:r>
              <a:rPr lang="ko-KR" altLang="en-US" sz="1400" smtClean="0">
                <a:solidFill>
                  <a:srgbClr val="00B050"/>
                </a:solidFill>
                <a:latin typeface="나눔스퀘어 ExtraBold" pitchFamily="50" charset="-127"/>
                <a:ea typeface="나눔스퀘어 ExtraBold" pitchFamily="50" charset="-127"/>
              </a:rPr>
              <a:t>한정자</a:t>
            </a:r>
            <a:r>
              <a:rPr lang="en-US" altLang="ko-KR" sz="1400" smtClean="0">
                <a:solidFill>
                  <a:srgbClr val="00B050"/>
                </a:solidFill>
                <a:latin typeface="나눔스퀘어 ExtraBold" pitchFamily="50" charset="-127"/>
                <a:ea typeface="나눔스퀘어 ExtraBold" pitchFamily="50" charset="-127"/>
              </a:rPr>
              <a:t>)</a:t>
            </a:r>
            <a:endParaRPr lang="ko-KR" altLang="en-US" sz="1400">
              <a:solidFill>
                <a:srgbClr val="00B05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19" name="왼쪽 중괄호 18"/>
          <p:cNvSpPr/>
          <p:nvPr/>
        </p:nvSpPr>
        <p:spPr>
          <a:xfrm rot="16200000">
            <a:off x="4752926" y="1654752"/>
            <a:ext cx="360040" cy="1800199"/>
          </a:xfrm>
          <a:prstGeom prst="leftBrace">
            <a:avLst>
              <a:gd name="adj1" fmla="val 20371"/>
              <a:gd name="adj2" fmla="val 50000"/>
            </a:avLst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왼쪽 중괄호 19"/>
          <p:cNvSpPr/>
          <p:nvPr/>
        </p:nvSpPr>
        <p:spPr>
          <a:xfrm rot="16200000">
            <a:off x="8212066" y="2376453"/>
            <a:ext cx="360040" cy="356797"/>
          </a:xfrm>
          <a:prstGeom prst="leftBrace">
            <a:avLst>
              <a:gd name="adj1" fmla="val 13083"/>
              <a:gd name="adj2" fmla="val 50000"/>
            </a:avLst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4338214" y="2808039"/>
            <a:ext cx="1224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smtClean="0">
                <a:solidFill>
                  <a:schemeClr val="bg1">
                    <a:lumMod val="6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ID</a:t>
            </a:r>
            <a:endParaRPr lang="ko-KR" altLang="en-US" sz="1600">
              <a:solidFill>
                <a:schemeClr val="bg1">
                  <a:lumMod val="6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800797" y="2808039"/>
            <a:ext cx="1224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smtClean="0">
                <a:solidFill>
                  <a:schemeClr val="bg1">
                    <a:lumMod val="6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ID</a:t>
            </a:r>
            <a:endParaRPr lang="ko-KR" altLang="en-US" sz="1600">
              <a:solidFill>
                <a:schemeClr val="bg1">
                  <a:lumMod val="6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2842459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타원 30"/>
          <p:cNvSpPr/>
          <p:nvPr/>
        </p:nvSpPr>
        <p:spPr>
          <a:xfrm>
            <a:off x="4335403" y="1998554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4335403" y="3773195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2160637" y="3773195"/>
            <a:ext cx="547012" cy="54701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359357" y="287759"/>
            <a:ext cx="454091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/>
              <a:t>Floyd-Warshall</a:t>
            </a:r>
            <a:endParaRPr lang="en-US" altLang="ko-KR"/>
          </a:p>
        </p:txBody>
      </p:sp>
      <p:cxnSp>
        <p:nvCxnSpPr>
          <p:cNvPr id="4" name="직선 화살표 연결선 3"/>
          <p:cNvCxnSpPr/>
          <p:nvPr/>
        </p:nvCxnSpPr>
        <p:spPr>
          <a:xfrm>
            <a:off x="2767609" y="2210767"/>
            <a:ext cx="152236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2767609" y="2319223"/>
            <a:ext cx="1522361" cy="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2767609" y="4000807"/>
            <a:ext cx="152236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2767609" y="4109263"/>
            <a:ext cx="1522361" cy="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flipV="1">
            <a:off x="2707649" y="2545567"/>
            <a:ext cx="1685236" cy="127058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flipV="1">
            <a:off x="4558430" y="2611211"/>
            <a:ext cx="1" cy="111284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flipV="1">
            <a:off x="4659249" y="2611211"/>
            <a:ext cx="0" cy="1112848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368303" y="1925446"/>
            <a:ext cx="363928" cy="2797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mtClean="0"/>
              <a:t>6</a:t>
            </a:r>
            <a:endParaRPr lang="ko-KR" altLang="en-US" sz="1400"/>
          </a:p>
        </p:txBody>
      </p:sp>
      <p:sp>
        <p:nvSpPr>
          <p:cNvPr id="30" name="TextBox 29"/>
          <p:cNvSpPr txBox="1"/>
          <p:nvPr/>
        </p:nvSpPr>
        <p:spPr>
          <a:xfrm>
            <a:off x="3368303" y="2319719"/>
            <a:ext cx="363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mtClean="0"/>
              <a:t>2</a:t>
            </a:r>
            <a:endParaRPr lang="ko-KR" altLang="en-US" sz="1400"/>
          </a:p>
        </p:txBody>
      </p:sp>
      <p:sp>
        <p:nvSpPr>
          <p:cNvPr id="32" name="TextBox 31"/>
          <p:cNvSpPr txBox="1"/>
          <p:nvPr/>
        </p:nvSpPr>
        <p:spPr>
          <a:xfrm>
            <a:off x="3168749" y="2901062"/>
            <a:ext cx="5328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mtClean="0"/>
              <a:t>12</a:t>
            </a:r>
            <a:endParaRPr lang="ko-KR" altLang="en-US" sz="1400"/>
          </a:p>
        </p:txBody>
      </p:sp>
      <p:sp>
        <p:nvSpPr>
          <p:cNvPr id="33" name="TextBox 32"/>
          <p:cNvSpPr txBox="1"/>
          <p:nvPr/>
        </p:nvSpPr>
        <p:spPr>
          <a:xfrm>
            <a:off x="4248869" y="3027736"/>
            <a:ext cx="3308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mtClean="0"/>
              <a:t>4</a:t>
            </a:r>
            <a:endParaRPr lang="ko-KR" altLang="en-US" sz="1400"/>
          </a:p>
        </p:txBody>
      </p:sp>
      <p:sp>
        <p:nvSpPr>
          <p:cNvPr id="34" name="TextBox 33"/>
          <p:cNvSpPr txBox="1"/>
          <p:nvPr/>
        </p:nvSpPr>
        <p:spPr>
          <a:xfrm>
            <a:off x="4629191" y="3027736"/>
            <a:ext cx="3308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/>
              <a:t>3</a:t>
            </a:r>
            <a:endParaRPr lang="ko-KR" altLang="en-US" sz="1400"/>
          </a:p>
        </p:txBody>
      </p:sp>
      <p:sp>
        <p:nvSpPr>
          <p:cNvPr id="35" name="TextBox 34"/>
          <p:cNvSpPr txBox="1"/>
          <p:nvPr/>
        </p:nvSpPr>
        <p:spPr>
          <a:xfrm>
            <a:off x="3384845" y="3688424"/>
            <a:ext cx="3308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mtClean="0"/>
              <a:t>3</a:t>
            </a:r>
            <a:endParaRPr lang="ko-KR" altLang="en-US" sz="1400"/>
          </a:p>
        </p:txBody>
      </p:sp>
      <p:sp>
        <p:nvSpPr>
          <p:cNvPr id="38" name="TextBox 37"/>
          <p:cNvSpPr txBox="1"/>
          <p:nvPr/>
        </p:nvSpPr>
        <p:spPr>
          <a:xfrm>
            <a:off x="3384845" y="4109263"/>
            <a:ext cx="3308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mtClean="0"/>
              <a:t>1</a:t>
            </a:r>
            <a:endParaRPr lang="ko-KR" altLang="en-US" sz="1400"/>
          </a:p>
        </p:txBody>
      </p:sp>
      <p:sp>
        <p:nvSpPr>
          <p:cNvPr id="24" name="타원 23"/>
          <p:cNvSpPr/>
          <p:nvPr/>
        </p:nvSpPr>
        <p:spPr>
          <a:xfrm>
            <a:off x="2160637" y="1998555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473005" y="2027462"/>
            <a:ext cx="51125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smtClean="0"/>
              <a:t>D</a:t>
            </a:r>
            <a:r>
              <a:rPr lang="en-US" altLang="ko-KR" sz="1600" baseline="-10000" smtClean="0"/>
              <a:t>12</a:t>
            </a:r>
            <a:r>
              <a:rPr lang="en-US" altLang="ko-KR" sz="1600" smtClean="0"/>
              <a:t> 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70C0"/>
                </a:solidFill>
              </a:rPr>
              <a:t>12</a:t>
            </a:r>
            <a:r>
              <a:rPr lang="en-US" altLang="ko-KR" sz="1600" smtClean="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14</a:t>
            </a:r>
            <a:r>
              <a:rPr lang="en-US" altLang="ko-KR" sz="1600" smtClean="0">
                <a:solidFill>
                  <a:srgbClr val="009644"/>
                </a:solidFill>
              </a:rPr>
              <a:t> + 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42</a:t>
            </a:r>
            <a:r>
              <a:rPr lang="en-US" altLang="ko-KR" sz="1600" smtClean="0"/>
              <a:t>) 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6</a:t>
            </a:r>
            <a:r>
              <a:rPr lang="en-US" altLang="ko-KR" sz="1600" smtClean="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10 + 7</a:t>
            </a:r>
            <a:r>
              <a:rPr lang="en-US" altLang="ko-KR" sz="1600" smtClean="0"/>
              <a:t>) = 6</a:t>
            </a:r>
          </a:p>
          <a:p>
            <a:pPr>
              <a:lnSpc>
                <a:spcPct val="150000"/>
              </a:lnSpc>
            </a:pPr>
            <a:r>
              <a:rPr lang="en-US" altLang="ko-KR" sz="1600" smtClean="0"/>
              <a:t>D</a:t>
            </a:r>
            <a:r>
              <a:rPr lang="en-US" altLang="ko-KR" sz="1600" baseline="-10000" smtClean="0"/>
              <a:t>13</a:t>
            </a:r>
            <a:r>
              <a:rPr lang="en-US" altLang="ko-KR" sz="1600" smtClean="0"/>
              <a:t> </a:t>
            </a:r>
            <a:r>
              <a:rPr lang="en-US" altLang="ko-KR" sz="1600"/>
              <a:t>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70C0"/>
                </a:solidFill>
              </a:rPr>
              <a:t>13</a:t>
            </a:r>
            <a:r>
              <a:rPr lang="en-US" altLang="ko-KR" sz="1600" smtClean="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14</a:t>
            </a:r>
            <a:r>
              <a:rPr lang="en-US" altLang="ko-KR" sz="1600" smtClean="0">
                <a:solidFill>
                  <a:srgbClr val="009644"/>
                </a:solidFill>
              </a:rPr>
              <a:t> </a:t>
            </a:r>
            <a:r>
              <a:rPr lang="en-US" altLang="ko-KR" sz="1600">
                <a:solidFill>
                  <a:srgbClr val="009644"/>
                </a:solidFill>
              </a:rPr>
              <a:t>+ </a:t>
            </a:r>
            <a:r>
              <a:rPr lang="en-US" altLang="ko-KR" sz="1600" smtClean="0">
                <a:solidFill>
                  <a:srgbClr val="009644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43</a:t>
            </a:r>
            <a:r>
              <a:rPr lang="en-US" altLang="ko-KR" sz="1600" smtClean="0"/>
              <a:t>) </a:t>
            </a:r>
            <a:r>
              <a:rPr lang="en-US" altLang="ko-KR" sz="1600"/>
              <a:t>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9</a:t>
            </a:r>
            <a:r>
              <a:rPr lang="en-US" altLang="ko-KR" sz="1600" smtClean="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10 </a:t>
            </a:r>
            <a:r>
              <a:rPr lang="en-US" altLang="ko-KR" sz="1600">
                <a:solidFill>
                  <a:srgbClr val="009644"/>
                </a:solidFill>
              </a:rPr>
              <a:t>+ </a:t>
            </a:r>
            <a:r>
              <a:rPr lang="en-US" altLang="ko-KR" sz="1600" smtClean="0">
                <a:solidFill>
                  <a:srgbClr val="009644"/>
                </a:solidFill>
              </a:rPr>
              <a:t>3</a:t>
            </a:r>
            <a:r>
              <a:rPr lang="en-US" altLang="ko-KR" sz="1600" smtClean="0"/>
              <a:t>) </a:t>
            </a:r>
            <a:r>
              <a:rPr lang="en-US" altLang="ko-KR" sz="1600"/>
              <a:t>= </a:t>
            </a:r>
            <a:r>
              <a:rPr lang="en-US" altLang="ko-KR" sz="1600" smtClean="0"/>
              <a:t>9</a:t>
            </a:r>
            <a:endParaRPr lang="ko-KR" altLang="en-US" sz="1600"/>
          </a:p>
          <a:p>
            <a:pPr>
              <a:lnSpc>
                <a:spcPct val="150000"/>
              </a:lnSpc>
            </a:pPr>
            <a:r>
              <a:rPr lang="en-US" altLang="ko-KR" sz="1600" smtClean="0"/>
              <a:t>D</a:t>
            </a:r>
            <a:r>
              <a:rPr lang="en-US" altLang="ko-KR" sz="1600" baseline="-10000" smtClean="0"/>
              <a:t>21</a:t>
            </a:r>
            <a:r>
              <a:rPr lang="en-US" altLang="ko-KR" sz="1600" smtClean="0"/>
              <a:t> </a:t>
            </a:r>
            <a:r>
              <a:rPr lang="en-US" altLang="ko-KR" sz="1600"/>
              <a:t>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70C0"/>
                </a:solidFill>
              </a:rPr>
              <a:t>21</a:t>
            </a:r>
            <a:r>
              <a:rPr lang="en-US" altLang="ko-KR" sz="1600" smtClean="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24</a:t>
            </a:r>
            <a:r>
              <a:rPr lang="en-US" altLang="ko-KR" sz="1600" smtClean="0">
                <a:solidFill>
                  <a:srgbClr val="009644"/>
                </a:solidFill>
              </a:rPr>
              <a:t> </a:t>
            </a:r>
            <a:r>
              <a:rPr lang="en-US" altLang="ko-KR" sz="1600">
                <a:solidFill>
                  <a:srgbClr val="009644"/>
                </a:solidFill>
              </a:rPr>
              <a:t>+ </a:t>
            </a:r>
            <a:r>
              <a:rPr lang="en-US" altLang="ko-KR" sz="1600" smtClean="0">
                <a:solidFill>
                  <a:srgbClr val="009644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41</a:t>
            </a:r>
            <a:r>
              <a:rPr lang="en-US" altLang="ko-KR" sz="1600" smtClean="0"/>
              <a:t>) </a:t>
            </a:r>
            <a:r>
              <a:rPr lang="en-US" altLang="ko-KR" sz="1600"/>
              <a:t>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2</a:t>
            </a:r>
            <a:r>
              <a:rPr lang="en-US" altLang="ko-KR" sz="1600" smtClean="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4 </a:t>
            </a:r>
            <a:r>
              <a:rPr lang="en-US" altLang="ko-KR" sz="1600">
                <a:solidFill>
                  <a:srgbClr val="009644"/>
                </a:solidFill>
              </a:rPr>
              <a:t>+ </a:t>
            </a:r>
            <a:r>
              <a:rPr lang="en-US" altLang="ko-KR" sz="1600" smtClean="0">
                <a:solidFill>
                  <a:srgbClr val="009644"/>
                </a:solidFill>
              </a:rPr>
              <a:t>9</a:t>
            </a:r>
            <a:r>
              <a:rPr lang="en-US" altLang="ko-KR" sz="1600" smtClean="0"/>
              <a:t>) </a:t>
            </a:r>
            <a:r>
              <a:rPr lang="en-US" altLang="ko-KR" sz="1600"/>
              <a:t>= </a:t>
            </a:r>
            <a:r>
              <a:rPr lang="en-US" altLang="ko-KR" sz="1600" smtClean="0"/>
              <a:t>2</a:t>
            </a:r>
            <a:endParaRPr lang="ko-KR" altLang="en-US" sz="1600"/>
          </a:p>
          <a:p>
            <a:pPr>
              <a:lnSpc>
                <a:spcPct val="150000"/>
              </a:lnSpc>
            </a:pPr>
            <a:r>
              <a:rPr lang="en-US" altLang="ko-KR" sz="1600" smtClean="0"/>
              <a:t>D</a:t>
            </a:r>
            <a:r>
              <a:rPr lang="en-US" altLang="ko-KR" sz="1600" baseline="-10000" smtClean="0"/>
              <a:t>23</a:t>
            </a:r>
            <a:r>
              <a:rPr lang="en-US" altLang="ko-KR" sz="1600" smtClean="0"/>
              <a:t> </a:t>
            </a:r>
            <a:r>
              <a:rPr lang="en-US" altLang="ko-KR" sz="1600"/>
              <a:t>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70C0"/>
                </a:solidFill>
              </a:rPr>
              <a:t>23</a:t>
            </a:r>
            <a:r>
              <a:rPr lang="en-US" altLang="ko-KR" sz="1600" smtClean="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24</a:t>
            </a:r>
            <a:r>
              <a:rPr lang="en-US" altLang="ko-KR" sz="1600" smtClean="0">
                <a:solidFill>
                  <a:srgbClr val="009644"/>
                </a:solidFill>
              </a:rPr>
              <a:t> </a:t>
            </a:r>
            <a:r>
              <a:rPr lang="en-US" altLang="ko-KR" sz="1600">
                <a:solidFill>
                  <a:srgbClr val="009644"/>
                </a:solidFill>
              </a:rPr>
              <a:t>+ </a:t>
            </a:r>
            <a:r>
              <a:rPr lang="en-US" altLang="ko-KR" sz="1600" smtClean="0">
                <a:solidFill>
                  <a:srgbClr val="009644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43</a:t>
            </a:r>
            <a:r>
              <a:rPr lang="en-US" altLang="ko-KR" sz="1600" smtClean="0"/>
              <a:t>) </a:t>
            </a:r>
            <a:r>
              <a:rPr lang="en-US" altLang="ko-KR" sz="1600"/>
              <a:t>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3</a:t>
            </a:r>
            <a:r>
              <a:rPr lang="en-US" altLang="ko-KR" sz="1600" smtClean="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4 </a:t>
            </a:r>
            <a:r>
              <a:rPr lang="en-US" altLang="ko-KR" sz="1600">
                <a:solidFill>
                  <a:srgbClr val="009644"/>
                </a:solidFill>
              </a:rPr>
              <a:t>+ </a:t>
            </a:r>
            <a:r>
              <a:rPr lang="en-US" altLang="ko-KR" sz="1600" smtClean="0">
                <a:solidFill>
                  <a:srgbClr val="009644"/>
                </a:solidFill>
              </a:rPr>
              <a:t>3</a:t>
            </a:r>
            <a:r>
              <a:rPr lang="en-US" altLang="ko-KR" sz="1600" smtClean="0"/>
              <a:t>) </a:t>
            </a:r>
            <a:r>
              <a:rPr lang="en-US" altLang="ko-KR" sz="1600"/>
              <a:t>= </a:t>
            </a:r>
            <a:r>
              <a:rPr lang="en-US" altLang="ko-KR" sz="1600" smtClean="0"/>
              <a:t>3</a:t>
            </a:r>
            <a:endParaRPr lang="ko-KR" altLang="en-US" sz="1600"/>
          </a:p>
          <a:p>
            <a:pPr>
              <a:lnSpc>
                <a:spcPct val="150000"/>
              </a:lnSpc>
            </a:pPr>
            <a:r>
              <a:rPr lang="en-US" altLang="ko-KR" sz="1600" smtClean="0"/>
              <a:t>D</a:t>
            </a:r>
            <a:r>
              <a:rPr lang="en-US" altLang="ko-KR" sz="1600" baseline="-10000" smtClean="0"/>
              <a:t>31</a:t>
            </a:r>
            <a:r>
              <a:rPr lang="en-US" altLang="ko-KR" sz="1600" smtClean="0"/>
              <a:t> </a:t>
            </a:r>
            <a:r>
              <a:rPr lang="en-US" altLang="ko-KR" sz="1600"/>
              <a:t>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70C0"/>
                </a:solidFill>
              </a:rPr>
              <a:t>31</a:t>
            </a:r>
            <a:r>
              <a:rPr lang="en-US" altLang="ko-KR" sz="1600" smtClean="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34</a:t>
            </a:r>
            <a:r>
              <a:rPr lang="en-US" altLang="ko-KR" sz="1600" smtClean="0">
                <a:solidFill>
                  <a:srgbClr val="009644"/>
                </a:solidFill>
              </a:rPr>
              <a:t> </a:t>
            </a:r>
            <a:r>
              <a:rPr lang="en-US" altLang="ko-KR" sz="1600">
                <a:solidFill>
                  <a:srgbClr val="009644"/>
                </a:solidFill>
              </a:rPr>
              <a:t>+ </a:t>
            </a:r>
            <a:r>
              <a:rPr lang="en-US" altLang="ko-KR" sz="1600" smtClean="0">
                <a:solidFill>
                  <a:srgbClr val="009644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41</a:t>
            </a:r>
            <a:r>
              <a:rPr lang="en-US" altLang="ko-KR" sz="1600" smtClean="0"/>
              <a:t>) </a:t>
            </a:r>
            <a:r>
              <a:rPr lang="en-US" altLang="ko-KR" sz="1600"/>
              <a:t>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6</a:t>
            </a:r>
            <a:r>
              <a:rPr lang="en-US" altLang="ko-KR" sz="1600" smtClean="0"/>
              <a:t>, </a:t>
            </a:r>
            <a:r>
              <a:rPr lang="en-US" altLang="ko-KR" sz="1600">
                <a:solidFill>
                  <a:srgbClr val="009644"/>
                </a:solidFill>
              </a:rPr>
              <a:t>1</a:t>
            </a:r>
            <a:r>
              <a:rPr lang="en-US" altLang="ko-KR" sz="1600" smtClean="0">
                <a:solidFill>
                  <a:srgbClr val="009644"/>
                </a:solidFill>
              </a:rPr>
              <a:t> </a:t>
            </a:r>
            <a:r>
              <a:rPr lang="en-US" altLang="ko-KR" sz="1600">
                <a:solidFill>
                  <a:srgbClr val="009644"/>
                </a:solidFill>
              </a:rPr>
              <a:t>+ </a:t>
            </a:r>
            <a:r>
              <a:rPr lang="en-US" altLang="ko-KR" sz="1600" smtClean="0">
                <a:solidFill>
                  <a:srgbClr val="009644"/>
                </a:solidFill>
              </a:rPr>
              <a:t>9</a:t>
            </a:r>
            <a:r>
              <a:rPr lang="en-US" altLang="ko-KR" sz="1600" smtClean="0"/>
              <a:t>) </a:t>
            </a:r>
            <a:r>
              <a:rPr lang="en-US" altLang="ko-KR" sz="1600"/>
              <a:t>= </a:t>
            </a:r>
            <a:r>
              <a:rPr lang="en-US" altLang="ko-KR" sz="1600" smtClean="0"/>
              <a:t>6</a:t>
            </a:r>
            <a:endParaRPr lang="ko-KR" altLang="en-US" sz="1600"/>
          </a:p>
          <a:p>
            <a:pPr>
              <a:lnSpc>
                <a:spcPct val="150000"/>
              </a:lnSpc>
            </a:pPr>
            <a:r>
              <a:rPr lang="en-US" altLang="ko-KR" sz="1600" smtClean="0"/>
              <a:t>D</a:t>
            </a:r>
            <a:r>
              <a:rPr lang="en-US" altLang="ko-KR" sz="1600" baseline="-10000" smtClean="0"/>
              <a:t>32</a:t>
            </a:r>
            <a:r>
              <a:rPr lang="en-US" altLang="ko-KR" sz="1600" smtClean="0"/>
              <a:t> </a:t>
            </a:r>
            <a:r>
              <a:rPr lang="en-US" altLang="ko-KR" sz="1600"/>
              <a:t>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70C0"/>
                </a:solidFill>
              </a:rPr>
              <a:t>32</a:t>
            </a:r>
            <a:r>
              <a:rPr lang="en-US" altLang="ko-KR" sz="1600" smtClean="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34</a:t>
            </a:r>
            <a:r>
              <a:rPr lang="en-US" altLang="ko-KR" sz="1600" smtClean="0">
                <a:solidFill>
                  <a:srgbClr val="009644"/>
                </a:solidFill>
              </a:rPr>
              <a:t> </a:t>
            </a:r>
            <a:r>
              <a:rPr lang="en-US" altLang="ko-KR" sz="1600">
                <a:solidFill>
                  <a:srgbClr val="009644"/>
                </a:solidFill>
              </a:rPr>
              <a:t>+ </a:t>
            </a:r>
            <a:r>
              <a:rPr lang="en-US" altLang="ko-KR" sz="1600" smtClean="0">
                <a:solidFill>
                  <a:srgbClr val="009644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42</a:t>
            </a:r>
            <a:r>
              <a:rPr lang="en-US" altLang="ko-KR" sz="1600" smtClean="0"/>
              <a:t>) </a:t>
            </a:r>
            <a:r>
              <a:rPr lang="en-US" altLang="ko-KR" sz="1600"/>
              <a:t>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4</a:t>
            </a:r>
            <a:r>
              <a:rPr lang="en-US" altLang="ko-KR" sz="1600" smtClean="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1 </a:t>
            </a:r>
            <a:r>
              <a:rPr lang="en-US" altLang="ko-KR" sz="1600">
                <a:solidFill>
                  <a:srgbClr val="009644"/>
                </a:solidFill>
              </a:rPr>
              <a:t>+ </a:t>
            </a:r>
            <a:r>
              <a:rPr lang="en-US" altLang="ko-KR" sz="1600" smtClean="0">
                <a:solidFill>
                  <a:srgbClr val="009644"/>
                </a:solidFill>
              </a:rPr>
              <a:t>7</a:t>
            </a:r>
            <a:r>
              <a:rPr lang="en-US" altLang="ko-KR" sz="1600" smtClean="0"/>
              <a:t>) </a:t>
            </a:r>
            <a:r>
              <a:rPr lang="en-US" altLang="ko-KR" sz="1600"/>
              <a:t>= </a:t>
            </a:r>
            <a:r>
              <a:rPr lang="en-US" altLang="ko-KR" sz="1600" smtClean="0"/>
              <a:t>4</a:t>
            </a:r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1542698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/>
          <p:cNvSpPr txBox="1"/>
          <p:nvPr/>
        </p:nvSpPr>
        <p:spPr>
          <a:xfrm>
            <a:off x="3359357" y="287759"/>
            <a:ext cx="454091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/>
              <a:t>Floyd-Warshall</a:t>
            </a:r>
            <a:endParaRPr lang="en-US" altLang="ko-KR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6539804"/>
              </p:ext>
            </p:extLst>
          </p:nvPr>
        </p:nvGraphicFramePr>
        <p:xfrm>
          <a:off x="6010974" y="1439887"/>
          <a:ext cx="3578500" cy="34615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5700"/>
                <a:gridCol w="715700"/>
                <a:gridCol w="715700"/>
                <a:gridCol w="715700"/>
                <a:gridCol w="715700"/>
              </a:tblGrid>
              <a:tr h="692311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4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도착</a:t>
                      </a:r>
                      <a:endParaRPr lang="en-US" altLang="ko-KR" sz="1200" smtClean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  <a:p>
                      <a:pPr algn="ctr" latinLnBrk="1"/>
                      <a:endParaRPr lang="en-US" altLang="ko-KR" sz="1200" smtClean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  <a:p>
                      <a:pPr algn="l" latinLnBrk="1"/>
                      <a:r>
                        <a:rPr lang="ko-KR" altLang="en-US" sz="1400" smtClean="0">
                          <a:solidFill>
                            <a:srgbClr val="00B050"/>
                          </a:solidFill>
                          <a:latin typeface="나눔스퀘어 ExtraBold" pitchFamily="50" charset="-127"/>
                          <a:ea typeface="나눔스퀘어 ExtraBold" pitchFamily="50" charset="-127"/>
                        </a:rPr>
                        <a:t>출발</a:t>
                      </a:r>
                      <a:endParaRPr lang="en-US" altLang="ko-KR" sz="1200" smtClean="0">
                        <a:solidFill>
                          <a:srgbClr val="00B050"/>
                        </a:solidFill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1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2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3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4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92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1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FFE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0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6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solidFill>
                            <a:schemeClr val="tx1"/>
                          </a:solidFill>
                          <a:latin typeface="나눔스퀘어 ExtraBold" pitchFamily="50" charset="-127"/>
                          <a:ea typeface="나눔스퀘어 ExtraBold" pitchFamily="50" charset="-127"/>
                        </a:rPr>
                        <a:t>9</a:t>
                      </a:r>
                      <a:endParaRPr lang="ko-KR" altLang="en-US" sz="1500" dirty="0">
                        <a:solidFill>
                          <a:schemeClr val="tx1"/>
                        </a:solidFill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solidFill>
                            <a:schemeClr val="tx1"/>
                          </a:solidFill>
                          <a:latin typeface="나눔스퀘어 ExtraBold" pitchFamily="50" charset="-127"/>
                          <a:ea typeface="나눔스퀘어 ExtraBold" pitchFamily="50" charset="-127"/>
                        </a:rPr>
                        <a:t>10</a:t>
                      </a:r>
                      <a:endParaRPr lang="ko-KR" altLang="en-US" sz="1500" dirty="0">
                        <a:solidFill>
                          <a:schemeClr val="tx1"/>
                        </a:solidFill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92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2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FFE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2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0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3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solidFill>
                            <a:schemeClr val="tx1"/>
                          </a:solidFill>
                          <a:latin typeface="나눔스퀘어 ExtraBold" pitchFamily="50" charset="-127"/>
                          <a:ea typeface="나눔스퀘어 ExtraBold" pitchFamily="50" charset="-127"/>
                        </a:rPr>
                        <a:t>4</a:t>
                      </a:r>
                      <a:endParaRPr lang="ko-KR" altLang="en-US" sz="1500" dirty="0">
                        <a:solidFill>
                          <a:schemeClr val="tx1"/>
                        </a:solidFill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92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3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FFE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solidFill>
                            <a:schemeClr val="tx1"/>
                          </a:solidFill>
                          <a:latin typeface="나눔스퀘어 ExtraBold" pitchFamily="50" charset="-127"/>
                          <a:ea typeface="나눔스퀘어 ExtraBold" pitchFamily="50" charset="-127"/>
                        </a:rPr>
                        <a:t>6</a:t>
                      </a:r>
                      <a:endParaRPr lang="ko-KR" altLang="en-US" sz="1500" dirty="0">
                        <a:solidFill>
                          <a:schemeClr val="tx1"/>
                        </a:solidFill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4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0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1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92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4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FFE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solidFill>
                            <a:schemeClr val="tx1"/>
                          </a:solidFill>
                          <a:latin typeface="나눔스퀘어 ExtraBold" pitchFamily="50" charset="-127"/>
                          <a:ea typeface="나눔스퀘어 ExtraBold" pitchFamily="50" charset="-127"/>
                        </a:rPr>
                        <a:t>9</a:t>
                      </a:r>
                      <a:endParaRPr lang="ko-KR" altLang="en-US" sz="1500" dirty="0">
                        <a:solidFill>
                          <a:schemeClr val="tx1"/>
                        </a:solidFill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7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3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0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39" name="TextBox 38"/>
          <p:cNvSpPr txBox="1"/>
          <p:nvPr/>
        </p:nvSpPr>
        <p:spPr>
          <a:xfrm>
            <a:off x="6625133" y="926539"/>
            <a:ext cx="2330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smtClean="0"/>
              <a:t>최단거리 배열 </a:t>
            </a:r>
            <a:r>
              <a:rPr lang="en-US" altLang="ko-KR" sz="1800" smtClean="0"/>
              <a:t>D</a:t>
            </a:r>
            <a:r>
              <a:rPr lang="en-US" altLang="ko-KR" sz="1800" baseline="-25000" smtClean="0"/>
              <a:t>ab</a:t>
            </a:r>
            <a:endParaRPr lang="en-US" altLang="ko-KR" sz="1800" baseline="-25000"/>
          </a:p>
        </p:txBody>
      </p:sp>
    </p:spTree>
    <p:extLst>
      <p:ext uri="{BB962C8B-B14F-4D97-AF65-F5344CB8AC3E}">
        <p14:creationId xmlns:p14="http://schemas.microsoft.com/office/powerpoint/2010/main" val="411185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현 3"/>
          <p:cNvSpPr/>
          <p:nvPr/>
        </p:nvSpPr>
        <p:spPr>
          <a:xfrm rot="7403114">
            <a:off x="2151379" y="3097386"/>
            <a:ext cx="1115211" cy="1115211"/>
          </a:xfrm>
          <a:prstGeom prst="chord">
            <a:avLst>
              <a:gd name="adj1" fmla="val 2700000"/>
              <a:gd name="adj2" fmla="val 14934582"/>
            </a:avLst>
          </a:prstGeom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4866195" y="2303983"/>
            <a:ext cx="15915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smtClean="0"/>
              <a:t>OS</a:t>
            </a:r>
            <a:endParaRPr lang="en-US" altLang="ko-KR" sz="6000"/>
          </a:p>
        </p:txBody>
      </p:sp>
      <p:sp>
        <p:nvSpPr>
          <p:cNvPr id="3" name="타원 2"/>
          <p:cNvSpPr/>
          <p:nvPr/>
        </p:nvSpPr>
        <p:spPr>
          <a:xfrm>
            <a:off x="2376661" y="2447999"/>
            <a:ext cx="720080" cy="72008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3672805" y="2882565"/>
            <a:ext cx="936104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0957" y="3295752"/>
            <a:ext cx="326271" cy="338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4675" y="3263498"/>
            <a:ext cx="334607" cy="4026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411" y="3256722"/>
            <a:ext cx="380749" cy="4161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4" name="직선 화살표 연결선 13"/>
          <p:cNvCxnSpPr/>
          <p:nvPr/>
        </p:nvCxnSpPr>
        <p:spPr>
          <a:xfrm>
            <a:off x="6769149" y="2882565"/>
            <a:ext cx="936104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H="1">
            <a:off x="6769149" y="3298666"/>
            <a:ext cx="936104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flipH="1">
            <a:off x="3672805" y="3298666"/>
            <a:ext cx="936104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양쪽 모서리가 둥근 사각형 6"/>
          <p:cNvSpPr/>
          <p:nvPr/>
        </p:nvSpPr>
        <p:spPr>
          <a:xfrm>
            <a:off x="8137004" y="2468349"/>
            <a:ext cx="1368747" cy="916465"/>
          </a:xfrm>
          <a:prstGeom prst="round2SameRect">
            <a:avLst>
              <a:gd name="adj1" fmla="val 4630"/>
              <a:gd name="adj2" fmla="val 0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8713365" y="3446123"/>
            <a:ext cx="216024" cy="2061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8199220" y="3616143"/>
            <a:ext cx="1244315" cy="4064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양쪽 모서리가 둥근 사각형 20"/>
          <p:cNvSpPr/>
          <p:nvPr/>
        </p:nvSpPr>
        <p:spPr>
          <a:xfrm flipV="1">
            <a:off x="8137004" y="3427325"/>
            <a:ext cx="1368747" cy="10392"/>
          </a:xfrm>
          <a:prstGeom prst="round2SameRect">
            <a:avLst>
              <a:gd name="adj1" fmla="val 4630"/>
              <a:gd name="adj2" fmla="val 0"/>
            </a:avLst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9577461" y="2468349"/>
            <a:ext cx="576064" cy="1201349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9721477" y="2654035"/>
            <a:ext cx="28803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9721477" y="2739045"/>
            <a:ext cx="28803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/>
          <p:cNvSpPr/>
          <p:nvPr/>
        </p:nvSpPr>
        <p:spPr>
          <a:xfrm>
            <a:off x="9824139" y="3344618"/>
            <a:ext cx="82707" cy="8270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5707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모서리가 둥근 직사각형 8"/>
          <p:cNvSpPr/>
          <p:nvPr/>
        </p:nvSpPr>
        <p:spPr>
          <a:xfrm>
            <a:off x="3600797" y="2132476"/>
            <a:ext cx="2664296" cy="1251628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smtClean="0">
                <a:solidFill>
                  <a:schemeClr val="tx1"/>
                </a:solidFill>
              </a:rPr>
              <a:t>OS</a:t>
            </a:r>
            <a:endParaRPr lang="ko-KR" altLang="en-US" sz="4800">
              <a:solidFill>
                <a:schemeClr val="tx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3600797" y="3528119"/>
            <a:ext cx="2664296" cy="616482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H/W</a:t>
            </a:r>
            <a:endParaRPr lang="ko-KR" altLang="en-US" sz="3200">
              <a:solidFill>
                <a:schemeClr val="tx1"/>
              </a:solidFill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542332" y="3456111"/>
            <a:ext cx="278122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모서리가 둥근 직사각형 25"/>
          <p:cNvSpPr/>
          <p:nvPr/>
        </p:nvSpPr>
        <p:spPr>
          <a:xfrm>
            <a:off x="3600797" y="719807"/>
            <a:ext cx="2664296" cy="1263142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</a:endParaRPr>
          </a:p>
        </p:txBody>
      </p:sp>
      <p:cxnSp>
        <p:nvCxnSpPr>
          <p:cNvPr id="27" name="직선 연결선 26"/>
          <p:cNvCxnSpPr/>
          <p:nvPr/>
        </p:nvCxnSpPr>
        <p:spPr>
          <a:xfrm>
            <a:off x="3542332" y="2058493"/>
            <a:ext cx="278122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6543" y="1538893"/>
            <a:ext cx="305127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0540" y="1508174"/>
            <a:ext cx="344809" cy="349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9166" y="1523936"/>
            <a:ext cx="315210" cy="3179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모서리가 둥근 직사각형 31"/>
          <p:cNvSpPr/>
          <p:nvPr/>
        </p:nvSpPr>
        <p:spPr>
          <a:xfrm>
            <a:off x="3932082" y="828483"/>
            <a:ext cx="2001725" cy="648192"/>
          </a:xfrm>
          <a:prstGeom prst="round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smtClean="0">
                <a:solidFill>
                  <a:schemeClr val="tx1"/>
                </a:solidFill>
              </a:rPr>
              <a:t>User Program</a:t>
            </a:r>
          </a:p>
          <a:p>
            <a:pPr algn="ctr"/>
            <a:r>
              <a:rPr lang="en-US" altLang="ko-KR" sz="1800" smtClean="0">
                <a:solidFill>
                  <a:schemeClr val="tx1"/>
                </a:solidFill>
              </a:rPr>
              <a:t>(Applications)</a:t>
            </a:r>
          </a:p>
        </p:txBody>
      </p:sp>
    </p:spTree>
    <p:extLst>
      <p:ext uri="{BB962C8B-B14F-4D97-AF65-F5344CB8AC3E}">
        <p14:creationId xmlns:p14="http://schemas.microsoft.com/office/powerpoint/2010/main" val="915620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모서리가 둥근 직사각형 8"/>
          <p:cNvSpPr/>
          <p:nvPr/>
        </p:nvSpPr>
        <p:spPr>
          <a:xfrm>
            <a:off x="3320585" y="1511895"/>
            <a:ext cx="4290877" cy="58389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</a:rPr>
              <a:t>Memory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3320585" y="2520007"/>
            <a:ext cx="1885371" cy="201622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</a:rPr>
              <a:t>Controller</a:t>
            </a:r>
          </a:p>
          <a:p>
            <a:pPr algn="ctr"/>
            <a:r>
              <a:rPr lang="en-US" altLang="ko-KR" sz="2000" smtClean="0">
                <a:solidFill>
                  <a:schemeClr val="tx1"/>
                </a:solidFill>
              </a:rPr>
              <a:t>Unit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5726091" y="2520007"/>
            <a:ext cx="1885371" cy="201622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</a:rPr>
              <a:t>Arithmetic</a:t>
            </a:r>
          </a:p>
          <a:p>
            <a:pPr algn="ctr"/>
            <a:r>
              <a:rPr lang="en-US" altLang="ko-KR" sz="2000" smtClean="0">
                <a:solidFill>
                  <a:schemeClr val="tx1"/>
                </a:solidFill>
              </a:rPr>
              <a:t>Logic</a:t>
            </a:r>
          </a:p>
          <a:p>
            <a:pPr algn="ctr"/>
            <a:r>
              <a:rPr lang="en-US" altLang="ko-KR" sz="2000" smtClean="0">
                <a:solidFill>
                  <a:schemeClr val="tx1"/>
                </a:solidFill>
              </a:rPr>
              <a:t>Unit</a:t>
            </a:r>
            <a:endParaRPr lang="en-US" altLang="ko-KR" sz="2000">
              <a:solidFill>
                <a:schemeClr val="tx1"/>
              </a:solidFill>
            </a:endParaRPr>
          </a:p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4434555" y="2095790"/>
            <a:ext cx="0" cy="424217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V="1">
            <a:off x="4089187" y="2095790"/>
            <a:ext cx="0" cy="424217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6841157" y="2095790"/>
            <a:ext cx="0" cy="424217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V="1">
            <a:off x="6495789" y="2095790"/>
            <a:ext cx="0" cy="424217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5205956" y="3384103"/>
            <a:ext cx="520135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flipH="1">
            <a:off x="5205956" y="3679966"/>
            <a:ext cx="520135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모서리가 둥근 직사각형 9"/>
          <p:cNvSpPr/>
          <p:nvPr/>
        </p:nvSpPr>
        <p:spPr>
          <a:xfrm>
            <a:off x="5947823" y="3980505"/>
            <a:ext cx="1498637" cy="360040"/>
          </a:xfrm>
          <a:prstGeom prst="roundRect">
            <a:avLst>
              <a:gd name="adj" fmla="val 50000"/>
            </a:avLst>
          </a:prstGeom>
          <a:solidFill>
            <a:srgbClr val="FFFAB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</a:rPr>
              <a:t>Accumulator</a:t>
            </a:r>
            <a:endParaRPr lang="ko-KR" altLang="en-US" sz="1400">
              <a:solidFill>
                <a:schemeClr val="tx1"/>
              </a:solidFill>
            </a:endParaRPr>
          </a:p>
        </p:txBody>
      </p:sp>
      <p:cxnSp>
        <p:nvCxnSpPr>
          <p:cNvPr id="15" name="꺾인 연결선 14"/>
          <p:cNvCxnSpPr/>
          <p:nvPr/>
        </p:nvCxnSpPr>
        <p:spPr>
          <a:xfrm rot="16200000" flipV="1">
            <a:off x="6664995" y="4474392"/>
            <a:ext cx="627734" cy="360040"/>
          </a:xfrm>
          <a:prstGeom prst="bentConnector3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꺾인 연결선 29"/>
          <p:cNvCxnSpPr/>
          <p:nvPr/>
        </p:nvCxnSpPr>
        <p:spPr>
          <a:xfrm rot="5400000" flipH="1" flipV="1">
            <a:off x="6059238" y="4474392"/>
            <a:ext cx="627734" cy="360040"/>
          </a:xfrm>
          <a:prstGeom prst="bentConnector3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모서리가 둥근 직사각형 32"/>
          <p:cNvSpPr/>
          <p:nvPr/>
        </p:nvSpPr>
        <p:spPr>
          <a:xfrm>
            <a:off x="5736837" y="4981773"/>
            <a:ext cx="879540" cy="418554"/>
          </a:xfrm>
          <a:prstGeom prst="roundRect">
            <a:avLst>
              <a:gd name="adj" fmla="val 6313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</a:rPr>
              <a:t>Input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6723145" y="4981773"/>
            <a:ext cx="879540" cy="418554"/>
          </a:xfrm>
          <a:prstGeom prst="roundRect">
            <a:avLst>
              <a:gd name="adj" fmla="val 6313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</a:rPr>
              <a:t>Output</a:t>
            </a:r>
            <a:endParaRPr lang="ko-KR" altLang="en-US" sz="1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0773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785357" y="2151583"/>
            <a:ext cx="8568952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437392" y="30480"/>
            <a:ext cx="1249299" cy="538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smtClean="0"/>
              <a:t>컴퓨터</a:t>
            </a:r>
            <a:endParaRPr lang="en-US" altLang="ko-KR" sz="2800" smtClean="0"/>
          </a:p>
        </p:txBody>
      </p:sp>
      <p:sp>
        <p:nvSpPr>
          <p:cNvPr id="23" name="TextBox 22"/>
          <p:cNvSpPr txBox="1"/>
          <p:nvPr/>
        </p:nvSpPr>
        <p:spPr>
          <a:xfrm>
            <a:off x="5149360" y="2256868"/>
            <a:ext cx="1825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smtClean="0"/>
              <a:t>하드웨어 </a:t>
            </a:r>
            <a:r>
              <a:rPr lang="en-US" altLang="ko-KR" sz="1800" smtClean="0"/>
              <a:t>(H/W)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109199" y="685713"/>
            <a:ext cx="1921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smtClean="0"/>
              <a:t>소프트웨어 </a:t>
            </a:r>
            <a:r>
              <a:rPr lang="en-US" altLang="ko-KR" sz="1800" smtClean="0"/>
              <a:t>(S/W)</a:t>
            </a:r>
          </a:p>
        </p:txBody>
      </p:sp>
      <p:sp>
        <p:nvSpPr>
          <p:cNvPr id="27" name="모서리가 둥근 직사각형 26"/>
          <p:cNvSpPr/>
          <p:nvPr/>
        </p:nvSpPr>
        <p:spPr>
          <a:xfrm>
            <a:off x="5097725" y="1121085"/>
            <a:ext cx="1944216" cy="864096"/>
          </a:xfrm>
          <a:prstGeom prst="roundRect">
            <a:avLst>
              <a:gd name="adj" fmla="val 6637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rtlCol="0" anchor="ctr"/>
          <a:lstStyle/>
          <a:p>
            <a:pPr>
              <a:lnSpc>
                <a:spcPct val="150000"/>
              </a:lnSpc>
            </a:pPr>
            <a:r>
              <a:rPr lang="ko-KR" altLang="en-US" sz="1400" smtClean="0">
                <a:solidFill>
                  <a:schemeClr val="tx1"/>
                </a:solidFill>
              </a:rPr>
              <a:t>▪</a:t>
            </a:r>
            <a:r>
              <a:rPr lang="en-US" altLang="ko-KR" sz="1400" smtClean="0">
                <a:solidFill>
                  <a:schemeClr val="tx1"/>
                </a:solidFill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</a:rPr>
              <a:t>시스템 소프트웨어</a:t>
            </a:r>
            <a:endParaRPr lang="en-US" altLang="ko-KR" sz="140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>
                <a:solidFill>
                  <a:schemeClr val="tx1"/>
                </a:solidFill>
              </a:rPr>
              <a:t>▪</a:t>
            </a:r>
            <a:r>
              <a:rPr lang="en-US" altLang="ko-KR" sz="1400" smtClean="0">
                <a:solidFill>
                  <a:schemeClr val="tx1"/>
                </a:solidFill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</a:rPr>
              <a:t>응용 소프트웨어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2016621" y="2727134"/>
            <a:ext cx="8090843" cy="3507149"/>
          </a:xfrm>
          <a:prstGeom prst="roundRect">
            <a:avLst>
              <a:gd name="adj" fmla="val 6637"/>
            </a:avLst>
          </a:prstGeom>
          <a:solidFill>
            <a:srgbClr val="EFF5FB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rtlCol="0" anchor="ctr"/>
          <a:lstStyle/>
          <a:p>
            <a:pPr>
              <a:lnSpc>
                <a:spcPct val="150000"/>
              </a:lnSpc>
            </a:pP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2331295" y="4218060"/>
            <a:ext cx="2421629" cy="100811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rtlCol="0" anchor="ctr"/>
          <a:lstStyle/>
          <a:p>
            <a:pPr>
              <a:lnSpc>
                <a:spcPct val="150000"/>
              </a:lnSpc>
            </a:pPr>
            <a:r>
              <a:rPr lang="ko-KR" altLang="en-US" sz="1200" smtClean="0">
                <a:solidFill>
                  <a:schemeClr val="tx1"/>
                </a:solidFill>
              </a:rPr>
              <a:t>▪</a:t>
            </a:r>
            <a:r>
              <a:rPr lang="en-US" altLang="ko-KR" sz="1200" smtClean="0">
                <a:solidFill>
                  <a:schemeClr val="tx1"/>
                </a:solidFill>
              </a:rPr>
              <a:t> </a:t>
            </a:r>
            <a:r>
              <a:rPr lang="ko-KR" altLang="en-US" sz="1200" smtClean="0">
                <a:solidFill>
                  <a:schemeClr val="tx1"/>
                </a:solidFill>
              </a:rPr>
              <a:t>키보드</a:t>
            </a:r>
            <a:r>
              <a:rPr lang="en-US" altLang="ko-KR" sz="1200" smtClean="0">
                <a:solidFill>
                  <a:schemeClr val="tx1"/>
                </a:solidFill>
              </a:rPr>
              <a:t>, </a:t>
            </a:r>
            <a:r>
              <a:rPr lang="ko-KR" altLang="en-US" sz="1200" smtClean="0">
                <a:solidFill>
                  <a:schemeClr val="tx1"/>
                </a:solidFill>
              </a:rPr>
              <a:t>마우스</a:t>
            </a:r>
            <a:r>
              <a:rPr lang="en-US" altLang="ko-KR" sz="1200" smtClean="0">
                <a:solidFill>
                  <a:schemeClr val="tx1"/>
                </a:solidFill>
              </a:rPr>
              <a:t>, </a:t>
            </a:r>
            <a:r>
              <a:rPr lang="ko-KR" altLang="en-US" sz="1200" smtClean="0">
                <a:solidFill>
                  <a:schemeClr val="tx1"/>
                </a:solidFill>
              </a:rPr>
              <a:t>터치스크린</a:t>
            </a:r>
            <a:endParaRPr lang="en-US" altLang="ko-KR" sz="120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200">
                <a:solidFill>
                  <a:schemeClr val="tx1"/>
                </a:solidFill>
              </a:rPr>
              <a:t>▪</a:t>
            </a:r>
            <a:r>
              <a:rPr lang="en-US" altLang="ko-KR" sz="1200" smtClean="0">
                <a:solidFill>
                  <a:schemeClr val="tx1"/>
                </a:solidFill>
              </a:rPr>
              <a:t> </a:t>
            </a:r>
            <a:r>
              <a:rPr lang="ko-KR" altLang="en-US" sz="1200" smtClean="0">
                <a:solidFill>
                  <a:schemeClr val="tx1"/>
                </a:solidFill>
              </a:rPr>
              <a:t>플로피 디스크 판독기</a:t>
            </a:r>
            <a:endParaRPr lang="en-US" altLang="ko-KR" sz="120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200">
                <a:solidFill>
                  <a:schemeClr val="tx1"/>
                </a:solidFill>
              </a:rPr>
              <a:t>▪</a:t>
            </a:r>
            <a:r>
              <a:rPr lang="en-US" altLang="ko-KR" sz="1200">
                <a:solidFill>
                  <a:schemeClr val="tx1"/>
                </a:solidFill>
              </a:rPr>
              <a:t> </a:t>
            </a:r>
            <a:r>
              <a:rPr lang="ko-KR" altLang="en-US" sz="1200" smtClean="0">
                <a:solidFill>
                  <a:schemeClr val="tx1"/>
                </a:solidFill>
              </a:rPr>
              <a:t>자기 테이프 구동장치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2331294" y="3885062"/>
            <a:ext cx="2421629" cy="332998"/>
          </a:xfrm>
          <a:prstGeom prst="roundRect">
            <a:avLst>
              <a:gd name="adj" fmla="val 0"/>
            </a:avLst>
          </a:prstGeom>
          <a:solidFill>
            <a:srgbClr val="0B7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0" bIns="36000"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400" smtClean="0">
                <a:solidFill>
                  <a:schemeClr val="bg1"/>
                </a:solidFill>
              </a:rPr>
              <a:t>입력장치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5210921" y="3520356"/>
            <a:ext cx="1731101" cy="225929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rtlCol="0" anchor="ctr"/>
          <a:lstStyle/>
          <a:p>
            <a:pPr>
              <a:lnSpc>
                <a:spcPct val="150000"/>
              </a:lnSpc>
            </a:pP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5210920" y="3187358"/>
            <a:ext cx="1731101" cy="332998"/>
          </a:xfrm>
          <a:prstGeom prst="roundRect">
            <a:avLst>
              <a:gd name="adj" fmla="val 0"/>
            </a:avLst>
          </a:prstGeom>
          <a:solidFill>
            <a:srgbClr val="0B7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0" bIns="36000"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400" smtClean="0">
                <a:solidFill>
                  <a:schemeClr val="bg1"/>
                </a:solidFill>
              </a:rPr>
              <a:t>처리장치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5461691" y="3713790"/>
            <a:ext cx="1229560" cy="393459"/>
          </a:xfrm>
          <a:prstGeom prst="rect">
            <a:avLst/>
          </a:prstGeom>
          <a:solidFill>
            <a:srgbClr val="FEF4E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주기억장치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5461691" y="4915550"/>
            <a:ext cx="1229560" cy="67345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rtlCol="0" anchor="ctr"/>
          <a:lstStyle/>
          <a:p>
            <a:pPr>
              <a:lnSpc>
                <a:spcPct val="150000"/>
              </a:lnSpc>
            </a:pPr>
            <a:r>
              <a:rPr lang="ko-KR" altLang="en-US" sz="1200" smtClean="0">
                <a:solidFill>
                  <a:schemeClr val="tx1"/>
                </a:solidFill>
              </a:rPr>
              <a:t>▪</a:t>
            </a:r>
            <a:r>
              <a:rPr lang="en-US" altLang="ko-KR" sz="1200" smtClean="0">
                <a:solidFill>
                  <a:schemeClr val="tx1"/>
                </a:solidFill>
              </a:rPr>
              <a:t> </a:t>
            </a:r>
            <a:r>
              <a:rPr lang="ko-KR" altLang="en-US" sz="1200" smtClean="0">
                <a:solidFill>
                  <a:schemeClr val="tx1"/>
                </a:solidFill>
              </a:rPr>
              <a:t>제어장치</a:t>
            </a:r>
            <a:endParaRPr lang="en-US" altLang="ko-KR" sz="120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200">
                <a:solidFill>
                  <a:schemeClr val="tx1"/>
                </a:solidFill>
              </a:rPr>
              <a:t>▪</a:t>
            </a:r>
            <a:r>
              <a:rPr lang="en-US" altLang="ko-KR" sz="1200" smtClean="0">
                <a:solidFill>
                  <a:schemeClr val="tx1"/>
                </a:solidFill>
              </a:rPr>
              <a:t> </a:t>
            </a:r>
            <a:r>
              <a:rPr lang="ko-KR" altLang="en-US" sz="1200" smtClean="0">
                <a:solidFill>
                  <a:schemeClr val="tx1"/>
                </a:solidFill>
              </a:rPr>
              <a:t>연산장치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55" name="모서리가 둥근 직사각형 54"/>
          <p:cNvSpPr/>
          <p:nvPr/>
        </p:nvSpPr>
        <p:spPr>
          <a:xfrm>
            <a:off x="5461690" y="4582552"/>
            <a:ext cx="1229560" cy="332998"/>
          </a:xfrm>
          <a:prstGeom prst="roundRect">
            <a:avLst>
              <a:gd name="adj" fmla="val 0"/>
            </a:avLst>
          </a:prstGeom>
          <a:solidFill>
            <a:srgbClr val="FEF4E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0" bIns="36000"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400" smtClean="0">
                <a:solidFill>
                  <a:schemeClr val="tx1"/>
                </a:solidFill>
              </a:rPr>
              <a:t>중앙처리장치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56" name="모서리가 둥근 직사각형 55"/>
          <p:cNvSpPr/>
          <p:nvPr/>
        </p:nvSpPr>
        <p:spPr>
          <a:xfrm>
            <a:off x="7391481" y="3520356"/>
            <a:ext cx="2421629" cy="100811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rtlCol="0" anchor="ctr"/>
          <a:lstStyle/>
          <a:p>
            <a:pPr>
              <a:lnSpc>
                <a:spcPct val="150000"/>
              </a:lnSpc>
            </a:pPr>
            <a:r>
              <a:rPr lang="ko-KR" altLang="en-US" sz="1200" smtClean="0">
                <a:solidFill>
                  <a:schemeClr val="tx1"/>
                </a:solidFill>
              </a:rPr>
              <a:t>▪</a:t>
            </a:r>
            <a:r>
              <a:rPr lang="en-US" altLang="ko-KR" sz="1200" smtClean="0">
                <a:solidFill>
                  <a:schemeClr val="tx1"/>
                </a:solidFill>
              </a:rPr>
              <a:t> </a:t>
            </a:r>
            <a:r>
              <a:rPr lang="ko-KR" altLang="en-US" sz="1200" smtClean="0">
                <a:solidFill>
                  <a:schemeClr val="tx1"/>
                </a:solidFill>
              </a:rPr>
              <a:t>키보드</a:t>
            </a:r>
            <a:r>
              <a:rPr lang="en-US" altLang="ko-KR" sz="1200" smtClean="0">
                <a:solidFill>
                  <a:schemeClr val="tx1"/>
                </a:solidFill>
              </a:rPr>
              <a:t>, </a:t>
            </a:r>
            <a:r>
              <a:rPr lang="ko-KR" altLang="en-US" sz="1200" smtClean="0">
                <a:solidFill>
                  <a:schemeClr val="tx1"/>
                </a:solidFill>
              </a:rPr>
              <a:t>마우스</a:t>
            </a:r>
            <a:r>
              <a:rPr lang="en-US" altLang="ko-KR" sz="1200" smtClean="0">
                <a:solidFill>
                  <a:schemeClr val="tx1"/>
                </a:solidFill>
              </a:rPr>
              <a:t>, </a:t>
            </a:r>
            <a:r>
              <a:rPr lang="ko-KR" altLang="en-US" sz="1200" smtClean="0">
                <a:solidFill>
                  <a:schemeClr val="tx1"/>
                </a:solidFill>
              </a:rPr>
              <a:t>터치스크린</a:t>
            </a:r>
            <a:endParaRPr lang="en-US" altLang="ko-KR" sz="120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200">
                <a:solidFill>
                  <a:schemeClr val="tx1"/>
                </a:solidFill>
              </a:rPr>
              <a:t>▪</a:t>
            </a:r>
            <a:r>
              <a:rPr lang="en-US" altLang="ko-KR" sz="1200" smtClean="0">
                <a:solidFill>
                  <a:schemeClr val="tx1"/>
                </a:solidFill>
              </a:rPr>
              <a:t> </a:t>
            </a:r>
            <a:r>
              <a:rPr lang="ko-KR" altLang="en-US" sz="1200" smtClean="0">
                <a:solidFill>
                  <a:schemeClr val="tx1"/>
                </a:solidFill>
              </a:rPr>
              <a:t>플로피 디스크 판독기</a:t>
            </a:r>
            <a:endParaRPr lang="en-US" altLang="ko-KR" sz="120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200">
                <a:solidFill>
                  <a:schemeClr val="tx1"/>
                </a:solidFill>
              </a:rPr>
              <a:t>▪</a:t>
            </a:r>
            <a:r>
              <a:rPr lang="en-US" altLang="ko-KR" sz="1200">
                <a:solidFill>
                  <a:schemeClr val="tx1"/>
                </a:solidFill>
              </a:rPr>
              <a:t> </a:t>
            </a:r>
            <a:r>
              <a:rPr lang="ko-KR" altLang="en-US" sz="1200" smtClean="0">
                <a:solidFill>
                  <a:schemeClr val="tx1"/>
                </a:solidFill>
              </a:rPr>
              <a:t>자기 테이프 구동장치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57" name="모서리가 둥근 직사각형 56"/>
          <p:cNvSpPr/>
          <p:nvPr/>
        </p:nvSpPr>
        <p:spPr>
          <a:xfrm>
            <a:off x="7391480" y="3187358"/>
            <a:ext cx="2421629" cy="332998"/>
          </a:xfrm>
          <a:prstGeom prst="roundRect">
            <a:avLst>
              <a:gd name="adj" fmla="val 0"/>
            </a:avLst>
          </a:prstGeom>
          <a:solidFill>
            <a:srgbClr val="0B7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0" bIns="36000"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400" smtClean="0">
                <a:solidFill>
                  <a:schemeClr val="bg1"/>
                </a:solidFill>
              </a:rPr>
              <a:t>보조기억장치</a:t>
            </a:r>
            <a:r>
              <a:rPr lang="en-US" altLang="ko-KR" sz="1400" smtClean="0">
                <a:solidFill>
                  <a:schemeClr val="bg1"/>
                </a:solidFill>
              </a:rPr>
              <a:t>	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58" name="모서리가 둥근 직사각형 57"/>
          <p:cNvSpPr/>
          <p:nvPr/>
        </p:nvSpPr>
        <p:spPr>
          <a:xfrm>
            <a:off x="7391481" y="5069644"/>
            <a:ext cx="2421629" cy="71000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rtlCol="0" anchor="ctr"/>
          <a:lstStyle/>
          <a:p>
            <a:pPr>
              <a:lnSpc>
                <a:spcPct val="150000"/>
              </a:lnSpc>
            </a:pPr>
            <a:r>
              <a:rPr lang="ko-KR" altLang="en-US" sz="1200" smtClean="0">
                <a:solidFill>
                  <a:schemeClr val="tx1"/>
                </a:solidFill>
              </a:rPr>
              <a:t>▪</a:t>
            </a:r>
            <a:r>
              <a:rPr lang="en-US" altLang="ko-KR" sz="1200" smtClean="0">
                <a:solidFill>
                  <a:schemeClr val="tx1"/>
                </a:solidFill>
              </a:rPr>
              <a:t> </a:t>
            </a:r>
            <a:r>
              <a:rPr lang="ko-KR" altLang="en-US" sz="1200" smtClean="0">
                <a:solidFill>
                  <a:schemeClr val="tx1"/>
                </a:solidFill>
              </a:rPr>
              <a:t>인쇄장치 </a:t>
            </a:r>
            <a:r>
              <a:rPr lang="en-US" altLang="ko-KR" sz="1200" smtClean="0">
                <a:solidFill>
                  <a:schemeClr val="tx1"/>
                </a:solidFill>
              </a:rPr>
              <a:t>: </a:t>
            </a:r>
            <a:r>
              <a:rPr lang="ko-KR" altLang="en-US" sz="1200" smtClean="0">
                <a:solidFill>
                  <a:schemeClr val="tx1"/>
                </a:solidFill>
              </a:rPr>
              <a:t>프린터</a:t>
            </a:r>
            <a:r>
              <a:rPr lang="en-US" altLang="ko-KR" sz="1200" smtClean="0">
                <a:solidFill>
                  <a:schemeClr val="tx1"/>
                </a:solidFill>
              </a:rPr>
              <a:t>, </a:t>
            </a:r>
            <a:r>
              <a:rPr lang="ko-KR" altLang="en-US" sz="1200" smtClean="0">
                <a:solidFill>
                  <a:schemeClr val="tx1"/>
                </a:solidFill>
              </a:rPr>
              <a:t>플로터</a:t>
            </a:r>
            <a:endParaRPr lang="en-US" altLang="ko-KR" sz="120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200">
                <a:solidFill>
                  <a:schemeClr val="tx1"/>
                </a:solidFill>
              </a:rPr>
              <a:t>▪</a:t>
            </a:r>
            <a:r>
              <a:rPr lang="en-US" altLang="ko-KR" sz="1200" smtClean="0">
                <a:solidFill>
                  <a:schemeClr val="tx1"/>
                </a:solidFill>
              </a:rPr>
              <a:t> </a:t>
            </a:r>
            <a:r>
              <a:rPr lang="ko-KR" altLang="en-US" sz="1200" smtClean="0">
                <a:solidFill>
                  <a:schemeClr val="tx1"/>
                </a:solidFill>
              </a:rPr>
              <a:t>표시장치</a:t>
            </a:r>
            <a:r>
              <a:rPr lang="en-US" altLang="ko-KR" sz="1200" smtClean="0">
                <a:solidFill>
                  <a:schemeClr val="tx1"/>
                </a:solidFill>
              </a:rPr>
              <a:t>: CRT, LCD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59" name="모서리가 둥근 직사각형 58"/>
          <p:cNvSpPr/>
          <p:nvPr/>
        </p:nvSpPr>
        <p:spPr>
          <a:xfrm>
            <a:off x="7391480" y="4736646"/>
            <a:ext cx="2421629" cy="332998"/>
          </a:xfrm>
          <a:prstGeom prst="roundRect">
            <a:avLst>
              <a:gd name="adj" fmla="val 0"/>
            </a:avLst>
          </a:prstGeom>
          <a:solidFill>
            <a:srgbClr val="0B7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0" bIns="36000"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400" smtClean="0">
                <a:solidFill>
                  <a:schemeClr val="bg1"/>
                </a:solidFill>
              </a:rPr>
              <a:t>출력장치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60" name="오른쪽 화살표 59"/>
          <p:cNvSpPr/>
          <p:nvPr/>
        </p:nvSpPr>
        <p:spPr>
          <a:xfrm>
            <a:off x="4774614" y="4434084"/>
            <a:ext cx="414616" cy="288032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오른쪽 화살표 60"/>
          <p:cNvSpPr/>
          <p:nvPr/>
        </p:nvSpPr>
        <p:spPr>
          <a:xfrm>
            <a:off x="6942022" y="3766503"/>
            <a:ext cx="414616" cy="288032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오른쪽 화살표 61"/>
          <p:cNvSpPr/>
          <p:nvPr/>
        </p:nvSpPr>
        <p:spPr>
          <a:xfrm>
            <a:off x="6942022" y="5136613"/>
            <a:ext cx="414616" cy="288032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위쪽/아래쪽 화살표 62"/>
          <p:cNvSpPr/>
          <p:nvPr/>
        </p:nvSpPr>
        <p:spPr>
          <a:xfrm>
            <a:off x="5960664" y="4143052"/>
            <a:ext cx="231613" cy="399245"/>
          </a:xfrm>
          <a:prstGeom prst="upDownArrow">
            <a:avLst>
              <a:gd name="adj1" fmla="val 51802"/>
              <a:gd name="adj2" fmla="val 48619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1785357" y="621206"/>
            <a:ext cx="8568952" cy="5787233"/>
          </a:xfrm>
          <a:prstGeom prst="roundRect">
            <a:avLst>
              <a:gd name="adj" fmla="val 6637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rtlCol="0" anchor="ctr"/>
          <a:lstStyle/>
          <a:p>
            <a:pPr>
              <a:lnSpc>
                <a:spcPct val="150000"/>
              </a:lnSpc>
            </a:pPr>
            <a:endParaRPr lang="ko-KR" altLang="en-US" sz="1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0847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4301509" y="575791"/>
            <a:ext cx="2429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smtClean="0"/>
              <a:t>중앙 처리 장치 </a:t>
            </a:r>
            <a:r>
              <a:rPr lang="en-US" altLang="ko-KR" sz="1800" smtClean="0"/>
              <a:t>(CPU)</a:t>
            </a:r>
          </a:p>
        </p:txBody>
      </p:sp>
      <p:sp>
        <p:nvSpPr>
          <p:cNvPr id="26" name="모서리가 둥근 직사각형 25"/>
          <p:cNvSpPr/>
          <p:nvPr/>
        </p:nvSpPr>
        <p:spPr>
          <a:xfrm>
            <a:off x="3384773" y="1223015"/>
            <a:ext cx="1819405" cy="648920"/>
          </a:xfrm>
          <a:prstGeom prst="roundRect">
            <a:avLst>
              <a:gd name="adj" fmla="val 17222"/>
            </a:avLst>
          </a:prstGeom>
          <a:solidFill>
            <a:schemeClr val="accent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0" bIns="0" rtlCol="0" anchor="ctr"/>
          <a:lstStyle/>
          <a:p>
            <a:pPr algn="ctr"/>
            <a:r>
              <a:rPr lang="ko-KR" altLang="en-US" sz="1400" smtClean="0">
                <a:solidFill>
                  <a:schemeClr val="bg1"/>
                </a:solidFill>
              </a:rPr>
              <a:t>산술논리 연산 장치</a:t>
            </a:r>
            <a:endParaRPr lang="en-US" altLang="ko-KR" sz="140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1400" smtClean="0">
                <a:solidFill>
                  <a:schemeClr val="bg1"/>
                </a:solidFill>
              </a:rPr>
              <a:t>(ALU)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5821447" y="1223015"/>
            <a:ext cx="1819405" cy="648920"/>
          </a:xfrm>
          <a:prstGeom prst="roundRect">
            <a:avLst>
              <a:gd name="adj" fmla="val 17222"/>
            </a:avLst>
          </a:prstGeom>
          <a:solidFill>
            <a:schemeClr val="accent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0" bIns="0" rtlCol="0" anchor="ctr"/>
          <a:lstStyle/>
          <a:p>
            <a:pPr algn="ctr"/>
            <a:r>
              <a:rPr lang="ko-KR" altLang="en-US" sz="1400" smtClean="0">
                <a:solidFill>
                  <a:schemeClr val="bg1"/>
                </a:solidFill>
              </a:rPr>
              <a:t>제어 장치</a:t>
            </a:r>
            <a:endParaRPr lang="en-US" altLang="ko-KR" sz="140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1400" smtClean="0">
                <a:solidFill>
                  <a:schemeClr val="bg1"/>
                </a:solidFill>
              </a:rPr>
              <a:t>(CU)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29" name="오른쪽 화살표 28"/>
          <p:cNvSpPr/>
          <p:nvPr/>
        </p:nvSpPr>
        <p:spPr>
          <a:xfrm flipH="1">
            <a:off x="5241741" y="1449110"/>
            <a:ext cx="527908" cy="196730"/>
          </a:xfrm>
          <a:prstGeom prst="rightArrow">
            <a:avLst>
              <a:gd name="adj1" fmla="val 56548"/>
              <a:gd name="adj2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3183311" y="1018141"/>
            <a:ext cx="4665957" cy="1058667"/>
          </a:xfrm>
          <a:prstGeom prst="roundRect">
            <a:avLst>
              <a:gd name="adj" fmla="val 22472"/>
            </a:avLst>
          </a:prstGeom>
          <a:noFill/>
          <a:ln w="190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rtlCol="0" anchor="ctr"/>
          <a:lstStyle/>
          <a:p>
            <a:pPr>
              <a:lnSpc>
                <a:spcPct val="150000"/>
              </a:lnSpc>
            </a:pP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4764468" y="2570995"/>
            <a:ext cx="1503641" cy="402928"/>
          </a:xfrm>
          <a:prstGeom prst="roundRect">
            <a:avLst>
              <a:gd name="adj" fmla="val 17222"/>
            </a:avLst>
          </a:prstGeom>
          <a:solidFill>
            <a:srgbClr val="00964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0" bIns="0" rtlCol="0" anchor="ctr"/>
          <a:lstStyle/>
          <a:p>
            <a:pPr algn="ctr"/>
            <a:r>
              <a:rPr lang="ko-KR" altLang="en-US" sz="1400" smtClean="0">
                <a:solidFill>
                  <a:schemeClr val="bg1"/>
                </a:solidFill>
              </a:rPr>
              <a:t>주기억장치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63" name="위쪽/아래쪽 화살표 62"/>
          <p:cNvSpPr/>
          <p:nvPr/>
        </p:nvSpPr>
        <p:spPr>
          <a:xfrm>
            <a:off x="4896941" y="1923305"/>
            <a:ext cx="231613" cy="584536"/>
          </a:xfrm>
          <a:prstGeom prst="upDownArrow">
            <a:avLst>
              <a:gd name="adj1" fmla="val 51802"/>
              <a:gd name="adj2" fmla="val 48619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위쪽/아래쪽 화살표 31"/>
          <p:cNvSpPr/>
          <p:nvPr/>
        </p:nvSpPr>
        <p:spPr>
          <a:xfrm>
            <a:off x="5905053" y="1923305"/>
            <a:ext cx="231613" cy="584536"/>
          </a:xfrm>
          <a:prstGeom prst="upDownArrow">
            <a:avLst>
              <a:gd name="adj1" fmla="val 51802"/>
              <a:gd name="adj2" fmla="val 48619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오른쪽 화살표 32"/>
          <p:cNvSpPr/>
          <p:nvPr/>
        </p:nvSpPr>
        <p:spPr>
          <a:xfrm rot="20222214" flipH="1">
            <a:off x="4167640" y="2132487"/>
            <a:ext cx="1703521" cy="137296"/>
          </a:xfrm>
          <a:prstGeom prst="rightArrow">
            <a:avLst>
              <a:gd name="adj1" fmla="val 25551"/>
              <a:gd name="adj2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모서리가 둥근 직사각형 33"/>
          <p:cNvSpPr/>
          <p:nvPr/>
        </p:nvSpPr>
        <p:spPr>
          <a:xfrm>
            <a:off x="2736701" y="2570995"/>
            <a:ext cx="1503641" cy="402928"/>
          </a:xfrm>
          <a:prstGeom prst="roundRect">
            <a:avLst>
              <a:gd name="adj" fmla="val 17222"/>
            </a:avLst>
          </a:prstGeom>
          <a:solidFill>
            <a:srgbClr val="00964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0" bIns="0" rtlCol="0" anchor="ctr"/>
          <a:lstStyle/>
          <a:p>
            <a:pPr algn="ctr"/>
            <a:r>
              <a:rPr lang="ko-KR" altLang="en-US" sz="1400" smtClean="0">
                <a:solidFill>
                  <a:schemeClr val="bg1"/>
                </a:solidFill>
              </a:rPr>
              <a:t>입력 장치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6789469" y="2570995"/>
            <a:ext cx="1503641" cy="402928"/>
          </a:xfrm>
          <a:prstGeom prst="roundRect">
            <a:avLst>
              <a:gd name="adj" fmla="val 17222"/>
            </a:avLst>
          </a:prstGeom>
          <a:solidFill>
            <a:srgbClr val="00964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0" bIns="0" rtlCol="0" anchor="ctr"/>
          <a:lstStyle/>
          <a:p>
            <a:pPr algn="ctr"/>
            <a:r>
              <a:rPr lang="ko-KR" altLang="en-US" sz="1400" smtClean="0">
                <a:solidFill>
                  <a:schemeClr val="bg1"/>
                </a:solidFill>
              </a:rPr>
              <a:t>출력 장치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4764468" y="3471351"/>
            <a:ext cx="1503641" cy="402928"/>
          </a:xfrm>
          <a:prstGeom prst="roundRect">
            <a:avLst>
              <a:gd name="adj" fmla="val 17222"/>
            </a:avLst>
          </a:prstGeom>
          <a:solidFill>
            <a:srgbClr val="00964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0" bIns="0" rtlCol="0" anchor="ctr"/>
          <a:lstStyle/>
          <a:p>
            <a:pPr algn="ctr"/>
            <a:r>
              <a:rPr lang="ko-KR" altLang="en-US" sz="1400" smtClean="0">
                <a:solidFill>
                  <a:schemeClr val="bg1"/>
                </a:solidFill>
              </a:rPr>
              <a:t>보조기억장치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37" name="위쪽/아래쪽 화살표 36"/>
          <p:cNvSpPr/>
          <p:nvPr/>
        </p:nvSpPr>
        <p:spPr>
          <a:xfrm>
            <a:off x="5400481" y="3010720"/>
            <a:ext cx="231613" cy="417855"/>
          </a:xfrm>
          <a:prstGeom prst="upDownArrow">
            <a:avLst>
              <a:gd name="adj1" fmla="val 51802"/>
              <a:gd name="adj2" fmla="val 48619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오른쪽 화살표 40"/>
          <p:cNvSpPr/>
          <p:nvPr/>
        </p:nvSpPr>
        <p:spPr>
          <a:xfrm>
            <a:off x="4283284" y="2674094"/>
            <a:ext cx="434461" cy="196730"/>
          </a:xfrm>
          <a:prstGeom prst="rightArrow">
            <a:avLst>
              <a:gd name="adj1" fmla="val 56548"/>
              <a:gd name="adj2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오른쪽 화살표 41"/>
          <p:cNvSpPr/>
          <p:nvPr/>
        </p:nvSpPr>
        <p:spPr>
          <a:xfrm>
            <a:off x="6311562" y="2674094"/>
            <a:ext cx="434461" cy="196730"/>
          </a:xfrm>
          <a:prstGeom prst="rightArrow">
            <a:avLst>
              <a:gd name="adj1" fmla="val 56548"/>
              <a:gd name="adj2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오른쪽 화살표 43"/>
          <p:cNvSpPr/>
          <p:nvPr/>
        </p:nvSpPr>
        <p:spPr>
          <a:xfrm rot="17344937" flipH="1">
            <a:off x="5726395" y="2615426"/>
            <a:ext cx="1604794" cy="137296"/>
          </a:xfrm>
          <a:prstGeom prst="rightArrow">
            <a:avLst>
              <a:gd name="adj1" fmla="val 25551"/>
              <a:gd name="adj2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오른쪽 화살표 44"/>
          <p:cNvSpPr/>
          <p:nvPr/>
        </p:nvSpPr>
        <p:spPr>
          <a:xfrm rot="16200000" flipH="1">
            <a:off x="7250940" y="2119127"/>
            <a:ext cx="580699" cy="196730"/>
          </a:xfrm>
          <a:prstGeom prst="rightArrow">
            <a:avLst>
              <a:gd name="adj1" fmla="val 56548"/>
              <a:gd name="adj2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5191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4301509" y="575791"/>
            <a:ext cx="2429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smtClean="0"/>
              <a:t>중앙 처리 장치 </a:t>
            </a:r>
            <a:r>
              <a:rPr lang="en-US" altLang="ko-KR" sz="1800" smtClean="0"/>
              <a:t>(CPU)</a:t>
            </a:r>
          </a:p>
        </p:txBody>
      </p:sp>
      <p:sp>
        <p:nvSpPr>
          <p:cNvPr id="26" name="모서리가 둥근 직사각형 25"/>
          <p:cNvSpPr/>
          <p:nvPr/>
        </p:nvSpPr>
        <p:spPr>
          <a:xfrm>
            <a:off x="3384773" y="1223015"/>
            <a:ext cx="1819405" cy="648920"/>
          </a:xfrm>
          <a:prstGeom prst="roundRect">
            <a:avLst>
              <a:gd name="adj" fmla="val 17222"/>
            </a:avLst>
          </a:prstGeom>
          <a:solidFill>
            <a:schemeClr val="accent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0" bIns="0" rtlCol="0" anchor="ctr"/>
          <a:lstStyle/>
          <a:p>
            <a:pPr algn="ctr"/>
            <a:r>
              <a:rPr lang="ko-KR" altLang="en-US" sz="1400" smtClean="0">
                <a:solidFill>
                  <a:schemeClr val="bg1"/>
                </a:solidFill>
              </a:rPr>
              <a:t>산술논리 연산 장치</a:t>
            </a:r>
            <a:endParaRPr lang="en-US" altLang="ko-KR" sz="140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1400" smtClean="0">
                <a:solidFill>
                  <a:schemeClr val="bg1"/>
                </a:solidFill>
              </a:rPr>
              <a:t>(ALU)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5843508" y="1223014"/>
            <a:ext cx="1819405" cy="648920"/>
          </a:xfrm>
          <a:prstGeom prst="roundRect">
            <a:avLst>
              <a:gd name="adj" fmla="val 17222"/>
            </a:avLst>
          </a:prstGeom>
          <a:solidFill>
            <a:schemeClr val="accent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0" bIns="0" rtlCol="0" anchor="ctr"/>
          <a:lstStyle/>
          <a:p>
            <a:pPr algn="ctr"/>
            <a:r>
              <a:rPr lang="ko-KR" altLang="en-US" sz="1400" smtClean="0">
                <a:solidFill>
                  <a:schemeClr val="bg1"/>
                </a:solidFill>
              </a:rPr>
              <a:t>제어 장치</a:t>
            </a:r>
            <a:endParaRPr lang="en-US" altLang="ko-KR" sz="140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1400" smtClean="0">
                <a:solidFill>
                  <a:schemeClr val="bg1"/>
                </a:solidFill>
              </a:rPr>
              <a:t>(CU)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3183311" y="1018141"/>
            <a:ext cx="4665957" cy="1058667"/>
          </a:xfrm>
          <a:prstGeom prst="roundRect">
            <a:avLst>
              <a:gd name="adj" fmla="val 22472"/>
            </a:avLst>
          </a:prstGeom>
          <a:noFill/>
          <a:ln w="190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rtlCol="0" anchor="ctr"/>
          <a:lstStyle/>
          <a:p>
            <a:pPr>
              <a:lnSpc>
                <a:spcPct val="150000"/>
              </a:lnSpc>
            </a:pP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4764468" y="2570995"/>
            <a:ext cx="1503641" cy="402928"/>
          </a:xfrm>
          <a:prstGeom prst="roundRect">
            <a:avLst>
              <a:gd name="adj" fmla="val 17222"/>
            </a:avLst>
          </a:prstGeom>
          <a:solidFill>
            <a:srgbClr val="00964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0" bIns="0" rtlCol="0" anchor="ctr"/>
          <a:lstStyle/>
          <a:p>
            <a:pPr algn="ctr"/>
            <a:r>
              <a:rPr lang="ko-KR" altLang="en-US" sz="1400" smtClean="0">
                <a:solidFill>
                  <a:schemeClr val="bg1"/>
                </a:solidFill>
              </a:rPr>
              <a:t>주기억장치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2736701" y="2570995"/>
            <a:ext cx="1503641" cy="402928"/>
          </a:xfrm>
          <a:prstGeom prst="roundRect">
            <a:avLst>
              <a:gd name="adj" fmla="val 17222"/>
            </a:avLst>
          </a:prstGeom>
          <a:solidFill>
            <a:srgbClr val="00964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0" bIns="0" rtlCol="0" anchor="ctr"/>
          <a:lstStyle/>
          <a:p>
            <a:pPr algn="ctr"/>
            <a:r>
              <a:rPr lang="ko-KR" altLang="en-US" sz="1400" smtClean="0">
                <a:solidFill>
                  <a:schemeClr val="bg1"/>
                </a:solidFill>
              </a:rPr>
              <a:t>입력 장치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6789469" y="2570995"/>
            <a:ext cx="1503641" cy="402928"/>
          </a:xfrm>
          <a:prstGeom prst="roundRect">
            <a:avLst>
              <a:gd name="adj" fmla="val 17222"/>
            </a:avLst>
          </a:prstGeom>
          <a:solidFill>
            <a:srgbClr val="00964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0" bIns="0" rtlCol="0" anchor="ctr"/>
          <a:lstStyle/>
          <a:p>
            <a:pPr algn="ctr"/>
            <a:r>
              <a:rPr lang="ko-KR" altLang="en-US" sz="1400" smtClean="0">
                <a:solidFill>
                  <a:schemeClr val="bg1"/>
                </a:solidFill>
              </a:rPr>
              <a:t>출력 장치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4764468" y="3471351"/>
            <a:ext cx="1503641" cy="402928"/>
          </a:xfrm>
          <a:prstGeom prst="roundRect">
            <a:avLst>
              <a:gd name="adj" fmla="val 17222"/>
            </a:avLst>
          </a:prstGeom>
          <a:solidFill>
            <a:srgbClr val="00964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0" bIns="0" rtlCol="0" anchor="ctr"/>
          <a:lstStyle/>
          <a:p>
            <a:pPr algn="ctr"/>
            <a:r>
              <a:rPr lang="ko-KR" altLang="en-US" sz="1400" smtClean="0">
                <a:solidFill>
                  <a:schemeClr val="bg1"/>
                </a:solidFill>
              </a:rPr>
              <a:t>보조기억장치</a:t>
            </a:r>
            <a:endParaRPr lang="ko-KR" altLang="en-US" sz="1400">
              <a:solidFill>
                <a:schemeClr val="bg1"/>
              </a:solidFill>
            </a:endParaRPr>
          </a:p>
        </p:txBody>
      </p:sp>
      <p:cxnSp>
        <p:nvCxnSpPr>
          <p:cNvPr id="3" name="직선 화살표 연결선 2"/>
          <p:cNvCxnSpPr/>
          <p:nvPr/>
        </p:nvCxnSpPr>
        <p:spPr>
          <a:xfrm>
            <a:off x="4989269" y="1899900"/>
            <a:ext cx="0" cy="63367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6049069" y="1899900"/>
            <a:ext cx="0" cy="633670"/>
          </a:xfrm>
          <a:prstGeom prst="straightConnector1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5522078" y="3024063"/>
            <a:ext cx="0" cy="393459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>
            <a:off x="5251828" y="1547475"/>
            <a:ext cx="524523" cy="0"/>
          </a:xfrm>
          <a:prstGeom prst="straightConnector1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 flipV="1">
            <a:off x="4240342" y="1871935"/>
            <a:ext cx="1581105" cy="661635"/>
          </a:xfrm>
          <a:prstGeom prst="straightConnector1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 flipV="1">
            <a:off x="6193085" y="1909361"/>
            <a:ext cx="537983" cy="1508161"/>
          </a:xfrm>
          <a:prstGeom prst="straightConnector1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/>
          <p:nvPr/>
        </p:nvCxnSpPr>
        <p:spPr>
          <a:xfrm flipH="1" flipV="1">
            <a:off x="7569774" y="1903655"/>
            <a:ext cx="1" cy="632201"/>
          </a:xfrm>
          <a:prstGeom prst="straightConnector1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 flipH="1">
            <a:off x="4281189" y="2772459"/>
            <a:ext cx="451416" cy="1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 flipH="1">
            <a:off x="6304706" y="2772459"/>
            <a:ext cx="451416" cy="1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0486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모서리가 둥근 직사각형 48"/>
          <p:cNvSpPr/>
          <p:nvPr/>
        </p:nvSpPr>
        <p:spPr>
          <a:xfrm>
            <a:off x="7299493" y="1727919"/>
            <a:ext cx="2926040" cy="3327608"/>
          </a:xfrm>
          <a:prstGeom prst="roundRect">
            <a:avLst>
              <a:gd name="adj" fmla="val 3368"/>
            </a:avLst>
          </a:prstGeom>
          <a:solidFill>
            <a:srgbClr val="FEF4EC"/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rtlCol="0" anchor="ctr"/>
          <a:lstStyle/>
          <a:p>
            <a:pPr>
              <a:lnSpc>
                <a:spcPct val="150000"/>
              </a:lnSpc>
            </a:pP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2952725" y="2736031"/>
            <a:ext cx="4248472" cy="2319496"/>
          </a:xfrm>
          <a:prstGeom prst="roundRect">
            <a:avLst>
              <a:gd name="adj" fmla="val 3368"/>
            </a:avLst>
          </a:prstGeom>
          <a:solidFill>
            <a:srgbClr val="F5F9FD"/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rtlCol="0" anchor="ctr"/>
          <a:lstStyle/>
          <a:p>
            <a:pPr>
              <a:lnSpc>
                <a:spcPct val="150000"/>
              </a:lnSpc>
            </a:pP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1009506" y="2808038"/>
            <a:ext cx="1841971" cy="2247489"/>
          </a:xfrm>
          <a:prstGeom prst="roundRect">
            <a:avLst>
              <a:gd name="adj" fmla="val 3368"/>
            </a:avLst>
          </a:prstGeom>
          <a:solidFill>
            <a:srgbClr val="F5F9FD"/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rtlCol="0" anchor="ctr"/>
          <a:lstStyle/>
          <a:p>
            <a:pPr>
              <a:lnSpc>
                <a:spcPct val="150000"/>
              </a:lnSpc>
            </a:pP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1441555" y="4176191"/>
            <a:ext cx="977161" cy="726339"/>
          </a:xfrm>
          <a:prstGeom prst="roundRect">
            <a:avLst>
              <a:gd name="adj" fmla="val 0"/>
            </a:avLst>
          </a:prstGeom>
          <a:solidFill>
            <a:schemeClr val="accent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0" bIns="36000"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400" smtClean="0">
                <a:solidFill>
                  <a:schemeClr val="bg1"/>
                </a:solidFill>
              </a:rPr>
              <a:t>레지스터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3138512" y="3891287"/>
            <a:ext cx="1182365" cy="1011241"/>
          </a:xfrm>
          <a:prstGeom prst="roundRect">
            <a:avLst>
              <a:gd name="adj" fmla="val 0"/>
            </a:avLst>
          </a:prstGeom>
          <a:solidFill>
            <a:schemeClr val="accent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0" bIns="36000" rtlCol="0" anchor="ctr"/>
          <a:lstStyle/>
          <a:p>
            <a:pPr algn="ctr">
              <a:lnSpc>
                <a:spcPct val="120000"/>
              </a:lnSpc>
            </a:pPr>
            <a:r>
              <a:rPr lang="ko-KR" altLang="en-US" sz="1400" smtClean="0">
                <a:solidFill>
                  <a:schemeClr val="bg1"/>
                </a:solidFill>
              </a:rPr>
              <a:t>온</a:t>
            </a:r>
            <a:r>
              <a:rPr lang="en-US" altLang="ko-KR" sz="1400" smtClean="0">
                <a:solidFill>
                  <a:schemeClr val="bg1"/>
                </a:solidFill>
              </a:rPr>
              <a:t>-</a:t>
            </a:r>
            <a:r>
              <a:rPr lang="ko-KR" altLang="en-US" sz="1400" smtClean="0">
                <a:solidFill>
                  <a:schemeClr val="bg1"/>
                </a:solidFill>
              </a:rPr>
              <a:t>칩</a:t>
            </a:r>
            <a:endParaRPr lang="en-US" altLang="ko-KR" sz="1400" smtClean="0"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smtClean="0">
                <a:solidFill>
                  <a:schemeClr val="bg1"/>
                </a:solidFill>
              </a:rPr>
              <a:t>캐시기억장치</a:t>
            </a:r>
            <a:endParaRPr lang="en-US" altLang="ko-KR" sz="1400" smtClean="0"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</a:pPr>
            <a:r>
              <a:rPr lang="en-US" altLang="ko-KR" sz="1400" smtClean="0">
                <a:solidFill>
                  <a:schemeClr val="bg1"/>
                </a:solidFill>
              </a:rPr>
              <a:t>(SRAM)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1204323" y="2952055"/>
            <a:ext cx="1430662" cy="409999"/>
          </a:xfrm>
          <a:prstGeom prst="roundRect">
            <a:avLst>
              <a:gd name="adj" fmla="val 0"/>
            </a:avLst>
          </a:prstGeom>
          <a:solidFill>
            <a:schemeClr val="accent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0" bIns="36000"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400" smtClean="0">
                <a:solidFill>
                  <a:schemeClr val="bg1"/>
                </a:solidFill>
              </a:rPr>
              <a:t>제어장치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5" name="순서도: 수동 연산 4"/>
          <p:cNvSpPr/>
          <p:nvPr/>
        </p:nvSpPr>
        <p:spPr>
          <a:xfrm>
            <a:off x="1204323" y="3451237"/>
            <a:ext cx="1430662" cy="441796"/>
          </a:xfrm>
          <a:prstGeom prst="flowChartManualOperation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/>
              <a:t>연산장치</a:t>
            </a:r>
            <a:endParaRPr lang="ko-KR" altLang="en-US" sz="1400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5838368" y="2959675"/>
            <a:ext cx="1182365" cy="1942854"/>
          </a:xfrm>
          <a:prstGeom prst="roundRect">
            <a:avLst>
              <a:gd name="adj" fmla="val 0"/>
            </a:avLst>
          </a:prstGeom>
          <a:solidFill>
            <a:schemeClr val="accent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0" bIns="36000" rtlCol="0" anchor="ctr"/>
          <a:lstStyle/>
          <a:p>
            <a:pPr algn="ctr">
              <a:lnSpc>
                <a:spcPct val="120000"/>
              </a:lnSpc>
            </a:pPr>
            <a:r>
              <a:rPr lang="ko-KR" altLang="en-US" sz="1400" smtClean="0">
                <a:solidFill>
                  <a:schemeClr val="bg1"/>
                </a:solidFill>
              </a:rPr>
              <a:t>주기억장치</a:t>
            </a:r>
            <a:endParaRPr lang="en-US" altLang="ko-KR" sz="1400" smtClean="0"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</a:pPr>
            <a:r>
              <a:rPr lang="en-US" altLang="ko-KR" sz="1400" smtClean="0">
                <a:solidFill>
                  <a:schemeClr val="bg1"/>
                </a:solidFill>
              </a:rPr>
              <a:t>(DRAM)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4480479" y="3451237"/>
            <a:ext cx="1182365" cy="1451292"/>
          </a:xfrm>
          <a:prstGeom prst="roundRect">
            <a:avLst>
              <a:gd name="adj" fmla="val 0"/>
            </a:avLst>
          </a:prstGeom>
          <a:solidFill>
            <a:schemeClr val="accent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0" bIns="36000" rtlCol="0" anchor="ctr"/>
          <a:lstStyle/>
          <a:p>
            <a:pPr algn="ctr">
              <a:lnSpc>
                <a:spcPct val="120000"/>
              </a:lnSpc>
            </a:pPr>
            <a:r>
              <a:rPr lang="en-US" altLang="ko-KR" sz="1400" smtClean="0">
                <a:solidFill>
                  <a:schemeClr val="bg1"/>
                </a:solidFill>
              </a:rPr>
              <a:t>2</a:t>
            </a:r>
            <a:r>
              <a:rPr lang="ko-KR" altLang="en-US" sz="1400" smtClean="0">
                <a:solidFill>
                  <a:schemeClr val="bg1"/>
                </a:solidFill>
              </a:rPr>
              <a:t>차</a:t>
            </a:r>
            <a:endParaRPr lang="en-US" altLang="ko-KR" sz="1400" smtClean="0"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smtClean="0">
                <a:solidFill>
                  <a:schemeClr val="bg1"/>
                </a:solidFill>
              </a:rPr>
              <a:t>캐시기억장치</a:t>
            </a:r>
            <a:endParaRPr lang="en-US" altLang="ko-KR" sz="1400" smtClean="0"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</a:pPr>
            <a:r>
              <a:rPr lang="en-US" altLang="ko-KR" sz="1400" smtClean="0">
                <a:solidFill>
                  <a:schemeClr val="bg1"/>
                </a:solidFill>
              </a:rPr>
              <a:t>(SRAM)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158979" y="2324303"/>
            <a:ext cx="1825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smtClean="0"/>
              <a:t>주기억장치</a:t>
            </a:r>
            <a:endParaRPr lang="en-US" altLang="ko-KR" sz="1800" smtClean="0"/>
          </a:p>
        </p:txBody>
      </p:sp>
      <p:sp>
        <p:nvSpPr>
          <p:cNvPr id="46" name="TextBox 45"/>
          <p:cNvSpPr txBox="1"/>
          <p:nvPr/>
        </p:nvSpPr>
        <p:spPr>
          <a:xfrm>
            <a:off x="1165372" y="2405599"/>
            <a:ext cx="150856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800" smtClean="0"/>
              <a:t>중앙처리장치</a:t>
            </a:r>
            <a:endParaRPr lang="en-US" altLang="ko-KR" sz="1800" smtClean="0"/>
          </a:p>
        </p:txBody>
      </p:sp>
      <p:sp>
        <p:nvSpPr>
          <p:cNvPr id="47" name="오른쪽 화살표 46"/>
          <p:cNvSpPr/>
          <p:nvPr/>
        </p:nvSpPr>
        <p:spPr>
          <a:xfrm rot="9613329" flipH="1">
            <a:off x="2198765" y="2943000"/>
            <a:ext cx="6819147" cy="137296"/>
          </a:xfrm>
          <a:prstGeom prst="rightArrow">
            <a:avLst>
              <a:gd name="adj1" fmla="val 25551"/>
              <a:gd name="adj2" fmla="val 50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모서리가 둥근 직사각형 47"/>
          <p:cNvSpPr/>
          <p:nvPr/>
        </p:nvSpPr>
        <p:spPr>
          <a:xfrm>
            <a:off x="7479069" y="2405599"/>
            <a:ext cx="1182365" cy="2496930"/>
          </a:xfrm>
          <a:prstGeom prst="roundRect">
            <a:avLst>
              <a:gd name="adj" fmla="val 0"/>
            </a:avLst>
          </a:prstGeom>
          <a:solidFill>
            <a:srgbClr val="BC6F08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0" bIns="36000" rtlCol="0" anchor="ctr"/>
          <a:lstStyle/>
          <a:p>
            <a:pPr algn="ctr">
              <a:lnSpc>
                <a:spcPct val="120000"/>
              </a:lnSpc>
            </a:pPr>
            <a:r>
              <a:rPr lang="ko-KR" altLang="en-US" sz="1400" smtClean="0">
                <a:solidFill>
                  <a:schemeClr val="bg1"/>
                </a:solidFill>
              </a:rPr>
              <a:t>하드 디스크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50" name="모서리가 둥근 직사각형 49"/>
          <p:cNvSpPr/>
          <p:nvPr/>
        </p:nvSpPr>
        <p:spPr>
          <a:xfrm>
            <a:off x="8821821" y="1871935"/>
            <a:ext cx="1331704" cy="3030594"/>
          </a:xfrm>
          <a:prstGeom prst="roundRect">
            <a:avLst>
              <a:gd name="adj" fmla="val 0"/>
            </a:avLst>
          </a:prstGeom>
          <a:solidFill>
            <a:srgbClr val="BC6F08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0" bIns="36000" rtlCol="0" anchor="t"/>
          <a:lstStyle/>
          <a:p>
            <a:pPr algn="ctr">
              <a:lnSpc>
                <a:spcPct val="120000"/>
              </a:lnSpc>
            </a:pPr>
            <a:endParaRPr lang="en-US" altLang="ko-KR" sz="1400" smtClean="0"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smtClean="0">
                <a:solidFill>
                  <a:schemeClr val="bg1"/>
                </a:solidFill>
              </a:rPr>
              <a:t>오프라인</a:t>
            </a:r>
            <a:endParaRPr lang="en-US" altLang="ko-KR" sz="1400" smtClean="0"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smtClean="0">
                <a:solidFill>
                  <a:schemeClr val="bg1"/>
                </a:solidFill>
              </a:rPr>
              <a:t>저장장치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849831" y="1305450"/>
            <a:ext cx="1825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smtClean="0"/>
              <a:t>보조기억장치</a:t>
            </a:r>
            <a:endParaRPr lang="en-US" altLang="ko-KR" sz="1800" smtClean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9019621" y="2855946"/>
            <a:ext cx="936104" cy="530208"/>
          </a:xfrm>
          <a:prstGeom prst="roundRect">
            <a:avLst>
              <a:gd name="adj" fmla="val 49243"/>
            </a:avLst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/>
              <a:t>자기</a:t>
            </a:r>
            <a:endParaRPr lang="en-US" altLang="ko-KR" sz="1400" smtClean="0"/>
          </a:p>
          <a:p>
            <a:pPr algn="ctr"/>
            <a:r>
              <a:rPr lang="ko-KR" altLang="en-US" sz="1400" smtClean="0"/>
              <a:t>테이프</a:t>
            </a:r>
            <a:endParaRPr lang="ko-KR" altLang="en-US" sz="1400"/>
          </a:p>
        </p:txBody>
      </p:sp>
      <p:sp>
        <p:nvSpPr>
          <p:cNvPr id="54" name="모서리가 둥근 직사각형 53"/>
          <p:cNvSpPr/>
          <p:nvPr/>
        </p:nvSpPr>
        <p:spPr>
          <a:xfrm>
            <a:off x="8890347" y="3600127"/>
            <a:ext cx="1198220" cy="1238450"/>
          </a:xfrm>
          <a:prstGeom prst="roundRect">
            <a:avLst>
              <a:gd name="adj" fmla="val 0"/>
            </a:avLst>
          </a:prstGeom>
          <a:solidFill>
            <a:srgbClr val="D58553"/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72000" bIns="36000" rtlCol="0" anchor="t"/>
          <a:lstStyle/>
          <a:p>
            <a:pPr algn="ctr">
              <a:lnSpc>
                <a:spcPct val="120000"/>
              </a:lnSpc>
            </a:pPr>
            <a:r>
              <a:rPr lang="ko-KR" altLang="en-US" sz="1400" smtClean="0">
                <a:solidFill>
                  <a:schemeClr val="bg1"/>
                </a:solidFill>
              </a:rPr>
              <a:t>플래시 메모리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8970652" y="4011855"/>
            <a:ext cx="1034042" cy="314184"/>
          </a:xfrm>
          <a:prstGeom prst="roundRect">
            <a:avLst>
              <a:gd name="adj" fmla="val 49243"/>
            </a:avLst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CD/DVD</a:t>
            </a:r>
            <a:endParaRPr lang="ko-KR" altLang="en-US" sz="1400"/>
          </a:p>
        </p:txBody>
      </p:sp>
      <p:sp>
        <p:nvSpPr>
          <p:cNvPr id="53" name="모서리가 둥근 직사각형 52"/>
          <p:cNvSpPr/>
          <p:nvPr/>
        </p:nvSpPr>
        <p:spPr>
          <a:xfrm>
            <a:off x="8970652" y="4411690"/>
            <a:ext cx="1034042" cy="314184"/>
          </a:xfrm>
          <a:prstGeom prst="roundRect">
            <a:avLst>
              <a:gd name="adj" fmla="val 49243"/>
            </a:avLst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/>
              <a:t>블루레이</a:t>
            </a:r>
            <a:endParaRPr lang="ko-KR" altLang="en-US" sz="1400"/>
          </a:p>
        </p:txBody>
      </p:sp>
      <p:sp>
        <p:nvSpPr>
          <p:cNvPr id="55" name="TextBox 54"/>
          <p:cNvSpPr txBox="1"/>
          <p:nvPr/>
        </p:nvSpPr>
        <p:spPr>
          <a:xfrm rot="20416743">
            <a:off x="5989842" y="2247921"/>
            <a:ext cx="1508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</a:rPr>
              <a:t>속도 ↓ 용량 ↑</a:t>
            </a:r>
            <a:endParaRPr lang="en-US" altLang="ko-KR" sz="140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8248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6813" y="3830584"/>
            <a:ext cx="864096" cy="86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9703" y="3796202"/>
            <a:ext cx="977045" cy="977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904767" y="3691203"/>
            <a:ext cx="1070247" cy="10702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6621" y="1557192"/>
            <a:ext cx="854223" cy="854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TextBox 33"/>
          <p:cNvSpPr txBox="1"/>
          <p:nvPr/>
        </p:nvSpPr>
        <p:spPr>
          <a:xfrm>
            <a:off x="1877029" y="1079847"/>
            <a:ext cx="11334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mtClean="0"/>
              <a:t>ROM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873186" y="3321871"/>
            <a:ext cx="11334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mtClean="0"/>
              <a:t>CPU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769149" y="3353239"/>
            <a:ext cx="16594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smtClean="0"/>
              <a:t>보조기억장치</a:t>
            </a:r>
            <a:endParaRPr lang="en-US" altLang="ko-KR" sz="2000" smtClean="0"/>
          </a:p>
        </p:txBody>
      </p:sp>
      <p:sp>
        <p:nvSpPr>
          <p:cNvPr id="38" name="TextBox 37"/>
          <p:cNvSpPr txBox="1"/>
          <p:nvPr/>
        </p:nvSpPr>
        <p:spPr>
          <a:xfrm>
            <a:off x="4481521" y="3321871"/>
            <a:ext cx="11334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mtClean="0"/>
              <a:t>RAM</a:t>
            </a:r>
          </a:p>
        </p:txBody>
      </p:sp>
      <p:cxnSp>
        <p:nvCxnSpPr>
          <p:cNvPr id="39" name="직선 화살표 연결선 38"/>
          <p:cNvCxnSpPr/>
          <p:nvPr/>
        </p:nvCxnSpPr>
        <p:spPr>
          <a:xfrm flipV="1">
            <a:off x="2443732" y="2447999"/>
            <a:ext cx="0" cy="864097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 flipH="1">
            <a:off x="3148429" y="4066506"/>
            <a:ext cx="1244456" cy="0"/>
          </a:xfrm>
          <a:prstGeom prst="straightConnector1">
            <a:avLst/>
          </a:prstGeom>
          <a:ln w="38100">
            <a:solidFill>
              <a:srgbClr val="0062AC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/>
          <p:nvPr/>
        </p:nvCxnSpPr>
        <p:spPr>
          <a:xfrm>
            <a:off x="3148429" y="4317632"/>
            <a:ext cx="1244456" cy="0"/>
          </a:xfrm>
          <a:prstGeom prst="straightConnector1">
            <a:avLst/>
          </a:prstGeom>
          <a:ln w="38100">
            <a:solidFill>
              <a:srgbClr val="0062AC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/>
          <p:nvPr/>
        </p:nvCxnSpPr>
        <p:spPr>
          <a:xfrm flipH="1">
            <a:off x="5729669" y="4066506"/>
            <a:ext cx="1244456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/>
          <p:nvPr/>
        </p:nvCxnSpPr>
        <p:spPr>
          <a:xfrm>
            <a:off x="5729669" y="4317632"/>
            <a:ext cx="1244456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484688" y="2490966"/>
            <a:ext cx="206430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/>
              <a:t>①</a:t>
            </a:r>
            <a:endParaRPr lang="en-US" altLang="ko-KR" sz="1400" smtClean="0"/>
          </a:p>
          <a:p>
            <a:pPr algn="ctr"/>
            <a:r>
              <a:rPr lang="ko-KR" altLang="en-US" sz="1200" smtClean="0"/>
              <a:t>전원 부팅 시 </a:t>
            </a:r>
            <a:r>
              <a:rPr lang="en-US" altLang="ko-KR" sz="1200" smtClean="0"/>
              <a:t>CPU </a:t>
            </a:r>
            <a:r>
              <a:rPr lang="ko-KR" altLang="en-US" sz="1200" smtClean="0"/>
              <a:t>는 자동으로</a:t>
            </a:r>
            <a:endParaRPr lang="en-US" altLang="ko-KR" sz="1200" smtClean="0"/>
          </a:p>
          <a:p>
            <a:pPr algn="ctr"/>
            <a:r>
              <a:rPr lang="en-US" altLang="ko-KR" sz="1200" smtClean="0"/>
              <a:t>ROM</a:t>
            </a:r>
            <a:r>
              <a:rPr lang="ko-KR" altLang="en-US" sz="1200"/>
              <a:t> </a:t>
            </a:r>
            <a:r>
              <a:rPr lang="ko-KR" altLang="en-US" sz="1200" smtClean="0"/>
              <a:t>에 있는 프로그램 실행</a:t>
            </a:r>
            <a:endParaRPr lang="ko-KR" altLang="en-US" sz="1200"/>
          </a:p>
        </p:txBody>
      </p:sp>
      <p:sp>
        <p:nvSpPr>
          <p:cNvPr id="62" name="TextBox 61"/>
          <p:cNvSpPr txBox="1"/>
          <p:nvPr/>
        </p:nvSpPr>
        <p:spPr>
          <a:xfrm>
            <a:off x="5822240" y="3541502"/>
            <a:ext cx="105931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/>
              <a:t>⑤</a:t>
            </a:r>
            <a:endParaRPr lang="en-US" altLang="ko-KR" sz="1400" smtClean="0"/>
          </a:p>
          <a:p>
            <a:pPr algn="ctr"/>
            <a:r>
              <a:rPr lang="ko-KR" altLang="en-US" sz="1200" smtClean="0"/>
              <a:t>저장</a:t>
            </a:r>
            <a:r>
              <a:rPr lang="en-US" altLang="ko-KR" sz="1200" smtClean="0"/>
              <a:t>(Save)</a:t>
            </a:r>
            <a:endParaRPr lang="ko-KR" altLang="en-US" sz="1200"/>
          </a:p>
        </p:txBody>
      </p:sp>
      <p:sp>
        <p:nvSpPr>
          <p:cNvPr id="63" name="TextBox 62"/>
          <p:cNvSpPr txBox="1"/>
          <p:nvPr/>
        </p:nvSpPr>
        <p:spPr>
          <a:xfrm>
            <a:off x="5822240" y="4346495"/>
            <a:ext cx="105931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/>
              <a:t>②</a:t>
            </a:r>
            <a:endParaRPr lang="en-US" altLang="ko-KR" sz="1400" smtClean="0"/>
          </a:p>
          <a:p>
            <a:pPr algn="ctr"/>
            <a:r>
              <a:rPr lang="ko-KR" altLang="en-US" sz="1200" smtClean="0"/>
              <a:t>적재</a:t>
            </a:r>
            <a:r>
              <a:rPr lang="en-US" altLang="ko-KR" sz="1200" smtClean="0"/>
              <a:t>(Load)</a:t>
            </a:r>
            <a:endParaRPr lang="ko-KR" altLang="en-US" sz="1200"/>
          </a:p>
        </p:txBody>
      </p:sp>
      <p:sp>
        <p:nvSpPr>
          <p:cNvPr id="64" name="TextBox 63"/>
          <p:cNvSpPr txBox="1"/>
          <p:nvPr/>
        </p:nvSpPr>
        <p:spPr>
          <a:xfrm>
            <a:off x="3241000" y="3724398"/>
            <a:ext cx="10593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0062AC"/>
                </a:solidFill>
              </a:rPr>
              <a:t>④</a:t>
            </a:r>
            <a:endParaRPr lang="ko-KR" altLang="en-US" sz="1200">
              <a:solidFill>
                <a:srgbClr val="0062AC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240999" y="4350687"/>
            <a:ext cx="10593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0062AC"/>
                </a:solidFill>
              </a:rPr>
              <a:t>③</a:t>
            </a:r>
            <a:endParaRPr lang="ko-KR" altLang="en-US" sz="1200">
              <a:solidFill>
                <a:srgbClr val="0062AC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738506" y="4658463"/>
            <a:ext cx="20643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mtClean="0">
                <a:solidFill>
                  <a:srgbClr val="0062AC"/>
                </a:solidFill>
              </a:rPr>
              <a:t>메모리로부터 실행할 명령어와</a:t>
            </a:r>
            <a:endParaRPr lang="en-US" altLang="ko-KR" sz="1200" smtClean="0">
              <a:solidFill>
                <a:srgbClr val="0062AC"/>
              </a:solidFill>
            </a:endParaRPr>
          </a:p>
          <a:p>
            <a:pPr algn="ctr"/>
            <a:r>
              <a:rPr lang="ko-KR" altLang="en-US" sz="1200" smtClean="0">
                <a:solidFill>
                  <a:srgbClr val="0062AC"/>
                </a:solidFill>
              </a:rPr>
              <a:t>데이터를 가지고 와서 처리</a:t>
            </a:r>
            <a:endParaRPr lang="ko-KR" altLang="en-US" sz="1200">
              <a:solidFill>
                <a:srgbClr val="0062A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8710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4176861" y="1151855"/>
            <a:ext cx="2448272" cy="4824536"/>
          </a:xfrm>
          <a:prstGeom prst="rect">
            <a:avLst/>
          </a:prstGeom>
          <a:solidFill>
            <a:srgbClr val="FEECE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1188696" y="4588332"/>
            <a:ext cx="1886980" cy="1172035"/>
          </a:xfrm>
          <a:prstGeom prst="rect">
            <a:avLst/>
          </a:prstGeom>
          <a:solidFill>
            <a:srgbClr val="C6FFC5"/>
          </a:solidFill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324177" y="1703050"/>
            <a:ext cx="1616018" cy="204022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311647" y="1067904"/>
            <a:ext cx="16410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Interface1</a:t>
            </a:r>
          </a:p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(</a:t>
            </a:r>
            <a:r>
              <a:rPr lang="ko-KR" altLang="en-US" sz="1600" smtClean="0">
                <a:latin typeface="나눔스퀘어 ExtraBold" pitchFamily="50" charset="-127"/>
                <a:ea typeface="나눔스퀘어 ExtraBold" pitchFamily="50" charset="-127"/>
              </a:rPr>
              <a:t>파일조작</a:t>
            </a:r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)</a:t>
            </a:r>
            <a:endParaRPr lang="ko-KR" altLang="en-US" sz="16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311647" y="3948224"/>
            <a:ext cx="16410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Interface2</a:t>
            </a:r>
          </a:p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(</a:t>
            </a:r>
            <a:r>
              <a:rPr lang="ko-KR" altLang="en-US" sz="1600" smtClean="0">
                <a:latin typeface="나눔스퀘어 ExtraBold" pitchFamily="50" charset="-127"/>
                <a:ea typeface="나눔스퀘어 ExtraBold" pitchFamily="50" charset="-127"/>
              </a:rPr>
              <a:t>데이터처리</a:t>
            </a:r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)</a:t>
            </a:r>
            <a:endParaRPr lang="ko-KR" altLang="en-US" sz="16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416805" y="2053344"/>
            <a:ext cx="1430762" cy="3273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OpenFile</a:t>
            </a: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416805" y="2485392"/>
            <a:ext cx="1430762" cy="3273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ReadFile</a:t>
            </a: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416805" y="2917440"/>
            <a:ext cx="1430762" cy="3273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WriteFile</a:t>
            </a: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416805" y="3349488"/>
            <a:ext cx="1430762" cy="3273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CloseFile</a:t>
            </a: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266575" y="4941051"/>
            <a:ext cx="1731222" cy="3273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ParseJsonData</a:t>
            </a: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266575" y="5373099"/>
            <a:ext cx="1731222" cy="3273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ConvertToXML</a:t>
            </a: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" name="오른쪽 화살표 4"/>
          <p:cNvSpPr/>
          <p:nvPr/>
        </p:nvSpPr>
        <p:spPr>
          <a:xfrm>
            <a:off x="3157741" y="2643296"/>
            <a:ext cx="1262909" cy="245913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3478917" y="2355170"/>
            <a:ext cx="5228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latin typeface="나눔스퀘어 ExtraBold" pitchFamily="50" charset="-127"/>
                <a:ea typeface="나눔스퀘어 ExtraBold" pitchFamily="50" charset="-127"/>
              </a:rPr>
              <a:t>구현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4450121" y="4719735"/>
            <a:ext cx="1886980" cy="968624"/>
          </a:xfrm>
          <a:prstGeom prst="rect">
            <a:avLst/>
          </a:prstGeom>
          <a:solidFill>
            <a:srgbClr val="C6FFC5"/>
          </a:solidFill>
          <a:ln>
            <a:solidFill>
              <a:schemeClr val="tx1">
                <a:lumMod val="65000"/>
                <a:lumOff val="3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4585602" y="1886358"/>
            <a:ext cx="1616018" cy="1800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4573072" y="1283928"/>
            <a:ext cx="16410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Object1</a:t>
            </a:r>
          </a:p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(</a:t>
            </a:r>
            <a:r>
              <a:rPr lang="ko-KR" altLang="en-US" sz="1600" smtClean="0">
                <a:latin typeface="나눔스퀘어 ExtraBold" pitchFamily="50" charset="-127"/>
                <a:ea typeface="나눔스퀘어 ExtraBold" pitchFamily="50" charset="-127"/>
              </a:rPr>
              <a:t>파일조작</a:t>
            </a:r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)</a:t>
            </a:r>
            <a:endParaRPr lang="ko-KR" altLang="en-US" sz="16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573072" y="4104182"/>
            <a:ext cx="16410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Object2</a:t>
            </a:r>
          </a:p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(</a:t>
            </a:r>
            <a:r>
              <a:rPr lang="ko-KR" altLang="en-US" sz="1600" smtClean="0">
                <a:latin typeface="나눔스퀘어 ExtraBold" pitchFamily="50" charset="-127"/>
                <a:ea typeface="나눔스퀘어 ExtraBold" pitchFamily="50" charset="-127"/>
              </a:rPr>
              <a:t>데이터처리</a:t>
            </a:r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)</a:t>
            </a:r>
            <a:endParaRPr lang="ko-KR" altLang="en-US" sz="16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4678230" y="1964731"/>
            <a:ext cx="1430762" cy="3273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OpenFile</a:t>
            </a: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4678230" y="2396779"/>
            <a:ext cx="1430762" cy="3273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ReadFile</a:t>
            </a: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4678230" y="2828827"/>
            <a:ext cx="1430762" cy="3273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WriteFile</a:t>
            </a: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678230" y="3260875"/>
            <a:ext cx="1430762" cy="3273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CloseFile</a:t>
            </a: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4528000" y="4824262"/>
            <a:ext cx="1731222" cy="3273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ParseJsonData</a:t>
            </a: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4528000" y="5256310"/>
            <a:ext cx="1731222" cy="3273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ConvertToXML</a:t>
            </a: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571746" y="1729789"/>
            <a:ext cx="1120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methods</a:t>
            </a:r>
            <a:endParaRPr lang="ko-KR" altLang="en-US" sz="1400">
              <a:solidFill>
                <a:schemeClr val="tx1">
                  <a:lumMod val="95000"/>
                  <a:lumOff val="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571746" y="4611079"/>
            <a:ext cx="1120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methods</a:t>
            </a:r>
            <a:endParaRPr lang="ko-KR" altLang="en-US" sz="1400">
              <a:solidFill>
                <a:schemeClr val="tx1">
                  <a:lumMod val="95000"/>
                  <a:lumOff val="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8" name="오른쪽 화살표 47"/>
          <p:cNvSpPr/>
          <p:nvPr/>
        </p:nvSpPr>
        <p:spPr>
          <a:xfrm>
            <a:off x="3199168" y="5096501"/>
            <a:ext cx="1171176" cy="245913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3465600" y="4808375"/>
            <a:ext cx="5228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latin typeface="나눔스퀘어 ExtraBold" pitchFamily="50" charset="-127"/>
                <a:ea typeface="나눔스퀘어 ExtraBold" pitchFamily="50" charset="-127"/>
              </a:rPr>
              <a:t>구현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301473" y="647799"/>
            <a:ext cx="21842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mtClean="0">
                <a:latin typeface="나눔스퀘어 ExtraBold" pitchFamily="50" charset="-127"/>
                <a:ea typeface="나눔스퀘어 ExtraBold" pitchFamily="50" charset="-127"/>
              </a:rPr>
              <a:t>Component</a:t>
            </a:r>
            <a:endParaRPr lang="ko-KR" altLang="en-US" sz="2400">
              <a:latin typeface="나눔스퀘어 ExtraBold" pitchFamily="50" charset="-127"/>
              <a:ea typeface="나눔스퀘어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8991491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/>
          <p:cNvSpPr txBox="1"/>
          <p:nvPr/>
        </p:nvSpPr>
        <p:spPr>
          <a:xfrm>
            <a:off x="1758304" y="1124118"/>
            <a:ext cx="94884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>
                <a:solidFill>
                  <a:srgbClr val="0070C0"/>
                </a:solidFill>
                <a:latin typeface="나눔스퀘어 ExtraBold" pitchFamily="50" charset="-127"/>
                <a:ea typeface="나눔스퀘어 ExtraBold" pitchFamily="50" charset="-127"/>
              </a:rPr>
              <a:t>8 Byte</a:t>
            </a:r>
            <a:endParaRPr lang="ko-KR" altLang="en-US" sz="1400">
              <a:solidFill>
                <a:srgbClr val="0070C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6153910"/>
              </p:ext>
            </p:extLst>
          </p:nvPr>
        </p:nvGraphicFramePr>
        <p:xfrm>
          <a:off x="576461" y="1552392"/>
          <a:ext cx="3312368" cy="4358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046"/>
                <a:gridCol w="414046"/>
                <a:gridCol w="414046"/>
                <a:gridCol w="414046"/>
                <a:gridCol w="414046"/>
                <a:gridCol w="414046"/>
                <a:gridCol w="414046"/>
                <a:gridCol w="414046"/>
              </a:tblGrid>
              <a:tr h="4358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296974"/>
              </p:ext>
            </p:extLst>
          </p:nvPr>
        </p:nvGraphicFramePr>
        <p:xfrm>
          <a:off x="3960837" y="1552392"/>
          <a:ext cx="3312368" cy="4358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046"/>
                <a:gridCol w="414046"/>
                <a:gridCol w="414046"/>
                <a:gridCol w="414046"/>
                <a:gridCol w="414046"/>
                <a:gridCol w="414046"/>
                <a:gridCol w="414046"/>
                <a:gridCol w="414046"/>
              </a:tblGrid>
              <a:tr h="4358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9685296"/>
              </p:ext>
            </p:extLst>
          </p:nvPr>
        </p:nvGraphicFramePr>
        <p:xfrm>
          <a:off x="7345213" y="1552392"/>
          <a:ext cx="3312368" cy="4358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046"/>
                <a:gridCol w="414046"/>
                <a:gridCol w="414046"/>
                <a:gridCol w="414046"/>
                <a:gridCol w="414046"/>
                <a:gridCol w="414046"/>
                <a:gridCol w="414046"/>
                <a:gridCol w="414046"/>
              </a:tblGrid>
              <a:tr h="4358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" name="오른쪽 대괄호 5"/>
          <p:cNvSpPr/>
          <p:nvPr/>
        </p:nvSpPr>
        <p:spPr>
          <a:xfrm rot="16200000">
            <a:off x="2178639" y="-161821"/>
            <a:ext cx="108012" cy="3312368"/>
          </a:xfrm>
          <a:prstGeom prst="rightBracket">
            <a:avLst>
              <a:gd name="adj" fmla="val 410000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오른쪽 대괄호 33"/>
          <p:cNvSpPr/>
          <p:nvPr/>
        </p:nvSpPr>
        <p:spPr>
          <a:xfrm rot="5400000" flipV="1">
            <a:off x="1350587" y="1214089"/>
            <a:ext cx="108013" cy="1656264"/>
          </a:xfrm>
          <a:prstGeom prst="rightBracket">
            <a:avLst>
              <a:gd name="adj" fmla="val 410000"/>
            </a:avLst>
          </a:prstGeom>
          <a:ln>
            <a:solidFill>
              <a:schemeClr val="accent3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882730" y="2112485"/>
            <a:ext cx="104372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>
                <a:solidFill>
                  <a:srgbClr val="00B050"/>
                </a:solidFill>
                <a:latin typeface="나눔스퀘어 ExtraBold" pitchFamily="50" charset="-127"/>
                <a:ea typeface="나눔스퀘어 ExtraBold" pitchFamily="50" charset="-127"/>
              </a:rPr>
              <a:t>Zoned bit</a:t>
            </a:r>
            <a:endParaRPr lang="ko-KR" altLang="en-US" sz="1400">
              <a:solidFill>
                <a:srgbClr val="00B05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4" name="오른쪽 대괄호 43"/>
          <p:cNvSpPr/>
          <p:nvPr/>
        </p:nvSpPr>
        <p:spPr>
          <a:xfrm rot="5400000" flipV="1">
            <a:off x="8126502" y="1214089"/>
            <a:ext cx="108013" cy="1656264"/>
          </a:xfrm>
          <a:prstGeom prst="rightBracket">
            <a:avLst>
              <a:gd name="adj" fmla="val 410000"/>
            </a:avLst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7549054" y="2112485"/>
            <a:ext cx="1262909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Sign bit ( + )</a:t>
            </a:r>
            <a:endParaRPr lang="ko-KR" altLang="en-US" sz="1400">
              <a:solidFill>
                <a:srgbClr val="FF000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7" name="아래쪽 화살표 6"/>
          <p:cNvSpPr/>
          <p:nvPr/>
        </p:nvSpPr>
        <p:spPr>
          <a:xfrm>
            <a:off x="2952725" y="2042221"/>
            <a:ext cx="216024" cy="2241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2766159" y="2266954"/>
            <a:ext cx="58915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00" smtClean="0"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sz="18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2" name="아래쪽 화살표 51"/>
          <p:cNvSpPr/>
          <p:nvPr/>
        </p:nvSpPr>
        <p:spPr>
          <a:xfrm>
            <a:off x="6337101" y="2042221"/>
            <a:ext cx="216024" cy="2241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6150535" y="2266954"/>
            <a:ext cx="58915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00" smtClean="0">
                <a:latin typeface="나눔스퀘어 ExtraBold" pitchFamily="50" charset="-127"/>
                <a:ea typeface="나눔스퀘어 ExtraBold" pitchFamily="50" charset="-127"/>
              </a:rPr>
              <a:t>7</a:t>
            </a:r>
            <a:endParaRPr lang="ko-KR" altLang="en-US" sz="18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4" name="아래쪽 화살표 53"/>
          <p:cNvSpPr/>
          <p:nvPr/>
        </p:nvSpPr>
        <p:spPr>
          <a:xfrm>
            <a:off x="9721477" y="2042221"/>
            <a:ext cx="216024" cy="2241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9534911" y="2266954"/>
            <a:ext cx="58915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00" smtClean="0"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18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758304" y="3917776"/>
            <a:ext cx="94884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>
                <a:solidFill>
                  <a:srgbClr val="0070C0"/>
                </a:solidFill>
                <a:latin typeface="나눔스퀘어 ExtraBold" pitchFamily="50" charset="-127"/>
                <a:ea typeface="나눔스퀘어 ExtraBold" pitchFamily="50" charset="-127"/>
              </a:rPr>
              <a:t>8 Byte</a:t>
            </a:r>
            <a:endParaRPr lang="ko-KR" altLang="en-US" sz="1400">
              <a:solidFill>
                <a:srgbClr val="0070C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graphicFrame>
        <p:nvGraphicFramePr>
          <p:cNvPr id="57" name="표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616647"/>
              </p:ext>
            </p:extLst>
          </p:nvPr>
        </p:nvGraphicFramePr>
        <p:xfrm>
          <a:off x="576461" y="4346050"/>
          <a:ext cx="3312368" cy="4358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046"/>
                <a:gridCol w="414046"/>
                <a:gridCol w="414046"/>
                <a:gridCol w="414046"/>
                <a:gridCol w="414046"/>
                <a:gridCol w="414046"/>
                <a:gridCol w="414046"/>
                <a:gridCol w="414046"/>
              </a:tblGrid>
              <a:tr h="4358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58" name="표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2769757"/>
              </p:ext>
            </p:extLst>
          </p:nvPr>
        </p:nvGraphicFramePr>
        <p:xfrm>
          <a:off x="3960837" y="4346050"/>
          <a:ext cx="3312368" cy="4358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046"/>
                <a:gridCol w="414046"/>
                <a:gridCol w="414046"/>
                <a:gridCol w="414046"/>
                <a:gridCol w="414046"/>
                <a:gridCol w="414046"/>
                <a:gridCol w="414046"/>
                <a:gridCol w="414046"/>
              </a:tblGrid>
              <a:tr h="4358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59" name="표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7776582"/>
              </p:ext>
            </p:extLst>
          </p:nvPr>
        </p:nvGraphicFramePr>
        <p:xfrm>
          <a:off x="7345213" y="4346050"/>
          <a:ext cx="3312368" cy="4358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046"/>
                <a:gridCol w="414046"/>
                <a:gridCol w="414046"/>
                <a:gridCol w="414046"/>
                <a:gridCol w="414046"/>
                <a:gridCol w="414046"/>
                <a:gridCol w="414046"/>
                <a:gridCol w="414046"/>
              </a:tblGrid>
              <a:tr h="4358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0" name="오른쪽 대괄호 59"/>
          <p:cNvSpPr/>
          <p:nvPr/>
        </p:nvSpPr>
        <p:spPr>
          <a:xfrm rot="16200000">
            <a:off x="2178639" y="2631837"/>
            <a:ext cx="108012" cy="3312368"/>
          </a:xfrm>
          <a:prstGeom prst="rightBracket">
            <a:avLst>
              <a:gd name="adj" fmla="val 410000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오른쪽 대괄호 60"/>
          <p:cNvSpPr/>
          <p:nvPr/>
        </p:nvSpPr>
        <p:spPr>
          <a:xfrm rot="5400000" flipV="1">
            <a:off x="1350587" y="4007747"/>
            <a:ext cx="108013" cy="1656264"/>
          </a:xfrm>
          <a:prstGeom prst="rightBracket">
            <a:avLst>
              <a:gd name="adj" fmla="val 410000"/>
            </a:avLst>
          </a:prstGeom>
          <a:ln>
            <a:solidFill>
              <a:schemeClr val="accent3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882730" y="4906143"/>
            <a:ext cx="104372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>
                <a:solidFill>
                  <a:srgbClr val="00B050"/>
                </a:solidFill>
                <a:latin typeface="나눔스퀘어 ExtraBold" pitchFamily="50" charset="-127"/>
                <a:ea typeface="나눔스퀘어 ExtraBold" pitchFamily="50" charset="-127"/>
              </a:rPr>
              <a:t>Zoned bit</a:t>
            </a:r>
            <a:endParaRPr lang="ko-KR" altLang="en-US" sz="1400">
              <a:solidFill>
                <a:srgbClr val="00B05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3" name="오른쪽 대괄호 62"/>
          <p:cNvSpPr/>
          <p:nvPr/>
        </p:nvSpPr>
        <p:spPr>
          <a:xfrm rot="5400000" flipV="1">
            <a:off x="8126502" y="4007747"/>
            <a:ext cx="108013" cy="1656264"/>
          </a:xfrm>
          <a:prstGeom prst="rightBracket">
            <a:avLst>
              <a:gd name="adj" fmla="val 410000"/>
            </a:avLst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/>
          <p:nvPr/>
        </p:nvSpPr>
        <p:spPr>
          <a:xfrm>
            <a:off x="7549054" y="4906143"/>
            <a:ext cx="1262909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Sign bit ( - )</a:t>
            </a:r>
            <a:endParaRPr lang="ko-KR" altLang="en-US" sz="1400">
              <a:solidFill>
                <a:srgbClr val="FF000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5" name="아래쪽 화살표 64"/>
          <p:cNvSpPr/>
          <p:nvPr/>
        </p:nvSpPr>
        <p:spPr>
          <a:xfrm>
            <a:off x="2952725" y="4835879"/>
            <a:ext cx="216024" cy="2241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/>
          <p:cNvSpPr txBox="1"/>
          <p:nvPr/>
        </p:nvSpPr>
        <p:spPr>
          <a:xfrm>
            <a:off x="2766159" y="5060612"/>
            <a:ext cx="58915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00" smtClean="0"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sz="18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7" name="아래쪽 화살표 66"/>
          <p:cNvSpPr/>
          <p:nvPr/>
        </p:nvSpPr>
        <p:spPr>
          <a:xfrm>
            <a:off x="6337101" y="4835879"/>
            <a:ext cx="216024" cy="2241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/>
          <p:nvPr/>
        </p:nvSpPr>
        <p:spPr>
          <a:xfrm>
            <a:off x="6150535" y="5060612"/>
            <a:ext cx="58915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00" smtClean="0">
                <a:latin typeface="나눔스퀘어 ExtraBold" pitchFamily="50" charset="-127"/>
                <a:ea typeface="나눔스퀘어 ExtraBold" pitchFamily="50" charset="-127"/>
              </a:rPr>
              <a:t>7</a:t>
            </a:r>
            <a:endParaRPr lang="ko-KR" altLang="en-US" sz="18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9" name="아래쪽 화살표 68"/>
          <p:cNvSpPr/>
          <p:nvPr/>
        </p:nvSpPr>
        <p:spPr>
          <a:xfrm>
            <a:off x="9721477" y="4835879"/>
            <a:ext cx="216024" cy="2241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/>
          <p:nvPr/>
        </p:nvSpPr>
        <p:spPr>
          <a:xfrm>
            <a:off x="9534911" y="5060612"/>
            <a:ext cx="58915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00" smtClean="0"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18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71" name="오른쪽 대괄호 70"/>
          <p:cNvSpPr/>
          <p:nvPr/>
        </p:nvSpPr>
        <p:spPr>
          <a:xfrm rot="5400000" flipV="1">
            <a:off x="4737046" y="1214089"/>
            <a:ext cx="108013" cy="1656264"/>
          </a:xfrm>
          <a:prstGeom prst="rightBracket">
            <a:avLst>
              <a:gd name="adj" fmla="val 410000"/>
            </a:avLst>
          </a:prstGeom>
          <a:ln>
            <a:solidFill>
              <a:schemeClr val="accent3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/>
          <p:nvPr/>
        </p:nvSpPr>
        <p:spPr>
          <a:xfrm>
            <a:off x="4269189" y="2112485"/>
            <a:ext cx="104372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>
                <a:solidFill>
                  <a:srgbClr val="00B050"/>
                </a:solidFill>
                <a:latin typeface="나눔스퀘어 ExtraBold" pitchFamily="50" charset="-127"/>
                <a:ea typeface="나눔스퀘어 ExtraBold" pitchFamily="50" charset="-127"/>
              </a:rPr>
              <a:t>Zoned bit</a:t>
            </a:r>
            <a:endParaRPr lang="ko-KR" altLang="en-US" sz="1400">
              <a:solidFill>
                <a:srgbClr val="00B05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3012565" y="621956"/>
            <a:ext cx="5207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mtClean="0"/>
              <a:t>+173   </a:t>
            </a:r>
            <a:r>
              <a:rPr lang="ko-KR" altLang="en-US" sz="2400" smtClean="0"/>
              <a:t>→</a:t>
            </a:r>
            <a:r>
              <a:rPr lang="en-US" altLang="ko-KR" sz="2400" smtClean="0"/>
              <a:t>   F1F7C3</a:t>
            </a:r>
            <a:r>
              <a:rPr lang="en-US" altLang="ko-KR" sz="1050" smtClean="0"/>
              <a:t>(16</a:t>
            </a:r>
            <a:r>
              <a:rPr lang="ko-KR" altLang="en-US" sz="1050" smtClean="0"/>
              <a:t>진수</a:t>
            </a:r>
            <a:r>
              <a:rPr lang="en-US" altLang="ko-KR" sz="1050" smtClean="0"/>
              <a:t>)</a:t>
            </a:r>
            <a:endParaRPr lang="en-US" altLang="ko-KR" sz="2400" smtClean="0"/>
          </a:p>
        </p:txBody>
      </p:sp>
      <p:sp>
        <p:nvSpPr>
          <p:cNvPr id="74" name="TextBox 73"/>
          <p:cNvSpPr txBox="1"/>
          <p:nvPr/>
        </p:nvSpPr>
        <p:spPr>
          <a:xfrm>
            <a:off x="3012565" y="3456111"/>
            <a:ext cx="5207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/>
              <a:t>-</a:t>
            </a:r>
            <a:r>
              <a:rPr lang="en-US" altLang="ko-KR" sz="2400" smtClean="0"/>
              <a:t>173   </a:t>
            </a:r>
            <a:r>
              <a:rPr lang="ko-KR" altLang="en-US" sz="2400" smtClean="0"/>
              <a:t>→</a:t>
            </a:r>
            <a:r>
              <a:rPr lang="en-US" altLang="ko-KR" sz="2400" smtClean="0"/>
              <a:t>   F1F7D3</a:t>
            </a:r>
            <a:r>
              <a:rPr lang="en-US" altLang="ko-KR" sz="1050" smtClean="0"/>
              <a:t>(16</a:t>
            </a:r>
            <a:r>
              <a:rPr lang="ko-KR" altLang="en-US" sz="1050" smtClean="0"/>
              <a:t>진수</a:t>
            </a:r>
            <a:r>
              <a:rPr lang="en-US" altLang="ko-KR" sz="1050" smtClean="0"/>
              <a:t>)</a:t>
            </a:r>
            <a:endParaRPr lang="en-US" altLang="ko-KR" sz="2400" smtClean="0"/>
          </a:p>
        </p:txBody>
      </p:sp>
      <p:cxnSp>
        <p:nvCxnSpPr>
          <p:cNvPr id="9" name="직선 연결선 8"/>
          <p:cNvCxnSpPr/>
          <p:nvPr/>
        </p:nvCxnSpPr>
        <p:spPr>
          <a:xfrm>
            <a:off x="432445" y="3024063"/>
            <a:ext cx="1036915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569782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Box 55"/>
          <p:cNvSpPr txBox="1"/>
          <p:nvPr/>
        </p:nvSpPr>
        <p:spPr>
          <a:xfrm>
            <a:off x="1758304" y="1007839"/>
            <a:ext cx="94884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>
                <a:solidFill>
                  <a:srgbClr val="0070C0"/>
                </a:solidFill>
                <a:latin typeface="나눔스퀘어 ExtraBold" pitchFamily="50" charset="-127"/>
                <a:ea typeface="나눔스퀘어 ExtraBold" pitchFamily="50" charset="-127"/>
              </a:rPr>
              <a:t>8 Byte</a:t>
            </a:r>
            <a:endParaRPr lang="ko-KR" altLang="en-US" sz="1400">
              <a:solidFill>
                <a:srgbClr val="0070C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graphicFrame>
        <p:nvGraphicFramePr>
          <p:cNvPr id="57" name="표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668656"/>
              </p:ext>
            </p:extLst>
          </p:nvPr>
        </p:nvGraphicFramePr>
        <p:xfrm>
          <a:off x="576461" y="1436113"/>
          <a:ext cx="3312368" cy="4358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046"/>
                <a:gridCol w="414046"/>
                <a:gridCol w="414046"/>
                <a:gridCol w="414046"/>
                <a:gridCol w="414046"/>
                <a:gridCol w="414046"/>
                <a:gridCol w="414046"/>
                <a:gridCol w="414046"/>
              </a:tblGrid>
              <a:tr h="4358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58" name="표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1849203"/>
              </p:ext>
            </p:extLst>
          </p:nvPr>
        </p:nvGraphicFramePr>
        <p:xfrm>
          <a:off x="3960837" y="1436113"/>
          <a:ext cx="3312368" cy="4358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046"/>
                <a:gridCol w="414046"/>
                <a:gridCol w="414046"/>
                <a:gridCol w="414046"/>
                <a:gridCol w="414046"/>
                <a:gridCol w="414046"/>
                <a:gridCol w="414046"/>
                <a:gridCol w="414046"/>
              </a:tblGrid>
              <a:tr h="4358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59" name="표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5307142"/>
              </p:ext>
            </p:extLst>
          </p:nvPr>
        </p:nvGraphicFramePr>
        <p:xfrm>
          <a:off x="7345213" y="1436113"/>
          <a:ext cx="3312368" cy="4358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046"/>
                <a:gridCol w="414046"/>
                <a:gridCol w="414046"/>
                <a:gridCol w="414046"/>
                <a:gridCol w="414046"/>
                <a:gridCol w="414046"/>
                <a:gridCol w="414046"/>
                <a:gridCol w="414046"/>
              </a:tblGrid>
              <a:tr h="4358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0" name="오른쪽 대괄호 59"/>
          <p:cNvSpPr/>
          <p:nvPr/>
        </p:nvSpPr>
        <p:spPr>
          <a:xfrm rot="16200000">
            <a:off x="2178639" y="-278100"/>
            <a:ext cx="108012" cy="3312368"/>
          </a:xfrm>
          <a:prstGeom prst="rightBracket">
            <a:avLst>
              <a:gd name="adj" fmla="val 410000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오른쪽 대괄호 60"/>
          <p:cNvSpPr/>
          <p:nvPr/>
        </p:nvSpPr>
        <p:spPr>
          <a:xfrm rot="5400000" flipV="1">
            <a:off x="1350587" y="1097810"/>
            <a:ext cx="108013" cy="1656264"/>
          </a:xfrm>
          <a:prstGeom prst="rightBracket">
            <a:avLst>
              <a:gd name="adj" fmla="val 410000"/>
            </a:avLst>
          </a:prstGeom>
          <a:ln>
            <a:solidFill>
              <a:schemeClr val="accent3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882730" y="1996206"/>
            <a:ext cx="104372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>
                <a:solidFill>
                  <a:srgbClr val="00B050"/>
                </a:solidFill>
                <a:latin typeface="나눔스퀘어 ExtraBold" pitchFamily="50" charset="-127"/>
                <a:ea typeface="나눔스퀘어 ExtraBold" pitchFamily="50" charset="-127"/>
              </a:rPr>
              <a:t>Zoned bit</a:t>
            </a:r>
            <a:endParaRPr lang="ko-KR" altLang="en-US" sz="1400">
              <a:solidFill>
                <a:srgbClr val="00B05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3" name="오른쪽 대괄호 62"/>
          <p:cNvSpPr/>
          <p:nvPr/>
        </p:nvSpPr>
        <p:spPr>
          <a:xfrm rot="5400000" flipV="1">
            <a:off x="8126502" y="1097810"/>
            <a:ext cx="108013" cy="1656264"/>
          </a:xfrm>
          <a:prstGeom prst="rightBracket">
            <a:avLst>
              <a:gd name="adj" fmla="val 410000"/>
            </a:avLst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/>
          <p:nvPr/>
        </p:nvSpPr>
        <p:spPr>
          <a:xfrm>
            <a:off x="7549054" y="1996206"/>
            <a:ext cx="1262909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Sign bit ( - )</a:t>
            </a:r>
            <a:endParaRPr lang="ko-KR" altLang="en-US" sz="1400">
              <a:solidFill>
                <a:srgbClr val="FF000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5" name="아래쪽 화살표 64"/>
          <p:cNvSpPr/>
          <p:nvPr/>
        </p:nvSpPr>
        <p:spPr>
          <a:xfrm>
            <a:off x="2952725" y="1925942"/>
            <a:ext cx="216024" cy="2241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/>
          <p:cNvSpPr txBox="1"/>
          <p:nvPr/>
        </p:nvSpPr>
        <p:spPr>
          <a:xfrm>
            <a:off x="2766159" y="2150675"/>
            <a:ext cx="58915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00" smtClean="0"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sz="18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7" name="아래쪽 화살표 66"/>
          <p:cNvSpPr/>
          <p:nvPr/>
        </p:nvSpPr>
        <p:spPr>
          <a:xfrm>
            <a:off x="6337101" y="1925942"/>
            <a:ext cx="216024" cy="2241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/>
          <p:nvPr/>
        </p:nvSpPr>
        <p:spPr>
          <a:xfrm>
            <a:off x="6150535" y="2150675"/>
            <a:ext cx="58915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00" smtClean="0">
                <a:latin typeface="나눔스퀘어 ExtraBold" pitchFamily="50" charset="-127"/>
                <a:ea typeface="나눔스퀘어 ExtraBold" pitchFamily="50" charset="-127"/>
              </a:rPr>
              <a:t>7</a:t>
            </a:r>
            <a:endParaRPr lang="ko-KR" altLang="en-US" sz="18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9" name="아래쪽 화살표 68"/>
          <p:cNvSpPr/>
          <p:nvPr/>
        </p:nvSpPr>
        <p:spPr>
          <a:xfrm>
            <a:off x="9721477" y="1925942"/>
            <a:ext cx="216024" cy="2241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/>
          <p:nvPr/>
        </p:nvSpPr>
        <p:spPr>
          <a:xfrm>
            <a:off x="9534911" y="2150675"/>
            <a:ext cx="58915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00" smtClean="0"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18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3012565" y="581734"/>
            <a:ext cx="5207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mtClean="0"/>
              <a:t>Unpacked Decimal : -173</a:t>
            </a:r>
          </a:p>
        </p:txBody>
      </p:sp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2505227"/>
              </p:ext>
            </p:extLst>
          </p:nvPr>
        </p:nvGraphicFramePr>
        <p:xfrm>
          <a:off x="2195796" y="4243694"/>
          <a:ext cx="1656184" cy="4358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046"/>
                <a:gridCol w="414046"/>
                <a:gridCol w="414046"/>
                <a:gridCol w="414046"/>
              </a:tblGrid>
              <a:tr h="4358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2888690"/>
              </p:ext>
            </p:extLst>
          </p:nvPr>
        </p:nvGraphicFramePr>
        <p:xfrm>
          <a:off x="3923988" y="4243694"/>
          <a:ext cx="1656184" cy="4358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046"/>
                <a:gridCol w="414046"/>
                <a:gridCol w="414046"/>
                <a:gridCol w="414046"/>
              </a:tblGrid>
              <a:tr h="4358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40" name="표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6010078"/>
              </p:ext>
            </p:extLst>
          </p:nvPr>
        </p:nvGraphicFramePr>
        <p:xfrm>
          <a:off x="5652180" y="4243694"/>
          <a:ext cx="1656184" cy="4358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046"/>
                <a:gridCol w="414046"/>
                <a:gridCol w="414046"/>
                <a:gridCol w="414046"/>
              </a:tblGrid>
              <a:tr h="4358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41" name="표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2184719"/>
              </p:ext>
            </p:extLst>
          </p:nvPr>
        </p:nvGraphicFramePr>
        <p:xfrm>
          <a:off x="7380372" y="4243694"/>
          <a:ext cx="1656184" cy="4358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046"/>
                <a:gridCol w="414046"/>
                <a:gridCol w="414046"/>
                <a:gridCol w="414046"/>
              </a:tblGrid>
              <a:tr h="4358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2" name="오른쪽 대괄호 41"/>
          <p:cNvSpPr/>
          <p:nvPr/>
        </p:nvSpPr>
        <p:spPr>
          <a:xfrm rot="5400000" flipV="1">
            <a:off x="8156374" y="3916282"/>
            <a:ext cx="108013" cy="1656264"/>
          </a:xfrm>
          <a:prstGeom prst="rightBracket">
            <a:avLst>
              <a:gd name="adj" fmla="val 410000"/>
            </a:avLst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7578926" y="4814678"/>
            <a:ext cx="1262909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Sign bit ( - )</a:t>
            </a:r>
            <a:endParaRPr lang="ko-KR" altLang="en-US" sz="1400">
              <a:solidFill>
                <a:srgbClr val="FF000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5" name="아래쪽 화살표 44"/>
          <p:cNvSpPr/>
          <p:nvPr/>
        </p:nvSpPr>
        <p:spPr>
          <a:xfrm>
            <a:off x="2952725" y="4734254"/>
            <a:ext cx="216024" cy="2241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2766159" y="4958987"/>
            <a:ext cx="58915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00" smtClean="0"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sz="18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8" name="아래쪽 화살표 47"/>
          <p:cNvSpPr/>
          <p:nvPr/>
        </p:nvSpPr>
        <p:spPr>
          <a:xfrm>
            <a:off x="4651459" y="4734254"/>
            <a:ext cx="216024" cy="2241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4464893" y="4958987"/>
            <a:ext cx="58915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00" smtClean="0">
                <a:latin typeface="나눔스퀘어 ExtraBold" pitchFamily="50" charset="-127"/>
                <a:ea typeface="나눔스퀘어 ExtraBold" pitchFamily="50" charset="-127"/>
              </a:rPr>
              <a:t>7</a:t>
            </a:r>
            <a:endParaRPr lang="ko-KR" altLang="en-US" sz="18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1" name="아래쪽 화살표 50"/>
          <p:cNvSpPr/>
          <p:nvPr/>
        </p:nvSpPr>
        <p:spPr>
          <a:xfrm>
            <a:off x="6379651" y="4734254"/>
            <a:ext cx="216024" cy="2241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/>
          <p:nvPr/>
        </p:nvSpPr>
        <p:spPr>
          <a:xfrm>
            <a:off x="6193085" y="4958987"/>
            <a:ext cx="58915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00" smtClean="0"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18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012565" y="3451606"/>
            <a:ext cx="5207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mtClean="0"/>
              <a:t>Packed Decimal : -173</a:t>
            </a:r>
          </a:p>
        </p:txBody>
      </p:sp>
      <p:sp>
        <p:nvSpPr>
          <p:cNvPr id="77" name="아래쪽 화살표 76"/>
          <p:cNvSpPr/>
          <p:nvPr/>
        </p:nvSpPr>
        <p:spPr>
          <a:xfrm>
            <a:off x="5425203" y="2584044"/>
            <a:ext cx="382700" cy="528539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350166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7" name="표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4753510"/>
              </p:ext>
            </p:extLst>
          </p:nvPr>
        </p:nvGraphicFramePr>
        <p:xfrm>
          <a:off x="1872605" y="4176191"/>
          <a:ext cx="6624736" cy="4358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4406"/>
                <a:gridCol w="1897622"/>
                <a:gridCol w="4252708"/>
              </a:tblGrid>
              <a:tr h="4358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1000 0010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1001 1000 0010 0000 000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4" name="TextBox 73"/>
          <p:cNvSpPr txBox="1"/>
          <p:nvPr/>
        </p:nvSpPr>
        <p:spPr>
          <a:xfrm>
            <a:off x="1803068" y="3744143"/>
            <a:ext cx="612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smtClean="0">
                <a:solidFill>
                  <a:srgbClr val="FF0000"/>
                </a:solidFill>
              </a:rPr>
              <a:t>부호</a:t>
            </a:r>
            <a:endParaRPr lang="en-US" altLang="ko-KR" sz="1800" smtClean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079175" y="4608239"/>
            <a:ext cx="45823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smtClean="0"/>
              <a:t>8bit</a:t>
            </a:r>
            <a:endParaRPr lang="ko-KR" altLang="en-US" sz="1050"/>
          </a:p>
        </p:txBody>
      </p:sp>
      <p:sp>
        <p:nvSpPr>
          <p:cNvPr id="39" name="TextBox 38"/>
          <p:cNvSpPr txBox="1"/>
          <p:nvPr/>
        </p:nvSpPr>
        <p:spPr>
          <a:xfrm>
            <a:off x="1880277" y="4608239"/>
            <a:ext cx="45823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smtClean="0"/>
              <a:t>1bit</a:t>
            </a:r>
            <a:endParaRPr lang="ko-KR" altLang="en-US" sz="1050"/>
          </a:p>
        </p:txBody>
      </p:sp>
      <p:sp>
        <p:nvSpPr>
          <p:cNvPr id="44" name="TextBox 43"/>
          <p:cNvSpPr txBox="1"/>
          <p:nvPr/>
        </p:nvSpPr>
        <p:spPr>
          <a:xfrm>
            <a:off x="6160210" y="4608239"/>
            <a:ext cx="55446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smtClean="0"/>
              <a:t>23bit</a:t>
            </a:r>
            <a:endParaRPr lang="ko-KR" altLang="en-US" sz="1050"/>
          </a:p>
        </p:txBody>
      </p:sp>
      <p:sp>
        <p:nvSpPr>
          <p:cNvPr id="47" name="TextBox 46"/>
          <p:cNvSpPr txBox="1"/>
          <p:nvPr/>
        </p:nvSpPr>
        <p:spPr>
          <a:xfrm>
            <a:off x="2711353" y="3744143"/>
            <a:ext cx="1193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smtClean="0">
                <a:solidFill>
                  <a:srgbClr val="00B050"/>
                </a:solidFill>
              </a:rPr>
              <a:t>지수</a:t>
            </a:r>
            <a:r>
              <a:rPr lang="en-US" altLang="ko-KR" sz="1800" smtClean="0">
                <a:solidFill>
                  <a:srgbClr val="00B050"/>
                </a:solidFill>
              </a:rPr>
              <a:t>(E)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5840502" y="3744143"/>
            <a:ext cx="1193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>
                <a:solidFill>
                  <a:schemeClr val="tx2">
                    <a:lumMod val="60000"/>
                    <a:lumOff val="40000"/>
                  </a:schemeClr>
                </a:solidFill>
              </a:rPr>
              <a:t>가</a:t>
            </a:r>
            <a:r>
              <a:rPr lang="ko-KR" altLang="en-US" sz="180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수</a:t>
            </a:r>
            <a:r>
              <a:rPr lang="en-US" altLang="ko-KR" sz="180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(F)</a:t>
            </a:r>
          </a:p>
        </p:txBody>
      </p:sp>
      <p:graphicFrame>
        <p:nvGraphicFramePr>
          <p:cNvPr id="52" name="표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9480951"/>
              </p:ext>
            </p:extLst>
          </p:nvPr>
        </p:nvGraphicFramePr>
        <p:xfrm>
          <a:off x="1872605" y="1367879"/>
          <a:ext cx="6624736" cy="4358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4406"/>
                <a:gridCol w="1897622"/>
                <a:gridCol w="4252708"/>
              </a:tblGrid>
              <a:tr h="4358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1000 0010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1111 0110 0000 0000 000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3" name="TextBox 52"/>
          <p:cNvSpPr txBox="1"/>
          <p:nvPr/>
        </p:nvSpPr>
        <p:spPr>
          <a:xfrm>
            <a:off x="1803068" y="935831"/>
            <a:ext cx="612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smtClean="0">
                <a:solidFill>
                  <a:srgbClr val="FF0000"/>
                </a:solidFill>
              </a:rPr>
              <a:t>부호</a:t>
            </a:r>
            <a:endParaRPr lang="en-US" altLang="ko-KR" sz="1800" smtClean="0">
              <a:solidFill>
                <a:srgbClr val="FF000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079175" y="1799927"/>
            <a:ext cx="45823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smtClean="0"/>
              <a:t>8bit</a:t>
            </a:r>
            <a:endParaRPr lang="ko-KR" altLang="en-US" sz="1050"/>
          </a:p>
        </p:txBody>
      </p:sp>
      <p:sp>
        <p:nvSpPr>
          <p:cNvPr id="55" name="TextBox 54"/>
          <p:cNvSpPr txBox="1"/>
          <p:nvPr/>
        </p:nvSpPr>
        <p:spPr>
          <a:xfrm>
            <a:off x="1880277" y="1799927"/>
            <a:ext cx="45823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smtClean="0"/>
              <a:t>1bit</a:t>
            </a:r>
            <a:endParaRPr lang="ko-KR" altLang="en-US" sz="1050"/>
          </a:p>
        </p:txBody>
      </p:sp>
      <p:sp>
        <p:nvSpPr>
          <p:cNvPr id="71" name="TextBox 70"/>
          <p:cNvSpPr txBox="1"/>
          <p:nvPr/>
        </p:nvSpPr>
        <p:spPr>
          <a:xfrm>
            <a:off x="6160210" y="1799927"/>
            <a:ext cx="55446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smtClean="0"/>
              <a:t>23bit</a:t>
            </a:r>
            <a:endParaRPr lang="ko-KR" altLang="en-US" sz="1050"/>
          </a:p>
        </p:txBody>
      </p:sp>
      <p:sp>
        <p:nvSpPr>
          <p:cNvPr id="72" name="TextBox 71"/>
          <p:cNvSpPr txBox="1"/>
          <p:nvPr/>
        </p:nvSpPr>
        <p:spPr>
          <a:xfrm>
            <a:off x="2711353" y="935831"/>
            <a:ext cx="1193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smtClean="0">
                <a:solidFill>
                  <a:srgbClr val="00B050"/>
                </a:solidFill>
              </a:rPr>
              <a:t>지수</a:t>
            </a:r>
            <a:r>
              <a:rPr lang="en-US" altLang="ko-KR" sz="1800" smtClean="0">
                <a:solidFill>
                  <a:srgbClr val="00B050"/>
                </a:solidFill>
              </a:rPr>
              <a:t>(E)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5840502" y="935831"/>
            <a:ext cx="1193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>
                <a:solidFill>
                  <a:schemeClr val="tx2">
                    <a:lumMod val="60000"/>
                    <a:lumOff val="40000"/>
                  </a:schemeClr>
                </a:solidFill>
              </a:rPr>
              <a:t>가</a:t>
            </a:r>
            <a:r>
              <a:rPr lang="ko-KR" altLang="en-US" sz="180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수</a:t>
            </a:r>
            <a:r>
              <a:rPr lang="en-US" altLang="ko-KR" sz="180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(F)</a:t>
            </a:r>
          </a:p>
        </p:txBody>
      </p:sp>
    </p:spTree>
    <p:extLst>
      <p:ext uri="{BB962C8B-B14F-4D97-AF65-F5344CB8AC3E}">
        <p14:creationId xmlns:p14="http://schemas.microsoft.com/office/powerpoint/2010/main" val="362062811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3600797" y="935831"/>
            <a:ext cx="36004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6"/>
          <p:cNvSpPr/>
          <p:nvPr/>
        </p:nvSpPr>
        <p:spPr>
          <a:xfrm>
            <a:off x="5689029" y="863823"/>
            <a:ext cx="144016" cy="14401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3600797" y="1943943"/>
            <a:ext cx="165618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/>
          <p:cNvSpPr/>
          <p:nvPr/>
        </p:nvSpPr>
        <p:spPr>
          <a:xfrm>
            <a:off x="5627498" y="1583903"/>
            <a:ext cx="144016" cy="14401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/>
          <p:cNvCxnSpPr/>
          <p:nvPr/>
        </p:nvCxnSpPr>
        <p:spPr>
          <a:xfrm>
            <a:off x="5761037" y="1943943"/>
            <a:ext cx="144016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stCxn id="13" idx="3"/>
          </p:cNvCxnSpPr>
          <p:nvPr/>
        </p:nvCxnSpPr>
        <p:spPr>
          <a:xfrm flipH="1">
            <a:off x="5256981" y="1706828"/>
            <a:ext cx="391608" cy="23711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3600797" y="3312095"/>
            <a:ext cx="100811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타원 24"/>
          <p:cNvSpPr/>
          <p:nvPr/>
        </p:nvSpPr>
        <p:spPr>
          <a:xfrm>
            <a:off x="4979426" y="2952055"/>
            <a:ext cx="144016" cy="14401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연결선 25"/>
          <p:cNvCxnSpPr/>
          <p:nvPr/>
        </p:nvCxnSpPr>
        <p:spPr>
          <a:xfrm>
            <a:off x="5112965" y="3312095"/>
            <a:ext cx="65854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>
            <a:stCxn id="25" idx="3"/>
          </p:cNvCxnSpPr>
          <p:nvPr/>
        </p:nvCxnSpPr>
        <p:spPr>
          <a:xfrm flipH="1">
            <a:off x="4608909" y="3074980"/>
            <a:ext cx="391608" cy="23711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타원 29"/>
          <p:cNvSpPr/>
          <p:nvPr/>
        </p:nvSpPr>
        <p:spPr>
          <a:xfrm>
            <a:off x="6131554" y="2952055"/>
            <a:ext cx="144016" cy="14401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직선 연결선 30"/>
          <p:cNvCxnSpPr>
            <a:stCxn id="30" idx="3"/>
          </p:cNvCxnSpPr>
          <p:nvPr/>
        </p:nvCxnSpPr>
        <p:spPr>
          <a:xfrm flipH="1">
            <a:off x="5761037" y="3074980"/>
            <a:ext cx="391608" cy="23711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6275570" y="3312095"/>
            <a:ext cx="92562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635233" y="3384103"/>
            <a:ext cx="440677" cy="338554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pPr algn="ctr"/>
            <a:r>
              <a:rPr lang="en-US" altLang="ko-KR" smtClean="0"/>
              <a:t>s</a:t>
            </a:r>
            <a:r>
              <a:rPr lang="en-US" altLang="ko-KR" sz="2000" baseline="-10000" smtClean="0"/>
              <a:t>1</a:t>
            </a:r>
            <a:endParaRPr lang="ko-KR" altLang="en-US" baseline="-10000"/>
          </a:p>
        </p:txBody>
      </p:sp>
      <p:sp>
        <p:nvSpPr>
          <p:cNvPr id="38" name="TextBox 37"/>
          <p:cNvSpPr txBox="1"/>
          <p:nvPr/>
        </p:nvSpPr>
        <p:spPr>
          <a:xfrm>
            <a:off x="5796914" y="3384103"/>
            <a:ext cx="440677" cy="338554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pPr algn="ctr"/>
            <a:r>
              <a:rPr lang="en-US" altLang="ko-KR" smtClean="0"/>
              <a:t>s</a:t>
            </a:r>
            <a:r>
              <a:rPr lang="en-US" altLang="ko-KR" sz="2000" baseline="-10000" smtClean="0"/>
              <a:t>2</a:t>
            </a:r>
            <a:endParaRPr lang="ko-KR" altLang="en-US" baseline="-10000"/>
          </a:p>
        </p:txBody>
      </p:sp>
      <p:sp>
        <p:nvSpPr>
          <p:cNvPr id="42" name="왼쪽 대괄호 41"/>
          <p:cNvSpPr/>
          <p:nvPr/>
        </p:nvSpPr>
        <p:spPr>
          <a:xfrm>
            <a:off x="4333124" y="4671712"/>
            <a:ext cx="792088" cy="851004"/>
          </a:xfrm>
          <a:prstGeom prst="leftBracket">
            <a:avLst>
              <a:gd name="adj" fmla="val 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직선 연결선 42"/>
          <p:cNvCxnSpPr>
            <a:endCxn id="42" idx="1"/>
          </p:cNvCxnSpPr>
          <p:nvPr/>
        </p:nvCxnSpPr>
        <p:spPr>
          <a:xfrm>
            <a:off x="3600797" y="5097214"/>
            <a:ext cx="73232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타원 44"/>
          <p:cNvSpPr/>
          <p:nvPr/>
        </p:nvSpPr>
        <p:spPr>
          <a:xfrm>
            <a:off x="5473005" y="4311672"/>
            <a:ext cx="144016" cy="14401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6" name="직선 연결선 45"/>
          <p:cNvCxnSpPr>
            <a:stCxn id="45" idx="3"/>
          </p:cNvCxnSpPr>
          <p:nvPr/>
        </p:nvCxnSpPr>
        <p:spPr>
          <a:xfrm flipH="1">
            <a:off x="5102488" y="4434597"/>
            <a:ext cx="391608" cy="23711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타원 46"/>
          <p:cNvSpPr/>
          <p:nvPr/>
        </p:nvSpPr>
        <p:spPr>
          <a:xfrm>
            <a:off x="5473005" y="5167756"/>
            <a:ext cx="144016" cy="14401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직선 연결선 47"/>
          <p:cNvCxnSpPr>
            <a:stCxn id="47" idx="3"/>
          </p:cNvCxnSpPr>
          <p:nvPr/>
        </p:nvCxnSpPr>
        <p:spPr>
          <a:xfrm flipH="1">
            <a:off x="5102488" y="5290681"/>
            <a:ext cx="391608" cy="23711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왼쪽 대괄호 49"/>
          <p:cNvSpPr/>
          <p:nvPr/>
        </p:nvSpPr>
        <p:spPr>
          <a:xfrm flipH="1">
            <a:off x="5617021" y="4671712"/>
            <a:ext cx="792088" cy="851004"/>
          </a:xfrm>
          <a:prstGeom prst="leftBracket">
            <a:avLst>
              <a:gd name="adj" fmla="val 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1" name="직선 연결선 50"/>
          <p:cNvCxnSpPr/>
          <p:nvPr/>
        </p:nvCxnSpPr>
        <p:spPr>
          <a:xfrm>
            <a:off x="6409109" y="5097214"/>
            <a:ext cx="79208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152741" y="4615832"/>
            <a:ext cx="440677" cy="338554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pPr algn="ctr"/>
            <a:r>
              <a:rPr lang="en-US" altLang="ko-KR" smtClean="0"/>
              <a:t>s</a:t>
            </a:r>
            <a:r>
              <a:rPr lang="en-US" altLang="ko-KR" sz="2000" baseline="-10000" smtClean="0"/>
              <a:t>1</a:t>
            </a:r>
            <a:endParaRPr lang="ko-KR" altLang="en-US" baseline="-10000"/>
          </a:p>
        </p:txBody>
      </p:sp>
      <p:sp>
        <p:nvSpPr>
          <p:cNvPr id="55" name="TextBox 54"/>
          <p:cNvSpPr txBox="1"/>
          <p:nvPr/>
        </p:nvSpPr>
        <p:spPr>
          <a:xfrm>
            <a:off x="5152741" y="5481087"/>
            <a:ext cx="440677" cy="338554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pPr algn="ctr"/>
            <a:r>
              <a:rPr lang="en-US" altLang="ko-KR" smtClean="0"/>
              <a:t>s</a:t>
            </a:r>
            <a:r>
              <a:rPr lang="en-US" altLang="ko-KR" sz="2000" baseline="-10000" smtClean="0"/>
              <a:t>2</a:t>
            </a:r>
            <a:endParaRPr lang="ko-KR" altLang="en-US" baseline="-10000"/>
          </a:p>
        </p:txBody>
      </p:sp>
    </p:spTree>
    <p:extLst>
      <p:ext uri="{BB962C8B-B14F-4D97-AF65-F5344CB8AC3E}">
        <p14:creationId xmlns:p14="http://schemas.microsoft.com/office/powerpoint/2010/main" val="281190572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순서도: 지연 3"/>
          <p:cNvSpPr/>
          <p:nvPr/>
        </p:nvSpPr>
        <p:spPr>
          <a:xfrm>
            <a:off x="5040957" y="1727919"/>
            <a:ext cx="576064" cy="576064"/>
          </a:xfrm>
          <a:prstGeom prst="flowChartDelay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4752925" y="1871935"/>
            <a:ext cx="28803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4752925" y="2159967"/>
            <a:ext cx="28803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5617021" y="2015951"/>
            <a:ext cx="28803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469973" y="1718046"/>
            <a:ext cx="32460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/>
              <a:t>A</a:t>
            </a:r>
            <a:endParaRPr lang="ko-KR" altLang="en-US" sz="1400"/>
          </a:p>
        </p:txBody>
      </p:sp>
      <p:sp>
        <p:nvSpPr>
          <p:cNvPr id="10" name="TextBox 9"/>
          <p:cNvSpPr txBox="1"/>
          <p:nvPr/>
        </p:nvSpPr>
        <p:spPr>
          <a:xfrm>
            <a:off x="4469973" y="2006078"/>
            <a:ext cx="32460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/>
              <a:t>B</a:t>
            </a:r>
            <a:endParaRPr lang="ko-KR" altLang="en-US" sz="1400"/>
          </a:p>
        </p:txBody>
      </p:sp>
      <p:sp>
        <p:nvSpPr>
          <p:cNvPr id="11" name="TextBox 10"/>
          <p:cNvSpPr txBox="1"/>
          <p:nvPr/>
        </p:nvSpPr>
        <p:spPr>
          <a:xfrm>
            <a:off x="5868480" y="1862062"/>
            <a:ext cx="32460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/>
              <a:t>X</a:t>
            </a:r>
            <a:endParaRPr lang="ko-KR" altLang="en-US" sz="1400"/>
          </a:p>
        </p:txBody>
      </p:sp>
      <p:sp>
        <p:nvSpPr>
          <p:cNvPr id="22" name="달 21"/>
          <p:cNvSpPr/>
          <p:nvPr/>
        </p:nvSpPr>
        <p:spPr>
          <a:xfrm rot="10800000">
            <a:off x="5040957" y="2736031"/>
            <a:ext cx="576064" cy="566192"/>
          </a:xfrm>
          <a:prstGeom prst="moon">
            <a:avLst>
              <a:gd name="adj" fmla="val 77373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연결선 22"/>
          <p:cNvCxnSpPr/>
          <p:nvPr/>
        </p:nvCxnSpPr>
        <p:spPr>
          <a:xfrm>
            <a:off x="4752925" y="2876510"/>
            <a:ext cx="37465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469973" y="2722621"/>
            <a:ext cx="32460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/>
              <a:t>A</a:t>
            </a:r>
            <a:endParaRPr lang="ko-KR" altLang="en-US" sz="1400"/>
          </a:p>
        </p:txBody>
      </p:sp>
      <p:sp>
        <p:nvSpPr>
          <p:cNvPr id="26" name="TextBox 25"/>
          <p:cNvSpPr txBox="1"/>
          <p:nvPr/>
        </p:nvSpPr>
        <p:spPr>
          <a:xfrm>
            <a:off x="4469973" y="3010653"/>
            <a:ext cx="32460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/>
              <a:t>B</a:t>
            </a:r>
            <a:endParaRPr lang="ko-KR" altLang="en-US" sz="1400"/>
          </a:p>
        </p:txBody>
      </p:sp>
      <p:cxnSp>
        <p:nvCxnSpPr>
          <p:cNvPr id="33" name="직선 연결선 32"/>
          <p:cNvCxnSpPr/>
          <p:nvPr/>
        </p:nvCxnSpPr>
        <p:spPr>
          <a:xfrm>
            <a:off x="4752925" y="3162700"/>
            <a:ext cx="37465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5617021" y="3024063"/>
            <a:ext cx="28803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868480" y="2870174"/>
            <a:ext cx="32460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/>
              <a:t>X</a:t>
            </a:r>
            <a:endParaRPr lang="ko-KR" altLang="en-US" sz="1400"/>
          </a:p>
        </p:txBody>
      </p:sp>
      <p:sp>
        <p:nvSpPr>
          <p:cNvPr id="36" name="순서도: 추출 35"/>
          <p:cNvSpPr/>
          <p:nvPr/>
        </p:nvSpPr>
        <p:spPr>
          <a:xfrm rot="5400000">
            <a:off x="4964848" y="3788699"/>
            <a:ext cx="585937" cy="481872"/>
          </a:xfrm>
          <a:prstGeom prst="flowChartExtra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5515551" y="3976900"/>
            <a:ext cx="105470" cy="10547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직선 연결선 37"/>
          <p:cNvCxnSpPr/>
          <p:nvPr/>
        </p:nvCxnSpPr>
        <p:spPr>
          <a:xfrm>
            <a:off x="4752925" y="4029635"/>
            <a:ext cx="26395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469973" y="3875746"/>
            <a:ext cx="32460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/>
              <a:t>A</a:t>
            </a:r>
            <a:endParaRPr lang="ko-KR" altLang="en-US" sz="1400"/>
          </a:p>
        </p:txBody>
      </p:sp>
      <p:cxnSp>
        <p:nvCxnSpPr>
          <p:cNvPr id="44" name="직선 연결선 43"/>
          <p:cNvCxnSpPr/>
          <p:nvPr/>
        </p:nvCxnSpPr>
        <p:spPr>
          <a:xfrm>
            <a:off x="5617021" y="4033350"/>
            <a:ext cx="28803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868480" y="3879461"/>
            <a:ext cx="32460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/>
              <a:t>X</a:t>
            </a:r>
            <a:endParaRPr lang="ko-KR" altLang="en-US" sz="1400"/>
          </a:p>
        </p:txBody>
      </p:sp>
      <p:sp>
        <p:nvSpPr>
          <p:cNvPr id="46" name="달 45"/>
          <p:cNvSpPr/>
          <p:nvPr/>
        </p:nvSpPr>
        <p:spPr>
          <a:xfrm rot="10800000">
            <a:off x="5127583" y="4680247"/>
            <a:ext cx="489438" cy="566192"/>
          </a:xfrm>
          <a:prstGeom prst="moon">
            <a:avLst>
              <a:gd name="adj" fmla="val 72358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연결선 46"/>
          <p:cNvCxnSpPr/>
          <p:nvPr/>
        </p:nvCxnSpPr>
        <p:spPr>
          <a:xfrm>
            <a:off x="4752925" y="4820726"/>
            <a:ext cx="37465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4469973" y="4666837"/>
            <a:ext cx="32460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/>
              <a:t>A</a:t>
            </a:r>
            <a:endParaRPr lang="ko-KR" altLang="en-US" sz="1400"/>
          </a:p>
        </p:txBody>
      </p:sp>
      <p:sp>
        <p:nvSpPr>
          <p:cNvPr id="49" name="TextBox 48"/>
          <p:cNvSpPr txBox="1"/>
          <p:nvPr/>
        </p:nvSpPr>
        <p:spPr>
          <a:xfrm>
            <a:off x="4469973" y="4954869"/>
            <a:ext cx="32460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/>
              <a:t>B</a:t>
            </a:r>
            <a:endParaRPr lang="ko-KR" altLang="en-US" sz="1400"/>
          </a:p>
        </p:txBody>
      </p:sp>
      <p:cxnSp>
        <p:nvCxnSpPr>
          <p:cNvPr id="50" name="직선 연결선 49"/>
          <p:cNvCxnSpPr/>
          <p:nvPr/>
        </p:nvCxnSpPr>
        <p:spPr>
          <a:xfrm>
            <a:off x="4754869" y="5106916"/>
            <a:ext cx="38601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5617021" y="4968279"/>
            <a:ext cx="28803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5868480" y="4814390"/>
            <a:ext cx="32460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/>
              <a:t>X</a:t>
            </a:r>
            <a:endParaRPr lang="ko-KR" altLang="en-US" sz="1400"/>
          </a:p>
        </p:txBody>
      </p:sp>
      <p:sp>
        <p:nvSpPr>
          <p:cNvPr id="56" name="원호 55"/>
          <p:cNvSpPr/>
          <p:nvPr/>
        </p:nvSpPr>
        <p:spPr>
          <a:xfrm>
            <a:off x="4464893" y="4651127"/>
            <a:ext cx="713920" cy="640639"/>
          </a:xfrm>
          <a:prstGeom prst="arc">
            <a:avLst>
              <a:gd name="adj1" fmla="val 18170500"/>
              <a:gd name="adj2" fmla="val 3519385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929696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달 29"/>
          <p:cNvSpPr/>
          <p:nvPr/>
        </p:nvSpPr>
        <p:spPr>
          <a:xfrm rot="10800000">
            <a:off x="5127583" y="2303983"/>
            <a:ext cx="489438" cy="566192"/>
          </a:xfrm>
          <a:prstGeom prst="moon">
            <a:avLst>
              <a:gd name="adj" fmla="val 72358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직선 연결선 30"/>
          <p:cNvCxnSpPr/>
          <p:nvPr/>
        </p:nvCxnSpPr>
        <p:spPr>
          <a:xfrm>
            <a:off x="3816821" y="2444462"/>
            <a:ext cx="131076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528789" y="2290573"/>
            <a:ext cx="32460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/>
              <a:t>a</a:t>
            </a:r>
            <a:endParaRPr lang="ko-KR" altLang="en-US" sz="1400"/>
          </a:p>
        </p:txBody>
      </p:sp>
      <p:cxnSp>
        <p:nvCxnSpPr>
          <p:cNvPr id="42" name="직선 연결선 41"/>
          <p:cNvCxnSpPr/>
          <p:nvPr/>
        </p:nvCxnSpPr>
        <p:spPr>
          <a:xfrm>
            <a:off x="5617021" y="2592015"/>
            <a:ext cx="28803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883721" y="2438126"/>
            <a:ext cx="97267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smtClean="0"/>
              <a:t>S = a </a:t>
            </a:r>
            <a:r>
              <a:rPr lang="en-US" altLang="ko-KR" sz="1400" smtClean="0">
                <a:latin typeface="Cambria"/>
                <a:ea typeface="Cambria"/>
              </a:rPr>
              <a:t>⨁</a:t>
            </a:r>
            <a:r>
              <a:rPr lang="en-US" altLang="ko-KR" sz="1400" smtClean="0"/>
              <a:t> b</a:t>
            </a:r>
            <a:endParaRPr lang="ko-KR" altLang="en-US" sz="1400"/>
          </a:p>
        </p:txBody>
      </p:sp>
      <p:sp>
        <p:nvSpPr>
          <p:cNvPr id="53" name="원호 52"/>
          <p:cNvSpPr/>
          <p:nvPr/>
        </p:nvSpPr>
        <p:spPr>
          <a:xfrm>
            <a:off x="4464893" y="2274863"/>
            <a:ext cx="713920" cy="640639"/>
          </a:xfrm>
          <a:prstGeom prst="arc">
            <a:avLst>
              <a:gd name="adj1" fmla="val 18170500"/>
              <a:gd name="adj2" fmla="val 3519385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순서도: 지연 53"/>
          <p:cNvSpPr/>
          <p:nvPr/>
        </p:nvSpPr>
        <p:spPr>
          <a:xfrm>
            <a:off x="5040957" y="3312095"/>
            <a:ext cx="576064" cy="576064"/>
          </a:xfrm>
          <a:prstGeom prst="flowChartDelay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7" name="직선 연결선 56"/>
          <p:cNvCxnSpPr/>
          <p:nvPr/>
        </p:nvCxnSpPr>
        <p:spPr>
          <a:xfrm>
            <a:off x="3816821" y="3744143"/>
            <a:ext cx="122413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>
            <a:off x="5617021" y="3600127"/>
            <a:ext cx="28803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3528788" y="3590254"/>
            <a:ext cx="32460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/>
              <a:t>b</a:t>
            </a:r>
            <a:endParaRPr lang="ko-KR" altLang="en-US" sz="1400"/>
          </a:p>
        </p:txBody>
      </p:sp>
      <p:sp>
        <p:nvSpPr>
          <p:cNvPr id="61" name="TextBox 60"/>
          <p:cNvSpPr txBox="1"/>
          <p:nvPr/>
        </p:nvSpPr>
        <p:spPr>
          <a:xfrm>
            <a:off x="5883719" y="3446238"/>
            <a:ext cx="972677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smtClean="0"/>
              <a:t>C = a </a:t>
            </a:r>
            <a:r>
              <a:rPr lang="en-US" altLang="ko-KR" sz="1400" smtClean="0">
                <a:latin typeface="Cambria"/>
                <a:ea typeface="Cambria"/>
              </a:rPr>
              <a:t>⦁</a:t>
            </a:r>
            <a:r>
              <a:rPr lang="en-US" altLang="ko-KR" sz="1400" smtClean="0"/>
              <a:t> b</a:t>
            </a:r>
            <a:endParaRPr lang="ko-KR" altLang="en-US" sz="1400"/>
          </a:p>
        </p:txBody>
      </p:sp>
      <p:cxnSp>
        <p:nvCxnSpPr>
          <p:cNvPr id="6" name="꺾인 연결선 5"/>
          <p:cNvCxnSpPr/>
          <p:nvPr/>
        </p:nvCxnSpPr>
        <p:spPr>
          <a:xfrm rot="16200000" flipH="1">
            <a:off x="4084671" y="2551811"/>
            <a:ext cx="1048477" cy="855540"/>
          </a:xfrm>
          <a:prstGeom prst="bentConnector3">
            <a:avLst>
              <a:gd name="adj1" fmla="val 98277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타원 63"/>
          <p:cNvSpPr/>
          <p:nvPr/>
        </p:nvSpPr>
        <p:spPr>
          <a:xfrm>
            <a:off x="4128404" y="2391727"/>
            <a:ext cx="105470" cy="1054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6" name="꺾인 연결선 65"/>
          <p:cNvCxnSpPr/>
          <p:nvPr/>
        </p:nvCxnSpPr>
        <p:spPr>
          <a:xfrm rot="5400000">
            <a:off x="4308308" y="2952133"/>
            <a:ext cx="1038772" cy="570541"/>
          </a:xfrm>
          <a:prstGeom prst="bentConnector3">
            <a:avLst>
              <a:gd name="adj1" fmla="val 1909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타원 68"/>
          <p:cNvSpPr/>
          <p:nvPr/>
        </p:nvSpPr>
        <p:spPr>
          <a:xfrm>
            <a:off x="4487783" y="3691407"/>
            <a:ext cx="105470" cy="1054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681516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순서도: 지연 3"/>
          <p:cNvSpPr/>
          <p:nvPr/>
        </p:nvSpPr>
        <p:spPr>
          <a:xfrm>
            <a:off x="3672805" y="2329145"/>
            <a:ext cx="576064" cy="576064"/>
          </a:xfrm>
          <a:prstGeom prst="flowChartDelay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3384773" y="2473161"/>
            <a:ext cx="28803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3384773" y="2761193"/>
            <a:ext cx="28803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4248869" y="2617177"/>
            <a:ext cx="28803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101821" y="2319272"/>
            <a:ext cx="32460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/>
              <a:t>A</a:t>
            </a:r>
            <a:endParaRPr lang="ko-KR" altLang="en-US" sz="1400"/>
          </a:p>
        </p:txBody>
      </p:sp>
      <p:sp>
        <p:nvSpPr>
          <p:cNvPr id="10" name="TextBox 9"/>
          <p:cNvSpPr txBox="1"/>
          <p:nvPr/>
        </p:nvSpPr>
        <p:spPr>
          <a:xfrm>
            <a:off x="3101821" y="2607304"/>
            <a:ext cx="32460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/>
              <a:t>B</a:t>
            </a:r>
            <a:endParaRPr lang="ko-KR" altLang="en-US" sz="1400"/>
          </a:p>
        </p:txBody>
      </p:sp>
      <p:sp>
        <p:nvSpPr>
          <p:cNvPr id="11" name="TextBox 10"/>
          <p:cNvSpPr txBox="1"/>
          <p:nvPr/>
        </p:nvSpPr>
        <p:spPr>
          <a:xfrm>
            <a:off x="4500328" y="2463288"/>
            <a:ext cx="32460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/>
              <a:t>X</a:t>
            </a:r>
            <a:endParaRPr lang="ko-KR" altLang="en-US" sz="1400"/>
          </a:p>
        </p:txBody>
      </p:sp>
      <p:sp>
        <p:nvSpPr>
          <p:cNvPr id="30" name="순서도: 지연 29"/>
          <p:cNvSpPr/>
          <p:nvPr/>
        </p:nvSpPr>
        <p:spPr>
          <a:xfrm>
            <a:off x="5899973" y="2329145"/>
            <a:ext cx="576064" cy="576064"/>
          </a:xfrm>
          <a:prstGeom prst="flowChartDelay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직선 연결선 30"/>
          <p:cNvCxnSpPr/>
          <p:nvPr/>
        </p:nvCxnSpPr>
        <p:spPr>
          <a:xfrm>
            <a:off x="5611941" y="2473161"/>
            <a:ext cx="28803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5611941" y="2761193"/>
            <a:ext cx="28803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6476037" y="2617177"/>
            <a:ext cx="28803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328989" y="2319272"/>
            <a:ext cx="32460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/>
              <a:t>B</a:t>
            </a:r>
            <a:endParaRPr lang="ko-KR" altLang="en-US" sz="1400"/>
          </a:p>
        </p:txBody>
      </p:sp>
      <p:sp>
        <p:nvSpPr>
          <p:cNvPr id="42" name="TextBox 41"/>
          <p:cNvSpPr txBox="1"/>
          <p:nvPr/>
        </p:nvSpPr>
        <p:spPr>
          <a:xfrm>
            <a:off x="5328989" y="2607304"/>
            <a:ext cx="32460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/>
              <a:t>A</a:t>
            </a:r>
            <a:endParaRPr lang="ko-KR" altLang="en-US" sz="1400"/>
          </a:p>
        </p:txBody>
      </p:sp>
      <p:sp>
        <p:nvSpPr>
          <p:cNvPr id="43" name="TextBox 42"/>
          <p:cNvSpPr txBox="1"/>
          <p:nvPr/>
        </p:nvSpPr>
        <p:spPr>
          <a:xfrm>
            <a:off x="6727496" y="2463288"/>
            <a:ext cx="32460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/>
              <a:t>X</a:t>
            </a:r>
            <a:endParaRPr lang="ko-KR" altLang="en-US" sz="1400"/>
          </a:p>
        </p:txBody>
      </p:sp>
      <p:sp>
        <p:nvSpPr>
          <p:cNvPr id="53" name="TextBox 52"/>
          <p:cNvSpPr txBox="1"/>
          <p:nvPr/>
        </p:nvSpPr>
        <p:spPr>
          <a:xfrm>
            <a:off x="4727667" y="2232457"/>
            <a:ext cx="695822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400" smtClean="0"/>
              <a:t>=</a:t>
            </a:r>
            <a:endParaRPr lang="ko-KR" altLang="en-US" sz="4400"/>
          </a:p>
        </p:txBody>
      </p:sp>
      <p:sp>
        <p:nvSpPr>
          <p:cNvPr id="54" name="TextBox 53"/>
          <p:cNvSpPr txBox="1"/>
          <p:nvPr/>
        </p:nvSpPr>
        <p:spPr>
          <a:xfrm>
            <a:off x="4329800" y="3039452"/>
            <a:ext cx="1491555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smtClean="0"/>
              <a:t>A </a:t>
            </a:r>
            <a:r>
              <a:rPr lang="en-US" altLang="ko-KR" sz="1200" smtClean="0">
                <a:latin typeface="Cambria"/>
                <a:ea typeface="Cambria"/>
              </a:rPr>
              <a:t>⦁</a:t>
            </a:r>
            <a:r>
              <a:rPr lang="en-US" altLang="ko-KR" sz="1200"/>
              <a:t> </a:t>
            </a:r>
            <a:r>
              <a:rPr lang="en-US" altLang="ko-KR" sz="1200" smtClean="0"/>
              <a:t>B = B </a:t>
            </a:r>
            <a:r>
              <a:rPr lang="en-US" altLang="ko-KR" sz="1200">
                <a:latin typeface="Cambria"/>
                <a:ea typeface="Cambria"/>
              </a:rPr>
              <a:t>⦁</a:t>
            </a:r>
            <a:r>
              <a:rPr lang="en-US" altLang="ko-KR" sz="1200" smtClean="0"/>
              <a:t> A</a:t>
            </a:r>
            <a:endParaRPr lang="ko-KR" altLang="en-US" sz="1200"/>
          </a:p>
        </p:txBody>
      </p:sp>
      <p:sp>
        <p:nvSpPr>
          <p:cNvPr id="55" name="달 54"/>
          <p:cNvSpPr/>
          <p:nvPr/>
        </p:nvSpPr>
        <p:spPr>
          <a:xfrm rot="10800000">
            <a:off x="3672805" y="3672135"/>
            <a:ext cx="576064" cy="566192"/>
          </a:xfrm>
          <a:prstGeom prst="moon">
            <a:avLst>
              <a:gd name="adj" fmla="val 77373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7" name="직선 연결선 56"/>
          <p:cNvCxnSpPr/>
          <p:nvPr/>
        </p:nvCxnSpPr>
        <p:spPr>
          <a:xfrm>
            <a:off x="3384773" y="3812614"/>
            <a:ext cx="37465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3101821" y="3658725"/>
            <a:ext cx="32460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/>
              <a:t>A</a:t>
            </a:r>
            <a:endParaRPr lang="ko-KR" altLang="en-US" sz="1400"/>
          </a:p>
        </p:txBody>
      </p:sp>
      <p:sp>
        <p:nvSpPr>
          <p:cNvPr id="59" name="TextBox 58"/>
          <p:cNvSpPr txBox="1"/>
          <p:nvPr/>
        </p:nvSpPr>
        <p:spPr>
          <a:xfrm>
            <a:off x="3101821" y="3946757"/>
            <a:ext cx="32460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/>
              <a:t>B</a:t>
            </a:r>
            <a:endParaRPr lang="ko-KR" altLang="en-US" sz="1400"/>
          </a:p>
        </p:txBody>
      </p:sp>
      <p:cxnSp>
        <p:nvCxnSpPr>
          <p:cNvPr id="60" name="직선 연결선 59"/>
          <p:cNvCxnSpPr/>
          <p:nvPr/>
        </p:nvCxnSpPr>
        <p:spPr>
          <a:xfrm>
            <a:off x="3384773" y="4098804"/>
            <a:ext cx="37465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4248869" y="3960167"/>
            <a:ext cx="28803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4500328" y="3806278"/>
            <a:ext cx="32460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/>
              <a:t>X</a:t>
            </a:r>
            <a:endParaRPr lang="ko-KR" altLang="en-US" sz="1400"/>
          </a:p>
        </p:txBody>
      </p:sp>
      <p:sp>
        <p:nvSpPr>
          <p:cNvPr id="63" name="달 62"/>
          <p:cNvSpPr/>
          <p:nvPr/>
        </p:nvSpPr>
        <p:spPr>
          <a:xfrm rot="10800000">
            <a:off x="5899973" y="3672135"/>
            <a:ext cx="576064" cy="566192"/>
          </a:xfrm>
          <a:prstGeom prst="moon">
            <a:avLst>
              <a:gd name="adj" fmla="val 77373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4" name="직선 연결선 63"/>
          <p:cNvCxnSpPr/>
          <p:nvPr/>
        </p:nvCxnSpPr>
        <p:spPr>
          <a:xfrm>
            <a:off x="5611941" y="3812614"/>
            <a:ext cx="37465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5328989" y="3658725"/>
            <a:ext cx="32460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/>
              <a:t>B</a:t>
            </a:r>
            <a:endParaRPr lang="ko-KR" altLang="en-US" sz="1400"/>
          </a:p>
        </p:txBody>
      </p:sp>
      <p:sp>
        <p:nvSpPr>
          <p:cNvPr id="66" name="TextBox 65"/>
          <p:cNvSpPr txBox="1"/>
          <p:nvPr/>
        </p:nvSpPr>
        <p:spPr>
          <a:xfrm>
            <a:off x="5328989" y="3946757"/>
            <a:ext cx="32460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/>
              <a:t>A</a:t>
            </a:r>
            <a:endParaRPr lang="ko-KR" altLang="en-US" sz="1400"/>
          </a:p>
        </p:txBody>
      </p:sp>
      <p:cxnSp>
        <p:nvCxnSpPr>
          <p:cNvPr id="67" name="직선 연결선 66"/>
          <p:cNvCxnSpPr/>
          <p:nvPr/>
        </p:nvCxnSpPr>
        <p:spPr>
          <a:xfrm>
            <a:off x="5611941" y="4098804"/>
            <a:ext cx="37465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>
            <a:off x="6476037" y="3960167"/>
            <a:ext cx="28803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6727496" y="3806278"/>
            <a:ext cx="32460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/>
              <a:t>X</a:t>
            </a:r>
            <a:endParaRPr lang="ko-KR" altLang="en-US" sz="1400"/>
          </a:p>
        </p:txBody>
      </p:sp>
      <p:sp>
        <p:nvSpPr>
          <p:cNvPr id="70" name="TextBox 69"/>
          <p:cNvSpPr txBox="1"/>
          <p:nvPr/>
        </p:nvSpPr>
        <p:spPr>
          <a:xfrm>
            <a:off x="4727667" y="3570510"/>
            <a:ext cx="695822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400" smtClean="0"/>
              <a:t>=</a:t>
            </a:r>
            <a:endParaRPr lang="ko-KR" altLang="en-US" sz="4400"/>
          </a:p>
        </p:txBody>
      </p:sp>
      <p:sp>
        <p:nvSpPr>
          <p:cNvPr id="71" name="TextBox 70"/>
          <p:cNvSpPr txBox="1"/>
          <p:nvPr/>
        </p:nvSpPr>
        <p:spPr>
          <a:xfrm>
            <a:off x="4329800" y="4339951"/>
            <a:ext cx="1491555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smtClean="0"/>
              <a:t>A + B = B + A</a:t>
            </a:r>
            <a:endParaRPr lang="ko-KR" altLang="en-US" sz="1200"/>
          </a:p>
        </p:txBody>
      </p:sp>
      <p:cxnSp>
        <p:nvCxnSpPr>
          <p:cNvPr id="3" name="직선 연결선 2"/>
          <p:cNvCxnSpPr/>
          <p:nvPr/>
        </p:nvCxnSpPr>
        <p:spPr>
          <a:xfrm>
            <a:off x="3101821" y="3456111"/>
            <a:ext cx="3955360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157003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순서도: 지연 3"/>
          <p:cNvSpPr/>
          <p:nvPr/>
        </p:nvSpPr>
        <p:spPr>
          <a:xfrm>
            <a:off x="2937485" y="1897096"/>
            <a:ext cx="576064" cy="576064"/>
          </a:xfrm>
          <a:prstGeom prst="flowChartDelay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2649453" y="2041112"/>
            <a:ext cx="28803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2649453" y="2329144"/>
            <a:ext cx="28803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366501" y="1887223"/>
            <a:ext cx="32460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/>
              <a:t>A</a:t>
            </a:r>
            <a:endParaRPr lang="ko-KR" altLang="en-US" sz="1400"/>
          </a:p>
        </p:txBody>
      </p:sp>
      <p:sp>
        <p:nvSpPr>
          <p:cNvPr id="10" name="TextBox 9"/>
          <p:cNvSpPr txBox="1"/>
          <p:nvPr/>
        </p:nvSpPr>
        <p:spPr>
          <a:xfrm>
            <a:off x="2366501" y="2175255"/>
            <a:ext cx="32460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/>
              <a:t>B</a:t>
            </a:r>
            <a:endParaRPr lang="ko-KR" altLang="en-US" sz="1400"/>
          </a:p>
        </p:txBody>
      </p:sp>
      <p:sp>
        <p:nvSpPr>
          <p:cNvPr id="54" name="TextBox 53"/>
          <p:cNvSpPr txBox="1"/>
          <p:nvPr/>
        </p:nvSpPr>
        <p:spPr>
          <a:xfrm>
            <a:off x="2610620" y="2781369"/>
            <a:ext cx="2183786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smtClean="0"/>
              <a:t>(A </a:t>
            </a:r>
            <a:r>
              <a:rPr lang="en-US" altLang="ko-KR" sz="1200">
                <a:latin typeface="Cambria"/>
                <a:ea typeface="Cambria"/>
              </a:rPr>
              <a:t>⦁</a:t>
            </a:r>
            <a:r>
              <a:rPr lang="en-US" altLang="ko-KR" sz="1200" smtClean="0"/>
              <a:t> B) </a:t>
            </a:r>
            <a:r>
              <a:rPr lang="en-US" altLang="ko-KR" sz="1200">
                <a:latin typeface="Cambria"/>
                <a:ea typeface="Cambria"/>
              </a:rPr>
              <a:t>⦁</a:t>
            </a:r>
            <a:r>
              <a:rPr lang="en-US" altLang="ko-KR" sz="1200" smtClean="0"/>
              <a:t> C</a:t>
            </a:r>
            <a:endParaRPr lang="ko-KR" altLang="en-US" sz="1200"/>
          </a:p>
        </p:txBody>
      </p:sp>
      <p:cxnSp>
        <p:nvCxnSpPr>
          <p:cNvPr id="3" name="직선 연결선 2"/>
          <p:cNvCxnSpPr/>
          <p:nvPr/>
        </p:nvCxnSpPr>
        <p:spPr>
          <a:xfrm>
            <a:off x="2448669" y="3198028"/>
            <a:ext cx="5775880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순서도: 지연 34"/>
          <p:cNvSpPr/>
          <p:nvPr/>
        </p:nvSpPr>
        <p:spPr>
          <a:xfrm>
            <a:off x="3909031" y="2041111"/>
            <a:ext cx="576064" cy="576064"/>
          </a:xfrm>
          <a:prstGeom prst="flowChartDelay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2366501" y="2510134"/>
            <a:ext cx="32460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/>
              <a:t>C</a:t>
            </a:r>
            <a:endParaRPr lang="ko-KR" altLang="en-US" sz="1400"/>
          </a:p>
        </p:txBody>
      </p:sp>
      <p:cxnSp>
        <p:nvCxnSpPr>
          <p:cNvPr id="38" name="직선 연결선 37"/>
          <p:cNvCxnSpPr/>
          <p:nvPr/>
        </p:nvCxnSpPr>
        <p:spPr>
          <a:xfrm>
            <a:off x="3513549" y="2185128"/>
            <a:ext cx="39548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꺾인 연결선 11"/>
          <p:cNvCxnSpPr/>
          <p:nvPr/>
        </p:nvCxnSpPr>
        <p:spPr>
          <a:xfrm flipV="1">
            <a:off x="2649453" y="2473160"/>
            <a:ext cx="1259578" cy="190862"/>
          </a:xfrm>
          <a:prstGeom prst="bentConnector3">
            <a:avLst>
              <a:gd name="adj1" fmla="val 82971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4485095" y="2329144"/>
            <a:ext cx="27087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716352" y="2175254"/>
            <a:ext cx="32460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/>
              <a:t>X</a:t>
            </a:r>
            <a:endParaRPr lang="ko-KR" altLang="en-US" sz="1400"/>
          </a:p>
        </p:txBody>
      </p:sp>
      <p:sp>
        <p:nvSpPr>
          <p:cNvPr id="56" name="순서도: 지연 55"/>
          <p:cNvSpPr/>
          <p:nvPr/>
        </p:nvSpPr>
        <p:spPr>
          <a:xfrm>
            <a:off x="6121077" y="2175254"/>
            <a:ext cx="576064" cy="576064"/>
          </a:xfrm>
          <a:prstGeom prst="flowChartDelay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2" name="직선 연결선 71"/>
          <p:cNvCxnSpPr/>
          <p:nvPr/>
        </p:nvCxnSpPr>
        <p:spPr>
          <a:xfrm>
            <a:off x="5833045" y="2319270"/>
            <a:ext cx="28803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>
            <a:off x="5833045" y="2607302"/>
            <a:ext cx="28803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550093" y="2165381"/>
            <a:ext cx="32460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/>
              <a:t>B</a:t>
            </a:r>
            <a:endParaRPr lang="ko-KR" altLang="en-US" sz="1400"/>
          </a:p>
        </p:txBody>
      </p:sp>
      <p:sp>
        <p:nvSpPr>
          <p:cNvPr id="75" name="TextBox 74"/>
          <p:cNvSpPr txBox="1"/>
          <p:nvPr/>
        </p:nvSpPr>
        <p:spPr>
          <a:xfrm>
            <a:off x="5550093" y="2453413"/>
            <a:ext cx="32460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/>
              <a:t>C</a:t>
            </a:r>
            <a:endParaRPr lang="ko-KR" altLang="en-US" sz="1400"/>
          </a:p>
        </p:txBody>
      </p:sp>
      <p:sp>
        <p:nvSpPr>
          <p:cNvPr id="76" name="순서도: 지연 75"/>
          <p:cNvSpPr/>
          <p:nvPr/>
        </p:nvSpPr>
        <p:spPr>
          <a:xfrm>
            <a:off x="7092623" y="2041111"/>
            <a:ext cx="576064" cy="576064"/>
          </a:xfrm>
          <a:prstGeom prst="flowChartDelay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/>
          <p:cNvSpPr txBox="1"/>
          <p:nvPr/>
        </p:nvSpPr>
        <p:spPr>
          <a:xfrm>
            <a:off x="5550093" y="1887222"/>
            <a:ext cx="32460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/>
              <a:t>A</a:t>
            </a:r>
            <a:endParaRPr lang="ko-KR" altLang="en-US" sz="1400"/>
          </a:p>
        </p:txBody>
      </p:sp>
      <p:cxnSp>
        <p:nvCxnSpPr>
          <p:cNvPr id="78" name="직선 연결선 77"/>
          <p:cNvCxnSpPr/>
          <p:nvPr/>
        </p:nvCxnSpPr>
        <p:spPr>
          <a:xfrm>
            <a:off x="6697141" y="2463286"/>
            <a:ext cx="39548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/>
          <p:cNvCxnSpPr/>
          <p:nvPr/>
        </p:nvCxnSpPr>
        <p:spPr>
          <a:xfrm>
            <a:off x="7668687" y="2329144"/>
            <a:ext cx="27087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7899944" y="2175254"/>
            <a:ext cx="32460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/>
              <a:t>X</a:t>
            </a:r>
            <a:endParaRPr lang="ko-KR" altLang="en-US" sz="1400"/>
          </a:p>
        </p:txBody>
      </p:sp>
      <p:cxnSp>
        <p:nvCxnSpPr>
          <p:cNvPr id="82" name="꺾인 연결선 81"/>
          <p:cNvCxnSpPr/>
          <p:nvPr/>
        </p:nvCxnSpPr>
        <p:spPr>
          <a:xfrm>
            <a:off x="5833045" y="2041110"/>
            <a:ext cx="1259578" cy="153890"/>
          </a:xfrm>
          <a:prstGeom prst="bentConnector3">
            <a:avLst>
              <a:gd name="adj1" fmla="val 82063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4942596" y="1934548"/>
            <a:ext cx="695822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400" smtClean="0"/>
              <a:t>=</a:t>
            </a:r>
            <a:endParaRPr lang="ko-KR" altLang="en-US" sz="4400"/>
          </a:p>
        </p:txBody>
      </p:sp>
      <p:sp>
        <p:nvSpPr>
          <p:cNvPr id="84" name="TextBox 83"/>
          <p:cNvSpPr txBox="1"/>
          <p:nvPr/>
        </p:nvSpPr>
        <p:spPr>
          <a:xfrm>
            <a:off x="5799270" y="2781369"/>
            <a:ext cx="2183786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smtClean="0"/>
              <a:t>A </a:t>
            </a:r>
            <a:r>
              <a:rPr lang="en-US" altLang="ko-KR" sz="1200" smtClean="0">
                <a:latin typeface="Cambria"/>
                <a:ea typeface="Cambria"/>
              </a:rPr>
              <a:t>⦁</a:t>
            </a:r>
            <a:r>
              <a:rPr lang="en-US" altLang="ko-KR" sz="1200" smtClean="0"/>
              <a:t> (B </a:t>
            </a:r>
            <a:r>
              <a:rPr lang="en-US" altLang="ko-KR" sz="1200">
                <a:latin typeface="Cambria"/>
                <a:ea typeface="Cambria"/>
              </a:rPr>
              <a:t>⦁</a:t>
            </a:r>
            <a:r>
              <a:rPr lang="en-US" altLang="ko-KR" sz="1200" smtClean="0"/>
              <a:t> C)</a:t>
            </a:r>
            <a:endParaRPr lang="ko-KR" altLang="en-US" sz="1200"/>
          </a:p>
        </p:txBody>
      </p:sp>
      <p:cxnSp>
        <p:nvCxnSpPr>
          <p:cNvPr id="86" name="직선 연결선 85"/>
          <p:cNvCxnSpPr/>
          <p:nvPr/>
        </p:nvCxnSpPr>
        <p:spPr>
          <a:xfrm>
            <a:off x="2649453" y="3537993"/>
            <a:ext cx="37528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/>
          <p:cNvCxnSpPr/>
          <p:nvPr/>
        </p:nvCxnSpPr>
        <p:spPr>
          <a:xfrm>
            <a:off x="2649453" y="3826025"/>
            <a:ext cx="37528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2366501" y="3384104"/>
            <a:ext cx="32460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/>
              <a:t>A</a:t>
            </a:r>
            <a:endParaRPr lang="ko-KR" altLang="en-US" sz="1400"/>
          </a:p>
        </p:txBody>
      </p:sp>
      <p:sp>
        <p:nvSpPr>
          <p:cNvPr id="89" name="TextBox 88"/>
          <p:cNvSpPr txBox="1"/>
          <p:nvPr/>
        </p:nvSpPr>
        <p:spPr>
          <a:xfrm>
            <a:off x="2366501" y="3672136"/>
            <a:ext cx="32460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/>
              <a:t>B</a:t>
            </a:r>
            <a:endParaRPr lang="ko-KR" altLang="en-US" sz="1400"/>
          </a:p>
        </p:txBody>
      </p:sp>
      <p:sp>
        <p:nvSpPr>
          <p:cNvPr id="90" name="TextBox 89"/>
          <p:cNvSpPr txBox="1"/>
          <p:nvPr/>
        </p:nvSpPr>
        <p:spPr>
          <a:xfrm>
            <a:off x="2610620" y="4278250"/>
            <a:ext cx="2183786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smtClean="0"/>
              <a:t>(A + B) + C</a:t>
            </a:r>
            <a:endParaRPr lang="ko-KR" altLang="en-US" sz="1200"/>
          </a:p>
        </p:txBody>
      </p:sp>
      <p:sp>
        <p:nvSpPr>
          <p:cNvPr id="92" name="TextBox 91"/>
          <p:cNvSpPr txBox="1"/>
          <p:nvPr/>
        </p:nvSpPr>
        <p:spPr>
          <a:xfrm>
            <a:off x="2366501" y="4007015"/>
            <a:ext cx="32460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/>
              <a:t>C</a:t>
            </a:r>
            <a:endParaRPr lang="ko-KR" altLang="en-US" sz="1400"/>
          </a:p>
        </p:txBody>
      </p:sp>
      <p:cxnSp>
        <p:nvCxnSpPr>
          <p:cNvPr id="93" name="직선 연결선 92"/>
          <p:cNvCxnSpPr/>
          <p:nvPr/>
        </p:nvCxnSpPr>
        <p:spPr>
          <a:xfrm>
            <a:off x="3513566" y="3682009"/>
            <a:ext cx="50402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꺾인 연결선 93"/>
          <p:cNvCxnSpPr/>
          <p:nvPr/>
        </p:nvCxnSpPr>
        <p:spPr>
          <a:xfrm flipV="1">
            <a:off x="2649453" y="3970039"/>
            <a:ext cx="1368136" cy="190864"/>
          </a:xfrm>
          <a:prstGeom prst="bentConnector3">
            <a:avLst>
              <a:gd name="adj1" fmla="val 77848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/>
          <p:nvPr/>
        </p:nvCxnSpPr>
        <p:spPr>
          <a:xfrm>
            <a:off x="4485095" y="3826025"/>
            <a:ext cx="27087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4716352" y="3672135"/>
            <a:ext cx="32460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/>
              <a:t>X</a:t>
            </a:r>
            <a:endParaRPr lang="ko-KR" altLang="en-US" sz="1400"/>
          </a:p>
        </p:txBody>
      </p:sp>
      <p:cxnSp>
        <p:nvCxnSpPr>
          <p:cNvPr id="98" name="직선 연결선 97"/>
          <p:cNvCxnSpPr/>
          <p:nvPr/>
        </p:nvCxnSpPr>
        <p:spPr>
          <a:xfrm>
            <a:off x="5833045" y="3816151"/>
            <a:ext cx="35495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/>
          <p:cNvCxnSpPr/>
          <p:nvPr/>
        </p:nvCxnSpPr>
        <p:spPr>
          <a:xfrm>
            <a:off x="5833045" y="4104183"/>
            <a:ext cx="35495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5550093" y="3662262"/>
            <a:ext cx="32460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/>
              <a:t>B</a:t>
            </a:r>
            <a:endParaRPr lang="ko-KR" altLang="en-US" sz="1400"/>
          </a:p>
        </p:txBody>
      </p:sp>
      <p:sp>
        <p:nvSpPr>
          <p:cNvPr id="101" name="TextBox 100"/>
          <p:cNvSpPr txBox="1"/>
          <p:nvPr/>
        </p:nvSpPr>
        <p:spPr>
          <a:xfrm>
            <a:off x="5550093" y="3950294"/>
            <a:ext cx="32460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/>
              <a:t>C</a:t>
            </a:r>
            <a:endParaRPr lang="ko-KR" altLang="en-US" sz="1400"/>
          </a:p>
        </p:txBody>
      </p:sp>
      <p:sp>
        <p:nvSpPr>
          <p:cNvPr id="103" name="TextBox 102"/>
          <p:cNvSpPr txBox="1"/>
          <p:nvPr/>
        </p:nvSpPr>
        <p:spPr>
          <a:xfrm>
            <a:off x="5550093" y="3384103"/>
            <a:ext cx="32460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/>
              <a:t>A</a:t>
            </a:r>
            <a:endParaRPr lang="ko-KR" altLang="en-US" sz="1400"/>
          </a:p>
        </p:txBody>
      </p:sp>
      <p:cxnSp>
        <p:nvCxnSpPr>
          <p:cNvPr id="104" name="직선 연결선 103"/>
          <p:cNvCxnSpPr/>
          <p:nvPr/>
        </p:nvCxnSpPr>
        <p:spPr>
          <a:xfrm>
            <a:off x="6694487" y="3960167"/>
            <a:ext cx="49412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/>
          <p:cNvCxnSpPr/>
          <p:nvPr/>
        </p:nvCxnSpPr>
        <p:spPr>
          <a:xfrm>
            <a:off x="7668687" y="3826025"/>
            <a:ext cx="27087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7899944" y="3672135"/>
            <a:ext cx="32460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/>
              <a:t>X</a:t>
            </a:r>
            <a:endParaRPr lang="ko-KR" altLang="en-US" sz="1400"/>
          </a:p>
        </p:txBody>
      </p:sp>
      <p:cxnSp>
        <p:nvCxnSpPr>
          <p:cNvPr id="107" name="꺾인 연결선 106"/>
          <p:cNvCxnSpPr/>
          <p:nvPr/>
        </p:nvCxnSpPr>
        <p:spPr>
          <a:xfrm>
            <a:off x="5833045" y="3537991"/>
            <a:ext cx="1355566" cy="153889"/>
          </a:xfrm>
          <a:prstGeom prst="bentConnector3">
            <a:avLst>
              <a:gd name="adj1" fmla="val 76982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4942596" y="3431429"/>
            <a:ext cx="695822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400" smtClean="0"/>
              <a:t>=</a:t>
            </a:r>
            <a:endParaRPr lang="ko-KR" altLang="en-US" sz="4400"/>
          </a:p>
        </p:txBody>
      </p:sp>
      <p:sp>
        <p:nvSpPr>
          <p:cNvPr id="109" name="TextBox 108"/>
          <p:cNvSpPr txBox="1"/>
          <p:nvPr/>
        </p:nvSpPr>
        <p:spPr>
          <a:xfrm>
            <a:off x="5799270" y="4278250"/>
            <a:ext cx="2183786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smtClean="0"/>
              <a:t>A + (B + C)</a:t>
            </a:r>
            <a:endParaRPr lang="ko-KR" altLang="en-US" sz="1200"/>
          </a:p>
        </p:txBody>
      </p:sp>
      <p:sp>
        <p:nvSpPr>
          <p:cNvPr id="110" name="달 109"/>
          <p:cNvSpPr/>
          <p:nvPr/>
        </p:nvSpPr>
        <p:spPr>
          <a:xfrm rot="10800000">
            <a:off x="7076032" y="3543360"/>
            <a:ext cx="576064" cy="566192"/>
          </a:xfrm>
          <a:prstGeom prst="moon">
            <a:avLst>
              <a:gd name="adj" fmla="val 77373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달 110"/>
          <p:cNvSpPr/>
          <p:nvPr/>
        </p:nvSpPr>
        <p:spPr>
          <a:xfrm rot="10800000">
            <a:off x="6102027" y="3677071"/>
            <a:ext cx="576064" cy="566192"/>
          </a:xfrm>
          <a:prstGeom prst="moon">
            <a:avLst>
              <a:gd name="adj" fmla="val 77373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달 111"/>
          <p:cNvSpPr/>
          <p:nvPr/>
        </p:nvSpPr>
        <p:spPr>
          <a:xfrm rot="10800000">
            <a:off x="2937485" y="3398913"/>
            <a:ext cx="576064" cy="566192"/>
          </a:xfrm>
          <a:prstGeom prst="moon">
            <a:avLst>
              <a:gd name="adj" fmla="val 77373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달 112"/>
          <p:cNvSpPr/>
          <p:nvPr/>
        </p:nvSpPr>
        <p:spPr>
          <a:xfrm rot="10800000">
            <a:off x="3909031" y="3543360"/>
            <a:ext cx="576064" cy="566192"/>
          </a:xfrm>
          <a:prstGeom prst="moon">
            <a:avLst>
              <a:gd name="adj" fmla="val 77373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015862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순서도: 지연 75"/>
          <p:cNvSpPr/>
          <p:nvPr/>
        </p:nvSpPr>
        <p:spPr>
          <a:xfrm>
            <a:off x="3937516" y="2033491"/>
            <a:ext cx="576064" cy="576064"/>
          </a:xfrm>
          <a:prstGeom prst="flowChartDelay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/>
          <p:cNvSpPr txBox="1"/>
          <p:nvPr/>
        </p:nvSpPr>
        <p:spPr>
          <a:xfrm>
            <a:off x="2394986" y="1879602"/>
            <a:ext cx="32460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/>
              <a:t>A</a:t>
            </a:r>
            <a:endParaRPr lang="ko-KR" altLang="en-US" sz="1400"/>
          </a:p>
        </p:txBody>
      </p:sp>
      <p:cxnSp>
        <p:nvCxnSpPr>
          <p:cNvPr id="80" name="직선 연결선 79"/>
          <p:cNvCxnSpPr/>
          <p:nvPr/>
        </p:nvCxnSpPr>
        <p:spPr>
          <a:xfrm>
            <a:off x="4513580" y="2321524"/>
            <a:ext cx="27087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4744837" y="2167634"/>
            <a:ext cx="32460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/>
              <a:t>X</a:t>
            </a:r>
            <a:endParaRPr lang="ko-KR" altLang="en-US" sz="1400"/>
          </a:p>
        </p:txBody>
      </p:sp>
      <p:cxnSp>
        <p:nvCxnSpPr>
          <p:cNvPr id="82" name="꺾인 연결선 81"/>
          <p:cNvCxnSpPr/>
          <p:nvPr/>
        </p:nvCxnSpPr>
        <p:spPr>
          <a:xfrm>
            <a:off x="2677938" y="2033490"/>
            <a:ext cx="1259578" cy="153890"/>
          </a:xfrm>
          <a:prstGeom prst="bentConnector3">
            <a:avLst>
              <a:gd name="adj1" fmla="val 82063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4942596" y="1934548"/>
            <a:ext cx="695822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400" smtClean="0"/>
              <a:t>=</a:t>
            </a:r>
            <a:endParaRPr lang="ko-KR" altLang="en-US" sz="4400"/>
          </a:p>
        </p:txBody>
      </p:sp>
      <p:sp>
        <p:nvSpPr>
          <p:cNvPr id="84" name="TextBox 83"/>
          <p:cNvSpPr txBox="1"/>
          <p:nvPr/>
        </p:nvSpPr>
        <p:spPr>
          <a:xfrm>
            <a:off x="2644163" y="3026116"/>
            <a:ext cx="2183786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smtClean="0"/>
              <a:t>A </a:t>
            </a:r>
            <a:r>
              <a:rPr lang="en-US" altLang="ko-KR" sz="1200" smtClean="0">
                <a:latin typeface="Cambria"/>
                <a:ea typeface="Cambria"/>
              </a:rPr>
              <a:t>⦁</a:t>
            </a:r>
            <a:r>
              <a:rPr lang="en-US" altLang="ko-KR" sz="1200" smtClean="0"/>
              <a:t> (B + C)</a:t>
            </a:r>
            <a:endParaRPr lang="ko-KR" altLang="en-US" sz="1200"/>
          </a:p>
        </p:txBody>
      </p:sp>
      <p:cxnSp>
        <p:nvCxnSpPr>
          <p:cNvPr id="53" name="직선 연결선 52"/>
          <p:cNvCxnSpPr>
            <a:stCxn id="64" idx="3"/>
          </p:cNvCxnSpPr>
          <p:nvPr/>
        </p:nvCxnSpPr>
        <p:spPr>
          <a:xfrm>
            <a:off x="5827964" y="1780660"/>
            <a:ext cx="36512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>
            <a:off x="2677938" y="2606176"/>
            <a:ext cx="35495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2394986" y="2164255"/>
            <a:ext cx="32460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/>
              <a:t>B</a:t>
            </a:r>
            <a:endParaRPr lang="ko-KR" altLang="en-US" sz="1400"/>
          </a:p>
        </p:txBody>
      </p:sp>
      <p:sp>
        <p:nvSpPr>
          <p:cNvPr id="58" name="TextBox 57"/>
          <p:cNvSpPr txBox="1"/>
          <p:nvPr/>
        </p:nvSpPr>
        <p:spPr>
          <a:xfrm>
            <a:off x="2394986" y="2452287"/>
            <a:ext cx="32460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/>
              <a:t>C</a:t>
            </a:r>
            <a:endParaRPr lang="ko-KR" altLang="en-US" sz="1400"/>
          </a:p>
        </p:txBody>
      </p:sp>
      <p:cxnSp>
        <p:nvCxnSpPr>
          <p:cNvPr id="59" name="직선 연결선 58"/>
          <p:cNvCxnSpPr/>
          <p:nvPr/>
        </p:nvCxnSpPr>
        <p:spPr>
          <a:xfrm>
            <a:off x="3539380" y="2462160"/>
            <a:ext cx="38154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달 59"/>
          <p:cNvSpPr/>
          <p:nvPr/>
        </p:nvSpPr>
        <p:spPr>
          <a:xfrm rot="10800000">
            <a:off x="2946920" y="2179064"/>
            <a:ext cx="576064" cy="566192"/>
          </a:xfrm>
          <a:prstGeom prst="moon">
            <a:avLst>
              <a:gd name="adj" fmla="val 77373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순서도: 지연 61"/>
          <p:cNvSpPr/>
          <p:nvPr/>
        </p:nvSpPr>
        <p:spPr>
          <a:xfrm>
            <a:off x="6193085" y="1631872"/>
            <a:ext cx="576064" cy="576064"/>
          </a:xfrm>
          <a:prstGeom prst="flowChartDelay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순서도: 지연 62"/>
          <p:cNvSpPr/>
          <p:nvPr/>
        </p:nvSpPr>
        <p:spPr>
          <a:xfrm>
            <a:off x="6193085" y="2415957"/>
            <a:ext cx="576064" cy="576064"/>
          </a:xfrm>
          <a:prstGeom prst="flowChartDelay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/>
          <p:nvPr/>
        </p:nvSpPr>
        <p:spPr>
          <a:xfrm>
            <a:off x="5503359" y="1626771"/>
            <a:ext cx="32460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/>
              <a:t>A</a:t>
            </a:r>
            <a:endParaRPr lang="ko-KR" altLang="en-US" sz="1400"/>
          </a:p>
        </p:txBody>
      </p:sp>
      <p:sp>
        <p:nvSpPr>
          <p:cNvPr id="65" name="TextBox 64"/>
          <p:cNvSpPr txBox="1"/>
          <p:nvPr/>
        </p:nvSpPr>
        <p:spPr>
          <a:xfrm>
            <a:off x="5503359" y="1911424"/>
            <a:ext cx="32460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/>
              <a:t>B</a:t>
            </a:r>
            <a:endParaRPr lang="ko-KR" altLang="en-US" sz="1400"/>
          </a:p>
        </p:txBody>
      </p:sp>
      <p:sp>
        <p:nvSpPr>
          <p:cNvPr id="66" name="TextBox 65"/>
          <p:cNvSpPr txBox="1"/>
          <p:nvPr/>
        </p:nvSpPr>
        <p:spPr>
          <a:xfrm>
            <a:off x="5503359" y="2654150"/>
            <a:ext cx="32460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/>
              <a:t>C</a:t>
            </a:r>
            <a:endParaRPr lang="ko-KR" altLang="en-US" sz="1400"/>
          </a:p>
        </p:txBody>
      </p:sp>
      <p:cxnSp>
        <p:nvCxnSpPr>
          <p:cNvPr id="67" name="꺾인 연결선 66"/>
          <p:cNvCxnSpPr/>
          <p:nvPr/>
        </p:nvCxnSpPr>
        <p:spPr>
          <a:xfrm>
            <a:off x="5810490" y="1780659"/>
            <a:ext cx="360845" cy="801266"/>
          </a:xfrm>
          <a:prstGeom prst="bentConnector3">
            <a:avLst>
              <a:gd name="adj1" fmla="val 53168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타원 78"/>
          <p:cNvSpPr/>
          <p:nvPr/>
        </p:nvSpPr>
        <p:spPr>
          <a:xfrm>
            <a:off x="5953979" y="1727924"/>
            <a:ext cx="105470" cy="1054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5" name="직선 연결선 84"/>
          <p:cNvCxnSpPr/>
          <p:nvPr/>
        </p:nvCxnSpPr>
        <p:spPr>
          <a:xfrm>
            <a:off x="5827964" y="2061502"/>
            <a:ext cx="36512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/>
          <p:cNvCxnSpPr/>
          <p:nvPr/>
        </p:nvCxnSpPr>
        <p:spPr>
          <a:xfrm>
            <a:off x="5827964" y="2808039"/>
            <a:ext cx="36512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꺾인 연결선 96"/>
          <p:cNvCxnSpPr/>
          <p:nvPr/>
        </p:nvCxnSpPr>
        <p:spPr>
          <a:xfrm>
            <a:off x="6771538" y="1935310"/>
            <a:ext cx="534185" cy="272626"/>
          </a:xfrm>
          <a:prstGeom prst="bentConnector3">
            <a:avLst>
              <a:gd name="adj1" fmla="val 54603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달 101"/>
          <p:cNvSpPr/>
          <p:nvPr/>
        </p:nvSpPr>
        <p:spPr>
          <a:xfrm rot="10800000">
            <a:off x="7201197" y="2033491"/>
            <a:ext cx="576064" cy="566192"/>
          </a:xfrm>
          <a:prstGeom prst="moon">
            <a:avLst>
              <a:gd name="adj" fmla="val 77373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4" name="직선 연결선 113"/>
          <p:cNvCxnSpPr/>
          <p:nvPr/>
        </p:nvCxnSpPr>
        <p:spPr>
          <a:xfrm>
            <a:off x="2677938" y="2312846"/>
            <a:ext cx="36512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꺾인 연결선 114"/>
          <p:cNvCxnSpPr/>
          <p:nvPr/>
        </p:nvCxnSpPr>
        <p:spPr>
          <a:xfrm flipV="1">
            <a:off x="6771538" y="2431363"/>
            <a:ext cx="534185" cy="272626"/>
          </a:xfrm>
          <a:prstGeom prst="bentConnector3">
            <a:avLst>
              <a:gd name="adj1" fmla="val 54603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5864351" y="3026047"/>
            <a:ext cx="2183786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smtClean="0"/>
              <a:t>(A </a:t>
            </a:r>
            <a:r>
              <a:rPr lang="en-US" altLang="ko-KR" sz="1200">
                <a:latin typeface="Cambria"/>
                <a:ea typeface="Cambria"/>
              </a:rPr>
              <a:t>⦁</a:t>
            </a:r>
            <a:r>
              <a:rPr lang="en-US" altLang="ko-KR" sz="1200" smtClean="0"/>
              <a:t> B) + (A </a:t>
            </a:r>
            <a:r>
              <a:rPr lang="en-US" altLang="ko-KR" sz="1200">
                <a:latin typeface="Cambria"/>
                <a:ea typeface="Cambria"/>
              </a:rPr>
              <a:t>⦁</a:t>
            </a:r>
            <a:r>
              <a:rPr lang="en-US" altLang="ko-KR" sz="1200" smtClean="0"/>
              <a:t> C)</a:t>
            </a:r>
            <a:endParaRPr lang="ko-KR" altLang="en-US" sz="1200"/>
          </a:p>
        </p:txBody>
      </p:sp>
      <p:cxnSp>
        <p:nvCxnSpPr>
          <p:cNvPr id="117" name="직선 연결선 116"/>
          <p:cNvCxnSpPr/>
          <p:nvPr/>
        </p:nvCxnSpPr>
        <p:spPr>
          <a:xfrm>
            <a:off x="7777261" y="2321524"/>
            <a:ext cx="27087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8008518" y="2167634"/>
            <a:ext cx="32460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/>
              <a:t>X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126924498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순서도: 지연 3"/>
          <p:cNvSpPr/>
          <p:nvPr/>
        </p:nvSpPr>
        <p:spPr>
          <a:xfrm>
            <a:off x="3744813" y="2329145"/>
            <a:ext cx="576064" cy="576064"/>
          </a:xfrm>
          <a:prstGeom prst="flowChartDelay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3456781" y="2473161"/>
            <a:ext cx="28803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3456781" y="2761193"/>
            <a:ext cx="28803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4320877" y="2617177"/>
            <a:ext cx="28803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173829" y="2319272"/>
            <a:ext cx="32460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/>
              <a:t>A</a:t>
            </a:r>
            <a:endParaRPr lang="ko-KR" altLang="en-US" sz="1400"/>
          </a:p>
        </p:txBody>
      </p:sp>
      <p:sp>
        <p:nvSpPr>
          <p:cNvPr id="10" name="TextBox 9"/>
          <p:cNvSpPr txBox="1"/>
          <p:nvPr/>
        </p:nvSpPr>
        <p:spPr>
          <a:xfrm>
            <a:off x="3173829" y="2607304"/>
            <a:ext cx="32460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/>
              <a:t>B</a:t>
            </a:r>
            <a:endParaRPr lang="ko-KR" altLang="en-US" sz="1400"/>
          </a:p>
        </p:txBody>
      </p:sp>
      <p:sp>
        <p:nvSpPr>
          <p:cNvPr id="11" name="TextBox 10"/>
          <p:cNvSpPr txBox="1"/>
          <p:nvPr/>
        </p:nvSpPr>
        <p:spPr>
          <a:xfrm>
            <a:off x="4572336" y="2463288"/>
            <a:ext cx="32460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/>
              <a:t>X</a:t>
            </a:r>
            <a:endParaRPr lang="ko-KR" altLang="en-US" sz="1400"/>
          </a:p>
        </p:txBody>
      </p:sp>
      <p:sp>
        <p:nvSpPr>
          <p:cNvPr id="53" name="TextBox 52"/>
          <p:cNvSpPr txBox="1"/>
          <p:nvPr/>
        </p:nvSpPr>
        <p:spPr>
          <a:xfrm>
            <a:off x="4727667" y="2232457"/>
            <a:ext cx="695822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400" smtClean="0"/>
              <a:t>=</a:t>
            </a:r>
            <a:endParaRPr lang="ko-KR" altLang="en-US" sz="4400"/>
          </a:p>
        </p:txBody>
      </p:sp>
      <p:sp>
        <p:nvSpPr>
          <p:cNvPr id="54" name="TextBox 53"/>
          <p:cNvSpPr txBox="1"/>
          <p:nvPr/>
        </p:nvSpPr>
        <p:spPr>
          <a:xfrm>
            <a:off x="4329800" y="3039452"/>
            <a:ext cx="1491555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smtClean="0"/>
              <a:t>A </a:t>
            </a:r>
            <a:r>
              <a:rPr lang="en-US" altLang="ko-KR" sz="1200" smtClean="0">
                <a:latin typeface="Cambria"/>
                <a:ea typeface="Cambria"/>
              </a:rPr>
              <a:t>⦁</a:t>
            </a:r>
            <a:r>
              <a:rPr lang="en-US" altLang="ko-KR" sz="1200"/>
              <a:t> </a:t>
            </a:r>
            <a:r>
              <a:rPr lang="en-US" altLang="ko-KR" sz="1200" smtClean="0"/>
              <a:t>B = A + B</a:t>
            </a:r>
            <a:endParaRPr lang="ko-KR" altLang="en-US" sz="1200"/>
          </a:p>
        </p:txBody>
      </p:sp>
      <p:sp>
        <p:nvSpPr>
          <p:cNvPr id="55" name="달 54"/>
          <p:cNvSpPr/>
          <p:nvPr/>
        </p:nvSpPr>
        <p:spPr>
          <a:xfrm rot="10800000">
            <a:off x="3672805" y="3672135"/>
            <a:ext cx="576064" cy="566192"/>
          </a:xfrm>
          <a:prstGeom prst="moon">
            <a:avLst>
              <a:gd name="adj" fmla="val 77373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7" name="직선 연결선 56"/>
          <p:cNvCxnSpPr/>
          <p:nvPr/>
        </p:nvCxnSpPr>
        <p:spPr>
          <a:xfrm>
            <a:off x="3384773" y="3812614"/>
            <a:ext cx="37465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3101821" y="3658725"/>
            <a:ext cx="32460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/>
              <a:t>A</a:t>
            </a:r>
            <a:endParaRPr lang="ko-KR" altLang="en-US" sz="1400"/>
          </a:p>
        </p:txBody>
      </p:sp>
      <p:sp>
        <p:nvSpPr>
          <p:cNvPr id="59" name="TextBox 58"/>
          <p:cNvSpPr txBox="1"/>
          <p:nvPr/>
        </p:nvSpPr>
        <p:spPr>
          <a:xfrm>
            <a:off x="3101821" y="3946757"/>
            <a:ext cx="32460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/>
              <a:t>B</a:t>
            </a:r>
            <a:endParaRPr lang="ko-KR" altLang="en-US" sz="1400"/>
          </a:p>
        </p:txBody>
      </p:sp>
      <p:cxnSp>
        <p:nvCxnSpPr>
          <p:cNvPr id="60" name="직선 연결선 59"/>
          <p:cNvCxnSpPr/>
          <p:nvPr/>
        </p:nvCxnSpPr>
        <p:spPr>
          <a:xfrm>
            <a:off x="3384773" y="4098804"/>
            <a:ext cx="37465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4248869" y="3960167"/>
            <a:ext cx="28803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4500328" y="3806278"/>
            <a:ext cx="32460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/>
              <a:t>X</a:t>
            </a:r>
            <a:endParaRPr lang="ko-KR" altLang="en-US" sz="1400"/>
          </a:p>
        </p:txBody>
      </p:sp>
      <p:sp>
        <p:nvSpPr>
          <p:cNvPr id="70" name="TextBox 69"/>
          <p:cNvSpPr txBox="1"/>
          <p:nvPr/>
        </p:nvSpPr>
        <p:spPr>
          <a:xfrm>
            <a:off x="4727667" y="3570510"/>
            <a:ext cx="695822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400" smtClean="0"/>
              <a:t>=</a:t>
            </a:r>
            <a:endParaRPr lang="ko-KR" altLang="en-US" sz="4400"/>
          </a:p>
        </p:txBody>
      </p:sp>
      <p:sp>
        <p:nvSpPr>
          <p:cNvPr id="71" name="TextBox 70"/>
          <p:cNvSpPr txBox="1"/>
          <p:nvPr/>
        </p:nvSpPr>
        <p:spPr>
          <a:xfrm>
            <a:off x="4329800" y="4339951"/>
            <a:ext cx="1491555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smtClean="0"/>
              <a:t>A + B = A </a:t>
            </a:r>
            <a:r>
              <a:rPr lang="en-US" altLang="ko-KR" sz="1200">
                <a:latin typeface="Cambria"/>
                <a:ea typeface="Cambria"/>
              </a:rPr>
              <a:t>⦁</a:t>
            </a:r>
            <a:r>
              <a:rPr lang="en-US" altLang="ko-KR" sz="1200" smtClean="0"/>
              <a:t> B</a:t>
            </a:r>
            <a:endParaRPr lang="ko-KR" altLang="en-US" sz="1200"/>
          </a:p>
        </p:txBody>
      </p:sp>
      <p:cxnSp>
        <p:nvCxnSpPr>
          <p:cNvPr id="3" name="직선 연결선 2"/>
          <p:cNvCxnSpPr/>
          <p:nvPr/>
        </p:nvCxnSpPr>
        <p:spPr>
          <a:xfrm>
            <a:off x="3101821" y="3456111"/>
            <a:ext cx="3955360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타원 34"/>
          <p:cNvSpPr/>
          <p:nvPr/>
        </p:nvSpPr>
        <p:spPr>
          <a:xfrm>
            <a:off x="4320877" y="2567139"/>
            <a:ext cx="100075" cy="10007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달 35"/>
          <p:cNvSpPr/>
          <p:nvPr/>
        </p:nvSpPr>
        <p:spPr>
          <a:xfrm rot="10800000">
            <a:off x="5833045" y="2335295"/>
            <a:ext cx="576064" cy="566192"/>
          </a:xfrm>
          <a:prstGeom prst="moon">
            <a:avLst>
              <a:gd name="adj" fmla="val 77373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직선 연결선 36"/>
          <p:cNvCxnSpPr/>
          <p:nvPr/>
        </p:nvCxnSpPr>
        <p:spPr>
          <a:xfrm>
            <a:off x="5545013" y="2475774"/>
            <a:ext cx="37465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262061" y="2321885"/>
            <a:ext cx="32460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/>
              <a:t>A</a:t>
            </a:r>
            <a:endParaRPr lang="ko-KR" altLang="en-US" sz="1400"/>
          </a:p>
        </p:txBody>
      </p:sp>
      <p:sp>
        <p:nvSpPr>
          <p:cNvPr id="40" name="TextBox 39"/>
          <p:cNvSpPr txBox="1"/>
          <p:nvPr/>
        </p:nvSpPr>
        <p:spPr>
          <a:xfrm>
            <a:off x="5262061" y="2609917"/>
            <a:ext cx="32460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/>
              <a:t>B</a:t>
            </a:r>
            <a:endParaRPr lang="ko-KR" altLang="en-US" sz="1400"/>
          </a:p>
        </p:txBody>
      </p:sp>
      <p:cxnSp>
        <p:nvCxnSpPr>
          <p:cNvPr id="44" name="직선 연결선 43"/>
          <p:cNvCxnSpPr/>
          <p:nvPr/>
        </p:nvCxnSpPr>
        <p:spPr>
          <a:xfrm>
            <a:off x="5545013" y="2761964"/>
            <a:ext cx="37465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6409109" y="2623327"/>
            <a:ext cx="28803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660568" y="2469438"/>
            <a:ext cx="32460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/>
              <a:t>X</a:t>
            </a:r>
            <a:endParaRPr lang="ko-KR" altLang="en-US" sz="1400"/>
          </a:p>
        </p:txBody>
      </p:sp>
      <p:sp>
        <p:nvSpPr>
          <p:cNvPr id="47" name="타원 46"/>
          <p:cNvSpPr/>
          <p:nvPr/>
        </p:nvSpPr>
        <p:spPr>
          <a:xfrm>
            <a:off x="5808121" y="2425736"/>
            <a:ext cx="100075" cy="10007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/>
          <p:cNvSpPr/>
          <p:nvPr/>
        </p:nvSpPr>
        <p:spPr>
          <a:xfrm>
            <a:off x="5808121" y="2711154"/>
            <a:ext cx="100075" cy="10007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순서도: 지연 48"/>
          <p:cNvSpPr/>
          <p:nvPr/>
        </p:nvSpPr>
        <p:spPr>
          <a:xfrm>
            <a:off x="5833045" y="3667198"/>
            <a:ext cx="576064" cy="576064"/>
          </a:xfrm>
          <a:prstGeom prst="flowChartDelay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0" name="직선 연결선 49"/>
          <p:cNvCxnSpPr/>
          <p:nvPr/>
        </p:nvCxnSpPr>
        <p:spPr>
          <a:xfrm>
            <a:off x="5545013" y="3811214"/>
            <a:ext cx="28803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5545013" y="4099246"/>
            <a:ext cx="28803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6409109" y="3955230"/>
            <a:ext cx="28803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5262061" y="3657325"/>
            <a:ext cx="32460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/>
              <a:t>A</a:t>
            </a:r>
            <a:endParaRPr lang="ko-KR" altLang="en-US" sz="1400"/>
          </a:p>
        </p:txBody>
      </p:sp>
      <p:sp>
        <p:nvSpPr>
          <p:cNvPr id="72" name="TextBox 71"/>
          <p:cNvSpPr txBox="1"/>
          <p:nvPr/>
        </p:nvSpPr>
        <p:spPr>
          <a:xfrm>
            <a:off x="5262061" y="3945357"/>
            <a:ext cx="32460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/>
              <a:t>B</a:t>
            </a:r>
            <a:endParaRPr lang="ko-KR" altLang="en-US" sz="1400"/>
          </a:p>
        </p:txBody>
      </p:sp>
      <p:sp>
        <p:nvSpPr>
          <p:cNvPr id="73" name="TextBox 72"/>
          <p:cNvSpPr txBox="1"/>
          <p:nvPr/>
        </p:nvSpPr>
        <p:spPr>
          <a:xfrm>
            <a:off x="6660568" y="3801341"/>
            <a:ext cx="32460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/>
              <a:t>X</a:t>
            </a:r>
            <a:endParaRPr lang="ko-KR" altLang="en-US" sz="1400"/>
          </a:p>
        </p:txBody>
      </p:sp>
      <p:sp>
        <p:nvSpPr>
          <p:cNvPr id="75" name="타원 74"/>
          <p:cNvSpPr/>
          <p:nvPr/>
        </p:nvSpPr>
        <p:spPr>
          <a:xfrm>
            <a:off x="5715699" y="3761175"/>
            <a:ext cx="100075" cy="10007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타원 75"/>
          <p:cNvSpPr/>
          <p:nvPr/>
        </p:nvSpPr>
        <p:spPr>
          <a:xfrm>
            <a:off x="5715699" y="4050607"/>
            <a:ext cx="100075" cy="10007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타원 76"/>
          <p:cNvSpPr/>
          <p:nvPr/>
        </p:nvSpPr>
        <p:spPr>
          <a:xfrm>
            <a:off x="4269950" y="3910128"/>
            <a:ext cx="100075" cy="10007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4636705" y="3096071"/>
            <a:ext cx="32730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/>
          <p:cNvCxnSpPr/>
          <p:nvPr/>
        </p:nvCxnSpPr>
        <p:spPr>
          <a:xfrm>
            <a:off x="4635388" y="4392215"/>
            <a:ext cx="36004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/>
          <p:cNvCxnSpPr/>
          <p:nvPr/>
        </p:nvCxnSpPr>
        <p:spPr>
          <a:xfrm>
            <a:off x="5147166" y="3096071"/>
            <a:ext cx="10346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/>
          <p:cNvCxnSpPr/>
          <p:nvPr/>
        </p:nvCxnSpPr>
        <p:spPr>
          <a:xfrm>
            <a:off x="5419679" y="3096071"/>
            <a:ext cx="10346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/>
          <p:cNvCxnSpPr/>
          <p:nvPr/>
        </p:nvCxnSpPr>
        <p:spPr>
          <a:xfrm>
            <a:off x="5420949" y="4392215"/>
            <a:ext cx="10346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/>
          <p:cNvCxnSpPr/>
          <p:nvPr/>
        </p:nvCxnSpPr>
        <p:spPr>
          <a:xfrm>
            <a:off x="5173543" y="4392215"/>
            <a:ext cx="10346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1136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89283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66647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16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44011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23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21375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29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498739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33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576103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48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653467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61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730831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66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808195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98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92837" y="863823"/>
            <a:ext cx="5668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smtClean="0">
                <a:latin typeface="나눔스퀘어 ExtraBold" pitchFamily="50" charset="-127"/>
                <a:ea typeface="나눔스퀘어 ExtraBold" pitchFamily="50" charset="-127"/>
              </a:rPr>
              <a:t>탐색 가치가 있는 범위의 양 끝을 </a:t>
            </a:r>
            <a:r>
              <a:rPr lang="en-US" altLang="ko-KR" sz="2000" dirty="0" smtClean="0">
                <a:latin typeface="나눔스퀘어 ExtraBold" pitchFamily="50" charset="-127"/>
                <a:ea typeface="나눔스퀘어 ExtraBold" pitchFamily="50" charset="-127"/>
              </a:rPr>
              <a:t>L, R </a:t>
            </a:r>
            <a:r>
              <a:rPr lang="ko-KR" altLang="en-US" sz="2000" dirty="0" smtClean="0">
                <a:latin typeface="나눔스퀘어 ExtraBold" pitchFamily="50" charset="-127"/>
                <a:ea typeface="나눔스퀘어 ExtraBold" pitchFamily="50" charset="-127"/>
              </a:rPr>
              <a:t>로 정의</a:t>
            </a:r>
            <a:endParaRPr lang="en-US" altLang="ko-KR" sz="2000" dirty="0" smtClean="0">
              <a:latin typeface="나눔스퀘어 ExtraBold" pitchFamily="50" charset="-127"/>
              <a:ea typeface="나눔스퀘어 ExtraBold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 smtClean="0">
                <a:latin typeface="나눔스퀘어 ExtraBold" pitchFamily="50" charset="-127"/>
                <a:ea typeface="나눔스퀘어 ExtraBold" pitchFamily="50" charset="-127"/>
              </a:rPr>
              <a:t>맨 처음 </a:t>
            </a:r>
            <a:r>
              <a:rPr lang="en-US" altLang="ko-KR" sz="2000" dirty="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L = 0</a:t>
            </a:r>
            <a:r>
              <a:rPr lang="en-US" altLang="ko-KR" sz="2000" dirty="0" smtClean="0">
                <a:latin typeface="나눔스퀘어 ExtraBold" pitchFamily="50" charset="-127"/>
                <a:ea typeface="나눔스퀘어 ExtraBold" pitchFamily="50" charset="-127"/>
              </a:rPr>
              <a:t>, </a:t>
            </a:r>
            <a:r>
              <a:rPr lang="en-US" altLang="ko-KR" sz="2000" dirty="0" smtClean="0">
                <a:solidFill>
                  <a:srgbClr val="0070C0"/>
                </a:solidFill>
                <a:latin typeface="나눔스퀘어 ExtraBold" pitchFamily="50" charset="-127"/>
                <a:ea typeface="나눔스퀘어 ExtraBold" pitchFamily="50" charset="-127"/>
              </a:rPr>
              <a:t>R = 8 </a:t>
            </a:r>
            <a:r>
              <a:rPr lang="ko-KR" altLang="en-US" sz="2000" dirty="0" smtClean="0">
                <a:latin typeface="나눔스퀘어 ExtraBold" pitchFamily="50" charset="-127"/>
                <a:ea typeface="나눔스퀘어 ExtraBold" pitchFamily="50" charset="-127"/>
              </a:rPr>
              <a:t>이 된다</a:t>
            </a:r>
            <a:r>
              <a:rPr lang="en-US" altLang="ko-KR" sz="2000" dirty="0" smtClean="0">
                <a:latin typeface="나눔스퀘어 ExtraBold" pitchFamily="50" charset="-127"/>
                <a:ea typeface="나눔스퀘어 ExtraBold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 dirty="0" err="1" smtClean="0">
                <a:latin typeface="나눔스퀘어 ExtraBold" pitchFamily="50" charset="-127"/>
                <a:ea typeface="나눔스퀘어 ExtraBold" pitchFamily="50" charset="-127"/>
              </a:rPr>
              <a:t>탐색값이</a:t>
            </a:r>
            <a:r>
              <a:rPr lang="ko-KR" altLang="en-US" sz="2000" dirty="0" smtClean="0">
                <a:latin typeface="나눔스퀘어 ExtraBold" pitchFamily="50" charset="-127"/>
                <a:ea typeface="나눔스퀘어 ExtraBold" pitchFamily="50" charset="-127"/>
              </a:rPr>
              <a:t> </a:t>
            </a:r>
            <a:r>
              <a:rPr lang="en-US" altLang="ko-KR" sz="2000" dirty="0" smtClean="0">
                <a:latin typeface="나눔스퀘어 ExtraBold" pitchFamily="50" charset="-127"/>
                <a:ea typeface="나눔스퀘어 ExtraBold" pitchFamily="50" charset="-127"/>
              </a:rPr>
              <a:t>48</a:t>
            </a:r>
            <a:r>
              <a:rPr lang="ko-KR" altLang="en-US" sz="2000" dirty="0">
                <a:latin typeface="나눔스퀘어 ExtraBold" pitchFamily="50" charset="-127"/>
                <a:ea typeface="나눔스퀘어 ExtraBold" pitchFamily="50" charset="-127"/>
              </a:rPr>
              <a:t> </a:t>
            </a:r>
            <a:r>
              <a:rPr lang="ko-KR" altLang="en-US" sz="2000" dirty="0" smtClean="0">
                <a:latin typeface="나눔스퀘어 ExtraBold" pitchFamily="50" charset="-127"/>
                <a:ea typeface="나눔스퀘어 ExtraBold" pitchFamily="50" charset="-127"/>
              </a:rPr>
              <a:t>이라 가정하고 중간위치를 체크한다</a:t>
            </a:r>
            <a:r>
              <a:rPr lang="en-US" altLang="ko-KR" sz="2000" dirty="0" smtClean="0">
                <a:latin typeface="나눔스퀘어 ExtraBold" pitchFamily="50" charset="-127"/>
                <a:ea typeface="나눔스퀘어 ExtraBold" pitchFamily="50" charset="-127"/>
              </a:rPr>
              <a:t>.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189283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0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266647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344011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421375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498739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576103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5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653467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6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730831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7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808195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8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" name="왼쪽 대괄호 5"/>
          <p:cNvSpPr/>
          <p:nvPr/>
        </p:nvSpPr>
        <p:spPr>
          <a:xfrm>
            <a:off x="1767178" y="3555649"/>
            <a:ext cx="105427" cy="811852"/>
          </a:xfrm>
          <a:prstGeom prst="leftBracket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왼쪽 대괄호 69"/>
          <p:cNvSpPr/>
          <p:nvPr/>
        </p:nvSpPr>
        <p:spPr>
          <a:xfrm flipH="1">
            <a:off x="8890333" y="3555649"/>
            <a:ext cx="105427" cy="811852"/>
          </a:xfrm>
          <a:prstGeom prst="leftBracket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아래쪽 화살표 7"/>
          <p:cNvSpPr/>
          <p:nvPr/>
        </p:nvSpPr>
        <p:spPr>
          <a:xfrm>
            <a:off x="5228305" y="2969206"/>
            <a:ext cx="291825" cy="486905"/>
          </a:xfrm>
          <a:prstGeom prst="downArrow">
            <a:avLst>
              <a:gd name="adj1" fmla="val 50000"/>
              <a:gd name="adj2" fmla="val 653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4807875" y="2658594"/>
            <a:ext cx="1132685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(</a:t>
            </a:r>
            <a:r>
              <a:rPr lang="en-US" altLang="ko-KR" sz="1400" dirty="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0</a:t>
            </a:r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 + </a:t>
            </a:r>
            <a:r>
              <a:rPr lang="en-US" altLang="ko-KR" sz="1400" dirty="0" smtClean="0">
                <a:solidFill>
                  <a:srgbClr val="0070C0"/>
                </a:solidFill>
                <a:latin typeface="나눔스퀘어 ExtraBold" pitchFamily="50" charset="-127"/>
                <a:ea typeface="나눔스퀘어 ExtraBold" pitchFamily="50" charset="-127"/>
              </a:rPr>
              <a:t>8</a:t>
            </a:r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) / 2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382105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2760643" y="1849897"/>
            <a:ext cx="4935587" cy="2399204"/>
          </a:xfrm>
          <a:prstGeom prst="roundRect">
            <a:avLst>
              <a:gd name="adj" fmla="val 9113"/>
            </a:avLst>
          </a:prstGeom>
          <a:solidFill>
            <a:srgbClr val="EAF0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436348" y="1459312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dirty="0" smtClean="0"/>
              <a:t>순차회로</a:t>
            </a:r>
            <a:endParaRPr lang="ko-KR" altLang="en-US" sz="1800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3231735" y="2257438"/>
            <a:ext cx="1368152" cy="113070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5319967" y="3116928"/>
            <a:ext cx="1368152" cy="75162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기억회로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(Flip-Flop </a:t>
            </a:r>
            <a:r>
              <a:rPr lang="ko-KR" altLang="en-US" sz="1400" dirty="0" smtClean="0">
                <a:solidFill>
                  <a:schemeClr val="tx1"/>
                </a:solidFill>
              </a:rPr>
              <a:t>등</a:t>
            </a:r>
            <a:r>
              <a:rPr lang="en-US" altLang="ko-KR" sz="1400" dirty="0" smtClean="0">
                <a:solidFill>
                  <a:schemeClr val="tx1"/>
                </a:solidFill>
              </a:rPr>
              <a:t>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123723" y="1922690"/>
            <a:ext cx="1584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조합 논리회로</a:t>
            </a:r>
            <a:endParaRPr lang="ko-KR" altLang="en-US" sz="1600" dirty="0"/>
          </a:p>
        </p:txBody>
      </p:sp>
      <p:grpSp>
        <p:nvGrpSpPr>
          <p:cNvPr id="20" name="그룹 19"/>
          <p:cNvGrpSpPr/>
          <p:nvPr/>
        </p:nvGrpSpPr>
        <p:grpSpPr>
          <a:xfrm>
            <a:off x="2583663" y="2443891"/>
            <a:ext cx="5400600" cy="1045633"/>
            <a:chOff x="4538283" y="1631872"/>
            <a:chExt cx="9693380" cy="1876775"/>
          </a:xfrm>
        </p:grpSpPr>
        <p:cxnSp>
          <p:nvCxnSpPr>
            <p:cNvPr id="9" name="직선 연결선 8"/>
            <p:cNvCxnSpPr/>
            <p:nvPr/>
          </p:nvCxnSpPr>
          <p:spPr>
            <a:xfrm>
              <a:off x="4538283" y="1780660"/>
              <a:ext cx="165480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순서도: 지연 9"/>
            <p:cNvSpPr/>
            <p:nvPr/>
          </p:nvSpPr>
          <p:spPr>
            <a:xfrm>
              <a:off x="6193085" y="1631872"/>
              <a:ext cx="576064" cy="576064"/>
            </a:xfrm>
            <a:prstGeom prst="flowChartDelay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순서도: 지연 10"/>
            <p:cNvSpPr/>
            <p:nvPr/>
          </p:nvSpPr>
          <p:spPr>
            <a:xfrm>
              <a:off x="6193085" y="2415957"/>
              <a:ext cx="576064" cy="576064"/>
            </a:xfrm>
            <a:prstGeom prst="flowChartDelay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" name="꺾인 연결선 11"/>
            <p:cNvCxnSpPr/>
            <p:nvPr/>
          </p:nvCxnSpPr>
          <p:spPr>
            <a:xfrm>
              <a:off x="5810490" y="1780659"/>
              <a:ext cx="360845" cy="801266"/>
            </a:xfrm>
            <a:prstGeom prst="bentConnector3">
              <a:avLst>
                <a:gd name="adj1" fmla="val 53168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5953979" y="1727924"/>
              <a:ext cx="105470" cy="10547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" name="직선 연결선 13"/>
            <p:cNvCxnSpPr/>
            <p:nvPr/>
          </p:nvCxnSpPr>
          <p:spPr>
            <a:xfrm flipV="1">
              <a:off x="4538283" y="2061503"/>
              <a:ext cx="1654803" cy="1012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>
              <a:off x="5184508" y="2808039"/>
              <a:ext cx="100857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꺾인 연결선 15"/>
            <p:cNvCxnSpPr/>
            <p:nvPr/>
          </p:nvCxnSpPr>
          <p:spPr>
            <a:xfrm>
              <a:off x="6771538" y="1935310"/>
              <a:ext cx="534185" cy="272626"/>
            </a:xfrm>
            <a:prstGeom prst="bentConnector3">
              <a:avLst>
                <a:gd name="adj1" fmla="val 54603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달 16"/>
            <p:cNvSpPr/>
            <p:nvPr/>
          </p:nvSpPr>
          <p:spPr>
            <a:xfrm rot="10800000">
              <a:off x="7201197" y="2033491"/>
              <a:ext cx="576064" cy="566192"/>
            </a:xfrm>
            <a:prstGeom prst="moon">
              <a:avLst>
                <a:gd name="adj" fmla="val 77373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" name="꺾인 연결선 17"/>
            <p:cNvCxnSpPr/>
            <p:nvPr/>
          </p:nvCxnSpPr>
          <p:spPr>
            <a:xfrm flipV="1">
              <a:off x="6771538" y="2431363"/>
              <a:ext cx="534185" cy="272626"/>
            </a:xfrm>
            <a:prstGeom prst="bentConnector3">
              <a:avLst>
                <a:gd name="adj1" fmla="val 54603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>
              <a:off x="7777260" y="2321524"/>
              <a:ext cx="6454403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타원 25"/>
            <p:cNvSpPr/>
            <p:nvPr/>
          </p:nvSpPr>
          <p:spPr>
            <a:xfrm>
              <a:off x="8674125" y="2268789"/>
              <a:ext cx="105470" cy="10547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8" name="직선 연결선 37"/>
            <p:cNvCxnSpPr/>
            <p:nvPr/>
          </p:nvCxnSpPr>
          <p:spPr>
            <a:xfrm>
              <a:off x="11905252" y="3508647"/>
              <a:ext cx="2326411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" name="꺾인 연결선 28"/>
          <p:cNvCxnSpPr/>
          <p:nvPr/>
        </p:nvCxnSpPr>
        <p:spPr>
          <a:xfrm rot="16200000" flipH="1">
            <a:off x="4877468" y="2901417"/>
            <a:ext cx="482332" cy="402667"/>
          </a:xfrm>
          <a:prstGeom prst="bentConnector2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>
            <a:off x="4455871" y="3666250"/>
            <a:ext cx="864096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732670" y="3491788"/>
            <a:ext cx="7390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Clock</a:t>
            </a:r>
            <a:endParaRPr lang="ko-KR" altLang="en-US" sz="1600" dirty="0"/>
          </a:p>
        </p:txBody>
      </p:sp>
      <p:sp>
        <p:nvSpPr>
          <p:cNvPr id="43" name="타원 42"/>
          <p:cNvSpPr/>
          <p:nvPr/>
        </p:nvSpPr>
        <p:spPr>
          <a:xfrm>
            <a:off x="7248048" y="3460143"/>
            <a:ext cx="58762" cy="5876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5" name="꺾인 연결선 44"/>
          <p:cNvCxnSpPr>
            <a:stCxn id="43" idx="4"/>
          </p:cNvCxnSpPr>
          <p:nvPr/>
        </p:nvCxnSpPr>
        <p:spPr>
          <a:xfrm rot="5400000">
            <a:off x="4828549" y="1634059"/>
            <a:ext cx="564035" cy="4333726"/>
          </a:xfrm>
          <a:prstGeom prst="bentConnector2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2962753" y="3099185"/>
            <a:ext cx="0" cy="98374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7951408" y="2974468"/>
            <a:ext cx="766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dirty="0" smtClean="0"/>
              <a:t>출</a:t>
            </a:r>
            <a:r>
              <a:rPr lang="ko-KR" altLang="en-US" sz="1800" dirty="0"/>
              <a:t>력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926066" y="2419700"/>
            <a:ext cx="697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dirty="0"/>
              <a:t>입</a:t>
            </a:r>
            <a:r>
              <a:rPr lang="ko-KR" altLang="en-US" sz="1800" dirty="0" smtClean="0"/>
              <a:t>력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52328220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직선 연결선 52"/>
          <p:cNvCxnSpPr/>
          <p:nvPr/>
        </p:nvCxnSpPr>
        <p:spPr>
          <a:xfrm>
            <a:off x="2952725" y="2028390"/>
            <a:ext cx="78103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순서도: 지연 62"/>
          <p:cNvSpPr/>
          <p:nvPr/>
        </p:nvSpPr>
        <p:spPr>
          <a:xfrm>
            <a:off x="3642373" y="3200642"/>
            <a:ext cx="576064" cy="576064"/>
          </a:xfrm>
          <a:prstGeom prst="flowChartDelay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/>
          <p:nvPr/>
        </p:nvSpPr>
        <p:spPr>
          <a:xfrm>
            <a:off x="2571477" y="1874501"/>
            <a:ext cx="32460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dirty="0" smtClean="0"/>
              <a:t>A</a:t>
            </a:r>
            <a:endParaRPr lang="ko-KR" altLang="en-US" sz="1400" dirty="0"/>
          </a:p>
        </p:txBody>
      </p:sp>
      <p:sp>
        <p:nvSpPr>
          <p:cNvPr id="65" name="TextBox 64"/>
          <p:cNvSpPr txBox="1"/>
          <p:nvPr/>
        </p:nvSpPr>
        <p:spPr>
          <a:xfrm>
            <a:off x="2571477" y="2159154"/>
            <a:ext cx="32460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/>
              <a:t>B</a:t>
            </a:r>
            <a:endParaRPr lang="ko-KR" altLang="en-US" sz="1400"/>
          </a:p>
        </p:txBody>
      </p:sp>
      <p:sp>
        <p:nvSpPr>
          <p:cNvPr id="66" name="TextBox 65"/>
          <p:cNvSpPr txBox="1"/>
          <p:nvPr/>
        </p:nvSpPr>
        <p:spPr>
          <a:xfrm>
            <a:off x="2569757" y="2761386"/>
            <a:ext cx="39277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dirty="0" smtClean="0"/>
              <a:t>C</a:t>
            </a:r>
            <a:r>
              <a:rPr lang="en-US" altLang="ko-KR" sz="1400" baseline="-10000" dirty="0" smtClean="0"/>
              <a:t>0</a:t>
            </a:r>
            <a:endParaRPr lang="ko-KR" altLang="en-US" sz="1400" baseline="-10000" dirty="0"/>
          </a:p>
        </p:txBody>
      </p:sp>
      <p:cxnSp>
        <p:nvCxnSpPr>
          <p:cNvPr id="67" name="꺾인 연결선 66"/>
          <p:cNvCxnSpPr/>
          <p:nvPr/>
        </p:nvCxnSpPr>
        <p:spPr>
          <a:xfrm>
            <a:off x="3264540" y="2028385"/>
            <a:ext cx="360845" cy="1342844"/>
          </a:xfrm>
          <a:prstGeom prst="bentConnector3">
            <a:avLst>
              <a:gd name="adj1" fmla="val 53168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타원 78"/>
          <p:cNvSpPr/>
          <p:nvPr/>
        </p:nvSpPr>
        <p:spPr>
          <a:xfrm>
            <a:off x="3404551" y="1975654"/>
            <a:ext cx="105470" cy="1054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5" name="직선 연결선 84"/>
          <p:cNvCxnSpPr/>
          <p:nvPr/>
        </p:nvCxnSpPr>
        <p:spPr>
          <a:xfrm>
            <a:off x="2952725" y="2309232"/>
            <a:ext cx="78103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/>
          <p:cNvCxnSpPr/>
          <p:nvPr/>
        </p:nvCxnSpPr>
        <p:spPr>
          <a:xfrm>
            <a:off x="2952725" y="2917616"/>
            <a:ext cx="1800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꺾인 연결선 96"/>
          <p:cNvCxnSpPr/>
          <p:nvPr/>
        </p:nvCxnSpPr>
        <p:spPr>
          <a:xfrm>
            <a:off x="4225588" y="2160217"/>
            <a:ext cx="534185" cy="1035300"/>
          </a:xfrm>
          <a:prstGeom prst="bentConnector3">
            <a:avLst>
              <a:gd name="adj1" fmla="val 25182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달 101"/>
          <p:cNvSpPr/>
          <p:nvPr/>
        </p:nvSpPr>
        <p:spPr>
          <a:xfrm rot="10800000">
            <a:off x="5640836" y="2889919"/>
            <a:ext cx="576064" cy="566192"/>
          </a:xfrm>
          <a:prstGeom prst="moon">
            <a:avLst>
              <a:gd name="adj" fmla="val 77373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5" name="꺾인 연결선 114"/>
          <p:cNvCxnSpPr/>
          <p:nvPr/>
        </p:nvCxnSpPr>
        <p:spPr>
          <a:xfrm flipV="1">
            <a:off x="4388947" y="2385230"/>
            <a:ext cx="534185" cy="531273"/>
          </a:xfrm>
          <a:prstGeom prst="bentConnector3">
            <a:avLst>
              <a:gd name="adj1" fmla="val 32761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 116"/>
          <p:cNvCxnSpPr/>
          <p:nvPr/>
        </p:nvCxnSpPr>
        <p:spPr>
          <a:xfrm>
            <a:off x="5400997" y="2248934"/>
            <a:ext cx="10801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6519217" y="2094085"/>
            <a:ext cx="32460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dirty="0" smtClean="0"/>
              <a:t>S</a:t>
            </a:r>
            <a:endParaRPr lang="ko-KR" altLang="en-US" sz="1400" dirty="0"/>
          </a:p>
        </p:txBody>
      </p:sp>
      <p:grpSp>
        <p:nvGrpSpPr>
          <p:cNvPr id="34" name="그룹 33"/>
          <p:cNvGrpSpPr/>
          <p:nvPr/>
        </p:nvGrpSpPr>
        <p:grpSpPr>
          <a:xfrm>
            <a:off x="3066309" y="1847314"/>
            <a:ext cx="1152128" cy="640639"/>
            <a:chOff x="8554731" y="690687"/>
            <a:chExt cx="1152128" cy="640639"/>
          </a:xfrm>
        </p:grpSpPr>
        <p:sp>
          <p:nvSpPr>
            <p:cNvPr id="35" name="달 34"/>
            <p:cNvSpPr/>
            <p:nvPr/>
          </p:nvSpPr>
          <p:spPr>
            <a:xfrm rot="10800000">
              <a:off x="9217421" y="719807"/>
              <a:ext cx="489438" cy="566192"/>
            </a:xfrm>
            <a:prstGeom prst="moon">
              <a:avLst>
                <a:gd name="adj" fmla="val 72358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원호 35"/>
            <p:cNvSpPr/>
            <p:nvPr/>
          </p:nvSpPr>
          <p:spPr>
            <a:xfrm>
              <a:off x="8554731" y="690687"/>
              <a:ext cx="713920" cy="640639"/>
            </a:xfrm>
            <a:prstGeom prst="arc">
              <a:avLst>
                <a:gd name="adj1" fmla="val 18170500"/>
                <a:gd name="adj2" fmla="val 3519385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3" name="타원 42"/>
          <p:cNvSpPr/>
          <p:nvPr/>
        </p:nvSpPr>
        <p:spPr>
          <a:xfrm>
            <a:off x="3159070" y="2256497"/>
            <a:ext cx="105470" cy="1054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5" name="그룹 44"/>
          <p:cNvGrpSpPr/>
          <p:nvPr/>
        </p:nvGrpSpPr>
        <p:grpSpPr>
          <a:xfrm>
            <a:off x="4248869" y="1928615"/>
            <a:ext cx="1152128" cy="640639"/>
            <a:chOff x="8554731" y="690687"/>
            <a:chExt cx="1152128" cy="640639"/>
          </a:xfrm>
        </p:grpSpPr>
        <p:sp>
          <p:nvSpPr>
            <p:cNvPr id="46" name="달 45"/>
            <p:cNvSpPr/>
            <p:nvPr/>
          </p:nvSpPr>
          <p:spPr>
            <a:xfrm rot="10800000">
              <a:off x="9217421" y="719807"/>
              <a:ext cx="489438" cy="566192"/>
            </a:xfrm>
            <a:prstGeom prst="moon">
              <a:avLst>
                <a:gd name="adj" fmla="val 72358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원호 46"/>
            <p:cNvSpPr/>
            <p:nvPr/>
          </p:nvSpPr>
          <p:spPr>
            <a:xfrm>
              <a:off x="8554731" y="690687"/>
              <a:ext cx="713920" cy="640639"/>
            </a:xfrm>
            <a:prstGeom prst="arc">
              <a:avLst>
                <a:gd name="adj1" fmla="val 18170500"/>
                <a:gd name="adj2" fmla="val 3519385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48" name="직선 연결선 47"/>
          <p:cNvCxnSpPr>
            <a:stCxn id="35" idx="1"/>
          </p:cNvCxnSpPr>
          <p:nvPr/>
        </p:nvCxnSpPr>
        <p:spPr>
          <a:xfrm>
            <a:off x="4218437" y="2159530"/>
            <a:ext cx="74435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타원 55"/>
          <p:cNvSpPr/>
          <p:nvPr/>
        </p:nvSpPr>
        <p:spPr>
          <a:xfrm>
            <a:off x="4308972" y="2106419"/>
            <a:ext cx="105470" cy="1054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순서도: 지연 60"/>
          <p:cNvSpPr/>
          <p:nvPr/>
        </p:nvSpPr>
        <p:spPr>
          <a:xfrm>
            <a:off x="4759773" y="2767736"/>
            <a:ext cx="576064" cy="576064"/>
          </a:xfrm>
          <a:prstGeom prst="flowChartDelay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타원 67"/>
          <p:cNvSpPr/>
          <p:nvPr/>
        </p:nvSpPr>
        <p:spPr>
          <a:xfrm>
            <a:off x="4509884" y="2864881"/>
            <a:ext cx="105470" cy="1054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9" name="꺾인 연결선 68"/>
          <p:cNvCxnSpPr/>
          <p:nvPr/>
        </p:nvCxnSpPr>
        <p:spPr>
          <a:xfrm>
            <a:off x="3176551" y="2309927"/>
            <a:ext cx="454352" cy="1303351"/>
          </a:xfrm>
          <a:prstGeom prst="bentConnector3">
            <a:avLst>
              <a:gd name="adj1" fmla="val 8447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>
            <a:off x="5335837" y="3055768"/>
            <a:ext cx="40297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꺾인 연결선 72"/>
          <p:cNvCxnSpPr/>
          <p:nvPr/>
        </p:nvCxnSpPr>
        <p:spPr>
          <a:xfrm flipV="1">
            <a:off x="4225143" y="3276066"/>
            <a:ext cx="1513669" cy="213964"/>
          </a:xfrm>
          <a:prstGeom prst="bentConnector3">
            <a:avLst>
              <a:gd name="adj1" fmla="val 7989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/>
          <p:cNvCxnSpPr/>
          <p:nvPr/>
        </p:nvCxnSpPr>
        <p:spPr>
          <a:xfrm>
            <a:off x="6216900" y="3171196"/>
            <a:ext cx="26421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6519217" y="3017307"/>
            <a:ext cx="32460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dirty="0" smtClean="0"/>
              <a:t>C</a:t>
            </a:r>
            <a:endParaRPr lang="ko-KR" altLang="en-US" sz="1400" dirty="0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3123377" y="1770065"/>
            <a:ext cx="1147577" cy="2075948"/>
          </a:xfrm>
          <a:prstGeom prst="roundRect">
            <a:avLst/>
          </a:prstGeom>
          <a:noFill/>
          <a:ln>
            <a:solidFill>
              <a:srgbClr val="FF0000">
                <a:alpha val="20000"/>
              </a:srgb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모서리가 둥근 직사각형 88"/>
          <p:cNvSpPr/>
          <p:nvPr/>
        </p:nvSpPr>
        <p:spPr>
          <a:xfrm>
            <a:off x="4443845" y="1770065"/>
            <a:ext cx="1012570" cy="1686046"/>
          </a:xfrm>
          <a:prstGeom prst="roundRect">
            <a:avLst/>
          </a:prstGeom>
          <a:noFill/>
          <a:ln>
            <a:solidFill>
              <a:srgbClr val="FF0000">
                <a:alpha val="20000"/>
              </a:srgb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모서리가 둥근 직사각형 89"/>
          <p:cNvSpPr/>
          <p:nvPr/>
        </p:nvSpPr>
        <p:spPr>
          <a:xfrm>
            <a:off x="5371970" y="1310968"/>
            <a:ext cx="678179" cy="183935"/>
          </a:xfrm>
          <a:prstGeom prst="roundRect">
            <a:avLst/>
          </a:prstGeom>
          <a:noFill/>
          <a:ln>
            <a:solidFill>
              <a:srgbClr val="FF0000">
                <a:alpha val="20000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6049155" y="1249046"/>
            <a:ext cx="8640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반가산</a:t>
            </a:r>
            <a:r>
              <a:rPr lang="ko-KR" altLang="en-US" sz="1400"/>
              <a:t>기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37995153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65"/>
          <p:cNvSpPr txBox="1"/>
          <p:nvPr/>
        </p:nvSpPr>
        <p:spPr>
          <a:xfrm>
            <a:off x="1740955" y="1360156"/>
            <a:ext cx="76540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dirty="0" smtClean="0"/>
              <a:t>Input</a:t>
            </a:r>
            <a:r>
              <a:rPr lang="en-US" altLang="ko-KR" sz="1600" baseline="-16000" dirty="0" smtClean="0"/>
              <a:t>0</a:t>
            </a:r>
            <a:endParaRPr lang="ko-KR" altLang="en-US" sz="1400" baseline="-16000" dirty="0"/>
          </a:p>
        </p:txBody>
      </p:sp>
      <p:sp>
        <p:nvSpPr>
          <p:cNvPr id="118" name="TextBox 117"/>
          <p:cNvSpPr txBox="1"/>
          <p:nvPr/>
        </p:nvSpPr>
        <p:spPr>
          <a:xfrm>
            <a:off x="6260547" y="2094085"/>
            <a:ext cx="841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dirty="0" smtClean="0"/>
              <a:t>Output</a:t>
            </a:r>
            <a:endParaRPr lang="ko-KR" alt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1740955" y="1948720"/>
            <a:ext cx="76540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dirty="0" smtClean="0"/>
              <a:t>Input</a:t>
            </a:r>
            <a:r>
              <a:rPr lang="en-US" altLang="ko-KR" sz="1600" baseline="-16000" dirty="0" smtClean="0"/>
              <a:t>1</a:t>
            </a:r>
            <a:endParaRPr lang="ko-KR" altLang="en-US" sz="1400" baseline="-16000" dirty="0"/>
          </a:p>
        </p:txBody>
      </p:sp>
      <p:sp>
        <p:nvSpPr>
          <p:cNvPr id="38" name="TextBox 37"/>
          <p:cNvSpPr txBox="1"/>
          <p:nvPr/>
        </p:nvSpPr>
        <p:spPr>
          <a:xfrm>
            <a:off x="1740955" y="2483538"/>
            <a:ext cx="76540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dirty="0" smtClean="0"/>
              <a:t>Input</a:t>
            </a:r>
            <a:r>
              <a:rPr lang="en-US" altLang="ko-KR" sz="1600" baseline="-16000" dirty="0" smtClean="0"/>
              <a:t>2</a:t>
            </a:r>
            <a:endParaRPr lang="ko-KR" altLang="en-US" sz="1400" baseline="-16000" dirty="0"/>
          </a:p>
        </p:txBody>
      </p:sp>
      <p:sp>
        <p:nvSpPr>
          <p:cNvPr id="39" name="TextBox 38"/>
          <p:cNvSpPr txBox="1"/>
          <p:nvPr/>
        </p:nvSpPr>
        <p:spPr>
          <a:xfrm>
            <a:off x="1740955" y="2917616"/>
            <a:ext cx="76540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dirty="0" smtClean="0"/>
              <a:t>Input</a:t>
            </a:r>
            <a:r>
              <a:rPr lang="en-US" altLang="ko-KR" sz="1600" baseline="-16000" dirty="0" smtClean="0"/>
              <a:t>3</a:t>
            </a:r>
            <a:endParaRPr lang="ko-KR" altLang="en-US" sz="1400" baseline="-16000" dirty="0"/>
          </a:p>
        </p:txBody>
      </p:sp>
      <p:sp>
        <p:nvSpPr>
          <p:cNvPr id="40" name="TextBox 39"/>
          <p:cNvSpPr txBox="1"/>
          <p:nvPr/>
        </p:nvSpPr>
        <p:spPr>
          <a:xfrm>
            <a:off x="3265715" y="4824263"/>
            <a:ext cx="39277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dirty="0" smtClean="0"/>
              <a:t>S</a:t>
            </a:r>
            <a:r>
              <a:rPr lang="en-US" altLang="ko-KR" sz="1600" baseline="-16000" dirty="0" smtClean="0"/>
              <a:t>0</a:t>
            </a:r>
            <a:endParaRPr lang="ko-KR" altLang="en-US" sz="1400" baseline="-16000" dirty="0"/>
          </a:p>
        </p:txBody>
      </p:sp>
      <p:sp>
        <p:nvSpPr>
          <p:cNvPr id="44" name="TextBox 43"/>
          <p:cNvSpPr txBox="1"/>
          <p:nvPr/>
        </p:nvSpPr>
        <p:spPr>
          <a:xfrm>
            <a:off x="3888829" y="4824263"/>
            <a:ext cx="39277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dirty="0" smtClean="0"/>
              <a:t>S</a:t>
            </a:r>
            <a:r>
              <a:rPr lang="en-US" altLang="ko-KR" sz="1600" baseline="-16000" dirty="0" smtClean="0"/>
              <a:t>1</a:t>
            </a:r>
            <a:endParaRPr lang="ko-KR" altLang="en-US" sz="1400" baseline="-16000" dirty="0"/>
          </a:p>
        </p:txBody>
      </p:sp>
      <p:sp>
        <p:nvSpPr>
          <p:cNvPr id="49" name="순서도: 지연 48"/>
          <p:cNvSpPr/>
          <p:nvPr/>
        </p:nvSpPr>
        <p:spPr>
          <a:xfrm>
            <a:off x="4464893" y="1368817"/>
            <a:ext cx="576064" cy="576064"/>
          </a:xfrm>
          <a:prstGeom prst="flowChartDelay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0" name="직선 연결선 49"/>
          <p:cNvCxnSpPr/>
          <p:nvPr/>
        </p:nvCxnSpPr>
        <p:spPr>
          <a:xfrm>
            <a:off x="2506359" y="1514044"/>
            <a:ext cx="196937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3312765" y="1667933"/>
            <a:ext cx="116296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3694697" y="1808165"/>
            <a:ext cx="78103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순서도: 지연 53"/>
          <p:cNvSpPr/>
          <p:nvPr/>
        </p:nvSpPr>
        <p:spPr>
          <a:xfrm>
            <a:off x="4464893" y="2216644"/>
            <a:ext cx="576064" cy="576064"/>
          </a:xfrm>
          <a:prstGeom prst="flowChartDelay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5" name="직선 연결선 54"/>
          <p:cNvCxnSpPr/>
          <p:nvPr/>
        </p:nvCxnSpPr>
        <p:spPr>
          <a:xfrm>
            <a:off x="2506359" y="2361871"/>
            <a:ext cx="196937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>
            <a:off x="3312765" y="2515760"/>
            <a:ext cx="116296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>
            <a:off x="3694697" y="2655992"/>
            <a:ext cx="78103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순서도: 지연 58"/>
          <p:cNvSpPr/>
          <p:nvPr/>
        </p:nvSpPr>
        <p:spPr>
          <a:xfrm>
            <a:off x="4464893" y="3071504"/>
            <a:ext cx="576064" cy="576064"/>
          </a:xfrm>
          <a:prstGeom prst="flowChartDelay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0" name="직선 연결선 59"/>
          <p:cNvCxnSpPr/>
          <p:nvPr/>
        </p:nvCxnSpPr>
        <p:spPr>
          <a:xfrm>
            <a:off x="2506359" y="3216731"/>
            <a:ext cx="196937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/>
          <p:nvPr/>
        </p:nvCxnSpPr>
        <p:spPr>
          <a:xfrm>
            <a:off x="3312765" y="3370620"/>
            <a:ext cx="116296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>
            <a:off x="3694697" y="3510852"/>
            <a:ext cx="78103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순서도: 지연 70"/>
          <p:cNvSpPr/>
          <p:nvPr/>
        </p:nvSpPr>
        <p:spPr>
          <a:xfrm>
            <a:off x="4464893" y="3888159"/>
            <a:ext cx="576064" cy="576064"/>
          </a:xfrm>
          <a:prstGeom prst="flowChartDelay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4" name="직선 연결선 73"/>
          <p:cNvCxnSpPr/>
          <p:nvPr/>
        </p:nvCxnSpPr>
        <p:spPr>
          <a:xfrm>
            <a:off x="2506359" y="4033386"/>
            <a:ext cx="196937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/>
          <p:cNvCxnSpPr/>
          <p:nvPr/>
        </p:nvCxnSpPr>
        <p:spPr>
          <a:xfrm>
            <a:off x="3312765" y="4187275"/>
            <a:ext cx="116296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/>
          <p:cNvCxnSpPr/>
          <p:nvPr/>
        </p:nvCxnSpPr>
        <p:spPr>
          <a:xfrm>
            <a:off x="3694697" y="4327507"/>
            <a:ext cx="78103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6790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89283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66647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16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44011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23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21375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29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498739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33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576103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48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653467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61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730831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66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808195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98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92837" y="1799927"/>
            <a:ext cx="7180568" cy="509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err="1" smtClean="0">
                <a:latin typeface="나눔스퀘어 ExtraBold" pitchFamily="50" charset="-127"/>
                <a:ea typeface="나눔스퀘어 ExtraBold" pitchFamily="50" charset="-127"/>
              </a:rPr>
              <a:t>중간값인</a:t>
            </a:r>
            <a:r>
              <a:rPr lang="ko-KR" altLang="en-US" sz="2000" dirty="0" smtClean="0">
                <a:latin typeface="나눔스퀘어 ExtraBold" pitchFamily="50" charset="-127"/>
                <a:ea typeface="나눔스퀘어 ExtraBold" pitchFamily="50" charset="-127"/>
              </a:rPr>
              <a:t> </a:t>
            </a:r>
            <a:r>
              <a:rPr lang="en-US" altLang="ko-KR" sz="2000" dirty="0" smtClean="0">
                <a:latin typeface="나눔스퀘어 ExtraBold" pitchFamily="50" charset="-127"/>
                <a:ea typeface="나눔스퀘어 ExtraBold" pitchFamily="50" charset="-127"/>
              </a:rPr>
              <a:t>33 </a:t>
            </a:r>
            <a:r>
              <a:rPr lang="ko-KR" altLang="en-US" sz="2000" dirty="0" smtClean="0">
                <a:latin typeface="나눔스퀘어 ExtraBold" pitchFamily="50" charset="-127"/>
                <a:ea typeface="나눔스퀘어 ExtraBold" pitchFamily="50" charset="-127"/>
              </a:rPr>
              <a:t>이 </a:t>
            </a:r>
            <a:r>
              <a:rPr lang="en-US" altLang="ko-KR" sz="2000" dirty="0" smtClean="0">
                <a:latin typeface="나눔스퀘어 ExtraBold" pitchFamily="50" charset="-127"/>
                <a:ea typeface="나눔스퀘어 ExtraBold" pitchFamily="50" charset="-127"/>
              </a:rPr>
              <a:t>48 </a:t>
            </a:r>
            <a:r>
              <a:rPr lang="ko-KR" altLang="en-US" sz="2000" dirty="0" smtClean="0">
                <a:latin typeface="나눔스퀘어 ExtraBold" pitchFamily="50" charset="-127"/>
                <a:ea typeface="나눔스퀘어 ExtraBold" pitchFamily="50" charset="-127"/>
              </a:rPr>
              <a:t>보다 작으므로 </a:t>
            </a:r>
            <a:r>
              <a:rPr lang="en-US" altLang="ko-KR" sz="2000" dirty="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L</a:t>
            </a:r>
            <a:r>
              <a:rPr lang="ko-KR" altLang="en-US" sz="2000" dirty="0">
                <a:latin typeface="나눔스퀘어 ExtraBold" pitchFamily="50" charset="-127"/>
                <a:ea typeface="나눔스퀘어 ExtraBold" pitchFamily="50" charset="-127"/>
              </a:rPr>
              <a:t> </a:t>
            </a:r>
            <a:r>
              <a:rPr lang="ko-KR" altLang="en-US" sz="2000" dirty="0" smtClean="0">
                <a:latin typeface="나눔스퀘어 ExtraBold" pitchFamily="50" charset="-127"/>
                <a:ea typeface="나눔스퀘어 ExtraBold" pitchFamily="50" charset="-127"/>
              </a:rPr>
              <a:t>을 </a:t>
            </a:r>
            <a:r>
              <a:rPr lang="en-US" altLang="ko-KR" sz="2000" dirty="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5</a:t>
            </a:r>
            <a:r>
              <a:rPr lang="ko-KR" altLang="en-US" sz="2000" dirty="0" smtClean="0">
                <a:latin typeface="나눔스퀘어 ExtraBold" pitchFamily="50" charset="-127"/>
                <a:ea typeface="나눔스퀘어 ExtraBold" pitchFamily="50" charset="-127"/>
              </a:rPr>
              <a:t>번 위치로 수정</a:t>
            </a:r>
            <a:endParaRPr lang="en-US" altLang="ko-KR" sz="20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189283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0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266647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344011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421375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498739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576103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5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653467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6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730831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7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808195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8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" name="왼쪽 대괄호 5"/>
          <p:cNvSpPr/>
          <p:nvPr/>
        </p:nvSpPr>
        <p:spPr>
          <a:xfrm>
            <a:off x="5671415" y="3555649"/>
            <a:ext cx="105427" cy="811852"/>
          </a:xfrm>
          <a:prstGeom prst="leftBracket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왼쪽 대괄호 69"/>
          <p:cNvSpPr/>
          <p:nvPr/>
        </p:nvSpPr>
        <p:spPr>
          <a:xfrm flipH="1">
            <a:off x="8890333" y="3555649"/>
            <a:ext cx="105427" cy="811852"/>
          </a:xfrm>
          <a:prstGeom prst="leftBracket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아래쪽 화살표 7"/>
          <p:cNvSpPr/>
          <p:nvPr/>
        </p:nvSpPr>
        <p:spPr>
          <a:xfrm>
            <a:off x="6775584" y="2969206"/>
            <a:ext cx="291825" cy="486905"/>
          </a:xfrm>
          <a:prstGeom prst="downArrow">
            <a:avLst>
              <a:gd name="adj1" fmla="val 50000"/>
              <a:gd name="adj2" fmla="val 653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6355154" y="2658594"/>
            <a:ext cx="1132685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(</a:t>
            </a:r>
            <a:r>
              <a:rPr lang="en-US" altLang="ko-KR" sz="1400" dirty="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5</a:t>
            </a:r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 + </a:t>
            </a:r>
            <a:r>
              <a:rPr lang="en-US" altLang="ko-KR" sz="1400" dirty="0" smtClean="0">
                <a:solidFill>
                  <a:srgbClr val="0070C0"/>
                </a:solidFill>
                <a:latin typeface="나눔스퀘어 ExtraBold" pitchFamily="50" charset="-127"/>
                <a:ea typeface="나눔스퀘어 ExtraBold" pitchFamily="50" charset="-127"/>
              </a:rPr>
              <a:t>8</a:t>
            </a:r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) / 2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8416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89283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66647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16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44011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23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21375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29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498739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33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576103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48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653467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61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730831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66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808195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98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92837" y="1799927"/>
            <a:ext cx="718056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err="1" smtClean="0">
                <a:latin typeface="나눔스퀘어 ExtraBold" pitchFamily="50" charset="-127"/>
                <a:ea typeface="나눔스퀘어 ExtraBold" pitchFamily="50" charset="-127"/>
              </a:rPr>
              <a:t>중간값인</a:t>
            </a:r>
            <a:r>
              <a:rPr lang="ko-KR" altLang="en-US" sz="2000" dirty="0" smtClean="0">
                <a:latin typeface="나눔스퀘어 ExtraBold" pitchFamily="50" charset="-127"/>
                <a:ea typeface="나눔스퀘어 ExtraBold" pitchFamily="50" charset="-127"/>
              </a:rPr>
              <a:t> </a:t>
            </a:r>
            <a:r>
              <a:rPr lang="en-US" altLang="ko-KR" sz="2000" dirty="0" smtClean="0">
                <a:latin typeface="나눔스퀘어 ExtraBold" pitchFamily="50" charset="-127"/>
                <a:ea typeface="나눔스퀘어 ExtraBold" pitchFamily="50" charset="-127"/>
              </a:rPr>
              <a:t>61 </a:t>
            </a:r>
            <a:r>
              <a:rPr lang="ko-KR" altLang="en-US" sz="2000" dirty="0" smtClean="0">
                <a:latin typeface="나눔스퀘어 ExtraBold" pitchFamily="50" charset="-127"/>
                <a:ea typeface="나눔스퀘어 ExtraBold" pitchFamily="50" charset="-127"/>
              </a:rPr>
              <a:t>이 </a:t>
            </a:r>
            <a:r>
              <a:rPr lang="en-US" altLang="ko-KR" sz="2000" dirty="0" smtClean="0">
                <a:latin typeface="나눔스퀘어 ExtraBold" pitchFamily="50" charset="-127"/>
                <a:ea typeface="나눔스퀘어 ExtraBold" pitchFamily="50" charset="-127"/>
              </a:rPr>
              <a:t>48 </a:t>
            </a:r>
            <a:r>
              <a:rPr lang="ko-KR" altLang="en-US" sz="2000" dirty="0" smtClean="0">
                <a:latin typeface="나눔스퀘어 ExtraBold" pitchFamily="50" charset="-127"/>
                <a:ea typeface="나눔스퀘어 ExtraBold" pitchFamily="50" charset="-127"/>
              </a:rPr>
              <a:t>보다 크므로 </a:t>
            </a:r>
            <a:r>
              <a:rPr lang="en-US" altLang="ko-KR" sz="2000" dirty="0" smtClean="0">
                <a:solidFill>
                  <a:srgbClr val="0070C0"/>
                </a:solidFill>
                <a:latin typeface="나눔스퀘어 ExtraBold" pitchFamily="50" charset="-127"/>
                <a:ea typeface="나눔스퀘어 ExtraBold" pitchFamily="50" charset="-127"/>
              </a:rPr>
              <a:t>R</a:t>
            </a:r>
            <a:r>
              <a:rPr lang="ko-KR" altLang="en-US" sz="2000" dirty="0" smtClean="0">
                <a:latin typeface="나눔스퀘어 ExtraBold" pitchFamily="50" charset="-127"/>
                <a:ea typeface="나눔스퀘어 ExtraBold" pitchFamily="50" charset="-127"/>
              </a:rPr>
              <a:t> 을 </a:t>
            </a:r>
            <a:r>
              <a:rPr lang="en-US" altLang="ko-KR" sz="2000" dirty="0" smtClean="0">
                <a:solidFill>
                  <a:srgbClr val="0070C0"/>
                </a:solidFill>
                <a:latin typeface="나눔스퀘어 ExtraBold" pitchFamily="50" charset="-127"/>
                <a:ea typeface="나눔스퀘어 ExtraBold" pitchFamily="50" charset="-127"/>
              </a:rPr>
              <a:t>5</a:t>
            </a:r>
            <a:r>
              <a:rPr lang="ko-KR" altLang="en-US" sz="2000" dirty="0" smtClean="0">
                <a:latin typeface="나눔스퀘어 ExtraBold" pitchFamily="50" charset="-127"/>
                <a:ea typeface="나눔스퀘어 ExtraBold" pitchFamily="50" charset="-127"/>
              </a:rPr>
              <a:t>번 위치로 수정</a:t>
            </a:r>
            <a:endParaRPr lang="en-US" altLang="ko-KR" sz="20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189283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0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266647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344011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421375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498739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576103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5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653467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6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730831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7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808195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8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" name="왼쪽 대괄호 5"/>
          <p:cNvSpPr/>
          <p:nvPr/>
        </p:nvSpPr>
        <p:spPr>
          <a:xfrm>
            <a:off x="5671415" y="3555649"/>
            <a:ext cx="105427" cy="811852"/>
          </a:xfrm>
          <a:prstGeom prst="leftBracket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왼쪽 대괄호 69"/>
          <p:cNvSpPr/>
          <p:nvPr/>
        </p:nvSpPr>
        <p:spPr>
          <a:xfrm flipH="1">
            <a:off x="6534677" y="3555649"/>
            <a:ext cx="105427" cy="811852"/>
          </a:xfrm>
          <a:prstGeom prst="leftBracket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아래쪽 화살표 7"/>
          <p:cNvSpPr/>
          <p:nvPr/>
        </p:nvSpPr>
        <p:spPr>
          <a:xfrm>
            <a:off x="5993009" y="2969206"/>
            <a:ext cx="291825" cy="486905"/>
          </a:xfrm>
          <a:prstGeom prst="downArrow">
            <a:avLst>
              <a:gd name="adj1" fmla="val 50000"/>
              <a:gd name="adj2" fmla="val 653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5572579" y="2658594"/>
            <a:ext cx="1132685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(</a:t>
            </a:r>
            <a:r>
              <a:rPr lang="en-US" altLang="ko-KR" sz="1400" dirty="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5</a:t>
            </a:r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 + </a:t>
            </a:r>
            <a:r>
              <a:rPr lang="en-US" altLang="ko-KR" sz="1400" dirty="0" smtClean="0">
                <a:solidFill>
                  <a:srgbClr val="0070C0"/>
                </a:solidFill>
                <a:latin typeface="나눔스퀘어 ExtraBold" pitchFamily="50" charset="-127"/>
                <a:ea typeface="나눔스퀘어 ExtraBold" pitchFamily="50" charset="-127"/>
              </a:rPr>
              <a:t>5</a:t>
            </a:r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) / 2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478853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3456781" y="1746415"/>
            <a:ext cx="487631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dirty="0" smtClean="0">
                <a:latin typeface="나눔스퀘어 ExtraBold" pitchFamily="50" charset="-127"/>
                <a:ea typeface="나눔스퀘어 ExtraBold" pitchFamily="50" charset="-127"/>
              </a:rPr>
              <a:t>Graph  =  </a:t>
            </a:r>
            <a:r>
              <a:rPr lang="en-US" altLang="ko-KR" sz="2000" dirty="0" smtClean="0">
                <a:solidFill>
                  <a:srgbClr val="00B050"/>
                </a:solidFill>
                <a:latin typeface="나눔스퀘어 ExtraBold" pitchFamily="50" charset="-127"/>
                <a:ea typeface="나눔스퀘어 ExtraBold" pitchFamily="50" charset="-127"/>
              </a:rPr>
              <a:t>Vertex(</a:t>
            </a:r>
            <a:r>
              <a:rPr lang="ko-KR" altLang="en-US" sz="2000" dirty="0" smtClean="0">
                <a:solidFill>
                  <a:srgbClr val="00B050"/>
                </a:solidFill>
                <a:latin typeface="나눔스퀘어 ExtraBold" pitchFamily="50" charset="-127"/>
                <a:ea typeface="나눔스퀘어 ExtraBold" pitchFamily="50" charset="-127"/>
              </a:rPr>
              <a:t>정점</a:t>
            </a:r>
            <a:r>
              <a:rPr lang="en-US" altLang="ko-KR" sz="2000" dirty="0" smtClean="0">
                <a:solidFill>
                  <a:srgbClr val="00B050"/>
                </a:solidFill>
                <a:latin typeface="나눔스퀘어 ExtraBold" pitchFamily="50" charset="-127"/>
                <a:ea typeface="나눔스퀘어 ExtraBold" pitchFamily="50" charset="-127"/>
              </a:rPr>
              <a:t>) </a:t>
            </a:r>
            <a:r>
              <a:rPr lang="en-US" altLang="ko-KR" sz="2000" dirty="0" smtClean="0">
                <a:latin typeface="나눔스퀘어 ExtraBold" pitchFamily="50" charset="-127"/>
                <a:ea typeface="나눔스퀘어 ExtraBold" pitchFamily="50" charset="-127"/>
              </a:rPr>
              <a:t> +  </a:t>
            </a:r>
            <a:r>
              <a:rPr lang="en-US" altLang="ko-KR" sz="2000" dirty="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Edge(</a:t>
            </a:r>
            <a:r>
              <a:rPr lang="ko-KR" altLang="en-US" sz="2000" dirty="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간선</a:t>
            </a:r>
            <a:r>
              <a:rPr lang="en-US" altLang="ko-KR" sz="2000" dirty="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)</a:t>
            </a:r>
            <a:endParaRPr lang="en-US" altLang="ko-KR" sz="2000" dirty="0">
              <a:solidFill>
                <a:srgbClr val="FF000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" name="타원 1"/>
          <p:cNvSpPr/>
          <p:nvPr/>
        </p:nvSpPr>
        <p:spPr>
          <a:xfrm>
            <a:off x="4763850" y="2862650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01708" y="2536223"/>
            <a:ext cx="871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rgbClr val="00B050"/>
                </a:solidFill>
                <a:latin typeface="나눔스퀘어 ExtraBold" pitchFamily="50" charset="-127"/>
                <a:ea typeface="나눔스퀘어 ExtraBold" pitchFamily="50" charset="-127"/>
              </a:rPr>
              <a:t>vertex</a:t>
            </a:r>
            <a:endParaRPr lang="ko-KR" altLang="en-US" sz="1600" dirty="0">
              <a:solidFill>
                <a:srgbClr val="00B05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3899754" y="4637291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737612" y="4310864"/>
            <a:ext cx="871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rgbClr val="00B050"/>
                </a:solidFill>
                <a:latin typeface="나눔스퀘어 ExtraBold" pitchFamily="50" charset="-127"/>
                <a:ea typeface="나눔스퀘어 ExtraBold" pitchFamily="50" charset="-127"/>
              </a:rPr>
              <a:t>vertex</a:t>
            </a:r>
            <a:endParaRPr lang="ko-KR" altLang="en-US" sz="1600" dirty="0">
              <a:solidFill>
                <a:srgbClr val="00B05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6074520" y="4637291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912378" y="4310864"/>
            <a:ext cx="871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rgbClr val="00B050"/>
                </a:solidFill>
                <a:latin typeface="나눔스퀘어 ExtraBold" pitchFamily="50" charset="-127"/>
                <a:ea typeface="나눔스퀘어 ExtraBold" pitchFamily="50" charset="-127"/>
              </a:rPr>
              <a:t>vertex</a:t>
            </a:r>
            <a:endParaRPr lang="ko-KR" altLang="en-US" sz="1600" dirty="0">
              <a:solidFill>
                <a:srgbClr val="00B05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7356138" y="2862650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193996" y="2536223"/>
            <a:ext cx="871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rgbClr val="00B050"/>
                </a:solidFill>
                <a:latin typeface="나눔스퀘어 ExtraBold" pitchFamily="50" charset="-127"/>
                <a:ea typeface="나눔스퀘어 ExtraBold" pitchFamily="50" charset="-127"/>
              </a:rPr>
              <a:t>vertex</a:t>
            </a:r>
            <a:endParaRPr lang="ko-KR" altLang="en-US" sz="1600" dirty="0">
              <a:solidFill>
                <a:srgbClr val="00B05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 flipH="1">
            <a:off x="4446767" y="3441406"/>
            <a:ext cx="427812" cy="96264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 flipH="1">
            <a:off x="5397397" y="3136156"/>
            <a:ext cx="187220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 flipH="1">
            <a:off x="4547491" y="4910797"/>
            <a:ext cx="144435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 flipH="1">
            <a:off x="6674779" y="3426138"/>
            <a:ext cx="775614" cy="132750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5897852" y="2802816"/>
            <a:ext cx="871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edge</a:t>
            </a:r>
            <a:endParaRPr lang="ko-KR" altLang="en-US" sz="1600" dirty="0">
              <a:solidFill>
                <a:srgbClr val="FF000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962811" y="3917211"/>
            <a:ext cx="871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edge</a:t>
            </a:r>
            <a:endParaRPr lang="ko-KR" altLang="en-US" sz="1600" dirty="0">
              <a:solidFill>
                <a:srgbClr val="FF000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834018" y="4584370"/>
            <a:ext cx="871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edge</a:t>
            </a:r>
            <a:endParaRPr lang="ko-KR" altLang="en-US" sz="1600" dirty="0">
              <a:solidFill>
                <a:srgbClr val="FF000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924503" y="3708575"/>
            <a:ext cx="871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edge</a:t>
            </a:r>
            <a:endParaRPr lang="ko-KR" altLang="en-US" sz="1600" dirty="0">
              <a:solidFill>
                <a:srgbClr val="FF000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72" name="직선 연결선 71"/>
          <p:cNvCxnSpPr/>
          <p:nvPr/>
        </p:nvCxnSpPr>
        <p:spPr>
          <a:xfrm>
            <a:off x="5310862" y="3409662"/>
            <a:ext cx="680980" cy="90120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5572079" y="3611609"/>
            <a:ext cx="871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edge</a:t>
            </a:r>
            <a:endParaRPr lang="ko-KR" altLang="en-US" sz="1600" dirty="0">
              <a:solidFill>
                <a:srgbClr val="FF000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917638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나눔스퀘어 ExtraBold">
      <a:majorFont>
        <a:latin typeface="나눔스퀘어 ExtraBold"/>
        <a:ea typeface="나눔스퀘어 ExtraBold"/>
        <a:cs typeface=""/>
      </a:majorFont>
      <a:minorFont>
        <a:latin typeface="나눔스퀘어 ExtraBold"/>
        <a:ea typeface="나눔스퀘어 ExtraBol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2597</TotalTime>
  <Words>2118</Words>
  <Application>Microsoft Office PowerPoint</Application>
  <PresentationFormat>사용자 지정</PresentationFormat>
  <Paragraphs>1059</Paragraphs>
  <Slides>62</Slides>
  <Notes>5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62</vt:i4>
      </vt:variant>
    </vt:vector>
  </HeadingPairs>
  <TitlesOfParts>
    <vt:vector size="63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혜찬방</dc:creator>
  <cp:lastModifiedBy>mom</cp:lastModifiedBy>
  <cp:revision>112</cp:revision>
  <dcterms:created xsi:type="dcterms:W3CDTF">2023-11-17T05:17:00Z</dcterms:created>
  <dcterms:modified xsi:type="dcterms:W3CDTF">2024-05-15T09:08:45Z</dcterms:modified>
</cp:coreProperties>
</file>