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5" r:id="rId38"/>
    <p:sldId id="293" r:id="rId39"/>
    <p:sldId id="296" r:id="rId40"/>
    <p:sldId id="294" r:id="rId41"/>
    <p:sldId id="297" r:id="rId42"/>
  </p:sldIdLst>
  <p:sldSz cx="11522075" cy="6480175"/>
  <p:notesSz cx="6858000" cy="9144000"/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CEC"/>
    <a:srgbClr val="009644"/>
    <a:srgbClr val="FF8181"/>
    <a:srgbClr val="E1FFE5"/>
    <a:srgbClr val="FF9B9B"/>
    <a:srgbClr val="FEE6E6"/>
    <a:srgbClr val="FEE2E2"/>
    <a:srgbClr val="C6FFC5"/>
    <a:srgbClr val="FED2D2"/>
    <a:srgbClr val="F7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815" autoAdjust="0"/>
  </p:normalViewPr>
  <p:slideViewPr>
    <p:cSldViewPr>
      <p:cViewPr varScale="1">
        <p:scale>
          <a:sx n="88" d="100"/>
          <a:sy n="88" d="100"/>
        </p:scale>
        <p:origin x="-638" y="-50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19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2B011-278F-46AA-8F5C-4B7DC81D9EF2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146E-477C-431E-82DA-5E0A7B925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39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64156" y="2013056"/>
            <a:ext cx="9793764" cy="13890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4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53504" y="259508"/>
            <a:ext cx="2592467" cy="55291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76104" y="259508"/>
            <a:ext cx="7585366" cy="55291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3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2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0164" y="4164114"/>
            <a:ext cx="9793764" cy="128703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8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6104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57055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89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5090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853056" y="1450540"/>
            <a:ext cx="5092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853056" y="2055056"/>
            <a:ext cx="5092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2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38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3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106" y="258008"/>
            <a:ext cx="3790683" cy="109803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04811" y="258007"/>
            <a:ext cx="6441160" cy="553065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76106" y="1356038"/>
            <a:ext cx="3790683" cy="44326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5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8407" y="4536123"/>
            <a:ext cx="6913245" cy="53551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58407" y="579016"/>
            <a:ext cx="6913245" cy="3888105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258407" y="5071638"/>
            <a:ext cx="6913245" cy="7605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5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512041"/>
            <a:ext cx="10369868" cy="4276616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01263-E573-4C51-9265-094B7818CB45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omo1\Downloads\key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630" y="97720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7668" y="1059349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 dirty="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4446" y="816675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 dirty="0"/>
              <a:t>+</a:t>
            </a:r>
            <a:endParaRPr lang="ko-KR" altLang="en-US" sz="2900" b="1" dirty="0"/>
          </a:p>
        </p:txBody>
      </p:sp>
      <p:sp>
        <p:nvSpPr>
          <p:cNvPr id="6" name="오른쪽 화살표 5"/>
          <p:cNvSpPr/>
          <p:nvPr/>
        </p:nvSpPr>
        <p:spPr>
          <a:xfrm>
            <a:off x="6486918" y="1121180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85705" y="1109666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 dirty="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pic>
        <p:nvPicPr>
          <p:cNvPr id="9" name="Picture 2" descr="C:\Users\momo1\Downloads\key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78630" y="305597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29414" y="3138121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 dirty="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64866" y="2895448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 dirty="0"/>
              <a:t>+</a:t>
            </a:r>
            <a:endParaRPr lang="ko-KR" altLang="en-US" sz="2900" b="1" dirty="0"/>
          </a:p>
        </p:txBody>
      </p:sp>
      <p:sp>
        <p:nvSpPr>
          <p:cNvPr id="12" name="오른쪽 화살표 11"/>
          <p:cNvSpPr/>
          <p:nvPr/>
        </p:nvSpPr>
        <p:spPr>
          <a:xfrm>
            <a:off x="6486918" y="3199954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3957" y="3188438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 dirty="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869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78803" y="518452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Public Key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76717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8869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8803" y="2559678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Private Key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76717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58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152706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88610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463376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534521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1715490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786254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1936347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4063635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699718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033647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69551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344317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9415462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6596431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7667195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817288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8944576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580659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06519" y="1295870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나눔스퀘어 ExtraBold" pitchFamily="50" charset="-127"/>
                <a:ea typeface="나눔스퀘어 ExtraBold" pitchFamily="50" charset="-127"/>
              </a:rPr>
              <a:t>무방향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(Undirected)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10885" y="1295871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방향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(Directed)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91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152706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88610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463376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534521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1715490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786254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1936347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4063635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699718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033647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69551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344317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9415462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6596431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7667195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817288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8944576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580659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276143" y="1844686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78041" y="2839977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9429" y="2988528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5817" y="4059936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65873" y="2952055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9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152706" y="208797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288610" y="38626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463376" y="38626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534521" y="208797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715490" y="266783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2786254" y="236148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1936347" y="413612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063635" y="266783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699718" y="263498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06519" y="1295870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차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수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(Degree)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57578" y="188791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40957" y="188791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08509" y="362849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67882" y="4136121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235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376661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512565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687331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758476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39445" y="257841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3010209" y="227206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2160302" y="404670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287590" y="257841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923673" y="254556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59357" y="431777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인접 행렬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b="1" dirty="0">
                <a:latin typeface="나눔스퀘어 ExtraBold" pitchFamily="50" charset="-127"/>
                <a:ea typeface="나눔스퀘어 ExtraBold" pitchFamily="50" charset="-127"/>
              </a:rPr>
              <a:t>Adjacency Matrix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en-US" altLang="ko-KR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842194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adj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545013" y="5040287"/>
            <a:ext cx="4540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 ExtraBold" pitchFamily="50" charset="-127"/>
                <a:ea typeface="나눔스퀘어 ExtraBold" pitchFamily="50" charset="-127"/>
              </a:rPr>
              <a:t>adj</a:t>
            </a:r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[A, B] = 1  </a:t>
            </a:r>
            <a:r>
              <a:rPr lang="ko-KR" altLang="en-US" sz="1600" dirty="0" smtClean="0">
                <a:latin typeface="나눔스퀘어 ExtraBold" pitchFamily="50" charset="-127"/>
                <a:ea typeface="나눔스퀘어 ExtraBold" pitchFamily="50" charset="-127"/>
              </a:rPr>
              <a:t>→ 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A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에서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B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로 향하는 간선이 있다</a:t>
            </a:r>
            <a:endParaRPr lang="en-US" altLang="ko-KR" sz="1600" dirty="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92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376661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512565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687331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758476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39445" y="257841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3010209" y="227206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2160302" y="404670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287590" y="257841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923673" y="254556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59357" y="431777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인접 리스트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b="1" dirty="0">
                <a:latin typeface="나눔스퀘어 ExtraBold" pitchFamily="50" charset="-127"/>
                <a:ea typeface="나눔스퀘어 ExtraBold" pitchFamily="50" charset="-127"/>
              </a:rPr>
              <a:t>Adjacency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List)</a:t>
            </a:r>
            <a:endParaRPr lang="en-US" altLang="ko-KR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79669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adj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97393" y="5040287"/>
            <a:ext cx="549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 ExtraBold" pitchFamily="50" charset="-127"/>
                <a:ea typeface="나눔스퀘어 ExtraBold" pitchFamily="50" charset="-127"/>
              </a:rPr>
              <a:t>adj</a:t>
            </a:r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[1] = { 2, 3 }  </a:t>
            </a:r>
            <a:r>
              <a:rPr lang="ko-KR" altLang="en-US" sz="1600" dirty="0" smtClean="0">
                <a:latin typeface="나눔스퀘어 ExtraBold" pitchFamily="50" charset="-127"/>
                <a:ea typeface="나눔스퀘어 ExtraBold" pitchFamily="50" charset="-127"/>
              </a:rPr>
              <a:t>→ 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1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에서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2, 3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으로</a:t>
            </a:r>
            <a:r>
              <a:rPr lang="en-US" altLang="ko-KR" sz="1600" dirty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향하는 간선이 있다 </a:t>
            </a:r>
            <a:endParaRPr lang="en-US" altLang="ko-KR" sz="1600" dirty="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0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841500" y="3072667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747476" y="3061476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294488" y="2016144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200464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>
            <a:stCxn id="36" idx="3"/>
            <a:endCxn id="43" idx="0"/>
          </p:cNvCxnSpPr>
          <p:nvPr/>
        </p:nvCxnSpPr>
        <p:spPr>
          <a:xfrm flipH="1">
            <a:off x="1473970" y="3528380"/>
            <a:ext cx="353614" cy="5677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1" idx="3"/>
          </p:cNvCxnSpPr>
          <p:nvPr/>
        </p:nvCxnSpPr>
        <p:spPr>
          <a:xfrm flipH="1">
            <a:off x="2020982" y="2483048"/>
            <a:ext cx="353614" cy="5986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6" idx="5"/>
            <a:endCxn id="14" idx="0"/>
          </p:cNvCxnSpPr>
          <p:nvPr/>
        </p:nvCxnSpPr>
        <p:spPr>
          <a:xfrm>
            <a:off x="2214380" y="3528380"/>
            <a:ext cx="353614" cy="5677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1" idx="5"/>
            <a:endCxn id="31" idx="0"/>
          </p:cNvCxnSpPr>
          <p:nvPr/>
        </p:nvCxnSpPr>
        <p:spPr>
          <a:xfrm>
            <a:off x="2761392" y="2483048"/>
            <a:ext cx="353614" cy="5896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2294488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054873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28989" y="2016144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054873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614713" y="306496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7" name="직선 연결선 26"/>
          <p:cNvCxnSpPr>
            <a:stCxn id="24" idx="3"/>
            <a:endCxn id="26" idx="0"/>
          </p:cNvCxnSpPr>
          <p:nvPr/>
        </p:nvCxnSpPr>
        <p:spPr>
          <a:xfrm flipH="1">
            <a:off x="4888219" y="2483048"/>
            <a:ext cx="520878" cy="5819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5" idx="0"/>
            <a:endCxn id="24" idx="5"/>
          </p:cNvCxnSpPr>
          <p:nvPr/>
        </p:nvCxnSpPr>
        <p:spPr>
          <a:xfrm flipH="1" flipV="1">
            <a:off x="5795893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4" idx="4"/>
            <a:endCxn id="32" idx="0"/>
          </p:cNvCxnSpPr>
          <p:nvPr/>
        </p:nvCxnSpPr>
        <p:spPr>
          <a:xfrm>
            <a:off x="5602495" y="2563156"/>
            <a:ext cx="0" cy="5145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5" idx="4"/>
            <a:endCxn id="23" idx="0"/>
          </p:cNvCxnSpPr>
          <p:nvPr/>
        </p:nvCxnSpPr>
        <p:spPr>
          <a:xfrm>
            <a:off x="6328379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328989" y="3077710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448289" y="2016637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448289" y="3424762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448289" y="2730637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901277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8" name="직선 연결선 37"/>
          <p:cNvCxnSpPr>
            <a:stCxn id="34" idx="3"/>
            <a:endCxn id="37" idx="7"/>
          </p:cNvCxnSpPr>
          <p:nvPr/>
        </p:nvCxnSpPr>
        <p:spPr>
          <a:xfrm flipH="1">
            <a:off x="8368181" y="3891666"/>
            <a:ext cx="160216" cy="284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5" idx="4"/>
            <a:endCxn id="34" idx="0"/>
          </p:cNvCxnSpPr>
          <p:nvPr/>
        </p:nvCxnSpPr>
        <p:spPr>
          <a:xfrm>
            <a:off x="8721795" y="3277649"/>
            <a:ext cx="0" cy="1471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4" idx="5"/>
            <a:endCxn id="46" idx="1"/>
          </p:cNvCxnSpPr>
          <p:nvPr/>
        </p:nvCxnSpPr>
        <p:spPr>
          <a:xfrm>
            <a:off x="8915193" y="3891666"/>
            <a:ext cx="160216" cy="284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0"/>
            <a:endCxn id="33" idx="4"/>
          </p:cNvCxnSpPr>
          <p:nvPr/>
        </p:nvCxnSpPr>
        <p:spPr>
          <a:xfrm flipV="1">
            <a:off x="8721795" y="2563649"/>
            <a:ext cx="0" cy="1669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8995301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 flipV="1">
            <a:off x="4015509" y="1583903"/>
            <a:ext cx="0" cy="3233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93572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128074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7374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 flipV="1">
            <a:off x="7255869" y="1583903"/>
            <a:ext cx="0" cy="3233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5371945" y="30378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277921" y="3026620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824933" y="187193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730909" y="420524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>
            <a:stCxn id="36" idx="3"/>
            <a:endCxn id="43" idx="0"/>
          </p:cNvCxnSpPr>
          <p:nvPr/>
        </p:nvCxnSpPr>
        <p:spPr>
          <a:xfrm flipH="1">
            <a:off x="4004415" y="3493524"/>
            <a:ext cx="353614" cy="711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1" idx="3"/>
            <a:endCxn id="36" idx="0"/>
          </p:cNvCxnSpPr>
          <p:nvPr/>
        </p:nvCxnSpPr>
        <p:spPr>
          <a:xfrm flipH="1">
            <a:off x="4551427" y="2338839"/>
            <a:ext cx="353614" cy="687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6" idx="5"/>
            <a:endCxn id="14" idx="0"/>
          </p:cNvCxnSpPr>
          <p:nvPr/>
        </p:nvCxnSpPr>
        <p:spPr>
          <a:xfrm>
            <a:off x="4744825" y="3493524"/>
            <a:ext cx="353614" cy="711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1" idx="5"/>
            <a:endCxn id="31" idx="0"/>
          </p:cNvCxnSpPr>
          <p:nvPr/>
        </p:nvCxnSpPr>
        <p:spPr>
          <a:xfrm>
            <a:off x="5291837" y="2338839"/>
            <a:ext cx="353614" cy="6989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4824933" y="420524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9" name="직선 연결선 48"/>
          <p:cNvCxnSpPr>
            <a:endCxn id="41" idx="6"/>
          </p:cNvCxnSpPr>
          <p:nvPr/>
        </p:nvCxnSpPr>
        <p:spPr>
          <a:xfrm flipH="1">
            <a:off x="5371945" y="2145441"/>
            <a:ext cx="125318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31" idx="6"/>
          </p:cNvCxnSpPr>
          <p:nvPr/>
        </p:nvCxnSpPr>
        <p:spPr>
          <a:xfrm flipH="1">
            <a:off x="5918957" y="3311317"/>
            <a:ext cx="70617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14" idx="6"/>
          </p:cNvCxnSpPr>
          <p:nvPr/>
        </p:nvCxnSpPr>
        <p:spPr>
          <a:xfrm flipH="1">
            <a:off x="5371945" y="4478749"/>
            <a:ext cx="125318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48143" y="1929997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48143" y="3084682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48143" y="4263305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41892" y="1367879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Depth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2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>
            <a:off x="2094433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368549" y="2016144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094433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54273" y="306496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2" name="직선 연결선 21"/>
          <p:cNvCxnSpPr>
            <a:stCxn id="19" idx="3"/>
            <a:endCxn id="21" idx="0"/>
          </p:cNvCxnSpPr>
          <p:nvPr/>
        </p:nvCxnSpPr>
        <p:spPr>
          <a:xfrm flipH="1">
            <a:off x="927779" y="2483048"/>
            <a:ext cx="520878" cy="5819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20" idx="0"/>
            <a:endCxn id="19" idx="5"/>
          </p:cNvCxnSpPr>
          <p:nvPr/>
        </p:nvCxnSpPr>
        <p:spPr>
          <a:xfrm flipH="1" flipV="1">
            <a:off x="1835453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9" idx="4"/>
            <a:endCxn id="26" idx="0"/>
          </p:cNvCxnSpPr>
          <p:nvPr/>
        </p:nvCxnSpPr>
        <p:spPr>
          <a:xfrm>
            <a:off x="1642055" y="2563156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0" idx="4"/>
            <a:endCxn id="18" idx="0"/>
          </p:cNvCxnSpPr>
          <p:nvPr/>
        </p:nvCxnSpPr>
        <p:spPr>
          <a:xfrm>
            <a:off x="2367939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1368549" y="3077710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60637" y="2321208"/>
            <a:ext cx="2424402" cy="5944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Parent</a:t>
            </a:r>
          </a:p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Child</a:t>
            </a:r>
            <a:r>
              <a:rPr lang="ko-KR" altLang="en-US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48669" y="3571836"/>
            <a:ext cx="2424402" cy="5944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Parent</a:t>
            </a:r>
          </a:p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Child</a:t>
            </a:r>
            <a:r>
              <a:rPr lang="ko-KR" altLang="en-US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423025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697141" y="2016144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423025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982865" y="306496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0"/>
          </p:cNvCxnSpPr>
          <p:nvPr/>
        </p:nvCxnSpPr>
        <p:spPr>
          <a:xfrm flipH="1">
            <a:off x="6256371" y="2483048"/>
            <a:ext cx="520878" cy="5819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0"/>
            <a:endCxn id="35" idx="5"/>
          </p:cNvCxnSpPr>
          <p:nvPr/>
        </p:nvCxnSpPr>
        <p:spPr>
          <a:xfrm flipH="1" flipV="1">
            <a:off x="7164045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6970647" y="2563156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7696531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6697141" y="3077710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35503" y="2911072"/>
            <a:ext cx="263810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Ancestor</a:t>
            </a:r>
            <a:endParaRPr lang="ko-KR" altLang="en-US" sz="140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7255187" y="2279500"/>
            <a:ext cx="932166" cy="2088818"/>
          </a:xfrm>
          <a:custGeom>
            <a:avLst/>
            <a:gdLst>
              <a:gd name="connsiteX0" fmla="*/ 0 w 932166"/>
              <a:gd name="connsiteY0" fmla="*/ 0 h 2088818"/>
              <a:gd name="connsiteX1" fmla="*/ 342359 w 932166"/>
              <a:gd name="connsiteY1" fmla="*/ 169012 h 2088818"/>
              <a:gd name="connsiteX2" fmla="*/ 602378 w 932166"/>
              <a:gd name="connsiteY2" fmla="*/ 398695 h 2088818"/>
              <a:gd name="connsiteX3" fmla="*/ 832061 w 932166"/>
              <a:gd name="connsiteY3" fmla="*/ 758388 h 2088818"/>
              <a:gd name="connsiteX4" fmla="*/ 923068 w 932166"/>
              <a:gd name="connsiteY4" fmla="*/ 1152750 h 2088818"/>
              <a:gd name="connsiteX5" fmla="*/ 923068 w 932166"/>
              <a:gd name="connsiteY5" fmla="*/ 1547112 h 2088818"/>
              <a:gd name="connsiteX6" fmla="*/ 871064 w 932166"/>
              <a:gd name="connsiteY6" fmla="*/ 1872136 h 2088818"/>
              <a:gd name="connsiteX7" fmla="*/ 728053 w 932166"/>
              <a:gd name="connsiteY7" fmla="*/ 2088818 h 208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2166" h="2088818">
                <a:moveTo>
                  <a:pt x="0" y="0"/>
                </a:moveTo>
                <a:cubicBezTo>
                  <a:pt x="120981" y="51281"/>
                  <a:pt x="241963" y="102563"/>
                  <a:pt x="342359" y="169012"/>
                </a:cubicBezTo>
                <a:cubicBezTo>
                  <a:pt x="442755" y="235461"/>
                  <a:pt x="520761" y="300466"/>
                  <a:pt x="602378" y="398695"/>
                </a:cubicBezTo>
                <a:cubicBezTo>
                  <a:pt x="683995" y="496924"/>
                  <a:pt x="778613" y="632712"/>
                  <a:pt x="832061" y="758388"/>
                </a:cubicBezTo>
                <a:cubicBezTo>
                  <a:pt x="885509" y="884064"/>
                  <a:pt x="907900" y="1021296"/>
                  <a:pt x="923068" y="1152750"/>
                </a:cubicBezTo>
                <a:cubicBezTo>
                  <a:pt x="938236" y="1284204"/>
                  <a:pt x="931735" y="1427214"/>
                  <a:pt x="923068" y="1547112"/>
                </a:cubicBezTo>
                <a:cubicBezTo>
                  <a:pt x="914401" y="1667010"/>
                  <a:pt x="903566" y="1781852"/>
                  <a:pt x="871064" y="1872136"/>
                </a:cubicBezTo>
                <a:cubicBezTo>
                  <a:pt x="838562" y="1962420"/>
                  <a:pt x="783307" y="2025619"/>
                  <a:pt x="728053" y="2088818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5400997" y="1257326"/>
            <a:ext cx="0" cy="355826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12565" y="1324149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Parent, Child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83015" y="1324149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Ancestor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27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/>
          <p:cNvSpPr/>
          <p:nvPr/>
        </p:nvSpPr>
        <p:spPr>
          <a:xfrm>
            <a:off x="4942755" y="4625336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862635" y="2508052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94275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8251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7"/>
          </p:cNvCxnSpPr>
          <p:nvPr/>
        </p:nvCxnSpPr>
        <p:spPr>
          <a:xfrm flipH="1">
            <a:off x="324941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1"/>
            <a:endCxn id="35" idx="5"/>
          </p:cNvCxnSpPr>
          <p:nvPr/>
        </p:nvCxnSpPr>
        <p:spPr>
          <a:xfrm flipH="1" flipV="1">
            <a:off x="432953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4136141" y="3055064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5216261" y="4117123"/>
            <a:ext cx="0" cy="5082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3862635" y="3569618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17021" y="3409159"/>
            <a:ext cx="2638102" cy="8679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4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5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5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3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76861" y="1799927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Sibling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1" name="직선 연결선 40"/>
          <p:cNvCxnSpPr>
            <a:stCxn id="55" idx="2"/>
            <a:endCxn id="38" idx="6"/>
          </p:cNvCxnSpPr>
          <p:nvPr/>
        </p:nvCxnSpPr>
        <p:spPr>
          <a:xfrm flipH="1">
            <a:off x="3329527" y="3843124"/>
            <a:ext cx="533108" cy="493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7" idx="2"/>
            <a:endCxn id="55" idx="6"/>
          </p:cNvCxnSpPr>
          <p:nvPr/>
        </p:nvCxnSpPr>
        <p:spPr>
          <a:xfrm flipH="1" flipV="1">
            <a:off x="4409647" y="3843124"/>
            <a:ext cx="533108" cy="493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 27"/>
          <p:cNvSpPr/>
          <p:nvPr/>
        </p:nvSpPr>
        <p:spPr>
          <a:xfrm>
            <a:off x="3047680" y="4121725"/>
            <a:ext cx="2188909" cy="330544"/>
          </a:xfrm>
          <a:custGeom>
            <a:avLst/>
            <a:gdLst>
              <a:gd name="connsiteX0" fmla="*/ 0 w 2188909"/>
              <a:gd name="connsiteY0" fmla="*/ 13001 h 450767"/>
              <a:gd name="connsiteX1" fmla="*/ 117009 w 2188909"/>
              <a:gd name="connsiteY1" fmla="*/ 125676 h 450767"/>
              <a:gd name="connsiteX2" fmla="*/ 420364 w 2188909"/>
              <a:gd name="connsiteY2" fmla="*/ 307689 h 450767"/>
              <a:gd name="connsiteX3" fmla="*/ 754055 w 2188909"/>
              <a:gd name="connsiteY3" fmla="*/ 403029 h 450767"/>
              <a:gd name="connsiteX4" fmla="*/ 1118082 w 2188909"/>
              <a:gd name="connsiteY4" fmla="*/ 450699 h 450767"/>
              <a:gd name="connsiteX5" fmla="*/ 1469107 w 2188909"/>
              <a:gd name="connsiteY5" fmla="*/ 411696 h 450767"/>
              <a:gd name="connsiteX6" fmla="*/ 1755128 w 2188909"/>
              <a:gd name="connsiteY6" fmla="*/ 338024 h 450767"/>
              <a:gd name="connsiteX7" fmla="*/ 2019481 w 2188909"/>
              <a:gd name="connsiteY7" fmla="*/ 208015 h 450767"/>
              <a:gd name="connsiteX8" fmla="*/ 2162491 w 2188909"/>
              <a:gd name="connsiteY8" fmla="*/ 69338 h 450767"/>
              <a:gd name="connsiteX9" fmla="*/ 2188493 w 2188909"/>
              <a:gd name="connsiteY9" fmla="*/ 0 h 45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8909" h="450767">
                <a:moveTo>
                  <a:pt x="0" y="13001"/>
                </a:moveTo>
                <a:cubicBezTo>
                  <a:pt x="23474" y="44781"/>
                  <a:pt x="46948" y="76561"/>
                  <a:pt x="117009" y="125676"/>
                </a:cubicBezTo>
                <a:cubicBezTo>
                  <a:pt x="187070" y="174791"/>
                  <a:pt x="314190" y="261464"/>
                  <a:pt x="420364" y="307689"/>
                </a:cubicBezTo>
                <a:cubicBezTo>
                  <a:pt x="526538" y="353914"/>
                  <a:pt x="637769" y="379194"/>
                  <a:pt x="754055" y="403029"/>
                </a:cubicBezTo>
                <a:cubicBezTo>
                  <a:pt x="870341" y="426864"/>
                  <a:pt x="998907" y="449255"/>
                  <a:pt x="1118082" y="450699"/>
                </a:cubicBezTo>
                <a:cubicBezTo>
                  <a:pt x="1237257" y="452144"/>
                  <a:pt x="1362933" y="430475"/>
                  <a:pt x="1469107" y="411696"/>
                </a:cubicBezTo>
                <a:cubicBezTo>
                  <a:pt x="1575281" y="392917"/>
                  <a:pt x="1663399" y="371971"/>
                  <a:pt x="1755128" y="338024"/>
                </a:cubicBezTo>
                <a:cubicBezTo>
                  <a:pt x="1846857" y="304077"/>
                  <a:pt x="1951587" y="252796"/>
                  <a:pt x="2019481" y="208015"/>
                </a:cubicBezTo>
                <a:cubicBezTo>
                  <a:pt x="2087375" y="163234"/>
                  <a:pt x="2134322" y="104007"/>
                  <a:pt x="2162491" y="69338"/>
                </a:cubicBezTo>
                <a:cubicBezTo>
                  <a:pt x="2190660" y="34669"/>
                  <a:pt x="2189576" y="17334"/>
                  <a:pt x="2188493" y="0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3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/>
          <p:cNvSpPr/>
          <p:nvPr/>
        </p:nvSpPr>
        <p:spPr>
          <a:xfrm>
            <a:off x="4942755" y="4625336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862635" y="2508052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942755" y="357011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8251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7"/>
          </p:cNvCxnSpPr>
          <p:nvPr/>
        </p:nvCxnSpPr>
        <p:spPr>
          <a:xfrm flipH="1">
            <a:off x="324941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1"/>
            <a:endCxn id="35" idx="5"/>
          </p:cNvCxnSpPr>
          <p:nvPr/>
        </p:nvCxnSpPr>
        <p:spPr>
          <a:xfrm flipH="1" flipV="1">
            <a:off x="432953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4136141" y="3055064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5216261" y="4117123"/>
            <a:ext cx="0" cy="5082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3862635" y="3569618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05614" y="1799927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Leaf Node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1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885425" y="4005183"/>
            <a:ext cx="8103060" cy="1177953"/>
          </a:xfrm>
          <a:prstGeom prst="rect">
            <a:avLst/>
          </a:prstGeom>
          <a:solidFill>
            <a:schemeClr val="accent5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885425" y="2827230"/>
            <a:ext cx="8103060" cy="1177953"/>
          </a:xfrm>
          <a:prstGeom prst="rect">
            <a:avLst/>
          </a:prstGeom>
          <a:solidFill>
            <a:schemeClr val="accent3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5425" y="1066801"/>
            <a:ext cx="8103060" cy="1760428"/>
          </a:xfrm>
          <a:prstGeom prst="rect">
            <a:avLst/>
          </a:prstGeom>
          <a:solidFill>
            <a:schemeClr val="accent2">
              <a:lumMod val="40000"/>
              <a:lumOff val="6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21756" y="1200255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 dirty="0">
                <a:latin typeface="나눔스퀘어 ExtraBold" pitchFamily="50" charset="-127"/>
                <a:ea typeface="나눔스퀘어 ExtraBold" pitchFamily="50" charset="-127"/>
              </a:rPr>
              <a:t>7</a:t>
            </a:r>
            <a:r>
              <a:rPr lang="ko-KR" altLang="en-US" sz="1400" dirty="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162789" y="1066803"/>
            <a:ext cx="2184273" cy="586809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 dirty="0">
                <a:latin typeface="나눔스퀘어 ExtraBold" pitchFamily="50" charset="-127"/>
                <a:ea typeface="나눔스퀘어 ExtraBold" pitchFamily="50" charset="-127"/>
              </a:rPr>
              <a:t>응용 계층</a:t>
            </a:r>
            <a:endParaRPr lang="en-US" altLang="ko-KR" sz="1600" dirty="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 dirty="0" err="1">
                <a:latin typeface="나눔스퀘어 ExtraBold" pitchFamily="50" charset="-127"/>
                <a:ea typeface="나눔스퀘어 ExtraBold" pitchFamily="50" charset="-127"/>
              </a:rPr>
              <a:t>Applcation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62786" y="1653612"/>
            <a:ext cx="2184273" cy="586809"/>
          </a:xfrm>
          <a:prstGeom prst="rect">
            <a:avLst/>
          </a:prstGeom>
          <a:solidFill>
            <a:srgbClr val="F79647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표현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Presentation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62789" y="2240421"/>
            <a:ext cx="2184273" cy="586809"/>
          </a:xfrm>
          <a:prstGeom prst="rect">
            <a:avLst/>
          </a:prstGeom>
          <a:solidFill>
            <a:srgbClr val="FFC203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세션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Session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2789" y="2827230"/>
            <a:ext cx="2184273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전송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62789" y="3414040"/>
            <a:ext cx="2184273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네트워크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62786" y="4000849"/>
            <a:ext cx="2184273" cy="586809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데이터 링크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DataLink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62789" y="4587658"/>
            <a:ext cx="2184273" cy="586809"/>
          </a:xfrm>
          <a:prstGeom prst="rect">
            <a:avLst/>
          </a:prstGeom>
          <a:solidFill>
            <a:srgbClr val="5826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물리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Physical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21756" y="178336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6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21756" y="237017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21756" y="2961453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4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21756" y="354379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3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21756" y="413060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2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21756" y="4717409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142012" y="1066801"/>
            <a:ext cx="2642970" cy="176042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Applcation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42011" y="2827230"/>
            <a:ext cx="2642970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(Host-to-Host)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42012" y="3414039"/>
            <a:ext cx="2642970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(Internet)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42009" y="4000847"/>
            <a:ext cx="2642970" cy="117361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Access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(Network Access)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1885425" y="2827230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885425" y="4005183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13579" y="1762348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User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13579" y="3229373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Kernel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13579" y="4402992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H/W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2" name="직선 연결선 1031"/>
          <p:cNvCxnSpPr/>
          <p:nvPr/>
        </p:nvCxnSpPr>
        <p:spPr>
          <a:xfrm>
            <a:off x="1456347" y="1066801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1456347" y="4010240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연결선 1033"/>
          <p:cNvCxnSpPr>
            <a:endCxn id="57" idx="0"/>
          </p:cNvCxnSpPr>
          <p:nvPr/>
        </p:nvCxnSpPr>
        <p:spPr>
          <a:xfrm flipH="1">
            <a:off x="1558767" y="1066803"/>
            <a:ext cx="5781" cy="129618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26203" y="2362989"/>
            <a:ext cx="6651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S/W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7" name="직선 연결선 1036"/>
          <p:cNvCxnSpPr>
            <a:stCxn id="57" idx="2"/>
          </p:cNvCxnSpPr>
          <p:nvPr/>
        </p:nvCxnSpPr>
        <p:spPr>
          <a:xfrm>
            <a:off x="1558767" y="2732321"/>
            <a:ext cx="5781" cy="126852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06083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OSI 7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계층 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514655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DoD 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995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448669" y="26640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670752" y="29124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608897" y="3960167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080995" y="1850457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905053" y="19970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711655" y="39658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890655" y="3896259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985173" y="29925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" name="직선 화살표 연결선 3"/>
          <p:cNvCxnSpPr>
            <a:stCxn id="2" idx="6"/>
            <a:endCxn id="28" idx="2"/>
          </p:cNvCxnSpPr>
          <p:nvPr/>
        </p:nvCxnSpPr>
        <p:spPr>
          <a:xfrm>
            <a:off x="2995681" y="2937529"/>
            <a:ext cx="1675071" cy="24839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2" idx="7"/>
            <a:endCxn id="33" idx="2"/>
          </p:cNvCxnSpPr>
          <p:nvPr/>
        </p:nvCxnSpPr>
        <p:spPr>
          <a:xfrm flipV="1">
            <a:off x="2915573" y="2123963"/>
            <a:ext cx="1165422" cy="62016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" idx="5"/>
            <a:endCxn id="30" idx="1"/>
          </p:cNvCxnSpPr>
          <p:nvPr/>
        </p:nvCxnSpPr>
        <p:spPr>
          <a:xfrm>
            <a:off x="2915573" y="3130927"/>
            <a:ext cx="773432" cy="9093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4628007" y="2123963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137656" y="2463994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137656" y="3379319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075801" y="3379319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176861" y="4233673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371957" y="2463994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178559" y="3459427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258667" y="4169765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452077" y="3459427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91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849770" y="1542656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82096" y="7290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" name="직선 화살표 연결선 3"/>
          <p:cNvCxnSpPr>
            <a:stCxn id="2" idx="6"/>
            <a:endCxn id="28" idx="2"/>
          </p:cNvCxnSpPr>
          <p:nvPr/>
        </p:nvCxnSpPr>
        <p:spPr>
          <a:xfrm>
            <a:off x="3396782" y="1816162"/>
            <a:ext cx="1675071" cy="24839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2" idx="7"/>
            <a:endCxn id="33" idx="2"/>
          </p:cNvCxnSpPr>
          <p:nvPr/>
        </p:nvCxnSpPr>
        <p:spPr>
          <a:xfrm flipV="1">
            <a:off x="3316674" y="1002596"/>
            <a:ext cx="1165422" cy="62016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" idx="5"/>
            <a:endCxn id="30" idx="1"/>
          </p:cNvCxnSpPr>
          <p:nvPr/>
        </p:nvCxnSpPr>
        <p:spPr>
          <a:xfrm>
            <a:off x="3316674" y="2009560"/>
            <a:ext cx="773432" cy="9093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5029108" y="1002596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28676" y="1188738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54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82096" y="72909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5029108" y="1002596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88904" y="3391460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61002" y="421313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23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88904" y="3391460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481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50759" y="1439887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25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85060" y="567946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90880" y="3400365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795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90880" y="3400365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98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65180" y="1563379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420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70913" y="2454258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30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70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직선 화살표 연결선 87"/>
          <p:cNvCxnSpPr>
            <a:stCxn id="76" idx="0"/>
          </p:cNvCxnSpPr>
          <p:nvPr/>
        </p:nvCxnSpPr>
        <p:spPr>
          <a:xfrm flipV="1">
            <a:off x="8022152" y="2361880"/>
            <a:ext cx="0" cy="249182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53" idx="0"/>
            <a:endCxn id="67" idx="2"/>
          </p:cNvCxnSpPr>
          <p:nvPr/>
        </p:nvCxnSpPr>
        <p:spPr>
          <a:xfrm>
            <a:off x="3540806" y="1919660"/>
            <a:ext cx="0" cy="337492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9" idx="0"/>
            <a:endCxn id="48" idx="2"/>
          </p:cNvCxnSpPr>
          <p:nvPr/>
        </p:nvCxnSpPr>
        <p:spPr>
          <a:xfrm>
            <a:off x="5773054" y="1919660"/>
            <a:ext cx="0" cy="396173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680917" y="1919660"/>
            <a:ext cx="2184273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Applcation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80914" y="2506469"/>
            <a:ext cx="2184273" cy="440878"/>
          </a:xfrm>
          <a:prstGeom prst="rect">
            <a:avLst/>
          </a:prstGeom>
          <a:solidFill>
            <a:srgbClr val="F79647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Presentation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80917" y="3093278"/>
            <a:ext cx="2184273" cy="440878"/>
          </a:xfrm>
          <a:prstGeom prst="rect">
            <a:avLst/>
          </a:prstGeom>
          <a:solidFill>
            <a:srgbClr val="FFC203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Session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680917" y="3680087"/>
            <a:ext cx="2184273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Transport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80917" y="4266897"/>
            <a:ext cx="2184273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Network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80914" y="4853706"/>
            <a:ext cx="2184273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DataLink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80917" y="5440515"/>
            <a:ext cx="2184273" cy="440878"/>
          </a:xfrm>
          <a:prstGeom prst="rect">
            <a:avLst/>
          </a:prstGeom>
          <a:solidFill>
            <a:srgbClr val="5826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Physical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077633" y="1919660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77633" y="368008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73927" y="368008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77633" y="426689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73927" y="426689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944613" y="4266897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77633" y="4853706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473927" y="4853706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944613" y="4853706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36501" y="4853706"/>
            <a:ext cx="1008112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Ethernet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659228" y="4853706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055522" y="4853706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526208" y="4853706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518096" y="4853706"/>
            <a:ext cx="1008112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Ethernet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651116" y="426689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047410" y="426689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518096" y="4266897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21802" y="368008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518096" y="368008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518096" y="1919660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2" name="구부러진 연결선 11"/>
          <p:cNvCxnSpPr>
            <a:stCxn id="67" idx="2"/>
            <a:endCxn id="48" idx="1"/>
          </p:cNvCxnSpPr>
          <p:nvPr/>
        </p:nvCxnSpPr>
        <p:spPr>
          <a:xfrm rot="16200000" flipH="1">
            <a:off x="3927676" y="4907713"/>
            <a:ext cx="366370" cy="1140111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48" idx="3"/>
            <a:endCxn id="76" idx="2"/>
          </p:cNvCxnSpPr>
          <p:nvPr/>
        </p:nvCxnSpPr>
        <p:spPr>
          <a:xfrm flipV="1">
            <a:off x="6865190" y="5294584"/>
            <a:ext cx="1156962" cy="366370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821" y="1079847"/>
            <a:ext cx="705969" cy="705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66" y="1103329"/>
            <a:ext cx="659005" cy="65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3077632" y="453378"/>
            <a:ext cx="9263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Client</a:t>
            </a:r>
          </a:p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(source)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303136" y="453377"/>
            <a:ext cx="13562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Server</a:t>
            </a:r>
          </a:p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(Destination)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156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화살표 연결선 52"/>
          <p:cNvCxnSpPr/>
          <p:nvPr/>
        </p:nvCxnSpPr>
        <p:spPr>
          <a:xfrm flipH="1" flipV="1">
            <a:off x="6193085" y="2381877"/>
            <a:ext cx="504056" cy="57017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672805" y="3600127"/>
            <a:ext cx="432048" cy="55471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160637" y="215751"/>
            <a:ext cx="2070105" cy="98102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ㆍ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dist</a:t>
            </a:r>
            <a:r>
              <a:rPr lang="en-US" altLang="ko-KR" sz="1600" smtClean="0">
                <a:solidFill>
                  <a:schemeClr val="tx1"/>
                </a:solidFill>
              </a:rPr>
              <a:t>  </a:t>
            </a:r>
            <a:r>
              <a:rPr lang="ko-KR" altLang="en-US" sz="1600" smtClean="0">
                <a:solidFill>
                  <a:schemeClr val="tx1"/>
                </a:solidFill>
              </a:rPr>
              <a:t>배열 초기화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ㆍ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(S, 0)</a:t>
            </a:r>
            <a:r>
              <a:rPr lang="en-US" altLang="ko-KR" sz="160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</a:rPr>
              <a:t>를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</a:rPr>
              <a:t>에 추가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160637" y="5223236"/>
            <a:ext cx="2070105" cy="60913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종료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sp>
        <p:nvSpPr>
          <p:cNvPr id="3" name="다이아몬드 2"/>
          <p:cNvSpPr/>
          <p:nvPr/>
        </p:nvSpPr>
        <p:spPr>
          <a:xfrm>
            <a:off x="2160637" y="2664023"/>
            <a:ext cx="2070105" cy="115212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비어있는가</a:t>
            </a:r>
            <a:r>
              <a:rPr lang="en-US" altLang="ko-KR" sz="1400" smtClean="0">
                <a:solidFill>
                  <a:schemeClr val="tx1"/>
                </a:solidFill>
              </a:rPr>
              <a:t>?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" idx="2"/>
            <a:endCxn id="3" idx="0"/>
          </p:cNvCxnSpPr>
          <p:nvPr/>
        </p:nvCxnSpPr>
        <p:spPr>
          <a:xfrm>
            <a:off x="3195690" y="1196775"/>
            <a:ext cx="0" cy="14672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" idx="2"/>
            <a:endCxn id="13" idx="0"/>
          </p:cNvCxnSpPr>
          <p:nvPr/>
        </p:nvCxnSpPr>
        <p:spPr>
          <a:xfrm>
            <a:off x="3195690" y="3816151"/>
            <a:ext cx="0" cy="140708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27013" y="4290137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Yes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2845" y="4154844"/>
            <a:ext cx="2197458" cy="60913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min(v, d) </a:t>
            </a:r>
            <a:r>
              <a:rPr lang="ko-KR" altLang="en-US" sz="1600" b="1" smtClean="0">
                <a:solidFill>
                  <a:srgbClr val="0070C0"/>
                </a:solidFill>
                <a:latin typeface="Cambria Math" pitchFamily="18" charset="0"/>
              </a:rPr>
              <a:t>∈</a:t>
            </a:r>
            <a:r>
              <a:rPr lang="ko-KR" altLang="en-US" sz="1600" b="1" smtClean="0">
                <a:solidFill>
                  <a:srgbClr val="0070C0"/>
                </a:solidFill>
                <a:latin typeface="Cambria" pitchFamily="18" charset="0"/>
              </a:rPr>
              <a:t>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 </a:t>
            </a:r>
            <a:r>
              <a:rPr lang="ko-KR" altLang="en-US" sz="1600" smtClean="0">
                <a:solidFill>
                  <a:schemeClr val="tx1"/>
                </a:solidFill>
              </a:rPr>
              <a:t>추출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sp>
        <p:nvSpPr>
          <p:cNvPr id="35" name="다이아몬드 34"/>
          <p:cNvSpPr/>
          <p:nvPr/>
        </p:nvSpPr>
        <p:spPr>
          <a:xfrm>
            <a:off x="6022128" y="2664023"/>
            <a:ext cx="2070105" cy="115212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(v, d)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최소인가</a:t>
            </a:r>
            <a:r>
              <a:rPr lang="en-US" altLang="ko-KR" sz="1400" smtClean="0">
                <a:solidFill>
                  <a:schemeClr val="tx1"/>
                </a:solidFill>
              </a:rPr>
              <a:t>?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6193085" y="3600127"/>
            <a:ext cx="432048" cy="5547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04968" y="3626693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No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21861" y="2375991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Yes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31825" y="1466238"/>
            <a:ext cx="2070105" cy="98102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(v, d)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를 기반으로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  <a:r>
              <a:rPr lang="ko-KR" altLang="en-US" sz="1400" smtClean="0">
                <a:solidFill>
                  <a:schemeClr val="tx1"/>
                </a:solidFill>
              </a:rPr>
              <a:t>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(v</a:t>
            </a:r>
            <a:r>
              <a:rPr lang="en-US" altLang="ko-KR" sz="1600" b="1" baseline="-1200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i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, d</a:t>
            </a:r>
            <a:r>
              <a:rPr lang="en-US" altLang="ko-KR" sz="1600" b="1" baseline="-1200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i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)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들을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에 추가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>
            <a:stCxn id="35" idx="1"/>
            <a:endCxn id="3" idx="3"/>
          </p:cNvCxnSpPr>
          <p:nvPr/>
        </p:nvCxnSpPr>
        <p:spPr>
          <a:xfrm flipH="1">
            <a:off x="4230742" y="3240087"/>
            <a:ext cx="179138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845235" y="2900367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No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672805" y="2381877"/>
            <a:ext cx="504056" cy="5184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1807026" y="250566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807026" y="3096071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982419" y="4819222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5022861" y="1141695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7777261" y="2770917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1807026" y="5239773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6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582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331885" y="372889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풀고 싶은 </a:t>
            </a:r>
            <a:r>
              <a:rPr lang="ko-KR" altLang="en-US" sz="1600" smtClean="0">
                <a:solidFill>
                  <a:srgbClr val="FF0000"/>
                </a:solidFill>
              </a:rPr>
              <a:t>가짜 문제 </a:t>
            </a:r>
            <a:r>
              <a:rPr lang="ko-KR" altLang="en-US" sz="1600" smtClean="0">
                <a:solidFill>
                  <a:schemeClr val="tx1"/>
                </a:solidFill>
              </a:rPr>
              <a:t>를 정의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" idx="2"/>
            <a:endCxn id="26" idx="0"/>
          </p:cNvCxnSpPr>
          <p:nvPr/>
        </p:nvCxnSpPr>
        <p:spPr>
          <a:xfrm>
            <a:off x="5709541" y="1183653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888829" y="634255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31885" y="1583903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가짜 문제 </a:t>
            </a:r>
            <a:r>
              <a:rPr lang="ko-KR" altLang="en-US" sz="1600" smtClean="0">
                <a:solidFill>
                  <a:schemeClr val="tx1"/>
                </a:solidFill>
              </a:rPr>
              <a:t>를 풀면 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0070C0"/>
                </a:solidFill>
              </a:rPr>
              <a:t>진짜 문제 </a:t>
            </a:r>
            <a:r>
              <a:rPr lang="ko-KR" altLang="en-US" sz="1600" smtClean="0">
                <a:solidFill>
                  <a:schemeClr val="tx1"/>
                </a:solidFill>
              </a:rPr>
              <a:t>를 풀 수 있는가</a:t>
            </a:r>
            <a:r>
              <a:rPr lang="en-US" altLang="ko-KR" sz="160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331885" y="2808039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초기값</a:t>
            </a:r>
            <a:r>
              <a:rPr lang="ko-KR" altLang="en-US" sz="1600" smtClean="0">
                <a:solidFill>
                  <a:schemeClr val="tx1"/>
                </a:solidFill>
              </a:rPr>
              <a:t> 은 어떻게 되는가</a:t>
            </a:r>
            <a:r>
              <a:rPr lang="en-US" altLang="ko-KR" sz="1600" smtClean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5709541" y="2407789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4331885" y="4032175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점화식</a:t>
            </a:r>
            <a:r>
              <a:rPr lang="ko-KR" altLang="en-US" sz="1600" smtClean="0">
                <a:solidFill>
                  <a:schemeClr val="tx1"/>
                </a:solidFill>
              </a:rPr>
              <a:t> 을 구해내기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709541" y="3631925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4331885" y="5256311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진짜 문제</a:t>
            </a:r>
            <a:r>
              <a:rPr lang="ko-KR" altLang="en-US" sz="1600" smtClean="0">
                <a:solidFill>
                  <a:schemeClr val="tx1"/>
                </a:solidFill>
              </a:rPr>
              <a:t> 의 정답을 출력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709541" y="4856061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3888829" y="1845269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888829" y="3069405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888829" y="4293541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888829" y="5517677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/>
          <p:nvPr/>
        </p:nvCxnSpPr>
        <p:spPr>
          <a:xfrm flipV="1">
            <a:off x="7099429" y="934856"/>
            <a:ext cx="12700" cy="1068545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 flipV="1">
            <a:off x="7089008" y="785745"/>
            <a:ext cx="22498" cy="2445472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flipV="1">
            <a:off x="7084272" y="634255"/>
            <a:ext cx="31971" cy="3822627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443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6779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47764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68749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89734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8939" y="651008"/>
            <a:ext cx="46821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i = 1, j = 4 </a:t>
            </a:r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를 계산할 수 있는 경우들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224533" y="1079847"/>
            <a:ext cx="8064896" cy="49685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75756" y="205195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52144" y="211029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726779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47764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168749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89734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375756" y="3348099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436929" y="3406439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16013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536998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257983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978968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744909" y="205195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26163" y="211029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816013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36998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257983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978968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744909" y="3342654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9136" y="3400994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743909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464894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185879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906864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703853" y="4738587"/>
            <a:ext cx="1460093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5214107" y="4738587"/>
            <a:ext cx="1460093" cy="74741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577901" y="1976600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577901" y="3272743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5617021" y="3272743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5617021" y="1976599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589504" y="4604891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133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6779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47764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68749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89734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8939" y="391705"/>
            <a:ext cx="46821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i = 1, j = 4 </a:t>
            </a:r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를 계산할 수 있는 경우들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224533" y="935831"/>
            <a:ext cx="8064896" cy="525658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75756" y="223197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52144" y="229031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726779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47764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168749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89734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375756" y="3384103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436929" y="3442443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16013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536998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257983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978968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744909" y="223197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26163" y="229031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816013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36998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257983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978968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744909" y="3384103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9136" y="3442443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815011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535996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256981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977966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774955" y="5134631"/>
            <a:ext cx="1460093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5285209" y="5134631"/>
            <a:ext cx="1460093" cy="74741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951896" y="1029325"/>
            <a:ext cx="461017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최종적으로 사용되는 계산식을 고려해보자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81426" y="1689360"/>
            <a:ext cx="19857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D[1][1] + D[2][4]</a:t>
            </a:r>
            <a:endParaRPr lang="ko-KR" altLang="en-US" sz="1600" b="1"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577901" y="2087959"/>
            <a:ext cx="3192749" cy="2261475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270659" y="1689360"/>
            <a:ext cx="19857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D[1][3] + D[4][4]</a:t>
            </a:r>
            <a:endParaRPr lang="ko-KR" altLang="en-US" sz="1600" b="1"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661608" y="2087959"/>
            <a:ext cx="3192749" cy="2261475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264130" y="4680247"/>
            <a:ext cx="19857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D[1][2] + D[3][4]</a:t>
            </a:r>
            <a:endParaRPr lang="ko-KR" altLang="en-US" sz="1600" b="1"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660605" y="5025047"/>
            <a:ext cx="3192749" cy="959086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70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479419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30465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479419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30465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184372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2911625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911625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911625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911625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851665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702446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803265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12319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512319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312765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392885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773207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528861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528861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274461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23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21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13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2 + inf</a:t>
            </a:r>
            <a:r>
              <a:rPr lang="en-US" altLang="ko-KR" sz="1600" smtClean="0"/>
              <a:t>) = 3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24</a:t>
            </a:r>
            <a:r>
              <a:rPr lang="en-US" altLang="ko-KR" sz="1600" smtClean="0"/>
              <a:t>, </a:t>
            </a:r>
            <a:r>
              <a:rPr lang="en-US" altLang="ko-KR" sz="1600">
                <a:solidFill>
                  <a:srgbClr val="009644"/>
                </a:solidFill>
              </a:rPr>
              <a:t>D</a:t>
            </a:r>
            <a:r>
              <a:rPr lang="en-US" altLang="ko-KR" sz="1600" baseline="-10000">
                <a:solidFill>
                  <a:srgbClr val="009644"/>
                </a:solidFill>
              </a:rPr>
              <a:t>21</a:t>
            </a:r>
            <a:r>
              <a:rPr lang="en-US" altLang="ko-KR" sz="160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>
                <a:solidFill>
                  <a:srgbClr val="009644"/>
                </a:solidFill>
              </a:rPr>
              <a:t>2 + inf</a:t>
            </a:r>
            <a:r>
              <a:rPr lang="en-US" altLang="ko-KR" sz="160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inf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4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1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12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D</a:t>
            </a:r>
            <a:r>
              <a:rPr lang="en-US" altLang="ko-KR" sz="1600" baseline="-10000">
                <a:solidFill>
                  <a:srgbClr val="009644"/>
                </a:solidFill>
              </a:rPr>
              <a:t>13</a:t>
            </a:r>
            <a:r>
              <a:rPr lang="en-US" altLang="ko-KR" sz="1600"/>
              <a:t>) = </a:t>
            </a:r>
            <a:r>
              <a:rPr lang="en-US" altLang="ko-KR" sz="1400"/>
              <a:t>min</a:t>
            </a:r>
            <a:r>
              <a:rPr lang="en-US" altLang="ko-KR" sz="1600"/>
              <a:t>(</a:t>
            </a:r>
            <a:r>
              <a:rPr lang="en-US" altLang="ko-KR" sz="1600">
                <a:solidFill>
                  <a:srgbClr val="0070C0"/>
                </a:solidFill>
              </a:rPr>
              <a:t>3</a:t>
            </a:r>
            <a:r>
              <a:rPr lang="en-US" altLang="ko-KR" sz="160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3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33467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13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6 + 3</a:t>
            </a:r>
            <a:r>
              <a:rPr lang="en-US" altLang="ko-KR" sz="1600" smtClean="0"/>
              <a:t>) = </a:t>
            </a:r>
            <a:r>
              <a:rPr lang="en-US" altLang="ko-KR" sz="1600" smtClean="0">
                <a:solidFill>
                  <a:srgbClr val="FF0000"/>
                </a:solidFill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6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inf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6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1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12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14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/>
              <a:t>min</a:t>
            </a:r>
            <a:r>
              <a:rPr lang="en-US" altLang="ko-KR" sz="1600"/>
              <a:t>(</a:t>
            </a:r>
            <a:r>
              <a:rPr lang="en-US" altLang="ko-KR" sz="1600">
                <a:solidFill>
                  <a:srgbClr val="0070C0"/>
                </a:solidFill>
              </a:rPr>
              <a:t>3</a:t>
            </a:r>
            <a:r>
              <a:rPr lang="en-US" altLang="ko-KR" sz="160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12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3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14576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71925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14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54039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12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13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6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9 + 4</a:t>
            </a:r>
            <a:r>
              <a:rPr lang="en-US" altLang="ko-KR" sz="1600" smtClean="0"/>
              <a:t>) = 6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9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10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2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4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9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7</a:t>
            </a:r>
            <a:endParaRPr lang="ko-KR" alt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6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082529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10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CEC"/>
                    </a:solidFill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CEC"/>
                    </a:solidFill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7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42464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2685" y="1943943"/>
            <a:ext cx="6696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dst  host  192.168.0.10     &amp;&amp;     tcp  port  80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중괄호 5"/>
          <p:cNvSpPr/>
          <p:nvPr/>
        </p:nvSpPr>
        <p:spPr>
          <a:xfrm rot="5400000">
            <a:off x="4068849" y="179747"/>
            <a:ext cx="360040" cy="3168352"/>
          </a:xfrm>
          <a:prstGeom prst="leftBrace">
            <a:avLst>
              <a:gd name="adj1" fmla="val 33610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/>
          <p:cNvSpPr/>
          <p:nvPr/>
        </p:nvSpPr>
        <p:spPr>
          <a:xfrm rot="5400000">
            <a:off x="7558235" y="939673"/>
            <a:ext cx="360040" cy="1648500"/>
          </a:xfrm>
          <a:prstGeom prst="leftBrace">
            <a:avLst>
              <a:gd name="adj1" fmla="val 33610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/>
          <p:cNvSpPr/>
          <p:nvPr/>
        </p:nvSpPr>
        <p:spPr>
          <a:xfrm rot="5400000">
            <a:off x="6193577" y="1544484"/>
            <a:ext cx="360040" cy="438878"/>
          </a:xfrm>
          <a:prstGeom prst="leftBrace">
            <a:avLst>
              <a:gd name="adj1" fmla="val 18438"/>
              <a:gd name="adj2" fmla="val 50000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36801" y="1269954"/>
            <a:ext cx="1224136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</a:t>
            </a:r>
            <a:r>
              <a:rPr lang="en-US" altLang="ko-KR" sz="160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rimitive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26187" y="1269954"/>
            <a:ext cx="1224136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</a:t>
            </a:r>
            <a:r>
              <a:rPr lang="en-US" altLang="ko-KR" sz="160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rimitive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61529" y="126995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accent2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연산자</a:t>
            </a:r>
            <a:endParaRPr lang="ko-KR" altLang="en-US" sz="1600">
              <a:solidFill>
                <a:schemeClr val="accent2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3" name="왼쪽 중괄호 12"/>
          <p:cNvSpPr/>
          <p:nvPr/>
        </p:nvSpPr>
        <p:spPr>
          <a:xfrm rot="16200000">
            <a:off x="2713699" y="2338826"/>
            <a:ext cx="360040" cy="432048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/>
          <p:cNvSpPr/>
          <p:nvPr/>
        </p:nvSpPr>
        <p:spPr>
          <a:xfrm rot="16200000">
            <a:off x="3372109" y="2261543"/>
            <a:ext cx="360040" cy="586615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/>
          <p:cNvSpPr/>
          <p:nvPr/>
        </p:nvSpPr>
        <p:spPr>
          <a:xfrm rot="16200000">
            <a:off x="7606851" y="2261544"/>
            <a:ext cx="360040" cy="586615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/>
          <p:cNvSpPr/>
          <p:nvPr/>
        </p:nvSpPr>
        <p:spPr>
          <a:xfrm rot="16200000">
            <a:off x="6956510" y="2338826"/>
            <a:ext cx="360040" cy="432048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05687" y="2808039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Qualifier</a:t>
            </a:r>
          </a:p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한정자</a:t>
            </a:r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1157" y="2808039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Qualifier</a:t>
            </a:r>
          </a:p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한정자</a:t>
            </a:r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왼쪽 중괄호 18"/>
          <p:cNvSpPr/>
          <p:nvPr/>
        </p:nvSpPr>
        <p:spPr>
          <a:xfrm rot="16200000">
            <a:off x="4752926" y="1654752"/>
            <a:ext cx="360040" cy="1800199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/>
          <p:cNvSpPr/>
          <p:nvPr/>
        </p:nvSpPr>
        <p:spPr>
          <a:xfrm rot="16200000">
            <a:off x="8212066" y="2376453"/>
            <a:ext cx="360040" cy="356797"/>
          </a:xfrm>
          <a:prstGeom prst="leftBrace">
            <a:avLst>
              <a:gd name="adj1" fmla="val 13083"/>
              <a:gd name="adj2" fmla="val 5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338214" y="280803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>
                    <a:lumMod val="6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ID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00797" y="280803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>
                    <a:lumMod val="6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ID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424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12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6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10 + 7</a:t>
            </a:r>
            <a:r>
              <a:rPr lang="en-US" altLang="ko-KR" sz="1600" smtClean="0"/>
              <a:t>) = 6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9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10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9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9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2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3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6</a:t>
            </a:r>
            <a:r>
              <a:rPr lang="en-US" altLang="ko-KR" sz="1600" smtClean="0"/>
              <a:t>, </a:t>
            </a:r>
            <a:r>
              <a:rPr lang="en-US" altLang="ko-KR" sz="1600">
                <a:solidFill>
                  <a:srgbClr val="009644"/>
                </a:solidFill>
              </a:rPr>
              <a:t>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9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6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7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4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5426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539804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10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7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41118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176861" y="1151855"/>
            <a:ext cx="2448272" cy="4824536"/>
          </a:xfrm>
          <a:prstGeom prst="rect">
            <a:avLst/>
          </a:prstGeom>
          <a:solidFill>
            <a:srgbClr val="FEEC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188696" y="4588332"/>
            <a:ext cx="1886980" cy="1172035"/>
          </a:xfrm>
          <a:prstGeom prst="rect">
            <a:avLst/>
          </a:prstGeom>
          <a:solidFill>
            <a:srgbClr val="C6FFC5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24177" y="1703050"/>
            <a:ext cx="1616018" cy="20402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11647" y="1067904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Interface1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파일조작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1647" y="3948224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Interface2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데이터처리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16805" y="2053344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OpenFile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16805" y="2485392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ReadFile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16805" y="2917440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WriteFile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16805" y="3349488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CloseFile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66575" y="4941051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ParseJsonData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66575" y="5373099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ConvertToXML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157741" y="2643296"/>
            <a:ext cx="1262909" cy="24591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478917" y="2355170"/>
            <a:ext cx="52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구현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50121" y="4719735"/>
            <a:ext cx="1886980" cy="968624"/>
          </a:xfrm>
          <a:prstGeom prst="rect">
            <a:avLst/>
          </a:prstGeom>
          <a:solidFill>
            <a:srgbClr val="C6FFC5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585602" y="1886358"/>
            <a:ext cx="1616018" cy="1800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573072" y="1283928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Object1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파일조작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3072" y="4104182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Object2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데이터처리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78230" y="1964731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OpenFile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78230" y="2396779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ReadFile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78230" y="2828827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WriteFile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78230" y="3260875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CloseFile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528000" y="4824262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ParseJsonData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28000" y="5256310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ConvertToXML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71746" y="1729789"/>
            <a:ext cx="112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methods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746" y="4611079"/>
            <a:ext cx="112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methods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오른쪽 화살표 47"/>
          <p:cNvSpPr/>
          <p:nvPr/>
        </p:nvSpPr>
        <p:spPr>
          <a:xfrm>
            <a:off x="3199168" y="5096501"/>
            <a:ext cx="1171176" cy="24591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465600" y="4808375"/>
            <a:ext cx="52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구현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01473" y="647799"/>
            <a:ext cx="2184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latin typeface="나눔스퀘어 ExtraBold" pitchFamily="50" charset="-127"/>
                <a:ea typeface="나눔스퀘어 ExtraBold" pitchFamily="50" charset="-127"/>
              </a:rPr>
              <a:t>Component</a:t>
            </a:r>
            <a:endParaRPr lang="ko-KR" altLang="en-US" sz="24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91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863823"/>
            <a:ext cx="566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탐색 가치가 있는 범위의 양 끝을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L, R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로 정의</a:t>
            </a:r>
            <a:endParaRPr lang="en-US" altLang="ko-KR" sz="2000" dirty="0" smtClean="0">
              <a:latin typeface="나눔스퀘어 ExtraBold" pitchFamily="50" charset="-127"/>
              <a:ea typeface="나눔스퀘어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맨 처음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L = 0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,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R = 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된다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탐색값이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</a:t>
            </a:r>
            <a:r>
              <a:rPr lang="ko-KR" altLang="en-US" sz="2000" dirty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이라 가정하고 중간위치를 체크한다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1767178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8890333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228305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807875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82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1799927"/>
            <a:ext cx="7180568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중간값인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33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보다 작으므로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L</a:t>
            </a:r>
            <a:r>
              <a:rPr lang="ko-KR" altLang="en-US" sz="2000" dirty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을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번 위치로 수정</a:t>
            </a:r>
            <a:endParaRPr lang="en-US" altLang="ko-KR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5671415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8890333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6775584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355154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41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1799927"/>
            <a:ext cx="71805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중간값인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61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보다 크므로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R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을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번 위치로 수정</a:t>
            </a:r>
            <a:endParaRPr lang="en-US" altLang="ko-KR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5671415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6534677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993009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572579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88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456781" y="1746415"/>
            <a:ext cx="4876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Graph  =  </a:t>
            </a:r>
            <a:r>
              <a:rPr lang="en-US" altLang="ko-KR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Vertex(</a:t>
            </a:r>
            <a:r>
              <a:rPr lang="ko-KR" altLang="en-US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정점</a:t>
            </a:r>
            <a:r>
              <a:rPr lang="en-US" altLang="ko-KR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 + 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Edge(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간선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en-US" altLang="ko-KR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763850" y="286265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1708" y="2536223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899754" y="463729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37612" y="4310864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074520" y="463729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12378" y="4310864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356138" y="286265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93996" y="2536223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4446767" y="3441406"/>
            <a:ext cx="427812" cy="9626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5397397" y="3136156"/>
            <a:ext cx="18722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4547491" y="491079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6674779" y="3426138"/>
            <a:ext cx="775614" cy="13275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97852" y="2802816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62811" y="3917211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34018" y="4584370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24503" y="3708575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5310862" y="3409662"/>
            <a:ext cx="680980" cy="9012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72079" y="3611609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76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스퀘어 ExtraBold">
      <a:majorFont>
        <a:latin typeface="나눔스퀘어 ExtraBold"/>
        <a:ea typeface="나눔스퀘어 ExtraBold"/>
        <a:cs typeface=""/>
      </a:majorFont>
      <a:minorFont>
        <a:latin typeface="나눔스퀘어 ExtraBold"/>
        <a:ea typeface="나눔스퀘어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1542</Words>
  <Application>Microsoft Office PowerPoint</Application>
  <PresentationFormat>사용자 지정</PresentationFormat>
  <Paragraphs>730</Paragraphs>
  <Slides>41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혜찬방</dc:creator>
  <cp:lastModifiedBy>혜찬방</cp:lastModifiedBy>
  <cp:revision>62</cp:revision>
  <dcterms:created xsi:type="dcterms:W3CDTF">2023-11-17T05:17:00Z</dcterms:created>
  <dcterms:modified xsi:type="dcterms:W3CDTF">2024-04-23T09:59:27Z</dcterms:modified>
</cp:coreProperties>
</file>