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5" r:id="rId38"/>
    <p:sldId id="293" r:id="rId39"/>
    <p:sldId id="296" r:id="rId40"/>
    <p:sldId id="294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</p:sldIdLst>
  <p:sldSz cx="11522075" cy="6480175"/>
  <p:notesSz cx="6858000" cy="9144000"/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000"/>
    <a:srgbClr val="FF0000"/>
    <a:srgbClr val="D9D9D9"/>
    <a:srgbClr val="009644"/>
    <a:srgbClr val="EAF0FA"/>
    <a:srgbClr val="E4ECF8"/>
    <a:srgbClr val="EFF4FB"/>
    <a:srgbClr val="0062AC"/>
    <a:srgbClr val="005EA4"/>
    <a:srgbClr val="D58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815" autoAdjust="0"/>
  </p:normalViewPr>
  <p:slideViewPr>
    <p:cSldViewPr>
      <p:cViewPr>
        <p:scale>
          <a:sx n="150" d="100"/>
          <a:sy n="150" d="100"/>
        </p:scale>
        <p:origin x="648" y="594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19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2B011-278F-46AA-8F5C-4B7DC81D9EF2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146E-477C-431E-82DA-5E0A7B925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39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64156" y="2013056"/>
            <a:ext cx="9793764" cy="13890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4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53504" y="259508"/>
            <a:ext cx="2592467" cy="55291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76104" y="259508"/>
            <a:ext cx="7585366" cy="55291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83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2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0164" y="4164114"/>
            <a:ext cx="9793764" cy="128703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8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6104" y="1512041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57055" y="1512041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89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5090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853056" y="1450540"/>
            <a:ext cx="5092917" cy="6045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853056" y="2055056"/>
            <a:ext cx="5092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2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38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3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106" y="258008"/>
            <a:ext cx="3790683" cy="109803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04811" y="258007"/>
            <a:ext cx="6441160" cy="553065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76106" y="1356038"/>
            <a:ext cx="3790683" cy="4432620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5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8407" y="4536123"/>
            <a:ext cx="6913245" cy="53551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58407" y="579016"/>
            <a:ext cx="6913245" cy="3888105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258407" y="5071638"/>
            <a:ext cx="6913245" cy="760520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5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512041"/>
            <a:ext cx="10369868" cy="4276616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01263-E573-4C51-9265-094B7818CB45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omo1\Downloads\key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630" y="97720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7668" y="1059349"/>
            <a:ext cx="2994258" cy="788970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4400" dirty="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4446" y="816675"/>
            <a:ext cx="870700" cy="1004414"/>
          </a:xfrm>
          <a:prstGeom prst="rect">
            <a:avLst/>
          </a:prstGeom>
          <a:noFill/>
        </p:spPr>
        <p:txBody>
          <a:bodyPr wrap="square" lIns="110780" tIns="55390" rIns="110780" bIns="55390" rtlCol="0" anchor="ctr">
            <a:spAutoFit/>
          </a:bodyPr>
          <a:lstStyle/>
          <a:p>
            <a:r>
              <a:rPr lang="en-US" altLang="ko-KR" sz="5800" b="1" dirty="0"/>
              <a:t>+</a:t>
            </a:r>
            <a:endParaRPr lang="ko-KR" altLang="en-US" sz="2900" b="1" dirty="0"/>
          </a:p>
        </p:txBody>
      </p:sp>
      <p:sp>
        <p:nvSpPr>
          <p:cNvPr id="6" name="오른쪽 화살표 5"/>
          <p:cNvSpPr/>
          <p:nvPr/>
        </p:nvSpPr>
        <p:spPr>
          <a:xfrm>
            <a:off x="6486918" y="1121180"/>
            <a:ext cx="1088821" cy="451564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85705" y="1109666"/>
            <a:ext cx="3481682" cy="63508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400" dirty="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pic>
        <p:nvPicPr>
          <p:cNvPr id="9" name="Picture 2" descr="C:\Users\momo1\Downloads\key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78630" y="3055979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29414" y="3138121"/>
            <a:ext cx="2994258" cy="788970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4400" dirty="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64866" y="2895448"/>
            <a:ext cx="870700" cy="1004414"/>
          </a:xfrm>
          <a:prstGeom prst="rect">
            <a:avLst/>
          </a:prstGeom>
          <a:noFill/>
        </p:spPr>
        <p:txBody>
          <a:bodyPr wrap="square" lIns="110780" tIns="55390" rIns="110780" bIns="55390" rtlCol="0" anchor="ctr">
            <a:spAutoFit/>
          </a:bodyPr>
          <a:lstStyle/>
          <a:p>
            <a:r>
              <a:rPr lang="en-US" altLang="ko-KR" sz="5800" b="1" dirty="0"/>
              <a:t>+</a:t>
            </a:r>
            <a:endParaRPr lang="ko-KR" altLang="en-US" sz="2900" b="1" dirty="0"/>
          </a:p>
        </p:txBody>
      </p:sp>
      <p:sp>
        <p:nvSpPr>
          <p:cNvPr id="12" name="오른쪽 화살표 11"/>
          <p:cNvSpPr/>
          <p:nvPr/>
        </p:nvSpPr>
        <p:spPr>
          <a:xfrm>
            <a:off x="6486918" y="3199954"/>
            <a:ext cx="1088821" cy="451564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3957" y="3188438"/>
            <a:ext cx="3481682" cy="63508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400" dirty="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869" y="654534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78803" y="518452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Public Key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76717" y="654534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8869" y="2695761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8803" y="2559678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Private Key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76717" y="2695761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58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152706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88610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463376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534521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1715490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786254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1936347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4063635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699718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033647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69551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344317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9415462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6596431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7667195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817288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8944576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580659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06519" y="1295870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나눔스퀘어 ExtraBold" pitchFamily="50" charset="-127"/>
                <a:ea typeface="나눔스퀘어 ExtraBold" pitchFamily="50" charset="-127"/>
              </a:rPr>
              <a:t>무방향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(Undirected)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10885" y="1295871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방향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(Directed)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91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152706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88610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463376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534521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1715490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786254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1936347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4063635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699718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033647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69551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344317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9415462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6596431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7667195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817288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8944576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580659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276143" y="1844686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78041" y="2839977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9429" y="2988528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5817" y="4059936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65873" y="2952055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9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152706" y="208797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288610" y="38626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463376" y="38626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534521" y="208797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715490" y="266783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2786254" y="236148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1936347" y="413612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063635" y="266783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699718" y="263498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06519" y="1295870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차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수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(Degree)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57578" y="188791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40957" y="188791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08509" y="362849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67882" y="4136121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235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376661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512565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687331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758476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39445" y="257841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3010209" y="227206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2160302" y="404670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287590" y="257841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923673" y="254556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59357" y="431777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인접 행렬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b="1" dirty="0">
                <a:latin typeface="나눔스퀘어 ExtraBold" pitchFamily="50" charset="-127"/>
                <a:ea typeface="나눔스퀘어 ExtraBold" pitchFamily="50" charset="-127"/>
              </a:rPr>
              <a:t>Adjacency Matrix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en-US" altLang="ko-KR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842194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adj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545013" y="5040287"/>
            <a:ext cx="4540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 ExtraBold" pitchFamily="50" charset="-127"/>
                <a:ea typeface="나눔스퀘어 ExtraBold" pitchFamily="50" charset="-127"/>
              </a:rPr>
              <a:t>adj</a:t>
            </a:r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[A, B] = 1  </a:t>
            </a:r>
            <a:r>
              <a:rPr lang="ko-KR" altLang="en-US" sz="1600" dirty="0" smtClean="0">
                <a:latin typeface="나눔스퀘어 ExtraBold" pitchFamily="50" charset="-127"/>
                <a:ea typeface="나눔스퀘어 ExtraBold" pitchFamily="50" charset="-127"/>
              </a:rPr>
              <a:t>→ 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A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에서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B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로 향하는 간선이 있다</a:t>
            </a:r>
            <a:endParaRPr lang="en-US" altLang="ko-KR" sz="1600" dirty="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92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376661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512565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687331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758476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39445" y="257841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3010209" y="227206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2160302" y="404670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287590" y="257841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923673" y="254556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59357" y="431777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인접 리스트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b="1" dirty="0">
                <a:latin typeface="나눔스퀘어 ExtraBold" pitchFamily="50" charset="-127"/>
                <a:ea typeface="나눔스퀘어 ExtraBold" pitchFamily="50" charset="-127"/>
              </a:rPr>
              <a:t>Adjacency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List)</a:t>
            </a:r>
            <a:endParaRPr lang="en-US" altLang="ko-KR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79669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adj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97393" y="5040287"/>
            <a:ext cx="549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 ExtraBold" pitchFamily="50" charset="-127"/>
                <a:ea typeface="나눔스퀘어 ExtraBold" pitchFamily="50" charset="-127"/>
              </a:rPr>
              <a:t>adj</a:t>
            </a:r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[1] = { 2, 3 }  </a:t>
            </a:r>
            <a:r>
              <a:rPr lang="ko-KR" altLang="en-US" sz="1600" dirty="0" smtClean="0">
                <a:latin typeface="나눔스퀘어 ExtraBold" pitchFamily="50" charset="-127"/>
                <a:ea typeface="나눔스퀘어 ExtraBold" pitchFamily="50" charset="-127"/>
              </a:rPr>
              <a:t>→ 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1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에서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2, 3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으로</a:t>
            </a:r>
            <a:r>
              <a:rPr lang="en-US" altLang="ko-KR" sz="1600" dirty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향하는 간선이 있다 </a:t>
            </a:r>
            <a:endParaRPr lang="en-US" altLang="ko-KR" sz="1600" dirty="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0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841500" y="3072667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747476" y="3061476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294488" y="2016144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200464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>
            <a:stCxn id="36" idx="3"/>
            <a:endCxn id="43" idx="0"/>
          </p:cNvCxnSpPr>
          <p:nvPr/>
        </p:nvCxnSpPr>
        <p:spPr>
          <a:xfrm flipH="1">
            <a:off x="1473970" y="3528380"/>
            <a:ext cx="353614" cy="5677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1" idx="3"/>
          </p:cNvCxnSpPr>
          <p:nvPr/>
        </p:nvCxnSpPr>
        <p:spPr>
          <a:xfrm flipH="1">
            <a:off x="2020982" y="2483048"/>
            <a:ext cx="353614" cy="5986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6" idx="5"/>
            <a:endCxn id="14" idx="0"/>
          </p:cNvCxnSpPr>
          <p:nvPr/>
        </p:nvCxnSpPr>
        <p:spPr>
          <a:xfrm>
            <a:off x="2214380" y="3528380"/>
            <a:ext cx="353614" cy="5677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1" idx="5"/>
            <a:endCxn id="31" idx="0"/>
          </p:cNvCxnSpPr>
          <p:nvPr/>
        </p:nvCxnSpPr>
        <p:spPr>
          <a:xfrm>
            <a:off x="2761392" y="2483048"/>
            <a:ext cx="353614" cy="5896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2294488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054873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28989" y="2016144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054873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614713" y="306496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7" name="직선 연결선 26"/>
          <p:cNvCxnSpPr>
            <a:stCxn id="24" idx="3"/>
            <a:endCxn id="26" idx="0"/>
          </p:cNvCxnSpPr>
          <p:nvPr/>
        </p:nvCxnSpPr>
        <p:spPr>
          <a:xfrm flipH="1">
            <a:off x="4888219" y="2483048"/>
            <a:ext cx="520878" cy="5819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5" idx="0"/>
            <a:endCxn id="24" idx="5"/>
          </p:cNvCxnSpPr>
          <p:nvPr/>
        </p:nvCxnSpPr>
        <p:spPr>
          <a:xfrm flipH="1" flipV="1">
            <a:off x="5795893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4" idx="4"/>
            <a:endCxn id="32" idx="0"/>
          </p:cNvCxnSpPr>
          <p:nvPr/>
        </p:nvCxnSpPr>
        <p:spPr>
          <a:xfrm>
            <a:off x="5602495" y="2563156"/>
            <a:ext cx="0" cy="5145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5" idx="4"/>
            <a:endCxn id="23" idx="0"/>
          </p:cNvCxnSpPr>
          <p:nvPr/>
        </p:nvCxnSpPr>
        <p:spPr>
          <a:xfrm>
            <a:off x="6328379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328989" y="3077710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448289" y="2016637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448289" y="3424762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448289" y="2730637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901277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8" name="직선 연결선 37"/>
          <p:cNvCxnSpPr>
            <a:stCxn id="34" idx="3"/>
            <a:endCxn id="37" idx="7"/>
          </p:cNvCxnSpPr>
          <p:nvPr/>
        </p:nvCxnSpPr>
        <p:spPr>
          <a:xfrm flipH="1">
            <a:off x="8368181" y="3891666"/>
            <a:ext cx="160216" cy="284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5" idx="4"/>
            <a:endCxn id="34" idx="0"/>
          </p:cNvCxnSpPr>
          <p:nvPr/>
        </p:nvCxnSpPr>
        <p:spPr>
          <a:xfrm>
            <a:off x="8721795" y="3277649"/>
            <a:ext cx="0" cy="1471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4" idx="5"/>
            <a:endCxn id="46" idx="1"/>
          </p:cNvCxnSpPr>
          <p:nvPr/>
        </p:nvCxnSpPr>
        <p:spPr>
          <a:xfrm>
            <a:off x="8915193" y="3891666"/>
            <a:ext cx="160216" cy="284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0"/>
            <a:endCxn id="33" idx="4"/>
          </p:cNvCxnSpPr>
          <p:nvPr/>
        </p:nvCxnSpPr>
        <p:spPr>
          <a:xfrm flipV="1">
            <a:off x="8721795" y="2563649"/>
            <a:ext cx="0" cy="1669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8995301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 flipV="1">
            <a:off x="4015509" y="1583903"/>
            <a:ext cx="0" cy="3233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93572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128074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7374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 flipV="1">
            <a:off x="7255869" y="1583903"/>
            <a:ext cx="0" cy="3233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6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5371945" y="30378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277921" y="3026620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824933" y="187193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730909" y="420524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>
            <a:stCxn id="36" idx="3"/>
            <a:endCxn id="43" idx="0"/>
          </p:cNvCxnSpPr>
          <p:nvPr/>
        </p:nvCxnSpPr>
        <p:spPr>
          <a:xfrm flipH="1">
            <a:off x="4004415" y="3493524"/>
            <a:ext cx="353614" cy="711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1" idx="3"/>
            <a:endCxn id="36" idx="0"/>
          </p:cNvCxnSpPr>
          <p:nvPr/>
        </p:nvCxnSpPr>
        <p:spPr>
          <a:xfrm flipH="1">
            <a:off x="4551427" y="2338839"/>
            <a:ext cx="353614" cy="687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6" idx="5"/>
            <a:endCxn id="14" idx="0"/>
          </p:cNvCxnSpPr>
          <p:nvPr/>
        </p:nvCxnSpPr>
        <p:spPr>
          <a:xfrm>
            <a:off x="4744825" y="3493524"/>
            <a:ext cx="353614" cy="711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1" idx="5"/>
            <a:endCxn id="31" idx="0"/>
          </p:cNvCxnSpPr>
          <p:nvPr/>
        </p:nvCxnSpPr>
        <p:spPr>
          <a:xfrm>
            <a:off x="5291837" y="2338839"/>
            <a:ext cx="353614" cy="6989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4824933" y="420524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9" name="직선 연결선 48"/>
          <p:cNvCxnSpPr>
            <a:endCxn id="41" idx="6"/>
          </p:cNvCxnSpPr>
          <p:nvPr/>
        </p:nvCxnSpPr>
        <p:spPr>
          <a:xfrm flipH="1">
            <a:off x="5371945" y="2145441"/>
            <a:ext cx="125318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31" idx="6"/>
          </p:cNvCxnSpPr>
          <p:nvPr/>
        </p:nvCxnSpPr>
        <p:spPr>
          <a:xfrm flipH="1">
            <a:off x="5918957" y="3311317"/>
            <a:ext cx="70617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14" idx="6"/>
          </p:cNvCxnSpPr>
          <p:nvPr/>
        </p:nvCxnSpPr>
        <p:spPr>
          <a:xfrm flipH="1">
            <a:off x="5371945" y="4478749"/>
            <a:ext cx="125318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48143" y="1929997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48143" y="3084682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48143" y="4263305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41892" y="1367879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Depth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2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>
            <a:off x="2094433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368549" y="2016144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094433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54273" y="306496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2" name="직선 연결선 21"/>
          <p:cNvCxnSpPr>
            <a:stCxn id="19" idx="3"/>
            <a:endCxn id="21" idx="0"/>
          </p:cNvCxnSpPr>
          <p:nvPr/>
        </p:nvCxnSpPr>
        <p:spPr>
          <a:xfrm flipH="1">
            <a:off x="927779" y="2483048"/>
            <a:ext cx="520878" cy="5819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20" idx="0"/>
            <a:endCxn id="19" idx="5"/>
          </p:cNvCxnSpPr>
          <p:nvPr/>
        </p:nvCxnSpPr>
        <p:spPr>
          <a:xfrm flipH="1" flipV="1">
            <a:off x="1835453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9" idx="4"/>
            <a:endCxn id="26" idx="0"/>
          </p:cNvCxnSpPr>
          <p:nvPr/>
        </p:nvCxnSpPr>
        <p:spPr>
          <a:xfrm>
            <a:off x="1642055" y="2563156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0" idx="4"/>
            <a:endCxn id="18" idx="0"/>
          </p:cNvCxnSpPr>
          <p:nvPr/>
        </p:nvCxnSpPr>
        <p:spPr>
          <a:xfrm>
            <a:off x="2367939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1368549" y="3077710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60637" y="2321208"/>
            <a:ext cx="2424402" cy="5944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Parent</a:t>
            </a:r>
          </a:p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Child</a:t>
            </a:r>
            <a:r>
              <a:rPr lang="ko-KR" altLang="en-US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48669" y="3571836"/>
            <a:ext cx="2424402" cy="5944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Parent</a:t>
            </a:r>
          </a:p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Child</a:t>
            </a:r>
            <a:r>
              <a:rPr lang="ko-KR" altLang="en-US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423025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697141" y="2016144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423025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982865" y="306496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0"/>
          </p:cNvCxnSpPr>
          <p:nvPr/>
        </p:nvCxnSpPr>
        <p:spPr>
          <a:xfrm flipH="1">
            <a:off x="6256371" y="2483048"/>
            <a:ext cx="520878" cy="5819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0"/>
            <a:endCxn id="35" idx="5"/>
          </p:cNvCxnSpPr>
          <p:nvPr/>
        </p:nvCxnSpPr>
        <p:spPr>
          <a:xfrm flipH="1" flipV="1">
            <a:off x="7164045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6970647" y="2563156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7696531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6697141" y="3077710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35503" y="2911072"/>
            <a:ext cx="263810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Ancestor</a:t>
            </a:r>
            <a:endParaRPr lang="ko-KR" altLang="en-US" sz="140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7255187" y="2279500"/>
            <a:ext cx="932166" cy="2088818"/>
          </a:xfrm>
          <a:custGeom>
            <a:avLst/>
            <a:gdLst>
              <a:gd name="connsiteX0" fmla="*/ 0 w 932166"/>
              <a:gd name="connsiteY0" fmla="*/ 0 h 2088818"/>
              <a:gd name="connsiteX1" fmla="*/ 342359 w 932166"/>
              <a:gd name="connsiteY1" fmla="*/ 169012 h 2088818"/>
              <a:gd name="connsiteX2" fmla="*/ 602378 w 932166"/>
              <a:gd name="connsiteY2" fmla="*/ 398695 h 2088818"/>
              <a:gd name="connsiteX3" fmla="*/ 832061 w 932166"/>
              <a:gd name="connsiteY3" fmla="*/ 758388 h 2088818"/>
              <a:gd name="connsiteX4" fmla="*/ 923068 w 932166"/>
              <a:gd name="connsiteY4" fmla="*/ 1152750 h 2088818"/>
              <a:gd name="connsiteX5" fmla="*/ 923068 w 932166"/>
              <a:gd name="connsiteY5" fmla="*/ 1547112 h 2088818"/>
              <a:gd name="connsiteX6" fmla="*/ 871064 w 932166"/>
              <a:gd name="connsiteY6" fmla="*/ 1872136 h 2088818"/>
              <a:gd name="connsiteX7" fmla="*/ 728053 w 932166"/>
              <a:gd name="connsiteY7" fmla="*/ 2088818 h 208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2166" h="2088818">
                <a:moveTo>
                  <a:pt x="0" y="0"/>
                </a:moveTo>
                <a:cubicBezTo>
                  <a:pt x="120981" y="51281"/>
                  <a:pt x="241963" y="102563"/>
                  <a:pt x="342359" y="169012"/>
                </a:cubicBezTo>
                <a:cubicBezTo>
                  <a:pt x="442755" y="235461"/>
                  <a:pt x="520761" y="300466"/>
                  <a:pt x="602378" y="398695"/>
                </a:cubicBezTo>
                <a:cubicBezTo>
                  <a:pt x="683995" y="496924"/>
                  <a:pt x="778613" y="632712"/>
                  <a:pt x="832061" y="758388"/>
                </a:cubicBezTo>
                <a:cubicBezTo>
                  <a:pt x="885509" y="884064"/>
                  <a:pt x="907900" y="1021296"/>
                  <a:pt x="923068" y="1152750"/>
                </a:cubicBezTo>
                <a:cubicBezTo>
                  <a:pt x="938236" y="1284204"/>
                  <a:pt x="931735" y="1427214"/>
                  <a:pt x="923068" y="1547112"/>
                </a:cubicBezTo>
                <a:cubicBezTo>
                  <a:pt x="914401" y="1667010"/>
                  <a:pt x="903566" y="1781852"/>
                  <a:pt x="871064" y="1872136"/>
                </a:cubicBezTo>
                <a:cubicBezTo>
                  <a:pt x="838562" y="1962420"/>
                  <a:pt x="783307" y="2025619"/>
                  <a:pt x="728053" y="2088818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5400997" y="1257326"/>
            <a:ext cx="0" cy="355826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12565" y="1324149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Parent, Child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83015" y="1324149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Ancestor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27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/>
          <p:cNvSpPr/>
          <p:nvPr/>
        </p:nvSpPr>
        <p:spPr>
          <a:xfrm>
            <a:off x="4942755" y="4625336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862635" y="2508052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94275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8251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7"/>
          </p:cNvCxnSpPr>
          <p:nvPr/>
        </p:nvCxnSpPr>
        <p:spPr>
          <a:xfrm flipH="1">
            <a:off x="324941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1"/>
            <a:endCxn id="35" idx="5"/>
          </p:cNvCxnSpPr>
          <p:nvPr/>
        </p:nvCxnSpPr>
        <p:spPr>
          <a:xfrm flipH="1" flipV="1">
            <a:off x="432953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4136141" y="3055064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5216261" y="4117123"/>
            <a:ext cx="0" cy="5082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3862635" y="3569618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17021" y="3409159"/>
            <a:ext cx="2638102" cy="8679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4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5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5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3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76861" y="1799927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Sibling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1" name="직선 연결선 40"/>
          <p:cNvCxnSpPr>
            <a:stCxn id="55" idx="2"/>
            <a:endCxn id="38" idx="6"/>
          </p:cNvCxnSpPr>
          <p:nvPr/>
        </p:nvCxnSpPr>
        <p:spPr>
          <a:xfrm flipH="1">
            <a:off x="3329527" y="3843124"/>
            <a:ext cx="533108" cy="493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7" idx="2"/>
            <a:endCxn id="55" idx="6"/>
          </p:cNvCxnSpPr>
          <p:nvPr/>
        </p:nvCxnSpPr>
        <p:spPr>
          <a:xfrm flipH="1" flipV="1">
            <a:off x="4409647" y="3843124"/>
            <a:ext cx="533108" cy="493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 27"/>
          <p:cNvSpPr/>
          <p:nvPr/>
        </p:nvSpPr>
        <p:spPr>
          <a:xfrm>
            <a:off x="3047680" y="4121725"/>
            <a:ext cx="2188909" cy="330544"/>
          </a:xfrm>
          <a:custGeom>
            <a:avLst/>
            <a:gdLst>
              <a:gd name="connsiteX0" fmla="*/ 0 w 2188909"/>
              <a:gd name="connsiteY0" fmla="*/ 13001 h 450767"/>
              <a:gd name="connsiteX1" fmla="*/ 117009 w 2188909"/>
              <a:gd name="connsiteY1" fmla="*/ 125676 h 450767"/>
              <a:gd name="connsiteX2" fmla="*/ 420364 w 2188909"/>
              <a:gd name="connsiteY2" fmla="*/ 307689 h 450767"/>
              <a:gd name="connsiteX3" fmla="*/ 754055 w 2188909"/>
              <a:gd name="connsiteY3" fmla="*/ 403029 h 450767"/>
              <a:gd name="connsiteX4" fmla="*/ 1118082 w 2188909"/>
              <a:gd name="connsiteY4" fmla="*/ 450699 h 450767"/>
              <a:gd name="connsiteX5" fmla="*/ 1469107 w 2188909"/>
              <a:gd name="connsiteY5" fmla="*/ 411696 h 450767"/>
              <a:gd name="connsiteX6" fmla="*/ 1755128 w 2188909"/>
              <a:gd name="connsiteY6" fmla="*/ 338024 h 450767"/>
              <a:gd name="connsiteX7" fmla="*/ 2019481 w 2188909"/>
              <a:gd name="connsiteY7" fmla="*/ 208015 h 450767"/>
              <a:gd name="connsiteX8" fmla="*/ 2162491 w 2188909"/>
              <a:gd name="connsiteY8" fmla="*/ 69338 h 450767"/>
              <a:gd name="connsiteX9" fmla="*/ 2188493 w 2188909"/>
              <a:gd name="connsiteY9" fmla="*/ 0 h 45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8909" h="450767">
                <a:moveTo>
                  <a:pt x="0" y="13001"/>
                </a:moveTo>
                <a:cubicBezTo>
                  <a:pt x="23474" y="44781"/>
                  <a:pt x="46948" y="76561"/>
                  <a:pt x="117009" y="125676"/>
                </a:cubicBezTo>
                <a:cubicBezTo>
                  <a:pt x="187070" y="174791"/>
                  <a:pt x="314190" y="261464"/>
                  <a:pt x="420364" y="307689"/>
                </a:cubicBezTo>
                <a:cubicBezTo>
                  <a:pt x="526538" y="353914"/>
                  <a:pt x="637769" y="379194"/>
                  <a:pt x="754055" y="403029"/>
                </a:cubicBezTo>
                <a:cubicBezTo>
                  <a:pt x="870341" y="426864"/>
                  <a:pt x="998907" y="449255"/>
                  <a:pt x="1118082" y="450699"/>
                </a:cubicBezTo>
                <a:cubicBezTo>
                  <a:pt x="1237257" y="452144"/>
                  <a:pt x="1362933" y="430475"/>
                  <a:pt x="1469107" y="411696"/>
                </a:cubicBezTo>
                <a:cubicBezTo>
                  <a:pt x="1575281" y="392917"/>
                  <a:pt x="1663399" y="371971"/>
                  <a:pt x="1755128" y="338024"/>
                </a:cubicBezTo>
                <a:cubicBezTo>
                  <a:pt x="1846857" y="304077"/>
                  <a:pt x="1951587" y="252796"/>
                  <a:pt x="2019481" y="208015"/>
                </a:cubicBezTo>
                <a:cubicBezTo>
                  <a:pt x="2087375" y="163234"/>
                  <a:pt x="2134322" y="104007"/>
                  <a:pt x="2162491" y="69338"/>
                </a:cubicBezTo>
                <a:cubicBezTo>
                  <a:pt x="2190660" y="34669"/>
                  <a:pt x="2189576" y="17334"/>
                  <a:pt x="2188493" y="0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3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/>
          <p:cNvSpPr/>
          <p:nvPr/>
        </p:nvSpPr>
        <p:spPr>
          <a:xfrm>
            <a:off x="4942755" y="4625336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862635" y="2508052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942755" y="357011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8251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7"/>
          </p:cNvCxnSpPr>
          <p:nvPr/>
        </p:nvCxnSpPr>
        <p:spPr>
          <a:xfrm flipH="1">
            <a:off x="324941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1"/>
            <a:endCxn id="35" idx="5"/>
          </p:cNvCxnSpPr>
          <p:nvPr/>
        </p:nvCxnSpPr>
        <p:spPr>
          <a:xfrm flipH="1" flipV="1">
            <a:off x="432953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4136141" y="3055064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5216261" y="4117123"/>
            <a:ext cx="0" cy="5082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3862635" y="3569618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05614" y="1799927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Leaf Node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1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885425" y="4005183"/>
            <a:ext cx="8103060" cy="1177953"/>
          </a:xfrm>
          <a:prstGeom prst="rect">
            <a:avLst/>
          </a:prstGeom>
          <a:solidFill>
            <a:schemeClr val="accent5">
              <a:lumMod val="60000"/>
              <a:lumOff val="4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885425" y="2827230"/>
            <a:ext cx="8103060" cy="1177953"/>
          </a:xfrm>
          <a:prstGeom prst="rect">
            <a:avLst/>
          </a:prstGeom>
          <a:solidFill>
            <a:schemeClr val="accent3">
              <a:lumMod val="60000"/>
              <a:lumOff val="4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5425" y="1066801"/>
            <a:ext cx="8103060" cy="1760428"/>
          </a:xfrm>
          <a:prstGeom prst="rect">
            <a:avLst/>
          </a:prstGeom>
          <a:solidFill>
            <a:schemeClr val="accent2">
              <a:lumMod val="40000"/>
              <a:lumOff val="6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21756" y="1200255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 dirty="0">
                <a:latin typeface="나눔스퀘어 ExtraBold" pitchFamily="50" charset="-127"/>
                <a:ea typeface="나눔스퀘어 ExtraBold" pitchFamily="50" charset="-127"/>
              </a:rPr>
              <a:t>7</a:t>
            </a:r>
            <a:r>
              <a:rPr lang="ko-KR" altLang="en-US" sz="1400" dirty="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162789" y="1066803"/>
            <a:ext cx="2184273" cy="586809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 dirty="0">
                <a:latin typeface="나눔스퀘어 ExtraBold" pitchFamily="50" charset="-127"/>
                <a:ea typeface="나눔스퀘어 ExtraBold" pitchFamily="50" charset="-127"/>
              </a:rPr>
              <a:t>응용 계층</a:t>
            </a:r>
            <a:endParaRPr lang="en-US" altLang="ko-KR" sz="1600" dirty="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 dirty="0" err="1">
                <a:latin typeface="나눔스퀘어 ExtraBold" pitchFamily="50" charset="-127"/>
                <a:ea typeface="나눔스퀘어 ExtraBold" pitchFamily="50" charset="-127"/>
              </a:rPr>
              <a:t>Applcation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62786" y="1653612"/>
            <a:ext cx="2184273" cy="586809"/>
          </a:xfrm>
          <a:prstGeom prst="rect">
            <a:avLst/>
          </a:prstGeom>
          <a:solidFill>
            <a:srgbClr val="F79647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표현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Presentation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62789" y="2240421"/>
            <a:ext cx="2184273" cy="586809"/>
          </a:xfrm>
          <a:prstGeom prst="rect">
            <a:avLst/>
          </a:prstGeom>
          <a:solidFill>
            <a:srgbClr val="FFC203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세션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Session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2789" y="2827230"/>
            <a:ext cx="2184273" cy="586809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전송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Transport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62789" y="3414040"/>
            <a:ext cx="2184273" cy="58680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네트워크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Network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62786" y="4000849"/>
            <a:ext cx="2184273" cy="586809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데이터 링크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DataLink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62789" y="4587658"/>
            <a:ext cx="2184273" cy="586809"/>
          </a:xfrm>
          <a:prstGeom prst="rect">
            <a:avLst/>
          </a:prstGeom>
          <a:solidFill>
            <a:srgbClr val="5826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물리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Physical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21756" y="1783362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6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21756" y="2370172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21756" y="2961453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4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21756" y="3543790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3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21756" y="4130600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2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21756" y="4717409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142012" y="1066801"/>
            <a:ext cx="2642970" cy="176042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Applcation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42011" y="2827230"/>
            <a:ext cx="2642970" cy="586809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Transport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(Host-to-Host)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42012" y="3414039"/>
            <a:ext cx="2642970" cy="58680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Network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(Internet)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42009" y="4000847"/>
            <a:ext cx="2642970" cy="117361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Access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(Network Access)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1885425" y="2827230"/>
            <a:ext cx="8103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1885425" y="4005183"/>
            <a:ext cx="8103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13579" y="1762348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User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13579" y="3229373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Kernel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13579" y="4402992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H/W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32" name="직선 연결선 1031"/>
          <p:cNvCxnSpPr/>
          <p:nvPr/>
        </p:nvCxnSpPr>
        <p:spPr>
          <a:xfrm>
            <a:off x="1456347" y="1066801"/>
            <a:ext cx="21640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1456347" y="4010240"/>
            <a:ext cx="21640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연결선 1033"/>
          <p:cNvCxnSpPr>
            <a:endCxn id="57" idx="0"/>
          </p:cNvCxnSpPr>
          <p:nvPr/>
        </p:nvCxnSpPr>
        <p:spPr>
          <a:xfrm flipH="1">
            <a:off x="1558767" y="1066803"/>
            <a:ext cx="5781" cy="129618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26203" y="2362989"/>
            <a:ext cx="6651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S/W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37" name="직선 연결선 1036"/>
          <p:cNvCxnSpPr>
            <a:stCxn id="57" idx="2"/>
          </p:cNvCxnSpPr>
          <p:nvPr/>
        </p:nvCxnSpPr>
        <p:spPr>
          <a:xfrm>
            <a:off x="1558767" y="2732321"/>
            <a:ext cx="5781" cy="126852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06083" y="693179"/>
            <a:ext cx="189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OSI 7</a:t>
            </a:r>
            <a:r>
              <a:rPr lang="ko-KR" altLang="en-US" sz="1800" smtClean="0">
                <a:latin typeface="나눔스퀘어 ExtraBold" pitchFamily="50" charset="-127"/>
                <a:ea typeface="나눔스퀘어 ExtraBold" pitchFamily="50" charset="-127"/>
              </a:rPr>
              <a:t>계층 모델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514655" y="693179"/>
            <a:ext cx="189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DoD </a:t>
            </a:r>
            <a:r>
              <a:rPr lang="ko-KR" altLang="en-US" sz="1800" smtClean="0">
                <a:latin typeface="나눔스퀘어 ExtraBold" pitchFamily="50" charset="-127"/>
                <a:ea typeface="나눔스퀘어 ExtraBold" pitchFamily="50" charset="-127"/>
              </a:rPr>
              <a:t>모델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995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448669" y="26640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670752" y="29124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608897" y="3960167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080995" y="1850457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905053" y="19970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711655" y="39658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890655" y="3896259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985173" y="29925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" name="직선 화살표 연결선 3"/>
          <p:cNvCxnSpPr>
            <a:stCxn id="2" idx="6"/>
            <a:endCxn id="28" idx="2"/>
          </p:cNvCxnSpPr>
          <p:nvPr/>
        </p:nvCxnSpPr>
        <p:spPr>
          <a:xfrm>
            <a:off x="2995681" y="2937529"/>
            <a:ext cx="1675071" cy="24839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2" idx="7"/>
            <a:endCxn id="33" idx="2"/>
          </p:cNvCxnSpPr>
          <p:nvPr/>
        </p:nvCxnSpPr>
        <p:spPr>
          <a:xfrm flipV="1">
            <a:off x="2915573" y="2123963"/>
            <a:ext cx="1165422" cy="62016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" idx="5"/>
            <a:endCxn id="30" idx="1"/>
          </p:cNvCxnSpPr>
          <p:nvPr/>
        </p:nvCxnSpPr>
        <p:spPr>
          <a:xfrm>
            <a:off x="2915573" y="3130927"/>
            <a:ext cx="773432" cy="9093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4628007" y="2123963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137656" y="2463994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137656" y="3379319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075801" y="3379319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176861" y="4233673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371957" y="2463994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178559" y="3459427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258667" y="4169765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452077" y="3459427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91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849770" y="1542656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82096" y="7290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" name="직선 화살표 연결선 3"/>
          <p:cNvCxnSpPr>
            <a:stCxn id="2" idx="6"/>
            <a:endCxn id="28" idx="2"/>
          </p:cNvCxnSpPr>
          <p:nvPr/>
        </p:nvCxnSpPr>
        <p:spPr>
          <a:xfrm>
            <a:off x="3396782" y="1816162"/>
            <a:ext cx="1675071" cy="24839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2" idx="7"/>
            <a:endCxn id="33" idx="2"/>
          </p:cNvCxnSpPr>
          <p:nvPr/>
        </p:nvCxnSpPr>
        <p:spPr>
          <a:xfrm flipV="1">
            <a:off x="3316674" y="1002596"/>
            <a:ext cx="1165422" cy="62016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" idx="5"/>
            <a:endCxn id="30" idx="1"/>
          </p:cNvCxnSpPr>
          <p:nvPr/>
        </p:nvCxnSpPr>
        <p:spPr>
          <a:xfrm>
            <a:off x="3316674" y="2009560"/>
            <a:ext cx="773432" cy="9093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5029108" y="1002596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28676" y="1188738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54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82096" y="72909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5029108" y="1002596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88904" y="3391460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61002" y="421313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23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88904" y="3391460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481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50759" y="1439887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25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85060" y="567946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90880" y="3400365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795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90880" y="3400365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98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65180" y="1563379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420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70913" y="2454258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30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70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직선 화살표 연결선 87"/>
          <p:cNvCxnSpPr>
            <a:stCxn id="76" idx="0"/>
          </p:cNvCxnSpPr>
          <p:nvPr/>
        </p:nvCxnSpPr>
        <p:spPr>
          <a:xfrm flipV="1">
            <a:off x="8022152" y="2361880"/>
            <a:ext cx="0" cy="249182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53" idx="0"/>
            <a:endCxn id="67" idx="2"/>
          </p:cNvCxnSpPr>
          <p:nvPr/>
        </p:nvCxnSpPr>
        <p:spPr>
          <a:xfrm>
            <a:off x="3540806" y="1919660"/>
            <a:ext cx="0" cy="337492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9" idx="0"/>
            <a:endCxn id="48" idx="2"/>
          </p:cNvCxnSpPr>
          <p:nvPr/>
        </p:nvCxnSpPr>
        <p:spPr>
          <a:xfrm>
            <a:off x="5773054" y="1919660"/>
            <a:ext cx="0" cy="396173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680917" y="1919660"/>
            <a:ext cx="2184273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Applcation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80914" y="2506469"/>
            <a:ext cx="2184273" cy="440878"/>
          </a:xfrm>
          <a:prstGeom prst="rect">
            <a:avLst/>
          </a:prstGeom>
          <a:solidFill>
            <a:srgbClr val="F79647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Presentation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80917" y="3093278"/>
            <a:ext cx="2184273" cy="440878"/>
          </a:xfrm>
          <a:prstGeom prst="rect">
            <a:avLst/>
          </a:prstGeom>
          <a:solidFill>
            <a:srgbClr val="FFC203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Session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680917" y="3680087"/>
            <a:ext cx="2184273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Transport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80917" y="4266897"/>
            <a:ext cx="2184273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Network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80914" y="4853706"/>
            <a:ext cx="2184273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DataLink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80917" y="5440515"/>
            <a:ext cx="2184273" cy="440878"/>
          </a:xfrm>
          <a:prstGeom prst="rect">
            <a:avLst/>
          </a:prstGeom>
          <a:solidFill>
            <a:srgbClr val="5826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Physical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077633" y="1919660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77633" y="368008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73927" y="368008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77633" y="426689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73927" y="426689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944613" y="4266897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77633" y="4853706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473927" y="4853706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944613" y="4853706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36501" y="4853706"/>
            <a:ext cx="1008112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Ethernet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659228" y="4853706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055522" y="4853706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526208" y="4853706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518096" y="4853706"/>
            <a:ext cx="1008112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Ethernet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651116" y="426689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047410" y="426689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518096" y="4266897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21802" y="368008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518096" y="368008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518096" y="1919660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2" name="구부러진 연결선 11"/>
          <p:cNvCxnSpPr>
            <a:stCxn id="67" idx="2"/>
            <a:endCxn id="48" idx="1"/>
          </p:cNvCxnSpPr>
          <p:nvPr/>
        </p:nvCxnSpPr>
        <p:spPr>
          <a:xfrm rot="16200000" flipH="1">
            <a:off x="3927676" y="4907713"/>
            <a:ext cx="366370" cy="1140111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48" idx="3"/>
            <a:endCxn id="76" idx="2"/>
          </p:cNvCxnSpPr>
          <p:nvPr/>
        </p:nvCxnSpPr>
        <p:spPr>
          <a:xfrm flipV="1">
            <a:off x="6865190" y="5294584"/>
            <a:ext cx="1156962" cy="366370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821" y="1079847"/>
            <a:ext cx="705969" cy="705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66" y="1103329"/>
            <a:ext cx="659005" cy="65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3077632" y="453378"/>
            <a:ext cx="9263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Client</a:t>
            </a:r>
          </a:p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(source)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303136" y="453377"/>
            <a:ext cx="13562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Server</a:t>
            </a:r>
          </a:p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(Destination)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156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화살표 연결선 52"/>
          <p:cNvCxnSpPr/>
          <p:nvPr/>
        </p:nvCxnSpPr>
        <p:spPr>
          <a:xfrm flipH="1" flipV="1">
            <a:off x="6193085" y="2381877"/>
            <a:ext cx="504056" cy="57017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672805" y="3600127"/>
            <a:ext cx="432048" cy="55471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160637" y="215751"/>
            <a:ext cx="2070105" cy="98102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ㆍ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dist</a:t>
            </a:r>
            <a:r>
              <a:rPr lang="en-US" altLang="ko-KR" sz="1600" smtClean="0">
                <a:solidFill>
                  <a:schemeClr val="tx1"/>
                </a:solidFill>
              </a:rPr>
              <a:t>  </a:t>
            </a:r>
            <a:r>
              <a:rPr lang="ko-KR" altLang="en-US" sz="1600" smtClean="0">
                <a:solidFill>
                  <a:schemeClr val="tx1"/>
                </a:solidFill>
              </a:rPr>
              <a:t>배열 초기화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ㆍ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(S, 0)</a:t>
            </a:r>
            <a:r>
              <a:rPr lang="en-US" altLang="ko-KR" sz="160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</a:rPr>
              <a:t>를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</a:rPr>
              <a:t>에 추가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160637" y="5223236"/>
            <a:ext cx="2070105" cy="60913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종료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sp>
        <p:nvSpPr>
          <p:cNvPr id="3" name="다이아몬드 2"/>
          <p:cNvSpPr/>
          <p:nvPr/>
        </p:nvSpPr>
        <p:spPr>
          <a:xfrm>
            <a:off x="2160637" y="2664023"/>
            <a:ext cx="2070105" cy="115212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비어있는가</a:t>
            </a:r>
            <a:r>
              <a:rPr lang="en-US" altLang="ko-KR" sz="1400" smtClean="0">
                <a:solidFill>
                  <a:schemeClr val="tx1"/>
                </a:solidFill>
              </a:rPr>
              <a:t>?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" idx="2"/>
            <a:endCxn id="3" idx="0"/>
          </p:cNvCxnSpPr>
          <p:nvPr/>
        </p:nvCxnSpPr>
        <p:spPr>
          <a:xfrm>
            <a:off x="3195690" y="1196775"/>
            <a:ext cx="0" cy="14672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" idx="2"/>
            <a:endCxn id="13" idx="0"/>
          </p:cNvCxnSpPr>
          <p:nvPr/>
        </p:nvCxnSpPr>
        <p:spPr>
          <a:xfrm>
            <a:off x="3195690" y="3816151"/>
            <a:ext cx="0" cy="140708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27013" y="4290137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Yes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2845" y="4154844"/>
            <a:ext cx="2197458" cy="60913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min(v, d) </a:t>
            </a:r>
            <a:r>
              <a:rPr lang="ko-KR" altLang="en-US" sz="1600" b="1" smtClean="0">
                <a:solidFill>
                  <a:srgbClr val="0070C0"/>
                </a:solidFill>
                <a:latin typeface="Cambria Math" pitchFamily="18" charset="0"/>
              </a:rPr>
              <a:t>∈</a:t>
            </a:r>
            <a:r>
              <a:rPr lang="ko-KR" altLang="en-US" sz="1600" b="1" smtClean="0">
                <a:solidFill>
                  <a:srgbClr val="0070C0"/>
                </a:solidFill>
                <a:latin typeface="Cambria" pitchFamily="18" charset="0"/>
              </a:rPr>
              <a:t>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 </a:t>
            </a:r>
            <a:r>
              <a:rPr lang="ko-KR" altLang="en-US" sz="1600" smtClean="0">
                <a:solidFill>
                  <a:schemeClr val="tx1"/>
                </a:solidFill>
              </a:rPr>
              <a:t>추출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sp>
        <p:nvSpPr>
          <p:cNvPr id="35" name="다이아몬드 34"/>
          <p:cNvSpPr/>
          <p:nvPr/>
        </p:nvSpPr>
        <p:spPr>
          <a:xfrm>
            <a:off x="6022128" y="2664023"/>
            <a:ext cx="2070105" cy="115212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(v, d)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최소인가</a:t>
            </a:r>
            <a:r>
              <a:rPr lang="en-US" altLang="ko-KR" sz="1400" smtClean="0">
                <a:solidFill>
                  <a:schemeClr val="tx1"/>
                </a:solidFill>
              </a:rPr>
              <a:t>?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6193085" y="3600127"/>
            <a:ext cx="432048" cy="5547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04968" y="3626693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No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21861" y="2375991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Yes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31825" y="1466238"/>
            <a:ext cx="2070105" cy="98102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(v, d)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를 기반으로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  <a:r>
              <a:rPr lang="ko-KR" altLang="en-US" sz="1400" smtClean="0">
                <a:solidFill>
                  <a:schemeClr val="tx1"/>
                </a:solidFill>
              </a:rPr>
              <a:t>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(v</a:t>
            </a:r>
            <a:r>
              <a:rPr lang="en-US" altLang="ko-KR" sz="1600" b="1" baseline="-1200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i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, d</a:t>
            </a:r>
            <a:r>
              <a:rPr lang="en-US" altLang="ko-KR" sz="1600" b="1" baseline="-1200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i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)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들을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에 추가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>
            <a:stCxn id="35" idx="1"/>
            <a:endCxn id="3" idx="3"/>
          </p:cNvCxnSpPr>
          <p:nvPr/>
        </p:nvCxnSpPr>
        <p:spPr>
          <a:xfrm flipH="1">
            <a:off x="4230742" y="3240087"/>
            <a:ext cx="179138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845235" y="2900367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No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672805" y="2381877"/>
            <a:ext cx="504056" cy="5184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1807026" y="250566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807026" y="3096071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982419" y="4819222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5022861" y="1141695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7777261" y="2770917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1807026" y="5239773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6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582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331885" y="372889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풀고 싶은 </a:t>
            </a:r>
            <a:r>
              <a:rPr lang="ko-KR" altLang="en-US" sz="1600" smtClean="0">
                <a:solidFill>
                  <a:srgbClr val="FF0000"/>
                </a:solidFill>
              </a:rPr>
              <a:t>가짜 문제 </a:t>
            </a:r>
            <a:r>
              <a:rPr lang="ko-KR" altLang="en-US" sz="1600" smtClean="0">
                <a:solidFill>
                  <a:schemeClr val="tx1"/>
                </a:solidFill>
              </a:rPr>
              <a:t>를 정의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" idx="2"/>
            <a:endCxn id="26" idx="0"/>
          </p:cNvCxnSpPr>
          <p:nvPr/>
        </p:nvCxnSpPr>
        <p:spPr>
          <a:xfrm>
            <a:off x="5709541" y="1183653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888829" y="634255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31885" y="1583903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가짜 문제 </a:t>
            </a:r>
            <a:r>
              <a:rPr lang="ko-KR" altLang="en-US" sz="1600" smtClean="0">
                <a:solidFill>
                  <a:schemeClr val="tx1"/>
                </a:solidFill>
              </a:rPr>
              <a:t>를 풀면 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0070C0"/>
                </a:solidFill>
              </a:rPr>
              <a:t>진짜 문제 </a:t>
            </a:r>
            <a:r>
              <a:rPr lang="ko-KR" altLang="en-US" sz="1600" smtClean="0">
                <a:solidFill>
                  <a:schemeClr val="tx1"/>
                </a:solidFill>
              </a:rPr>
              <a:t>를 풀 수 있는가</a:t>
            </a:r>
            <a:r>
              <a:rPr lang="en-US" altLang="ko-KR" sz="160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331885" y="2808039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초기값</a:t>
            </a:r>
            <a:r>
              <a:rPr lang="ko-KR" altLang="en-US" sz="1600" smtClean="0">
                <a:solidFill>
                  <a:schemeClr val="tx1"/>
                </a:solidFill>
              </a:rPr>
              <a:t> 은 어떻게 되는가</a:t>
            </a:r>
            <a:r>
              <a:rPr lang="en-US" altLang="ko-KR" sz="1600" smtClean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5709541" y="2407789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4331885" y="4032175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점화식</a:t>
            </a:r>
            <a:r>
              <a:rPr lang="ko-KR" altLang="en-US" sz="1600" smtClean="0">
                <a:solidFill>
                  <a:schemeClr val="tx1"/>
                </a:solidFill>
              </a:rPr>
              <a:t> 을 구해내기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709541" y="3631925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4331885" y="5256311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진짜 문제</a:t>
            </a:r>
            <a:r>
              <a:rPr lang="ko-KR" altLang="en-US" sz="1600" smtClean="0">
                <a:solidFill>
                  <a:schemeClr val="tx1"/>
                </a:solidFill>
              </a:rPr>
              <a:t> 의 정답을 출력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709541" y="4856061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3888829" y="1845269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888829" y="3069405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888829" y="4293541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888829" y="5517677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/>
          <p:nvPr/>
        </p:nvCxnSpPr>
        <p:spPr>
          <a:xfrm flipV="1">
            <a:off x="7099429" y="934856"/>
            <a:ext cx="12700" cy="1068545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 flipV="1">
            <a:off x="7089008" y="785745"/>
            <a:ext cx="22498" cy="2445472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flipV="1">
            <a:off x="7084272" y="634255"/>
            <a:ext cx="31971" cy="3822627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443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6779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47764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68749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89734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98939" y="651008"/>
            <a:ext cx="46821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i = 1, j = 4 </a:t>
            </a:r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를 계산할 수 있는 경우들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224533" y="1079847"/>
            <a:ext cx="8064896" cy="49685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75756" y="205195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52144" y="211029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726779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47764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168749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89734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375756" y="3348099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436929" y="3406439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16013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536998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257983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978968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744909" y="205195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26163" y="211029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816013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36998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257983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978968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744909" y="3342654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9136" y="3400994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743909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464894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185879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906864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703853" y="4738587"/>
            <a:ext cx="1460093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5214107" y="4738587"/>
            <a:ext cx="1460093" cy="74741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577901" y="1976600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577901" y="3272743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5617021" y="3272743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5617021" y="1976599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589504" y="4604891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133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6779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47764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68749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89734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98939" y="391705"/>
            <a:ext cx="46821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i = 1, j = 4 </a:t>
            </a:r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를 계산할 수 있는 경우들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224533" y="935831"/>
            <a:ext cx="8064896" cy="525658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75756" y="223197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52144" y="229031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726779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47764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168749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89734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375756" y="3384103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436929" y="3442443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16013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536998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257983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978968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744909" y="223197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26163" y="229031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816013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36998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257983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978968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744909" y="3384103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9136" y="3442443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815011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535996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256981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977966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774955" y="5134631"/>
            <a:ext cx="1460093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5285209" y="5134631"/>
            <a:ext cx="1460093" cy="74741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951896" y="1029325"/>
            <a:ext cx="461017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최종적으로 사용되는 계산식을 고려해보자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81426" y="1689360"/>
            <a:ext cx="19857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D[1][1] + D[2][4]</a:t>
            </a:r>
            <a:endParaRPr lang="ko-KR" altLang="en-US" sz="1600" b="1"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577901" y="2087959"/>
            <a:ext cx="3192749" cy="2261475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270659" y="1689360"/>
            <a:ext cx="19857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D[1][3] + D[4][4]</a:t>
            </a:r>
            <a:endParaRPr lang="ko-KR" altLang="en-US" sz="1600" b="1"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661608" y="2087959"/>
            <a:ext cx="3192749" cy="2261475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264130" y="4680247"/>
            <a:ext cx="19857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D[1][2] + D[3][4]</a:t>
            </a:r>
            <a:endParaRPr lang="ko-KR" altLang="en-US" sz="1600" b="1"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660605" y="5025047"/>
            <a:ext cx="3192749" cy="959086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70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479419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304653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479419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304653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184372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도착</a:t>
                      </a:r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smtClean="0">
                          <a:solidFill>
                            <a:srgbClr val="00B050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출발</a:t>
                      </a:r>
                      <a:endParaRPr lang="en-US" altLang="ko-KR" sz="1200" smtClean="0">
                        <a:solidFill>
                          <a:srgbClr val="00B050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>
            <a:off x="2911625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911625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911625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911625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851665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702446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803265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12319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512319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312765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392885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773207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528861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528861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6625133" y="926539"/>
            <a:ext cx="23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최단거리 배열 </a:t>
            </a:r>
            <a:r>
              <a:rPr lang="en-US" altLang="ko-KR" sz="1800" smtClean="0"/>
              <a:t>D</a:t>
            </a:r>
            <a:r>
              <a:rPr lang="en-US" altLang="ko-KR" sz="1800" baseline="-25000" smtClean="0"/>
              <a:t>ab</a:t>
            </a:r>
            <a:endParaRPr lang="en-US" altLang="ko-KR" sz="1800" baseline="-25000"/>
          </a:p>
        </p:txBody>
      </p:sp>
    </p:spTree>
    <p:extLst>
      <p:ext uri="{BB962C8B-B14F-4D97-AF65-F5344CB8AC3E}">
        <p14:creationId xmlns:p14="http://schemas.microsoft.com/office/powerpoint/2010/main" val="274461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335403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403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160637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67609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67609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67609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7609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07649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558430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59249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303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368303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68749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48869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629191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384845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84845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160637" y="199855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3005" y="202746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23</a:t>
            </a:r>
            <a:r>
              <a:rPr lang="en-US" altLang="ko-KR" sz="1600" smtClean="0"/>
              <a:t>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21</a:t>
            </a:r>
            <a:r>
              <a:rPr lang="en-US" altLang="ko-KR" sz="1600" smtClean="0">
                <a:solidFill>
                  <a:srgbClr val="009644"/>
                </a:solidFill>
              </a:rPr>
              <a:t> + 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13</a:t>
            </a:r>
            <a:r>
              <a:rPr lang="en-US" altLang="ko-KR" sz="1600" smtClean="0"/>
              <a:t>)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2 + inf</a:t>
            </a:r>
            <a:r>
              <a:rPr lang="en-US" altLang="ko-KR" sz="1600" smtClean="0"/>
              <a:t>) = 3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24</a:t>
            </a:r>
            <a:r>
              <a:rPr lang="en-US" altLang="ko-KR" sz="1600" smtClean="0"/>
              <a:t>, </a:t>
            </a:r>
            <a:r>
              <a:rPr lang="en-US" altLang="ko-KR" sz="1600">
                <a:solidFill>
                  <a:srgbClr val="009644"/>
                </a:solidFill>
              </a:rPr>
              <a:t>D</a:t>
            </a:r>
            <a:r>
              <a:rPr lang="en-US" altLang="ko-KR" sz="1600" baseline="-10000">
                <a:solidFill>
                  <a:srgbClr val="009644"/>
                </a:solidFill>
              </a:rPr>
              <a:t>21</a:t>
            </a:r>
            <a:r>
              <a:rPr lang="en-US" altLang="ko-KR" sz="1600">
                <a:solidFill>
                  <a:srgbClr val="009644"/>
                </a:solidFill>
              </a:rPr>
              <a:t> 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>
                <a:solidFill>
                  <a:srgbClr val="009644"/>
                </a:solidFill>
              </a:rPr>
              <a:t>2 + inf</a:t>
            </a:r>
            <a:r>
              <a:rPr lang="en-US" altLang="ko-KR" sz="1600"/>
              <a:t>) = </a:t>
            </a:r>
            <a:r>
              <a:rPr lang="en-US" altLang="ko-KR" sz="1600" smtClean="0"/>
              <a:t>inf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32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inf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6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4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inf </a:t>
            </a:r>
            <a:r>
              <a:rPr lang="en-US" altLang="ko-KR" sz="1600">
                <a:solidFill>
                  <a:srgbClr val="009644"/>
                </a:solidFill>
              </a:rPr>
              <a:t>+ inf</a:t>
            </a:r>
            <a:r>
              <a:rPr lang="en-US" altLang="ko-KR" sz="1600"/>
              <a:t>) = </a:t>
            </a:r>
            <a:r>
              <a:rPr lang="en-US" altLang="ko-KR" sz="1600" smtClean="0"/>
              <a:t>1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42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inf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6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12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43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D</a:t>
            </a:r>
            <a:r>
              <a:rPr lang="en-US" altLang="ko-KR" sz="1600" baseline="-10000">
                <a:solidFill>
                  <a:srgbClr val="009644"/>
                </a:solidFill>
              </a:rPr>
              <a:t>13</a:t>
            </a:r>
            <a:r>
              <a:rPr lang="en-US" altLang="ko-KR" sz="1600"/>
              <a:t>) = </a:t>
            </a:r>
            <a:r>
              <a:rPr lang="en-US" altLang="ko-KR" sz="1400"/>
              <a:t>min</a:t>
            </a:r>
            <a:r>
              <a:rPr lang="en-US" altLang="ko-KR" sz="1600"/>
              <a:t>(</a:t>
            </a:r>
            <a:r>
              <a:rPr lang="en-US" altLang="ko-KR" sz="1600">
                <a:solidFill>
                  <a:srgbClr val="0070C0"/>
                </a:solidFill>
              </a:rPr>
              <a:t>3</a:t>
            </a:r>
            <a:r>
              <a:rPr lang="en-US" altLang="ko-KR" sz="160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inf </a:t>
            </a:r>
            <a:r>
              <a:rPr lang="en-US" altLang="ko-KR" sz="1600">
                <a:solidFill>
                  <a:srgbClr val="009644"/>
                </a:solidFill>
              </a:rPr>
              <a:t>+ inf</a:t>
            </a:r>
            <a:r>
              <a:rPr lang="en-US" altLang="ko-KR" sz="1600"/>
              <a:t>) = </a:t>
            </a:r>
            <a:r>
              <a:rPr lang="en-US" altLang="ko-KR" sz="1600" smtClean="0"/>
              <a:t>3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33467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335403" y="1998554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403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160637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67609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67609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67609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7609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07649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558430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59249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303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368303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68749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48869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629191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384845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84845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160637" y="199855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3005" y="202746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13</a:t>
            </a:r>
            <a:r>
              <a:rPr lang="en-US" altLang="ko-KR" sz="1600" smtClean="0"/>
              <a:t>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12</a:t>
            </a:r>
            <a:r>
              <a:rPr lang="en-US" altLang="ko-KR" sz="1600" smtClean="0">
                <a:solidFill>
                  <a:srgbClr val="009644"/>
                </a:solidFill>
              </a:rPr>
              <a:t> + 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23</a:t>
            </a:r>
            <a:r>
              <a:rPr lang="en-US" altLang="ko-KR" sz="1600" smtClean="0"/>
              <a:t>)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6 + 3</a:t>
            </a:r>
            <a:r>
              <a:rPr lang="en-US" altLang="ko-KR" sz="1600" smtClean="0"/>
              <a:t>) = </a:t>
            </a:r>
            <a:r>
              <a:rPr lang="en-US" altLang="ko-KR" sz="1600" smtClean="0">
                <a:solidFill>
                  <a:srgbClr val="FF0000"/>
                </a:solidFill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6 </a:t>
            </a:r>
            <a:r>
              <a:rPr lang="en-US" altLang="ko-KR" sz="1600">
                <a:solidFill>
                  <a:srgbClr val="009644"/>
                </a:solidFill>
              </a:rPr>
              <a:t>+ inf</a:t>
            </a:r>
            <a:r>
              <a:rPr lang="en-US" altLang="ko-KR" sz="1600"/>
              <a:t>) = </a:t>
            </a:r>
            <a:r>
              <a:rPr lang="en-US" altLang="ko-KR" sz="1600" smtClean="0"/>
              <a:t>inf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4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6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4 </a:t>
            </a:r>
            <a:r>
              <a:rPr lang="en-US" altLang="ko-KR" sz="1600">
                <a:solidFill>
                  <a:srgbClr val="009644"/>
                </a:solidFill>
              </a:rPr>
              <a:t>+ inf</a:t>
            </a:r>
            <a:r>
              <a:rPr lang="en-US" altLang="ko-KR" sz="1600"/>
              <a:t>) = </a:t>
            </a:r>
            <a:r>
              <a:rPr lang="en-US" altLang="ko-KR" sz="1600" smtClean="0"/>
              <a:t>1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12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14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43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/>
              <a:t>min</a:t>
            </a:r>
            <a:r>
              <a:rPr lang="en-US" altLang="ko-KR" sz="1600"/>
              <a:t>(</a:t>
            </a:r>
            <a:r>
              <a:rPr lang="en-US" altLang="ko-KR" sz="1600">
                <a:solidFill>
                  <a:srgbClr val="0070C0"/>
                </a:solidFill>
              </a:rPr>
              <a:t>3</a:t>
            </a:r>
            <a:r>
              <a:rPr lang="en-US" altLang="ko-KR" sz="160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12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3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14576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71925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도착</a:t>
                      </a:r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smtClean="0">
                          <a:solidFill>
                            <a:srgbClr val="00B050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출발</a:t>
                      </a:r>
                      <a:endParaRPr lang="en-US" altLang="ko-KR" sz="1200" smtClean="0">
                        <a:solidFill>
                          <a:srgbClr val="00B050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14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625133" y="926539"/>
            <a:ext cx="23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최단거리 배열 </a:t>
            </a:r>
            <a:r>
              <a:rPr lang="en-US" altLang="ko-KR" sz="1800" smtClean="0"/>
              <a:t>D</a:t>
            </a:r>
            <a:r>
              <a:rPr lang="en-US" altLang="ko-KR" sz="1800" baseline="-25000" smtClean="0"/>
              <a:t>ab</a:t>
            </a:r>
            <a:endParaRPr lang="en-US" altLang="ko-KR" sz="1800" baseline="-25000"/>
          </a:p>
        </p:txBody>
      </p:sp>
    </p:spTree>
    <p:extLst>
      <p:ext uri="{BB962C8B-B14F-4D97-AF65-F5344CB8AC3E}">
        <p14:creationId xmlns:p14="http://schemas.microsoft.com/office/powerpoint/2010/main" val="54039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335403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403" y="377319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160637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67609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67609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67609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7609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07649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558430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59249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303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368303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68749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48869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629191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384845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84845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160637" y="199855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3005" y="202746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12</a:t>
            </a:r>
            <a:r>
              <a:rPr lang="en-US" altLang="ko-KR" sz="1600" smtClean="0"/>
              <a:t>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13</a:t>
            </a:r>
            <a:r>
              <a:rPr lang="en-US" altLang="ko-KR" sz="1600" smtClean="0">
                <a:solidFill>
                  <a:srgbClr val="009644"/>
                </a:solidFill>
              </a:rPr>
              <a:t> + 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32</a:t>
            </a:r>
            <a:r>
              <a:rPr lang="en-US" altLang="ko-KR" sz="1600" smtClean="0"/>
              <a:t>)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6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9 + 4</a:t>
            </a:r>
            <a:r>
              <a:rPr lang="en-US" altLang="ko-KR" sz="1600" smtClean="0"/>
              <a:t>) = 6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9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10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3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6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2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3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4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3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6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9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42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3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7</a:t>
            </a:r>
            <a:endParaRPr lang="ko-KR" alt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6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082529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도착</a:t>
                      </a:r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smtClean="0">
                          <a:solidFill>
                            <a:srgbClr val="00B050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출발</a:t>
                      </a:r>
                      <a:endParaRPr lang="en-US" altLang="ko-KR" sz="1200" smtClean="0">
                        <a:solidFill>
                          <a:srgbClr val="00B050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10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CEC"/>
                    </a:solidFill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CEC"/>
                    </a:solidFill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7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625133" y="926539"/>
            <a:ext cx="23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최단거리 배열 </a:t>
            </a:r>
            <a:r>
              <a:rPr lang="en-US" altLang="ko-KR" sz="1800" smtClean="0"/>
              <a:t>D</a:t>
            </a:r>
            <a:r>
              <a:rPr lang="en-US" altLang="ko-KR" sz="1800" baseline="-25000" smtClean="0"/>
              <a:t>ab</a:t>
            </a:r>
            <a:endParaRPr lang="en-US" altLang="ko-KR" sz="1800" baseline="-25000"/>
          </a:p>
        </p:txBody>
      </p:sp>
    </p:spTree>
    <p:extLst>
      <p:ext uri="{BB962C8B-B14F-4D97-AF65-F5344CB8AC3E}">
        <p14:creationId xmlns:p14="http://schemas.microsoft.com/office/powerpoint/2010/main" val="42464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2685" y="1943943"/>
            <a:ext cx="6696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dst  host  192.168.0.10     &amp;&amp;     tcp  port  80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중괄호 5"/>
          <p:cNvSpPr/>
          <p:nvPr/>
        </p:nvSpPr>
        <p:spPr>
          <a:xfrm rot="5400000">
            <a:off x="4068849" y="179747"/>
            <a:ext cx="360040" cy="3168352"/>
          </a:xfrm>
          <a:prstGeom prst="leftBrace">
            <a:avLst>
              <a:gd name="adj1" fmla="val 33610"/>
              <a:gd name="adj2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/>
          <p:cNvSpPr/>
          <p:nvPr/>
        </p:nvSpPr>
        <p:spPr>
          <a:xfrm rot="5400000">
            <a:off x="7558235" y="939673"/>
            <a:ext cx="360040" cy="1648500"/>
          </a:xfrm>
          <a:prstGeom prst="leftBrace">
            <a:avLst>
              <a:gd name="adj1" fmla="val 33610"/>
              <a:gd name="adj2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/>
          <p:cNvSpPr/>
          <p:nvPr/>
        </p:nvSpPr>
        <p:spPr>
          <a:xfrm rot="5400000">
            <a:off x="6193577" y="1544484"/>
            <a:ext cx="360040" cy="438878"/>
          </a:xfrm>
          <a:prstGeom prst="leftBrace">
            <a:avLst>
              <a:gd name="adj1" fmla="val 18438"/>
              <a:gd name="adj2" fmla="val 50000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36801" y="1269954"/>
            <a:ext cx="1224136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</a:t>
            </a:r>
            <a:r>
              <a:rPr lang="en-US" altLang="ko-KR" sz="160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rimitive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26187" y="1269954"/>
            <a:ext cx="1224136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</a:t>
            </a:r>
            <a:r>
              <a:rPr lang="en-US" altLang="ko-KR" sz="160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rimitive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61529" y="126995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accent2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연산자</a:t>
            </a:r>
            <a:endParaRPr lang="ko-KR" altLang="en-US" sz="1600">
              <a:solidFill>
                <a:schemeClr val="accent2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3" name="왼쪽 중괄호 12"/>
          <p:cNvSpPr/>
          <p:nvPr/>
        </p:nvSpPr>
        <p:spPr>
          <a:xfrm rot="16200000">
            <a:off x="2713699" y="2338826"/>
            <a:ext cx="360040" cy="432048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/>
          <p:cNvSpPr/>
          <p:nvPr/>
        </p:nvSpPr>
        <p:spPr>
          <a:xfrm rot="16200000">
            <a:off x="3372109" y="2261543"/>
            <a:ext cx="360040" cy="586615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/>
          <p:cNvSpPr/>
          <p:nvPr/>
        </p:nvSpPr>
        <p:spPr>
          <a:xfrm rot="16200000">
            <a:off x="7606851" y="2261544"/>
            <a:ext cx="360040" cy="586615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/>
          <p:cNvSpPr/>
          <p:nvPr/>
        </p:nvSpPr>
        <p:spPr>
          <a:xfrm rot="16200000">
            <a:off x="6956510" y="2338826"/>
            <a:ext cx="360040" cy="432048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05687" y="2808039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Qualifier</a:t>
            </a:r>
          </a:p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한정자</a:t>
            </a:r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1157" y="2808039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Qualifier</a:t>
            </a:r>
          </a:p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한정자</a:t>
            </a:r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왼쪽 중괄호 18"/>
          <p:cNvSpPr/>
          <p:nvPr/>
        </p:nvSpPr>
        <p:spPr>
          <a:xfrm rot="16200000">
            <a:off x="4752926" y="1654752"/>
            <a:ext cx="360040" cy="1800199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/>
          <p:cNvSpPr/>
          <p:nvPr/>
        </p:nvSpPr>
        <p:spPr>
          <a:xfrm rot="16200000">
            <a:off x="8212066" y="2376453"/>
            <a:ext cx="360040" cy="356797"/>
          </a:xfrm>
          <a:prstGeom prst="leftBrace">
            <a:avLst>
              <a:gd name="adj1" fmla="val 13083"/>
              <a:gd name="adj2" fmla="val 50000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338214" y="280803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>
                    <a:lumMod val="6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ID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00797" y="280803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>
                    <a:lumMod val="6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ID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424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335403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403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160637" y="377319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67609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67609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67609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7609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07649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558430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59249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303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368303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68749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48869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629191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384845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84845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160637" y="199855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3005" y="202746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12</a:t>
            </a:r>
            <a:r>
              <a:rPr lang="en-US" altLang="ko-KR" sz="1600" smtClean="0"/>
              <a:t>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14</a:t>
            </a:r>
            <a:r>
              <a:rPr lang="en-US" altLang="ko-KR" sz="1600" smtClean="0">
                <a:solidFill>
                  <a:srgbClr val="009644"/>
                </a:solidFill>
              </a:rPr>
              <a:t> + 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42</a:t>
            </a:r>
            <a:r>
              <a:rPr lang="en-US" altLang="ko-KR" sz="1600" smtClean="0"/>
              <a:t>)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6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10 + 7</a:t>
            </a:r>
            <a:r>
              <a:rPr lang="en-US" altLang="ko-KR" sz="1600" smtClean="0"/>
              <a:t>) = 6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13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9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10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9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4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9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2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23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4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3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6</a:t>
            </a:r>
            <a:r>
              <a:rPr lang="en-US" altLang="ko-KR" sz="1600" smtClean="0"/>
              <a:t>, </a:t>
            </a:r>
            <a:r>
              <a:rPr lang="en-US" altLang="ko-KR" sz="1600">
                <a:solidFill>
                  <a:srgbClr val="009644"/>
                </a:solidFill>
              </a:rPr>
              <a:t>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9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6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32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7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4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5426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539804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도착</a:t>
                      </a:r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smtClean="0">
                          <a:solidFill>
                            <a:srgbClr val="00B050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출발</a:t>
                      </a:r>
                      <a:endParaRPr lang="en-US" altLang="ko-KR" sz="1200" smtClean="0">
                        <a:solidFill>
                          <a:srgbClr val="00B050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10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7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625133" y="926539"/>
            <a:ext cx="23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최단거리 배열 </a:t>
            </a:r>
            <a:r>
              <a:rPr lang="en-US" altLang="ko-KR" sz="1800" smtClean="0"/>
              <a:t>D</a:t>
            </a:r>
            <a:r>
              <a:rPr lang="en-US" altLang="ko-KR" sz="1800" baseline="-25000" smtClean="0"/>
              <a:t>ab</a:t>
            </a:r>
            <a:endParaRPr lang="en-US" altLang="ko-KR" sz="1800" baseline="-25000"/>
          </a:p>
        </p:txBody>
      </p:sp>
    </p:spTree>
    <p:extLst>
      <p:ext uri="{BB962C8B-B14F-4D97-AF65-F5344CB8AC3E}">
        <p14:creationId xmlns:p14="http://schemas.microsoft.com/office/powerpoint/2010/main" val="41118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현 3"/>
          <p:cNvSpPr/>
          <p:nvPr/>
        </p:nvSpPr>
        <p:spPr>
          <a:xfrm rot="7403114">
            <a:off x="2151379" y="3097386"/>
            <a:ext cx="1115211" cy="1115211"/>
          </a:xfrm>
          <a:prstGeom prst="chord">
            <a:avLst>
              <a:gd name="adj1" fmla="val 2700000"/>
              <a:gd name="adj2" fmla="val 14934582"/>
            </a:avLst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866195" y="2303983"/>
            <a:ext cx="1591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smtClean="0"/>
              <a:t>OS</a:t>
            </a:r>
            <a:endParaRPr lang="en-US" altLang="ko-KR" sz="6000"/>
          </a:p>
        </p:txBody>
      </p:sp>
      <p:sp>
        <p:nvSpPr>
          <p:cNvPr id="3" name="타원 2"/>
          <p:cNvSpPr/>
          <p:nvPr/>
        </p:nvSpPr>
        <p:spPr>
          <a:xfrm>
            <a:off x="2376661" y="2447999"/>
            <a:ext cx="720080" cy="7200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672805" y="2882565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957" y="3295752"/>
            <a:ext cx="326271" cy="338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675" y="3263498"/>
            <a:ext cx="334607" cy="402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411" y="3256722"/>
            <a:ext cx="380749" cy="416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>
            <a:off x="6769149" y="2882565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769149" y="3298666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672805" y="3298666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양쪽 모서리가 둥근 사각형 6"/>
          <p:cNvSpPr/>
          <p:nvPr/>
        </p:nvSpPr>
        <p:spPr>
          <a:xfrm>
            <a:off x="8137004" y="2468349"/>
            <a:ext cx="1368747" cy="916465"/>
          </a:xfrm>
          <a:prstGeom prst="round2SameRect">
            <a:avLst>
              <a:gd name="adj1" fmla="val 4630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713365" y="3446123"/>
            <a:ext cx="216024" cy="2061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199220" y="3616143"/>
            <a:ext cx="1244315" cy="406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양쪽 모서리가 둥근 사각형 20"/>
          <p:cNvSpPr/>
          <p:nvPr/>
        </p:nvSpPr>
        <p:spPr>
          <a:xfrm flipV="1">
            <a:off x="8137004" y="3427325"/>
            <a:ext cx="1368747" cy="10392"/>
          </a:xfrm>
          <a:prstGeom prst="round2SameRect">
            <a:avLst>
              <a:gd name="adj1" fmla="val 4630"/>
              <a:gd name="adj2" fmla="val 0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577461" y="2468349"/>
            <a:ext cx="576064" cy="120134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9721477" y="2654035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9721477" y="2739045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9824139" y="3344618"/>
            <a:ext cx="82707" cy="827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7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3600797" y="2132476"/>
            <a:ext cx="2664296" cy="125162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smtClean="0">
                <a:solidFill>
                  <a:schemeClr val="tx1"/>
                </a:solidFill>
              </a:rPr>
              <a:t>OS</a:t>
            </a:r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00797" y="3528119"/>
            <a:ext cx="2664296" cy="61648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H/W</a:t>
            </a:r>
            <a:endParaRPr lang="ko-KR" altLang="en-US" sz="320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542332" y="3456111"/>
            <a:ext cx="278122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600797" y="719807"/>
            <a:ext cx="2664296" cy="12631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542332" y="2058493"/>
            <a:ext cx="278122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543" y="1538893"/>
            <a:ext cx="305127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540" y="1508174"/>
            <a:ext cx="344809" cy="349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166" y="1523936"/>
            <a:ext cx="315210" cy="317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모서리가 둥근 직사각형 31"/>
          <p:cNvSpPr/>
          <p:nvPr/>
        </p:nvSpPr>
        <p:spPr>
          <a:xfrm>
            <a:off x="3932082" y="828483"/>
            <a:ext cx="2001725" cy="648192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</a:rPr>
              <a:t>User Program</a:t>
            </a:r>
          </a:p>
          <a:p>
            <a:pPr algn="ctr"/>
            <a:r>
              <a:rPr lang="en-US" altLang="ko-KR" sz="1800" smtClean="0">
                <a:solidFill>
                  <a:schemeClr val="tx1"/>
                </a:solidFill>
              </a:rPr>
              <a:t>(Applications)</a:t>
            </a:r>
          </a:p>
        </p:txBody>
      </p:sp>
    </p:spTree>
    <p:extLst>
      <p:ext uri="{BB962C8B-B14F-4D97-AF65-F5344CB8AC3E}">
        <p14:creationId xmlns:p14="http://schemas.microsoft.com/office/powerpoint/2010/main" val="91562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3320585" y="1511895"/>
            <a:ext cx="4290877" cy="5838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Memory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20585" y="2520007"/>
            <a:ext cx="1885371" cy="20162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Unit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26091" y="2520007"/>
            <a:ext cx="1885371" cy="20162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Arithmetic</a:t>
            </a: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Logic</a:t>
            </a: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Unit</a:t>
            </a:r>
            <a:endParaRPr lang="en-US" altLang="ko-KR" sz="2000">
              <a:solidFill>
                <a:schemeClr val="tx1"/>
              </a:solidFill>
            </a:endParaRPr>
          </a:p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434555" y="2095790"/>
            <a:ext cx="0" cy="4242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089187" y="2095790"/>
            <a:ext cx="0" cy="4242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841157" y="2095790"/>
            <a:ext cx="0" cy="4242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6495789" y="2095790"/>
            <a:ext cx="0" cy="4242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205956" y="3384103"/>
            <a:ext cx="52013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5205956" y="3679966"/>
            <a:ext cx="52013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5947823" y="3980505"/>
            <a:ext cx="1498637" cy="360040"/>
          </a:xfrm>
          <a:prstGeom prst="roundRect">
            <a:avLst>
              <a:gd name="adj" fmla="val 50000"/>
            </a:avLst>
          </a:prstGeom>
          <a:solidFill>
            <a:srgbClr val="FFFA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Accumulator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5" name="꺾인 연결선 14"/>
          <p:cNvCxnSpPr/>
          <p:nvPr/>
        </p:nvCxnSpPr>
        <p:spPr>
          <a:xfrm rot="16200000" flipV="1">
            <a:off x="6664995" y="4474392"/>
            <a:ext cx="627734" cy="360040"/>
          </a:xfrm>
          <a:prstGeom prst="bentConnector3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/>
          <p:nvPr/>
        </p:nvCxnSpPr>
        <p:spPr>
          <a:xfrm rot="5400000" flipH="1" flipV="1">
            <a:off x="6059238" y="4474392"/>
            <a:ext cx="627734" cy="360040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5736837" y="4981773"/>
            <a:ext cx="879540" cy="418554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Input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723145" y="4981773"/>
            <a:ext cx="879540" cy="418554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Output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77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85357" y="2151583"/>
            <a:ext cx="856895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437392" y="30480"/>
            <a:ext cx="1249299" cy="53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mtClean="0"/>
              <a:t>컴퓨터</a:t>
            </a:r>
            <a:endParaRPr lang="en-US" altLang="ko-KR" sz="280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149360" y="2256868"/>
            <a:ext cx="182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하드웨어 </a:t>
            </a:r>
            <a:r>
              <a:rPr lang="en-US" altLang="ko-KR" sz="1800" smtClean="0"/>
              <a:t>(H/W)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09199" y="685713"/>
            <a:ext cx="192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소프트웨어 </a:t>
            </a:r>
            <a:r>
              <a:rPr lang="en-US" altLang="ko-KR" sz="1800" smtClean="0"/>
              <a:t>(S/W)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097725" y="1121085"/>
            <a:ext cx="1944216" cy="864096"/>
          </a:xfrm>
          <a:prstGeom prst="roundRect">
            <a:avLst>
              <a:gd name="adj" fmla="val 663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chemeClr val="tx1"/>
                </a:solidFill>
              </a:rPr>
              <a:t>▪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시스템 소프트웨어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chemeClr val="tx1"/>
                </a:solidFill>
              </a:rPr>
              <a:t>▪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응용 소프트웨어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016621" y="2727134"/>
            <a:ext cx="8090843" cy="3507149"/>
          </a:xfrm>
          <a:prstGeom prst="roundRect">
            <a:avLst>
              <a:gd name="adj" fmla="val 6637"/>
            </a:avLst>
          </a:prstGeom>
          <a:solidFill>
            <a:srgbClr val="EFF5F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331295" y="4218060"/>
            <a:ext cx="2421629" cy="10081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키보드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마우스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터치스크린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플로피 디스크 판독기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자기 테이프 구동장치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331294" y="3885062"/>
            <a:ext cx="2421629" cy="332998"/>
          </a:xfrm>
          <a:prstGeom prst="roundRect">
            <a:avLst>
              <a:gd name="adj" fmla="val 0"/>
            </a:avLst>
          </a:prstGeom>
          <a:solidFill>
            <a:srgbClr val="0B7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입력장치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210921" y="3520356"/>
            <a:ext cx="1731101" cy="22592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210920" y="3187358"/>
            <a:ext cx="1731101" cy="332998"/>
          </a:xfrm>
          <a:prstGeom prst="roundRect">
            <a:avLst>
              <a:gd name="adj" fmla="val 0"/>
            </a:avLst>
          </a:prstGeom>
          <a:solidFill>
            <a:srgbClr val="0B7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처리장치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461691" y="3713790"/>
            <a:ext cx="1229560" cy="393459"/>
          </a:xfrm>
          <a:prstGeom prst="rect">
            <a:avLst/>
          </a:prstGeom>
          <a:solidFill>
            <a:srgbClr val="FEF4E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주기억장치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461691" y="4915550"/>
            <a:ext cx="1229560" cy="6734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제어장치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연산장치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461690" y="4582552"/>
            <a:ext cx="1229560" cy="332998"/>
          </a:xfrm>
          <a:prstGeom prst="roundRect">
            <a:avLst>
              <a:gd name="adj" fmla="val 0"/>
            </a:avLst>
          </a:prstGeom>
          <a:solidFill>
            <a:srgbClr val="FEF4E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tx1"/>
                </a:solidFill>
              </a:rPr>
              <a:t>중앙처리장치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391481" y="3520356"/>
            <a:ext cx="2421629" cy="10081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키보드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마우스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터치스크린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플로피 디스크 판독기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자기 테이프 구동장치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391480" y="3187358"/>
            <a:ext cx="2421629" cy="332998"/>
          </a:xfrm>
          <a:prstGeom prst="roundRect">
            <a:avLst>
              <a:gd name="adj" fmla="val 0"/>
            </a:avLst>
          </a:prstGeom>
          <a:solidFill>
            <a:srgbClr val="0B7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보조기억장치</a:t>
            </a:r>
            <a:r>
              <a:rPr lang="en-US" altLang="ko-KR" sz="1400" smtClean="0">
                <a:solidFill>
                  <a:schemeClr val="bg1"/>
                </a:solidFill>
              </a:rPr>
              <a:t>	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391481" y="5069644"/>
            <a:ext cx="2421629" cy="7100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인쇄장치 </a:t>
            </a:r>
            <a:r>
              <a:rPr lang="en-US" altLang="ko-KR" sz="1200" smtClean="0">
                <a:solidFill>
                  <a:schemeClr val="tx1"/>
                </a:solidFill>
              </a:rPr>
              <a:t>: </a:t>
            </a:r>
            <a:r>
              <a:rPr lang="ko-KR" altLang="en-US" sz="1200" smtClean="0">
                <a:solidFill>
                  <a:schemeClr val="tx1"/>
                </a:solidFill>
              </a:rPr>
              <a:t>프린터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플로터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표시장치</a:t>
            </a:r>
            <a:r>
              <a:rPr lang="en-US" altLang="ko-KR" sz="1200" smtClean="0">
                <a:solidFill>
                  <a:schemeClr val="tx1"/>
                </a:solidFill>
              </a:rPr>
              <a:t>: CRT, LCD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7391480" y="4736646"/>
            <a:ext cx="2421629" cy="332998"/>
          </a:xfrm>
          <a:prstGeom prst="roundRect">
            <a:avLst>
              <a:gd name="adj" fmla="val 0"/>
            </a:avLst>
          </a:prstGeom>
          <a:solidFill>
            <a:srgbClr val="0B7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출력장치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60" name="오른쪽 화살표 59"/>
          <p:cNvSpPr/>
          <p:nvPr/>
        </p:nvSpPr>
        <p:spPr>
          <a:xfrm>
            <a:off x="4774614" y="4434084"/>
            <a:ext cx="414616" cy="2880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화살표 60"/>
          <p:cNvSpPr/>
          <p:nvPr/>
        </p:nvSpPr>
        <p:spPr>
          <a:xfrm>
            <a:off x="6942022" y="3766503"/>
            <a:ext cx="414616" cy="2880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오른쪽 화살표 61"/>
          <p:cNvSpPr/>
          <p:nvPr/>
        </p:nvSpPr>
        <p:spPr>
          <a:xfrm>
            <a:off x="6942022" y="5136613"/>
            <a:ext cx="414616" cy="2880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위쪽/아래쪽 화살표 62"/>
          <p:cNvSpPr/>
          <p:nvPr/>
        </p:nvSpPr>
        <p:spPr>
          <a:xfrm>
            <a:off x="5960664" y="4143052"/>
            <a:ext cx="231613" cy="399245"/>
          </a:xfrm>
          <a:prstGeom prst="upDownArrow">
            <a:avLst>
              <a:gd name="adj1" fmla="val 51802"/>
              <a:gd name="adj2" fmla="val 4861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785357" y="621206"/>
            <a:ext cx="8568952" cy="5787233"/>
          </a:xfrm>
          <a:prstGeom prst="roundRect">
            <a:avLst>
              <a:gd name="adj" fmla="val 663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8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301509" y="575791"/>
            <a:ext cx="24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중앙 처리 장치 </a:t>
            </a:r>
            <a:r>
              <a:rPr lang="en-US" altLang="ko-KR" sz="1800" smtClean="0"/>
              <a:t>(CPU)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84773" y="1223015"/>
            <a:ext cx="1819405" cy="648920"/>
          </a:xfrm>
          <a:prstGeom prst="roundRect">
            <a:avLst>
              <a:gd name="adj" fmla="val 17222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산술논리 연산 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(ALU)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21447" y="1223015"/>
            <a:ext cx="1819405" cy="648920"/>
          </a:xfrm>
          <a:prstGeom prst="roundRect">
            <a:avLst>
              <a:gd name="adj" fmla="val 17222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제어 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(CU)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 flipH="1">
            <a:off x="5241741" y="1449110"/>
            <a:ext cx="527908" cy="196730"/>
          </a:xfrm>
          <a:prstGeom prst="rightArrow">
            <a:avLst>
              <a:gd name="adj1" fmla="val 56548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83311" y="1018141"/>
            <a:ext cx="4665957" cy="1058667"/>
          </a:xfrm>
          <a:prstGeom prst="roundRect">
            <a:avLst>
              <a:gd name="adj" fmla="val 22472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764468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주기억장치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63" name="위쪽/아래쪽 화살표 62"/>
          <p:cNvSpPr/>
          <p:nvPr/>
        </p:nvSpPr>
        <p:spPr>
          <a:xfrm>
            <a:off x="4896941" y="1923305"/>
            <a:ext cx="231613" cy="584536"/>
          </a:xfrm>
          <a:prstGeom prst="upDownArrow">
            <a:avLst>
              <a:gd name="adj1" fmla="val 51802"/>
              <a:gd name="adj2" fmla="val 4861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위쪽/아래쪽 화살표 31"/>
          <p:cNvSpPr/>
          <p:nvPr/>
        </p:nvSpPr>
        <p:spPr>
          <a:xfrm>
            <a:off x="5905053" y="1923305"/>
            <a:ext cx="231613" cy="584536"/>
          </a:xfrm>
          <a:prstGeom prst="upDownArrow">
            <a:avLst>
              <a:gd name="adj1" fmla="val 51802"/>
              <a:gd name="adj2" fmla="val 4861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 rot="20222214" flipH="1">
            <a:off x="4167640" y="2132487"/>
            <a:ext cx="1703521" cy="137296"/>
          </a:xfrm>
          <a:prstGeom prst="rightArrow">
            <a:avLst>
              <a:gd name="adj1" fmla="val 25551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36701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입력 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89469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출력 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764468" y="3471351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보조기억장치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7" name="위쪽/아래쪽 화살표 36"/>
          <p:cNvSpPr/>
          <p:nvPr/>
        </p:nvSpPr>
        <p:spPr>
          <a:xfrm>
            <a:off x="5400481" y="3010720"/>
            <a:ext cx="231613" cy="417855"/>
          </a:xfrm>
          <a:prstGeom prst="upDownArrow">
            <a:avLst>
              <a:gd name="adj1" fmla="val 51802"/>
              <a:gd name="adj2" fmla="val 4861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4283284" y="2674094"/>
            <a:ext cx="434461" cy="196730"/>
          </a:xfrm>
          <a:prstGeom prst="rightArrow">
            <a:avLst>
              <a:gd name="adj1" fmla="val 56548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6311562" y="2674094"/>
            <a:ext cx="434461" cy="196730"/>
          </a:xfrm>
          <a:prstGeom prst="rightArrow">
            <a:avLst>
              <a:gd name="adj1" fmla="val 56548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 rot="17344937" flipH="1">
            <a:off x="5726395" y="2615426"/>
            <a:ext cx="1604794" cy="137296"/>
          </a:xfrm>
          <a:prstGeom prst="rightArrow">
            <a:avLst>
              <a:gd name="adj1" fmla="val 25551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 rot="16200000" flipH="1">
            <a:off x="7250940" y="2119127"/>
            <a:ext cx="580699" cy="196730"/>
          </a:xfrm>
          <a:prstGeom prst="rightArrow">
            <a:avLst>
              <a:gd name="adj1" fmla="val 56548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19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301509" y="575791"/>
            <a:ext cx="24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중앙 처리 장치 </a:t>
            </a:r>
            <a:r>
              <a:rPr lang="en-US" altLang="ko-KR" sz="1800" smtClean="0"/>
              <a:t>(CPU)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84773" y="1223015"/>
            <a:ext cx="1819405" cy="648920"/>
          </a:xfrm>
          <a:prstGeom prst="roundRect">
            <a:avLst>
              <a:gd name="adj" fmla="val 17222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산술논리 연산 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(ALU)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43508" y="1223014"/>
            <a:ext cx="1819405" cy="648920"/>
          </a:xfrm>
          <a:prstGeom prst="roundRect">
            <a:avLst>
              <a:gd name="adj" fmla="val 17222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제어 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(CU)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83311" y="1018141"/>
            <a:ext cx="4665957" cy="1058667"/>
          </a:xfrm>
          <a:prstGeom prst="roundRect">
            <a:avLst>
              <a:gd name="adj" fmla="val 22472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764468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주기억장치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36701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입력 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89469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출력 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764468" y="3471351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보조기억장치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4989269" y="1899900"/>
            <a:ext cx="0" cy="63367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049069" y="1899900"/>
            <a:ext cx="0" cy="63367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522078" y="3024063"/>
            <a:ext cx="0" cy="39345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251828" y="1547475"/>
            <a:ext cx="524523" cy="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4240342" y="1871935"/>
            <a:ext cx="1581105" cy="661635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6193085" y="1909361"/>
            <a:ext cx="537983" cy="150816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 flipV="1">
            <a:off x="7569774" y="1903655"/>
            <a:ext cx="1" cy="63220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4281189" y="2772459"/>
            <a:ext cx="451416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6304706" y="2772459"/>
            <a:ext cx="451416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48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7299493" y="1727919"/>
            <a:ext cx="2926040" cy="3327608"/>
          </a:xfrm>
          <a:prstGeom prst="roundRect">
            <a:avLst>
              <a:gd name="adj" fmla="val 3368"/>
            </a:avLst>
          </a:prstGeom>
          <a:solidFill>
            <a:srgbClr val="FEF4EC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52725" y="2736031"/>
            <a:ext cx="4248472" cy="2319496"/>
          </a:xfrm>
          <a:prstGeom prst="roundRect">
            <a:avLst>
              <a:gd name="adj" fmla="val 3368"/>
            </a:avLst>
          </a:prstGeom>
          <a:solidFill>
            <a:srgbClr val="F5F9FD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09506" y="2808038"/>
            <a:ext cx="1841971" cy="2247489"/>
          </a:xfrm>
          <a:prstGeom prst="roundRect">
            <a:avLst>
              <a:gd name="adj" fmla="val 3368"/>
            </a:avLst>
          </a:prstGeom>
          <a:solidFill>
            <a:srgbClr val="F5F9FD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441555" y="4176191"/>
            <a:ext cx="977161" cy="726339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레지스터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138512" y="3891287"/>
            <a:ext cx="1182365" cy="1011241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온</a:t>
            </a: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 smtClean="0">
                <a:solidFill>
                  <a:schemeClr val="bg1"/>
                </a:solidFill>
              </a:rPr>
              <a:t>칩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캐시기억장치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mtClean="0">
                <a:solidFill>
                  <a:schemeClr val="bg1"/>
                </a:solidFill>
              </a:rPr>
              <a:t>(SRAM)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204323" y="2952055"/>
            <a:ext cx="1430662" cy="409999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제어장치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" name="순서도: 수동 연산 4"/>
          <p:cNvSpPr/>
          <p:nvPr/>
        </p:nvSpPr>
        <p:spPr>
          <a:xfrm>
            <a:off x="1204323" y="3451237"/>
            <a:ext cx="1430662" cy="441796"/>
          </a:xfrm>
          <a:prstGeom prst="flowChartManualOperat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연산장치</a:t>
            </a:r>
            <a:endParaRPr lang="ko-KR" altLang="en-US" sz="140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838368" y="2959675"/>
            <a:ext cx="1182365" cy="1942854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주기억장치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mtClean="0">
                <a:solidFill>
                  <a:schemeClr val="bg1"/>
                </a:solidFill>
              </a:rPr>
              <a:t>(DRAM)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480479" y="3451237"/>
            <a:ext cx="1182365" cy="1451292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smtClean="0">
                <a:solidFill>
                  <a:schemeClr val="bg1"/>
                </a:solidFill>
              </a:rPr>
              <a:t>2</a:t>
            </a:r>
            <a:r>
              <a:rPr lang="ko-KR" altLang="en-US" sz="1400" smtClean="0">
                <a:solidFill>
                  <a:schemeClr val="bg1"/>
                </a:solidFill>
              </a:rPr>
              <a:t>차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캐시기억장치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mtClean="0">
                <a:solidFill>
                  <a:schemeClr val="bg1"/>
                </a:solidFill>
              </a:rPr>
              <a:t>(SRAM)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58979" y="2324303"/>
            <a:ext cx="182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주기억장치</a:t>
            </a:r>
            <a:endParaRPr lang="en-US" altLang="ko-KR" sz="1800" smtClean="0"/>
          </a:p>
        </p:txBody>
      </p:sp>
      <p:sp>
        <p:nvSpPr>
          <p:cNvPr id="46" name="TextBox 45"/>
          <p:cNvSpPr txBox="1"/>
          <p:nvPr/>
        </p:nvSpPr>
        <p:spPr>
          <a:xfrm>
            <a:off x="1165372" y="2405599"/>
            <a:ext cx="15085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00" smtClean="0"/>
              <a:t>중앙처리장치</a:t>
            </a:r>
            <a:endParaRPr lang="en-US" altLang="ko-KR" sz="1800" smtClean="0"/>
          </a:p>
        </p:txBody>
      </p:sp>
      <p:sp>
        <p:nvSpPr>
          <p:cNvPr id="47" name="오른쪽 화살표 46"/>
          <p:cNvSpPr/>
          <p:nvPr/>
        </p:nvSpPr>
        <p:spPr>
          <a:xfrm rot="9613329" flipH="1">
            <a:off x="2198765" y="2943000"/>
            <a:ext cx="6819147" cy="137296"/>
          </a:xfrm>
          <a:prstGeom prst="rightArrow">
            <a:avLst>
              <a:gd name="adj1" fmla="val 25551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7479069" y="2405599"/>
            <a:ext cx="1182365" cy="2496930"/>
          </a:xfrm>
          <a:prstGeom prst="roundRect">
            <a:avLst>
              <a:gd name="adj" fmla="val 0"/>
            </a:avLst>
          </a:prstGeom>
          <a:solidFill>
            <a:srgbClr val="BC6F0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하드 디스크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821821" y="1871935"/>
            <a:ext cx="1331704" cy="3030594"/>
          </a:xfrm>
          <a:prstGeom prst="roundRect">
            <a:avLst>
              <a:gd name="adj" fmla="val 0"/>
            </a:avLst>
          </a:prstGeom>
          <a:solidFill>
            <a:srgbClr val="BC6F0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t"/>
          <a:lstStyle/>
          <a:p>
            <a:pPr algn="ctr">
              <a:lnSpc>
                <a:spcPct val="120000"/>
              </a:lnSpc>
            </a:pP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오프라인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저장장치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849831" y="1305450"/>
            <a:ext cx="182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보조기억장치</a:t>
            </a:r>
            <a:endParaRPr lang="en-US" altLang="ko-KR" sz="180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019621" y="2855946"/>
            <a:ext cx="936104" cy="530208"/>
          </a:xfrm>
          <a:prstGeom prst="roundRect">
            <a:avLst>
              <a:gd name="adj" fmla="val 49243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자기</a:t>
            </a:r>
            <a:endParaRPr lang="en-US" altLang="ko-KR" sz="1400" smtClean="0"/>
          </a:p>
          <a:p>
            <a:pPr algn="ctr"/>
            <a:r>
              <a:rPr lang="ko-KR" altLang="en-US" sz="1400" smtClean="0"/>
              <a:t>테이프</a:t>
            </a:r>
            <a:endParaRPr lang="ko-KR" altLang="en-US" sz="140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8890347" y="3600127"/>
            <a:ext cx="1198220" cy="1238450"/>
          </a:xfrm>
          <a:prstGeom prst="roundRect">
            <a:avLst>
              <a:gd name="adj" fmla="val 0"/>
            </a:avLst>
          </a:prstGeom>
          <a:solidFill>
            <a:srgbClr val="D58553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72000" bIns="36000" rtlCol="0" anchor="t"/>
          <a:lstStyle/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플래시 메모리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970652" y="4011855"/>
            <a:ext cx="1034042" cy="314184"/>
          </a:xfrm>
          <a:prstGeom prst="roundRect">
            <a:avLst>
              <a:gd name="adj" fmla="val 49243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CD/DVD</a:t>
            </a:r>
            <a:endParaRPr lang="ko-KR" altLang="en-US" sz="140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8970652" y="4411690"/>
            <a:ext cx="1034042" cy="314184"/>
          </a:xfrm>
          <a:prstGeom prst="roundRect">
            <a:avLst>
              <a:gd name="adj" fmla="val 49243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블루레이</a:t>
            </a:r>
            <a:endParaRPr lang="ko-KR" altLang="en-US" sz="1400"/>
          </a:p>
        </p:txBody>
      </p:sp>
      <p:sp>
        <p:nvSpPr>
          <p:cNvPr id="55" name="TextBox 54"/>
          <p:cNvSpPr txBox="1"/>
          <p:nvPr/>
        </p:nvSpPr>
        <p:spPr>
          <a:xfrm rot="20416743">
            <a:off x="5989842" y="2247921"/>
            <a:ext cx="1508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</a:rPr>
              <a:t>속도 ↓ 용량 ↑</a:t>
            </a:r>
            <a:endParaRPr lang="en-US" altLang="ko-KR" sz="14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4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813" y="3830584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703" y="3796202"/>
            <a:ext cx="977045" cy="9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04767" y="3691203"/>
            <a:ext cx="1070247" cy="1070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621" y="1557192"/>
            <a:ext cx="854223" cy="854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877029" y="1079847"/>
            <a:ext cx="113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ROM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73186" y="3321871"/>
            <a:ext cx="113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CPU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69149" y="3353239"/>
            <a:ext cx="1659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/>
              <a:t>보조기억장치</a:t>
            </a:r>
            <a:endParaRPr lang="en-US" altLang="ko-KR" sz="2000" smtClean="0"/>
          </a:p>
        </p:txBody>
      </p:sp>
      <p:sp>
        <p:nvSpPr>
          <p:cNvPr id="38" name="TextBox 37"/>
          <p:cNvSpPr txBox="1"/>
          <p:nvPr/>
        </p:nvSpPr>
        <p:spPr>
          <a:xfrm>
            <a:off x="4481521" y="3321871"/>
            <a:ext cx="113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RAM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2443732" y="2447999"/>
            <a:ext cx="0" cy="86409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3148429" y="4066506"/>
            <a:ext cx="1244456" cy="0"/>
          </a:xfrm>
          <a:prstGeom prst="straightConnector1">
            <a:avLst/>
          </a:prstGeom>
          <a:ln w="38100">
            <a:solidFill>
              <a:srgbClr val="0062A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148429" y="4317632"/>
            <a:ext cx="1244456" cy="0"/>
          </a:xfrm>
          <a:prstGeom prst="straightConnector1">
            <a:avLst/>
          </a:prstGeom>
          <a:ln w="38100">
            <a:solidFill>
              <a:srgbClr val="0062A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5729669" y="4066506"/>
            <a:ext cx="124445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5729669" y="4317632"/>
            <a:ext cx="124445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84688" y="2490966"/>
            <a:ext cx="20643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①</a:t>
            </a:r>
            <a:endParaRPr lang="en-US" altLang="ko-KR" sz="1400" smtClean="0"/>
          </a:p>
          <a:p>
            <a:pPr algn="ctr"/>
            <a:r>
              <a:rPr lang="ko-KR" altLang="en-US" sz="1200" smtClean="0"/>
              <a:t>전원 부팅 시 </a:t>
            </a:r>
            <a:r>
              <a:rPr lang="en-US" altLang="ko-KR" sz="1200" smtClean="0"/>
              <a:t>CPU </a:t>
            </a:r>
            <a:r>
              <a:rPr lang="ko-KR" altLang="en-US" sz="1200" smtClean="0"/>
              <a:t>는 자동으로</a:t>
            </a:r>
            <a:endParaRPr lang="en-US" altLang="ko-KR" sz="1200" smtClean="0"/>
          </a:p>
          <a:p>
            <a:pPr algn="ctr"/>
            <a:r>
              <a:rPr lang="en-US" altLang="ko-KR" sz="1200" smtClean="0"/>
              <a:t>ROM</a:t>
            </a:r>
            <a:r>
              <a:rPr lang="ko-KR" altLang="en-US" sz="1200"/>
              <a:t> </a:t>
            </a:r>
            <a:r>
              <a:rPr lang="ko-KR" altLang="en-US" sz="1200" smtClean="0"/>
              <a:t>에 있는 프로그램 실행</a:t>
            </a:r>
            <a:endParaRPr lang="ko-KR" altLang="en-US" sz="1200"/>
          </a:p>
        </p:txBody>
      </p:sp>
      <p:sp>
        <p:nvSpPr>
          <p:cNvPr id="62" name="TextBox 61"/>
          <p:cNvSpPr txBox="1"/>
          <p:nvPr/>
        </p:nvSpPr>
        <p:spPr>
          <a:xfrm>
            <a:off x="5822240" y="3541502"/>
            <a:ext cx="10593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⑤</a:t>
            </a:r>
            <a:endParaRPr lang="en-US" altLang="ko-KR" sz="1400" smtClean="0"/>
          </a:p>
          <a:p>
            <a:pPr algn="ctr"/>
            <a:r>
              <a:rPr lang="ko-KR" altLang="en-US" sz="1200" smtClean="0"/>
              <a:t>저장</a:t>
            </a:r>
            <a:r>
              <a:rPr lang="en-US" altLang="ko-KR" sz="1200" smtClean="0"/>
              <a:t>(Save)</a:t>
            </a:r>
            <a:endParaRPr lang="ko-KR" altLang="en-US" sz="1200"/>
          </a:p>
        </p:txBody>
      </p:sp>
      <p:sp>
        <p:nvSpPr>
          <p:cNvPr id="63" name="TextBox 62"/>
          <p:cNvSpPr txBox="1"/>
          <p:nvPr/>
        </p:nvSpPr>
        <p:spPr>
          <a:xfrm>
            <a:off x="5822240" y="4346495"/>
            <a:ext cx="10593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②</a:t>
            </a:r>
            <a:endParaRPr lang="en-US" altLang="ko-KR" sz="1400" smtClean="0"/>
          </a:p>
          <a:p>
            <a:pPr algn="ctr"/>
            <a:r>
              <a:rPr lang="ko-KR" altLang="en-US" sz="1200" smtClean="0"/>
              <a:t>적재</a:t>
            </a:r>
            <a:r>
              <a:rPr lang="en-US" altLang="ko-KR" sz="1200" smtClean="0"/>
              <a:t>(Load)</a:t>
            </a:r>
            <a:endParaRPr lang="ko-KR" altLang="en-US" sz="1200"/>
          </a:p>
        </p:txBody>
      </p:sp>
      <p:sp>
        <p:nvSpPr>
          <p:cNvPr id="64" name="TextBox 63"/>
          <p:cNvSpPr txBox="1"/>
          <p:nvPr/>
        </p:nvSpPr>
        <p:spPr>
          <a:xfrm>
            <a:off x="3241000" y="3724398"/>
            <a:ext cx="1059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0062AC"/>
                </a:solidFill>
              </a:rPr>
              <a:t>④</a:t>
            </a:r>
            <a:endParaRPr lang="ko-KR" altLang="en-US" sz="1200">
              <a:solidFill>
                <a:srgbClr val="0062AC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40999" y="4350687"/>
            <a:ext cx="1059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0062AC"/>
                </a:solidFill>
              </a:rPr>
              <a:t>③</a:t>
            </a:r>
            <a:endParaRPr lang="ko-KR" altLang="en-US" sz="1200">
              <a:solidFill>
                <a:srgbClr val="0062AC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38506" y="4658463"/>
            <a:ext cx="2064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0062AC"/>
                </a:solidFill>
              </a:rPr>
              <a:t>메모리로부터 실행할 명령어와</a:t>
            </a:r>
            <a:endParaRPr lang="en-US" altLang="ko-KR" sz="1200" smtClean="0">
              <a:solidFill>
                <a:srgbClr val="0062AC"/>
              </a:solidFill>
            </a:endParaRPr>
          </a:p>
          <a:p>
            <a:pPr algn="ctr"/>
            <a:r>
              <a:rPr lang="ko-KR" altLang="en-US" sz="1200" smtClean="0">
                <a:solidFill>
                  <a:srgbClr val="0062AC"/>
                </a:solidFill>
              </a:rPr>
              <a:t>데이터를 가지고 와서 처리</a:t>
            </a:r>
            <a:endParaRPr lang="ko-KR" altLang="en-US" sz="1200">
              <a:solidFill>
                <a:srgbClr val="0062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1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176861" y="1151855"/>
            <a:ext cx="2448272" cy="4824536"/>
          </a:xfrm>
          <a:prstGeom prst="rect">
            <a:avLst/>
          </a:prstGeom>
          <a:solidFill>
            <a:srgbClr val="FEEC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188696" y="4588332"/>
            <a:ext cx="1886980" cy="1172035"/>
          </a:xfrm>
          <a:prstGeom prst="rect">
            <a:avLst/>
          </a:prstGeom>
          <a:solidFill>
            <a:srgbClr val="C6FFC5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24177" y="1703050"/>
            <a:ext cx="1616018" cy="20402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11647" y="1067904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Interface1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파일조작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11647" y="3948224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Interface2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데이터처리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16805" y="2053344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OpenFile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16805" y="2485392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ReadFile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16805" y="2917440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WriteFile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16805" y="3349488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CloseFile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66575" y="4941051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ParseJsonData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66575" y="5373099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ConvertToXML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157741" y="2643296"/>
            <a:ext cx="1262909" cy="24591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478917" y="2355170"/>
            <a:ext cx="52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구현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50121" y="4719735"/>
            <a:ext cx="1886980" cy="968624"/>
          </a:xfrm>
          <a:prstGeom prst="rect">
            <a:avLst/>
          </a:prstGeom>
          <a:solidFill>
            <a:srgbClr val="C6FFC5"/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585602" y="1886358"/>
            <a:ext cx="1616018" cy="1800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573072" y="1283928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Object1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파일조작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3072" y="4104182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Object2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데이터처리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78230" y="1964731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OpenFile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78230" y="2396779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ReadFile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78230" y="2828827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WriteFile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78230" y="3260875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CloseFile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528000" y="4824262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ParseJsonData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28000" y="5256310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ConvertToXML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71746" y="1729789"/>
            <a:ext cx="112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methods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746" y="4611079"/>
            <a:ext cx="112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methods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오른쪽 화살표 47"/>
          <p:cNvSpPr/>
          <p:nvPr/>
        </p:nvSpPr>
        <p:spPr>
          <a:xfrm>
            <a:off x="3199168" y="5096501"/>
            <a:ext cx="1171176" cy="24591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465600" y="4808375"/>
            <a:ext cx="52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구현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01473" y="647799"/>
            <a:ext cx="2184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latin typeface="나눔스퀘어 ExtraBold" pitchFamily="50" charset="-127"/>
                <a:ea typeface="나눔스퀘어 ExtraBold" pitchFamily="50" charset="-127"/>
              </a:rPr>
              <a:t>Component</a:t>
            </a:r>
            <a:endParaRPr lang="ko-KR" altLang="en-US" sz="24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9149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758304" y="1124118"/>
            <a:ext cx="94884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 Byte</a:t>
            </a:r>
            <a:endParaRPr lang="ko-KR" altLang="en-US" sz="140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153910"/>
              </p:ext>
            </p:extLst>
          </p:nvPr>
        </p:nvGraphicFramePr>
        <p:xfrm>
          <a:off x="576461" y="1552392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6974"/>
              </p:ext>
            </p:extLst>
          </p:nvPr>
        </p:nvGraphicFramePr>
        <p:xfrm>
          <a:off x="3960837" y="1552392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685296"/>
              </p:ext>
            </p:extLst>
          </p:nvPr>
        </p:nvGraphicFramePr>
        <p:xfrm>
          <a:off x="7345213" y="1552392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오른쪽 대괄호 5"/>
          <p:cNvSpPr/>
          <p:nvPr/>
        </p:nvSpPr>
        <p:spPr>
          <a:xfrm rot="16200000">
            <a:off x="2178639" y="-161821"/>
            <a:ext cx="108012" cy="3312368"/>
          </a:xfrm>
          <a:prstGeom prst="rightBracket">
            <a:avLst>
              <a:gd name="adj" fmla="val 41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대괄호 33"/>
          <p:cNvSpPr/>
          <p:nvPr/>
        </p:nvSpPr>
        <p:spPr>
          <a:xfrm rot="5400000" flipV="1">
            <a:off x="1350587" y="1214089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82730" y="2112485"/>
            <a:ext cx="10437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Zoned bit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오른쪽 대괄호 43"/>
          <p:cNvSpPr/>
          <p:nvPr/>
        </p:nvSpPr>
        <p:spPr>
          <a:xfrm rot="5400000" flipV="1">
            <a:off x="8126502" y="1214089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549054" y="2112485"/>
            <a:ext cx="126290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Sign bit ( + )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2952725" y="2042221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766159" y="2266954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아래쪽 화살표 51"/>
          <p:cNvSpPr/>
          <p:nvPr/>
        </p:nvSpPr>
        <p:spPr>
          <a:xfrm>
            <a:off x="6337101" y="2042221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150535" y="2266954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아래쪽 화살표 53"/>
          <p:cNvSpPr/>
          <p:nvPr/>
        </p:nvSpPr>
        <p:spPr>
          <a:xfrm>
            <a:off x="9721477" y="2042221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9534911" y="2266954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58304" y="3917776"/>
            <a:ext cx="94884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 Byte</a:t>
            </a:r>
            <a:endParaRPr lang="ko-KR" altLang="en-US" sz="140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16647"/>
              </p:ext>
            </p:extLst>
          </p:nvPr>
        </p:nvGraphicFramePr>
        <p:xfrm>
          <a:off x="576461" y="4346050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69757"/>
              </p:ext>
            </p:extLst>
          </p:nvPr>
        </p:nvGraphicFramePr>
        <p:xfrm>
          <a:off x="3960837" y="4346050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776582"/>
              </p:ext>
            </p:extLst>
          </p:nvPr>
        </p:nvGraphicFramePr>
        <p:xfrm>
          <a:off x="7345213" y="4346050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0" name="오른쪽 대괄호 59"/>
          <p:cNvSpPr/>
          <p:nvPr/>
        </p:nvSpPr>
        <p:spPr>
          <a:xfrm rot="16200000">
            <a:off x="2178639" y="2631837"/>
            <a:ext cx="108012" cy="3312368"/>
          </a:xfrm>
          <a:prstGeom prst="rightBracket">
            <a:avLst>
              <a:gd name="adj" fmla="val 41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대괄호 60"/>
          <p:cNvSpPr/>
          <p:nvPr/>
        </p:nvSpPr>
        <p:spPr>
          <a:xfrm rot="5400000" flipV="1">
            <a:off x="1350587" y="4007747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82730" y="4906143"/>
            <a:ext cx="10437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Zoned bit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오른쪽 대괄호 62"/>
          <p:cNvSpPr/>
          <p:nvPr/>
        </p:nvSpPr>
        <p:spPr>
          <a:xfrm rot="5400000" flipV="1">
            <a:off x="8126502" y="4007747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7549054" y="4906143"/>
            <a:ext cx="126290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Sign bit ( - )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아래쪽 화살표 64"/>
          <p:cNvSpPr/>
          <p:nvPr/>
        </p:nvSpPr>
        <p:spPr>
          <a:xfrm>
            <a:off x="2952725" y="4835879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2766159" y="5060612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아래쪽 화살표 66"/>
          <p:cNvSpPr/>
          <p:nvPr/>
        </p:nvSpPr>
        <p:spPr>
          <a:xfrm>
            <a:off x="6337101" y="4835879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6150535" y="5060612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아래쪽 화살표 68"/>
          <p:cNvSpPr/>
          <p:nvPr/>
        </p:nvSpPr>
        <p:spPr>
          <a:xfrm>
            <a:off x="9721477" y="4835879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534911" y="5060612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1" name="오른쪽 대괄호 70"/>
          <p:cNvSpPr/>
          <p:nvPr/>
        </p:nvSpPr>
        <p:spPr>
          <a:xfrm rot="5400000" flipV="1">
            <a:off x="4737046" y="1214089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269189" y="2112485"/>
            <a:ext cx="10437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Zoned bit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12565" y="621956"/>
            <a:ext cx="520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+173   </a:t>
            </a:r>
            <a:r>
              <a:rPr lang="ko-KR" altLang="en-US" sz="2400" smtClean="0"/>
              <a:t>→</a:t>
            </a:r>
            <a:r>
              <a:rPr lang="en-US" altLang="ko-KR" sz="2400" smtClean="0"/>
              <a:t>   F1F7C3</a:t>
            </a:r>
            <a:r>
              <a:rPr lang="en-US" altLang="ko-KR" sz="1050" smtClean="0"/>
              <a:t>(16</a:t>
            </a:r>
            <a:r>
              <a:rPr lang="ko-KR" altLang="en-US" sz="1050" smtClean="0"/>
              <a:t>진수</a:t>
            </a:r>
            <a:r>
              <a:rPr lang="en-US" altLang="ko-KR" sz="1050" smtClean="0"/>
              <a:t>)</a:t>
            </a:r>
            <a:endParaRPr lang="en-US" altLang="ko-KR" sz="2400" smtClean="0"/>
          </a:p>
        </p:txBody>
      </p:sp>
      <p:sp>
        <p:nvSpPr>
          <p:cNvPr id="74" name="TextBox 73"/>
          <p:cNvSpPr txBox="1"/>
          <p:nvPr/>
        </p:nvSpPr>
        <p:spPr>
          <a:xfrm>
            <a:off x="3012565" y="3456111"/>
            <a:ext cx="520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/>
              <a:t>-</a:t>
            </a:r>
            <a:r>
              <a:rPr lang="en-US" altLang="ko-KR" sz="2400" smtClean="0"/>
              <a:t>173   </a:t>
            </a:r>
            <a:r>
              <a:rPr lang="ko-KR" altLang="en-US" sz="2400" smtClean="0"/>
              <a:t>→</a:t>
            </a:r>
            <a:r>
              <a:rPr lang="en-US" altLang="ko-KR" sz="2400" smtClean="0"/>
              <a:t>   F1F7D3</a:t>
            </a:r>
            <a:r>
              <a:rPr lang="en-US" altLang="ko-KR" sz="1050" smtClean="0"/>
              <a:t>(16</a:t>
            </a:r>
            <a:r>
              <a:rPr lang="ko-KR" altLang="en-US" sz="1050" smtClean="0"/>
              <a:t>진수</a:t>
            </a:r>
            <a:r>
              <a:rPr lang="en-US" altLang="ko-KR" sz="1050" smtClean="0"/>
              <a:t>)</a:t>
            </a:r>
            <a:endParaRPr lang="en-US" altLang="ko-KR" sz="2400" smtClean="0"/>
          </a:p>
        </p:txBody>
      </p:sp>
      <p:cxnSp>
        <p:nvCxnSpPr>
          <p:cNvPr id="9" name="직선 연결선 8"/>
          <p:cNvCxnSpPr/>
          <p:nvPr/>
        </p:nvCxnSpPr>
        <p:spPr>
          <a:xfrm>
            <a:off x="432445" y="3024063"/>
            <a:ext cx="1036915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6978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1758304" y="1007839"/>
            <a:ext cx="94884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 Byte</a:t>
            </a:r>
            <a:endParaRPr lang="ko-KR" altLang="en-US" sz="140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68656"/>
              </p:ext>
            </p:extLst>
          </p:nvPr>
        </p:nvGraphicFramePr>
        <p:xfrm>
          <a:off x="576461" y="1436113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849203"/>
              </p:ext>
            </p:extLst>
          </p:nvPr>
        </p:nvGraphicFramePr>
        <p:xfrm>
          <a:off x="3960837" y="1436113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307142"/>
              </p:ext>
            </p:extLst>
          </p:nvPr>
        </p:nvGraphicFramePr>
        <p:xfrm>
          <a:off x="7345213" y="1436113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0" name="오른쪽 대괄호 59"/>
          <p:cNvSpPr/>
          <p:nvPr/>
        </p:nvSpPr>
        <p:spPr>
          <a:xfrm rot="16200000">
            <a:off x="2178639" y="-278100"/>
            <a:ext cx="108012" cy="3312368"/>
          </a:xfrm>
          <a:prstGeom prst="rightBracket">
            <a:avLst>
              <a:gd name="adj" fmla="val 41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대괄호 60"/>
          <p:cNvSpPr/>
          <p:nvPr/>
        </p:nvSpPr>
        <p:spPr>
          <a:xfrm rot="5400000" flipV="1">
            <a:off x="1350587" y="1097810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82730" y="1996206"/>
            <a:ext cx="10437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Zoned bit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오른쪽 대괄호 62"/>
          <p:cNvSpPr/>
          <p:nvPr/>
        </p:nvSpPr>
        <p:spPr>
          <a:xfrm rot="5400000" flipV="1">
            <a:off x="8126502" y="1097810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7549054" y="1996206"/>
            <a:ext cx="126290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Sign bit ( - )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아래쪽 화살표 64"/>
          <p:cNvSpPr/>
          <p:nvPr/>
        </p:nvSpPr>
        <p:spPr>
          <a:xfrm>
            <a:off x="2952725" y="1925942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2766159" y="2150675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아래쪽 화살표 66"/>
          <p:cNvSpPr/>
          <p:nvPr/>
        </p:nvSpPr>
        <p:spPr>
          <a:xfrm>
            <a:off x="6337101" y="1925942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6150535" y="2150675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아래쪽 화살표 68"/>
          <p:cNvSpPr/>
          <p:nvPr/>
        </p:nvSpPr>
        <p:spPr>
          <a:xfrm>
            <a:off x="9721477" y="1925942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534911" y="2150675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12565" y="581734"/>
            <a:ext cx="520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Unpacked Decimal : -173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05227"/>
              </p:ext>
            </p:extLst>
          </p:nvPr>
        </p:nvGraphicFramePr>
        <p:xfrm>
          <a:off x="2195796" y="4243694"/>
          <a:ext cx="1656184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888690"/>
              </p:ext>
            </p:extLst>
          </p:nvPr>
        </p:nvGraphicFramePr>
        <p:xfrm>
          <a:off x="3923988" y="4243694"/>
          <a:ext cx="1656184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010078"/>
              </p:ext>
            </p:extLst>
          </p:nvPr>
        </p:nvGraphicFramePr>
        <p:xfrm>
          <a:off x="5652180" y="4243694"/>
          <a:ext cx="1656184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184719"/>
              </p:ext>
            </p:extLst>
          </p:nvPr>
        </p:nvGraphicFramePr>
        <p:xfrm>
          <a:off x="7380372" y="4243694"/>
          <a:ext cx="1656184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오른쪽 대괄호 41"/>
          <p:cNvSpPr/>
          <p:nvPr/>
        </p:nvSpPr>
        <p:spPr>
          <a:xfrm rot="5400000" flipV="1">
            <a:off x="8156374" y="3916282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578926" y="4814678"/>
            <a:ext cx="126290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Sign bit ( - )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아래쪽 화살표 44"/>
          <p:cNvSpPr/>
          <p:nvPr/>
        </p:nvSpPr>
        <p:spPr>
          <a:xfrm>
            <a:off x="2952725" y="4734254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766159" y="4958987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아래쪽 화살표 47"/>
          <p:cNvSpPr/>
          <p:nvPr/>
        </p:nvSpPr>
        <p:spPr>
          <a:xfrm>
            <a:off x="4651459" y="4734254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464893" y="4958987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아래쪽 화살표 50"/>
          <p:cNvSpPr/>
          <p:nvPr/>
        </p:nvSpPr>
        <p:spPr>
          <a:xfrm>
            <a:off x="6379651" y="4734254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6193085" y="4958987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12565" y="3451606"/>
            <a:ext cx="520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Packed Decimal : -173</a:t>
            </a:r>
          </a:p>
        </p:txBody>
      </p:sp>
      <p:sp>
        <p:nvSpPr>
          <p:cNvPr id="77" name="아래쪽 화살표 76"/>
          <p:cNvSpPr/>
          <p:nvPr/>
        </p:nvSpPr>
        <p:spPr>
          <a:xfrm>
            <a:off x="5425203" y="2584044"/>
            <a:ext cx="382700" cy="52853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016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753510"/>
              </p:ext>
            </p:extLst>
          </p:nvPr>
        </p:nvGraphicFramePr>
        <p:xfrm>
          <a:off x="1872605" y="4176191"/>
          <a:ext cx="6624736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406"/>
                <a:gridCol w="1897622"/>
                <a:gridCol w="4252708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1000 0010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1001 1000 0010 0000 000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803068" y="3744143"/>
            <a:ext cx="61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>
                <a:solidFill>
                  <a:srgbClr val="FF0000"/>
                </a:solidFill>
              </a:rPr>
              <a:t>부호</a:t>
            </a:r>
            <a:endParaRPr lang="en-US" altLang="ko-KR" sz="1800" smtClean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79175" y="4608239"/>
            <a:ext cx="4582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8bit</a:t>
            </a:r>
            <a:endParaRPr lang="ko-KR" altLang="en-US" sz="1050"/>
          </a:p>
        </p:txBody>
      </p:sp>
      <p:sp>
        <p:nvSpPr>
          <p:cNvPr id="39" name="TextBox 38"/>
          <p:cNvSpPr txBox="1"/>
          <p:nvPr/>
        </p:nvSpPr>
        <p:spPr>
          <a:xfrm>
            <a:off x="1880277" y="4608239"/>
            <a:ext cx="4582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1bit</a:t>
            </a:r>
            <a:endParaRPr lang="ko-KR" altLang="en-US" sz="1050"/>
          </a:p>
        </p:txBody>
      </p:sp>
      <p:sp>
        <p:nvSpPr>
          <p:cNvPr id="44" name="TextBox 43"/>
          <p:cNvSpPr txBox="1"/>
          <p:nvPr/>
        </p:nvSpPr>
        <p:spPr>
          <a:xfrm>
            <a:off x="6160210" y="4608239"/>
            <a:ext cx="5544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23bit</a:t>
            </a:r>
            <a:endParaRPr lang="ko-KR" altLang="en-US" sz="1050"/>
          </a:p>
        </p:txBody>
      </p:sp>
      <p:sp>
        <p:nvSpPr>
          <p:cNvPr id="47" name="TextBox 46"/>
          <p:cNvSpPr txBox="1"/>
          <p:nvPr/>
        </p:nvSpPr>
        <p:spPr>
          <a:xfrm>
            <a:off x="2711353" y="3744143"/>
            <a:ext cx="119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>
                <a:solidFill>
                  <a:srgbClr val="00B050"/>
                </a:solidFill>
              </a:rPr>
              <a:t>지수</a:t>
            </a:r>
            <a:r>
              <a:rPr lang="en-US" altLang="ko-KR" sz="1800" smtClean="0">
                <a:solidFill>
                  <a:srgbClr val="00B050"/>
                </a:solidFill>
              </a:rPr>
              <a:t>(E)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40502" y="3744143"/>
            <a:ext cx="119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>
                <a:solidFill>
                  <a:schemeClr val="tx2">
                    <a:lumMod val="60000"/>
                    <a:lumOff val="40000"/>
                  </a:schemeClr>
                </a:solidFill>
              </a:rPr>
              <a:t>가</a:t>
            </a:r>
            <a:r>
              <a:rPr lang="ko-KR" altLang="en-US" sz="18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수</a:t>
            </a:r>
            <a:r>
              <a:rPr lang="en-US" altLang="ko-KR" sz="18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(F)</a:t>
            </a: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480951"/>
              </p:ext>
            </p:extLst>
          </p:nvPr>
        </p:nvGraphicFramePr>
        <p:xfrm>
          <a:off x="1872605" y="1367879"/>
          <a:ext cx="6624736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406"/>
                <a:gridCol w="1897622"/>
                <a:gridCol w="4252708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1000 0010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1111 0110 0000 0000 000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1803068" y="935831"/>
            <a:ext cx="61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>
                <a:solidFill>
                  <a:srgbClr val="FF0000"/>
                </a:solidFill>
              </a:rPr>
              <a:t>부호</a:t>
            </a:r>
            <a:endParaRPr lang="en-US" altLang="ko-KR" sz="1800" smtClean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79175" y="1799927"/>
            <a:ext cx="4582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8bit</a:t>
            </a:r>
            <a:endParaRPr lang="ko-KR" altLang="en-US" sz="1050"/>
          </a:p>
        </p:txBody>
      </p:sp>
      <p:sp>
        <p:nvSpPr>
          <p:cNvPr id="55" name="TextBox 54"/>
          <p:cNvSpPr txBox="1"/>
          <p:nvPr/>
        </p:nvSpPr>
        <p:spPr>
          <a:xfrm>
            <a:off x="1880277" y="1799927"/>
            <a:ext cx="4582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1bit</a:t>
            </a:r>
            <a:endParaRPr lang="ko-KR" altLang="en-US" sz="1050"/>
          </a:p>
        </p:txBody>
      </p:sp>
      <p:sp>
        <p:nvSpPr>
          <p:cNvPr id="71" name="TextBox 70"/>
          <p:cNvSpPr txBox="1"/>
          <p:nvPr/>
        </p:nvSpPr>
        <p:spPr>
          <a:xfrm>
            <a:off x="6160210" y="1799927"/>
            <a:ext cx="5544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23bit</a:t>
            </a:r>
            <a:endParaRPr lang="ko-KR" altLang="en-US" sz="1050"/>
          </a:p>
        </p:txBody>
      </p:sp>
      <p:sp>
        <p:nvSpPr>
          <p:cNvPr id="72" name="TextBox 71"/>
          <p:cNvSpPr txBox="1"/>
          <p:nvPr/>
        </p:nvSpPr>
        <p:spPr>
          <a:xfrm>
            <a:off x="2711353" y="935831"/>
            <a:ext cx="119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>
                <a:solidFill>
                  <a:srgbClr val="00B050"/>
                </a:solidFill>
              </a:rPr>
              <a:t>지수</a:t>
            </a:r>
            <a:r>
              <a:rPr lang="en-US" altLang="ko-KR" sz="1800" smtClean="0">
                <a:solidFill>
                  <a:srgbClr val="00B050"/>
                </a:solidFill>
              </a:rPr>
              <a:t>(E)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840502" y="935831"/>
            <a:ext cx="119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>
                <a:solidFill>
                  <a:schemeClr val="tx2">
                    <a:lumMod val="60000"/>
                    <a:lumOff val="40000"/>
                  </a:schemeClr>
                </a:solidFill>
              </a:rPr>
              <a:t>가</a:t>
            </a:r>
            <a:r>
              <a:rPr lang="ko-KR" altLang="en-US" sz="18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수</a:t>
            </a:r>
            <a:r>
              <a:rPr lang="en-US" altLang="ko-KR" sz="18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36206281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600797" y="935831"/>
            <a:ext cx="360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689029" y="863823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600797" y="1943943"/>
            <a:ext cx="16561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5627498" y="1583903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5761037" y="1943943"/>
            <a:ext cx="14401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3" idx="3"/>
          </p:cNvCxnSpPr>
          <p:nvPr/>
        </p:nvCxnSpPr>
        <p:spPr>
          <a:xfrm flipH="1">
            <a:off x="5256981" y="1706828"/>
            <a:ext cx="391608" cy="237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600797" y="3312095"/>
            <a:ext cx="10081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4979426" y="2952055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5112965" y="3312095"/>
            <a:ext cx="6585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5" idx="3"/>
          </p:cNvCxnSpPr>
          <p:nvPr/>
        </p:nvCxnSpPr>
        <p:spPr>
          <a:xfrm flipH="1">
            <a:off x="4608909" y="3074980"/>
            <a:ext cx="391608" cy="237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6131554" y="2952055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30" idx="3"/>
          </p:cNvCxnSpPr>
          <p:nvPr/>
        </p:nvCxnSpPr>
        <p:spPr>
          <a:xfrm flipH="1">
            <a:off x="5761037" y="3074980"/>
            <a:ext cx="391608" cy="237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275570" y="3312095"/>
            <a:ext cx="9256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35233" y="3384103"/>
            <a:ext cx="440677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mtClean="0"/>
              <a:t>s</a:t>
            </a:r>
            <a:r>
              <a:rPr lang="en-US" altLang="ko-KR" sz="2000" baseline="-10000" smtClean="0"/>
              <a:t>1</a:t>
            </a:r>
            <a:endParaRPr lang="ko-KR" altLang="en-US" baseline="-10000"/>
          </a:p>
        </p:txBody>
      </p:sp>
      <p:sp>
        <p:nvSpPr>
          <p:cNvPr id="38" name="TextBox 37"/>
          <p:cNvSpPr txBox="1"/>
          <p:nvPr/>
        </p:nvSpPr>
        <p:spPr>
          <a:xfrm>
            <a:off x="5796914" y="3384103"/>
            <a:ext cx="440677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mtClean="0"/>
              <a:t>s</a:t>
            </a:r>
            <a:r>
              <a:rPr lang="en-US" altLang="ko-KR" sz="2000" baseline="-10000" smtClean="0"/>
              <a:t>2</a:t>
            </a:r>
            <a:endParaRPr lang="ko-KR" altLang="en-US" baseline="-10000"/>
          </a:p>
        </p:txBody>
      </p:sp>
      <p:sp>
        <p:nvSpPr>
          <p:cNvPr id="42" name="왼쪽 대괄호 41"/>
          <p:cNvSpPr/>
          <p:nvPr/>
        </p:nvSpPr>
        <p:spPr>
          <a:xfrm>
            <a:off x="4333124" y="4671712"/>
            <a:ext cx="792088" cy="851004"/>
          </a:xfrm>
          <a:prstGeom prst="leftBracke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endCxn id="42" idx="1"/>
          </p:cNvCxnSpPr>
          <p:nvPr/>
        </p:nvCxnSpPr>
        <p:spPr>
          <a:xfrm>
            <a:off x="3600797" y="5097214"/>
            <a:ext cx="7323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5473005" y="431167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stCxn id="45" idx="3"/>
          </p:cNvCxnSpPr>
          <p:nvPr/>
        </p:nvCxnSpPr>
        <p:spPr>
          <a:xfrm flipH="1">
            <a:off x="5102488" y="4434597"/>
            <a:ext cx="391608" cy="237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5473005" y="5167756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>
            <a:stCxn id="47" idx="3"/>
          </p:cNvCxnSpPr>
          <p:nvPr/>
        </p:nvCxnSpPr>
        <p:spPr>
          <a:xfrm flipH="1">
            <a:off x="5102488" y="5290681"/>
            <a:ext cx="391608" cy="237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왼쪽 대괄호 49"/>
          <p:cNvSpPr/>
          <p:nvPr/>
        </p:nvSpPr>
        <p:spPr>
          <a:xfrm flipH="1">
            <a:off x="5617021" y="4671712"/>
            <a:ext cx="792088" cy="851004"/>
          </a:xfrm>
          <a:prstGeom prst="leftBracke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>
            <a:off x="6409109" y="5097214"/>
            <a:ext cx="792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52741" y="4615832"/>
            <a:ext cx="440677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mtClean="0"/>
              <a:t>s</a:t>
            </a:r>
            <a:r>
              <a:rPr lang="en-US" altLang="ko-KR" sz="2000" baseline="-10000" smtClean="0"/>
              <a:t>1</a:t>
            </a:r>
            <a:endParaRPr lang="ko-KR" altLang="en-US" baseline="-10000"/>
          </a:p>
        </p:txBody>
      </p:sp>
      <p:sp>
        <p:nvSpPr>
          <p:cNvPr id="55" name="TextBox 54"/>
          <p:cNvSpPr txBox="1"/>
          <p:nvPr/>
        </p:nvSpPr>
        <p:spPr>
          <a:xfrm>
            <a:off x="5152741" y="5481087"/>
            <a:ext cx="440677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mtClean="0"/>
              <a:t>s</a:t>
            </a:r>
            <a:r>
              <a:rPr lang="en-US" altLang="ko-KR" sz="2000" baseline="-10000" smtClean="0"/>
              <a:t>2</a:t>
            </a:r>
            <a:endParaRPr lang="ko-KR" altLang="en-US" baseline="-10000"/>
          </a:p>
        </p:txBody>
      </p:sp>
    </p:spTree>
    <p:extLst>
      <p:ext uri="{BB962C8B-B14F-4D97-AF65-F5344CB8AC3E}">
        <p14:creationId xmlns:p14="http://schemas.microsoft.com/office/powerpoint/2010/main" val="28119057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지연 3"/>
          <p:cNvSpPr/>
          <p:nvPr/>
        </p:nvSpPr>
        <p:spPr>
          <a:xfrm>
            <a:off x="5040957" y="1727919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752925" y="1871935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752925" y="215996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617021" y="2015951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69973" y="1718046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4469973" y="200607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5868480" y="186206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22" name="달 21"/>
          <p:cNvSpPr/>
          <p:nvPr/>
        </p:nvSpPr>
        <p:spPr>
          <a:xfrm rot="10800000">
            <a:off x="5040957" y="2736031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4752925" y="2876510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69973" y="272262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26" name="TextBox 25"/>
          <p:cNvSpPr txBox="1"/>
          <p:nvPr/>
        </p:nvSpPr>
        <p:spPr>
          <a:xfrm>
            <a:off x="4469973" y="3010653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cxnSp>
        <p:nvCxnSpPr>
          <p:cNvPr id="33" name="직선 연결선 32"/>
          <p:cNvCxnSpPr/>
          <p:nvPr/>
        </p:nvCxnSpPr>
        <p:spPr>
          <a:xfrm>
            <a:off x="4752925" y="3162700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617021" y="3024063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68480" y="287017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36" name="순서도: 추출 35"/>
          <p:cNvSpPr/>
          <p:nvPr/>
        </p:nvSpPr>
        <p:spPr>
          <a:xfrm rot="5400000">
            <a:off x="4964848" y="3788699"/>
            <a:ext cx="585937" cy="481872"/>
          </a:xfrm>
          <a:prstGeom prst="flowChartExtra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5515551" y="3976900"/>
            <a:ext cx="105470" cy="1054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4752925" y="4029635"/>
            <a:ext cx="2639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469973" y="3875746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cxnSp>
        <p:nvCxnSpPr>
          <p:cNvPr id="44" name="직선 연결선 43"/>
          <p:cNvCxnSpPr/>
          <p:nvPr/>
        </p:nvCxnSpPr>
        <p:spPr>
          <a:xfrm>
            <a:off x="5617021" y="4033350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868480" y="387946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46" name="달 45"/>
          <p:cNvSpPr/>
          <p:nvPr/>
        </p:nvSpPr>
        <p:spPr>
          <a:xfrm rot="10800000">
            <a:off x="5127583" y="4680247"/>
            <a:ext cx="489438" cy="566192"/>
          </a:xfrm>
          <a:prstGeom prst="moon">
            <a:avLst>
              <a:gd name="adj" fmla="val 72358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>
            <a:off x="4752925" y="4820726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69973" y="466683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49" name="TextBox 48"/>
          <p:cNvSpPr txBox="1"/>
          <p:nvPr/>
        </p:nvSpPr>
        <p:spPr>
          <a:xfrm>
            <a:off x="4469973" y="4954869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cxnSp>
        <p:nvCxnSpPr>
          <p:cNvPr id="50" name="직선 연결선 49"/>
          <p:cNvCxnSpPr/>
          <p:nvPr/>
        </p:nvCxnSpPr>
        <p:spPr>
          <a:xfrm>
            <a:off x="4754869" y="5106916"/>
            <a:ext cx="3860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5617021" y="4968279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868480" y="4814390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56" name="원호 55"/>
          <p:cNvSpPr/>
          <p:nvPr/>
        </p:nvSpPr>
        <p:spPr>
          <a:xfrm>
            <a:off x="4464893" y="4651127"/>
            <a:ext cx="713920" cy="640639"/>
          </a:xfrm>
          <a:prstGeom prst="arc">
            <a:avLst>
              <a:gd name="adj1" fmla="val 18170500"/>
              <a:gd name="adj2" fmla="val 351938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2969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달 29"/>
          <p:cNvSpPr/>
          <p:nvPr/>
        </p:nvSpPr>
        <p:spPr>
          <a:xfrm rot="10800000">
            <a:off x="5127583" y="2303983"/>
            <a:ext cx="489438" cy="566192"/>
          </a:xfrm>
          <a:prstGeom prst="moon">
            <a:avLst>
              <a:gd name="adj" fmla="val 72358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>
            <a:off x="3816821" y="2444462"/>
            <a:ext cx="1310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28789" y="2290573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cxnSp>
        <p:nvCxnSpPr>
          <p:cNvPr id="42" name="직선 연결선 41"/>
          <p:cNvCxnSpPr/>
          <p:nvPr/>
        </p:nvCxnSpPr>
        <p:spPr>
          <a:xfrm>
            <a:off x="5617021" y="2592015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883721" y="2438126"/>
            <a:ext cx="9726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smtClean="0"/>
              <a:t>S = a </a:t>
            </a:r>
            <a:r>
              <a:rPr lang="en-US" altLang="ko-KR" sz="1400" smtClean="0">
                <a:latin typeface="Cambria"/>
                <a:ea typeface="Cambria"/>
              </a:rPr>
              <a:t>⨁</a:t>
            </a:r>
            <a:r>
              <a:rPr lang="en-US" altLang="ko-KR" sz="1400" smtClean="0"/>
              <a:t> b</a:t>
            </a:r>
            <a:endParaRPr lang="ko-KR" altLang="en-US" sz="1400"/>
          </a:p>
        </p:txBody>
      </p:sp>
      <p:sp>
        <p:nvSpPr>
          <p:cNvPr id="53" name="원호 52"/>
          <p:cNvSpPr/>
          <p:nvPr/>
        </p:nvSpPr>
        <p:spPr>
          <a:xfrm>
            <a:off x="4464893" y="2274863"/>
            <a:ext cx="713920" cy="640639"/>
          </a:xfrm>
          <a:prstGeom prst="arc">
            <a:avLst>
              <a:gd name="adj1" fmla="val 18170500"/>
              <a:gd name="adj2" fmla="val 351938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지연 53"/>
          <p:cNvSpPr/>
          <p:nvPr/>
        </p:nvSpPr>
        <p:spPr>
          <a:xfrm>
            <a:off x="5040957" y="3312095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>
            <a:off x="3816821" y="3744143"/>
            <a:ext cx="12241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617021" y="360012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28788" y="359025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61" name="TextBox 60"/>
          <p:cNvSpPr txBox="1"/>
          <p:nvPr/>
        </p:nvSpPr>
        <p:spPr>
          <a:xfrm>
            <a:off x="5883719" y="3446238"/>
            <a:ext cx="97267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smtClean="0"/>
              <a:t>C = a </a:t>
            </a:r>
            <a:r>
              <a:rPr lang="en-US" altLang="ko-KR" sz="1400" smtClean="0">
                <a:latin typeface="Cambria"/>
                <a:ea typeface="Cambria"/>
              </a:rPr>
              <a:t>⦁</a:t>
            </a:r>
            <a:r>
              <a:rPr lang="en-US" altLang="ko-KR" sz="1400" smtClean="0"/>
              <a:t> b</a:t>
            </a:r>
            <a:endParaRPr lang="ko-KR" altLang="en-US" sz="1400"/>
          </a:p>
        </p:txBody>
      </p:sp>
      <p:cxnSp>
        <p:nvCxnSpPr>
          <p:cNvPr id="6" name="꺾인 연결선 5"/>
          <p:cNvCxnSpPr/>
          <p:nvPr/>
        </p:nvCxnSpPr>
        <p:spPr>
          <a:xfrm rot="16200000" flipH="1">
            <a:off x="4084671" y="2551811"/>
            <a:ext cx="1048477" cy="855540"/>
          </a:xfrm>
          <a:prstGeom prst="bentConnector3">
            <a:avLst>
              <a:gd name="adj1" fmla="val 9827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4128404" y="2391727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꺾인 연결선 65"/>
          <p:cNvCxnSpPr/>
          <p:nvPr/>
        </p:nvCxnSpPr>
        <p:spPr>
          <a:xfrm rot="5400000">
            <a:off x="4308308" y="2952133"/>
            <a:ext cx="1038772" cy="570541"/>
          </a:xfrm>
          <a:prstGeom prst="bentConnector3">
            <a:avLst>
              <a:gd name="adj1" fmla="val 19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4487783" y="3691407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8151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지연 3"/>
          <p:cNvSpPr/>
          <p:nvPr/>
        </p:nvSpPr>
        <p:spPr>
          <a:xfrm>
            <a:off x="3672805" y="2329145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384773" y="2473161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384773" y="2761193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248869" y="261717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01821" y="231927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3101821" y="260730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4500328" y="246328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30" name="순서도: 지연 29"/>
          <p:cNvSpPr/>
          <p:nvPr/>
        </p:nvSpPr>
        <p:spPr>
          <a:xfrm>
            <a:off x="5899973" y="2329145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>
            <a:off x="5611941" y="2473161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611941" y="2761193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476037" y="261717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328989" y="231927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42" name="TextBox 41"/>
          <p:cNvSpPr txBox="1"/>
          <p:nvPr/>
        </p:nvSpPr>
        <p:spPr>
          <a:xfrm>
            <a:off x="5328989" y="260730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43" name="TextBox 42"/>
          <p:cNvSpPr txBox="1"/>
          <p:nvPr/>
        </p:nvSpPr>
        <p:spPr>
          <a:xfrm>
            <a:off x="6727496" y="246328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4727667" y="2232457"/>
            <a:ext cx="6958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smtClean="0"/>
              <a:t>=</a:t>
            </a:r>
            <a:endParaRPr lang="ko-KR" altLang="en-US" sz="4400"/>
          </a:p>
        </p:txBody>
      </p:sp>
      <p:sp>
        <p:nvSpPr>
          <p:cNvPr id="54" name="TextBox 53"/>
          <p:cNvSpPr txBox="1"/>
          <p:nvPr/>
        </p:nvSpPr>
        <p:spPr>
          <a:xfrm>
            <a:off x="4329800" y="3039452"/>
            <a:ext cx="149155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A </a:t>
            </a:r>
            <a:r>
              <a:rPr lang="en-US" altLang="ko-KR" sz="1200" smtClean="0">
                <a:latin typeface="Cambria"/>
                <a:ea typeface="Cambria"/>
              </a:rPr>
              <a:t>⦁</a:t>
            </a:r>
            <a:r>
              <a:rPr lang="en-US" altLang="ko-KR" sz="1200"/>
              <a:t> </a:t>
            </a:r>
            <a:r>
              <a:rPr lang="en-US" altLang="ko-KR" sz="1200" smtClean="0"/>
              <a:t>B = B </a:t>
            </a:r>
            <a:r>
              <a:rPr lang="en-US" altLang="ko-KR" sz="1200">
                <a:latin typeface="Cambria"/>
                <a:ea typeface="Cambria"/>
              </a:rPr>
              <a:t>⦁</a:t>
            </a:r>
            <a:r>
              <a:rPr lang="en-US" altLang="ko-KR" sz="1200" smtClean="0"/>
              <a:t> A</a:t>
            </a:r>
            <a:endParaRPr lang="ko-KR" altLang="en-US" sz="1200"/>
          </a:p>
        </p:txBody>
      </p:sp>
      <p:sp>
        <p:nvSpPr>
          <p:cNvPr id="55" name="달 54"/>
          <p:cNvSpPr/>
          <p:nvPr/>
        </p:nvSpPr>
        <p:spPr>
          <a:xfrm rot="10800000">
            <a:off x="3672805" y="3672135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>
            <a:off x="3384773" y="381261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101821" y="365872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59" name="TextBox 58"/>
          <p:cNvSpPr txBox="1"/>
          <p:nvPr/>
        </p:nvSpPr>
        <p:spPr>
          <a:xfrm>
            <a:off x="3101821" y="394675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cxnSp>
        <p:nvCxnSpPr>
          <p:cNvPr id="60" name="직선 연결선 59"/>
          <p:cNvCxnSpPr/>
          <p:nvPr/>
        </p:nvCxnSpPr>
        <p:spPr>
          <a:xfrm>
            <a:off x="3384773" y="409880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4248869" y="396016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500328" y="380627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63" name="달 62"/>
          <p:cNvSpPr/>
          <p:nvPr/>
        </p:nvSpPr>
        <p:spPr>
          <a:xfrm rot="10800000">
            <a:off x="5899973" y="3672135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/>
          <p:nvPr/>
        </p:nvCxnSpPr>
        <p:spPr>
          <a:xfrm>
            <a:off x="5611941" y="381261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28989" y="365872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66" name="TextBox 65"/>
          <p:cNvSpPr txBox="1"/>
          <p:nvPr/>
        </p:nvSpPr>
        <p:spPr>
          <a:xfrm>
            <a:off x="5328989" y="394675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cxnSp>
        <p:nvCxnSpPr>
          <p:cNvPr id="67" name="직선 연결선 66"/>
          <p:cNvCxnSpPr/>
          <p:nvPr/>
        </p:nvCxnSpPr>
        <p:spPr>
          <a:xfrm>
            <a:off x="5611941" y="409880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6476037" y="396016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727496" y="380627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70" name="TextBox 69"/>
          <p:cNvSpPr txBox="1"/>
          <p:nvPr/>
        </p:nvSpPr>
        <p:spPr>
          <a:xfrm>
            <a:off x="4727667" y="3570510"/>
            <a:ext cx="6958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smtClean="0"/>
              <a:t>=</a:t>
            </a:r>
            <a:endParaRPr lang="ko-KR" altLang="en-US" sz="4400"/>
          </a:p>
        </p:txBody>
      </p:sp>
      <p:sp>
        <p:nvSpPr>
          <p:cNvPr id="71" name="TextBox 70"/>
          <p:cNvSpPr txBox="1"/>
          <p:nvPr/>
        </p:nvSpPr>
        <p:spPr>
          <a:xfrm>
            <a:off x="4329800" y="4339951"/>
            <a:ext cx="149155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A + B = B + A</a:t>
            </a:r>
            <a:endParaRPr lang="ko-KR" altLang="en-US" sz="1200"/>
          </a:p>
        </p:txBody>
      </p:sp>
      <p:cxnSp>
        <p:nvCxnSpPr>
          <p:cNvPr id="3" name="직선 연결선 2"/>
          <p:cNvCxnSpPr/>
          <p:nvPr/>
        </p:nvCxnSpPr>
        <p:spPr>
          <a:xfrm>
            <a:off x="3101821" y="3456111"/>
            <a:ext cx="395536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5700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지연 3"/>
          <p:cNvSpPr/>
          <p:nvPr/>
        </p:nvSpPr>
        <p:spPr>
          <a:xfrm>
            <a:off x="2937485" y="1897096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649453" y="2041112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649453" y="2329144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66501" y="1887223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2366501" y="217525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54" name="TextBox 53"/>
          <p:cNvSpPr txBox="1"/>
          <p:nvPr/>
        </p:nvSpPr>
        <p:spPr>
          <a:xfrm>
            <a:off x="2610620" y="2781369"/>
            <a:ext cx="21837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(A </a:t>
            </a:r>
            <a:r>
              <a:rPr lang="en-US" altLang="ko-KR" sz="1200">
                <a:latin typeface="Cambria"/>
                <a:ea typeface="Cambria"/>
              </a:rPr>
              <a:t>⦁</a:t>
            </a:r>
            <a:r>
              <a:rPr lang="en-US" altLang="ko-KR" sz="1200" smtClean="0"/>
              <a:t> B) </a:t>
            </a:r>
            <a:r>
              <a:rPr lang="en-US" altLang="ko-KR" sz="1200">
                <a:latin typeface="Cambria"/>
                <a:ea typeface="Cambria"/>
              </a:rPr>
              <a:t>⦁</a:t>
            </a:r>
            <a:r>
              <a:rPr lang="en-US" altLang="ko-KR" sz="1200" smtClean="0"/>
              <a:t> C</a:t>
            </a:r>
            <a:endParaRPr lang="ko-KR" altLang="en-US" sz="1200"/>
          </a:p>
        </p:txBody>
      </p:sp>
      <p:cxnSp>
        <p:nvCxnSpPr>
          <p:cNvPr id="3" name="직선 연결선 2"/>
          <p:cNvCxnSpPr/>
          <p:nvPr/>
        </p:nvCxnSpPr>
        <p:spPr>
          <a:xfrm>
            <a:off x="2448669" y="3198028"/>
            <a:ext cx="577588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지연 34"/>
          <p:cNvSpPr/>
          <p:nvPr/>
        </p:nvSpPr>
        <p:spPr>
          <a:xfrm>
            <a:off x="3909031" y="2041111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366501" y="251013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C</a:t>
            </a:r>
            <a:endParaRPr lang="ko-KR" altLang="en-US" sz="1400"/>
          </a:p>
        </p:txBody>
      </p:sp>
      <p:cxnSp>
        <p:nvCxnSpPr>
          <p:cNvPr id="38" name="직선 연결선 37"/>
          <p:cNvCxnSpPr/>
          <p:nvPr/>
        </p:nvCxnSpPr>
        <p:spPr>
          <a:xfrm>
            <a:off x="3513549" y="2185128"/>
            <a:ext cx="3954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/>
          <p:nvPr/>
        </p:nvCxnSpPr>
        <p:spPr>
          <a:xfrm flipV="1">
            <a:off x="2649453" y="2473160"/>
            <a:ext cx="1259578" cy="190862"/>
          </a:xfrm>
          <a:prstGeom prst="bentConnector3">
            <a:avLst>
              <a:gd name="adj1" fmla="val 8297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485095" y="2329144"/>
            <a:ext cx="270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16352" y="217525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56" name="순서도: 지연 55"/>
          <p:cNvSpPr/>
          <p:nvPr/>
        </p:nvSpPr>
        <p:spPr>
          <a:xfrm>
            <a:off x="6121077" y="2175254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5833045" y="2319270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833045" y="2607302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550093" y="216538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75" name="TextBox 74"/>
          <p:cNvSpPr txBox="1"/>
          <p:nvPr/>
        </p:nvSpPr>
        <p:spPr>
          <a:xfrm>
            <a:off x="5550093" y="2453413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C</a:t>
            </a:r>
            <a:endParaRPr lang="ko-KR" altLang="en-US" sz="1400"/>
          </a:p>
        </p:txBody>
      </p:sp>
      <p:sp>
        <p:nvSpPr>
          <p:cNvPr id="76" name="순서도: 지연 75"/>
          <p:cNvSpPr/>
          <p:nvPr/>
        </p:nvSpPr>
        <p:spPr>
          <a:xfrm>
            <a:off x="7092623" y="2041111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5550093" y="188722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cxnSp>
        <p:nvCxnSpPr>
          <p:cNvPr id="78" name="직선 연결선 77"/>
          <p:cNvCxnSpPr/>
          <p:nvPr/>
        </p:nvCxnSpPr>
        <p:spPr>
          <a:xfrm>
            <a:off x="6697141" y="2463286"/>
            <a:ext cx="3954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7668687" y="2329144"/>
            <a:ext cx="270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899944" y="217525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cxnSp>
        <p:nvCxnSpPr>
          <p:cNvPr id="82" name="꺾인 연결선 81"/>
          <p:cNvCxnSpPr/>
          <p:nvPr/>
        </p:nvCxnSpPr>
        <p:spPr>
          <a:xfrm>
            <a:off x="5833045" y="2041110"/>
            <a:ext cx="1259578" cy="153890"/>
          </a:xfrm>
          <a:prstGeom prst="bentConnector3">
            <a:avLst>
              <a:gd name="adj1" fmla="val 8206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942596" y="1934548"/>
            <a:ext cx="6958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smtClean="0"/>
              <a:t>=</a:t>
            </a:r>
            <a:endParaRPr lang="ko-KR" altLang="en-US" sz="4400"/>
          </a:p>
        </p:txBody>
      </p:sp>
      <p:sp>
        <p:nvSpPr>
          <p:cNvPr id="84" name="TextBox 83"/>
          <p:cNvSpPr txBox="1"/>
          <p:nvPr/>
        </p:nvSpPr>
        <p:spPr>
          <a:xfrm>
            <a:off x="5799270" y="2781369"/>
            <a:ext cx="21837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A </a:t>
            </a:r>
            <a:r>
              <a:rPr lang="en-US" altLang="ko-KR" sz="1200" smtClean="0">
                <a:latin typeface="Cambria"/>
                <a:ea typeface="Cambria"/>
              </a:rPr>
              <a:t>⦁</a:t>
            </a:r>
            <a:r>
              <a:rPr lang="en-US" altLang="ko-KR" sz="1200" smtClean="0"/>
              <a:t> (B </a:t>
            </a:r>
            <a:r>
              <a:rPr lang="en-US" altLang="ko-KR" sz="1200">
                <a:latin typeface="Cambria"/>
                <a:ea typeface="Cambria"/>
              </a:rPr>
              <a:t>⦁</a:t>
            </a:r>
            <a:r>
              <a:rPr lang="en-US" altLang="ko-KR" sz="1200" smtClean="0"/>
              <a:t> C)</a:t>
            </a:r>
            <a:endParaRPr lang="ko-KR" altLang="en-US" sz="1200"/>
          </a:p>
        </p:txBody>
      </p:sp>
      <p:cxnSp>
        <p:nvCxnSpPr>
          <p:cNvPr id="86" name="직선 연결선 85"/>
          <p:cNvCxnSpPr/>
          <p:nvPr/>
        </p:nvCxnSpPr>
        <p:spPr>
          <a:xfrm>
            <a:off x="2649453" y="3537993"/>
            <a:ext cx="3752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2649453" y="3826025"/>
            <a:ext cx="3752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366501" y="338410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89" name="TextBox 88"/>
          <p:cNvSpPr txBox="1"/>
          <p:nvPr/>
        </p:nvSpPr>
        <p:spPr>
          <a:xfrm>
            <a:off x="2366501" y="3672136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90" name="TextBox 89"/>
          <p:cNvSpPr txBox="1"/>
          <p:nvPr/>
        </p:nvSpPr>
        <p:spPr>
          <a:xfrm>
            <a:off x="2610620" y="4278250"/>
            <a:ext cx="21837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(A + B) + C</a:t>
            </a:r>
            <a:endParaRPr lang="ko-KR" altLang="en-US" sz="1200"/>
          </a:p>
        </p:txBody>
      </p:sp>
      <p:sp>
        <p:nvSpPr>
          <p:cNvPr id="92" name="TextBox 91"/>
          <p:cNvSpPr txBox="1"/>
          <p:nvPr/>
        </p:nvSpPr>
        <p:spPr>
          <a:xfrm>
            <a:off x="2366501" y="400701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C</a:t>
            </a:r>
            <a:endParaRPr lang="ko-KR" altLang="en-US" sz="1400"/>
          </a:p>
        </p:txBody>
      </p:sp>
      <p:cxnSp>
        <p:nvCxnSpPr>
          <p:cNvPr id="93" name="직선 연결선 92"/>
          <p:cNvCxnSpPr/>
          <p:nvPr/>
        </p:nvCxnSpPr>
        <p:spPr>
          <a:xfrm>
            <a:off x="3513566" y="3682009"/>
            <a:ext cx="5040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/>
          <p:nvPr/>
        </p:nvCxnSpPr>
        <p:spPr>
          <a:xfrm flipV="1">
            <a:off x="2649453" y="3970039"/>
            <a:ext cx="1368136" cy="190864"/>
          </a:xfrm>
          <a:prstGeom prst="bentConnector3">
            <a:avLst>
              <a:gd name="adj1" fmla="val 7784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4485095" y="3826025"/>
            <a:ext cx="270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716352" y="367213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cxnSp>
        <p:nvCxnSpPr>
          <p:cNvPr id="98" name="직선 연결선 97"/>
          <p:cNvCxnSpPr/>
          <p:nvPr/>
        </p:nvCxnSpPr>
        <p:spPr>
          <a:xfrm>
            <a:off x="5833045" y="3816151"/>
            <a:ext cx="3549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5833045" y="4104183"/>
            <a:ext cx="3549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550093" y="366226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101" name="TextBox 100"/>
          <p:cNvSpPr txBox="1"/>
          <p:nvPr/>
        </p:nvSpPr>
        <p:spPr>
          <a:xfrm>
            <a:off x="5550093" y="395029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C</a:t>
            </a:r>
            <a:endParaRPr lang="ko-KR" altLang="en-US" sz="1400"/>
          </a:p>
        </p:txBody>
      </p:sp>
      <p:sp>
        <p:nvSpPr>
          <p:cNvPr id="103" name="TextBox 102"/>
          <p:cNvSpPr txBox="1"/>
          <p:nvPr/>
        </p:nvSpPr>
        <p:spPr>
          <a:xfrm>
            <a:off x="5550093" y="3384103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cxnSp>
        <p:nvCxnSpPr>
          <p:cNvPr id="104" name="직선 연결선 103"/>
          <p:cNvCxnSpPr/>
          <p:nvPr/>
        </p:nvCxnSpPr>
        <p:spPr>
          <a:xfrm>
            <a:off x="6694487" y="3960167"/>
            <a:ext cx="4941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7668687" y="3826025"/>
            <a:ext cx="270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899944" y="367213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cxnSp>
        <p:nvCxnSpPr>
          <p:cNvPr id="107" name="꺾인 연결선 106"/>
          <p:cNvCxnSpPr/>
          <p:nvPr/>
        </p:nvCxnSpPr>
        <p:spPr>
          <a:xfrm>
            <a:off x="5833045" y="3537991"/>
            <a:ext cx="1355566" cy="153889"/>
          </a:xfrm>
          <a:prstGeom prst="bentConnector3">
            <a:avLst>
              <a:gd name="adj1" fmla="val 7698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942596" y="3431429"/>
            <a:ext cx="6958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smtClean="0"/>
              <a:t>=</a:t>
            </a:r>
            <a:endParaRPr lang="ko-KR" altLang="en-US" sz="4400"/>
          </a:p>
        </p:txBody>
      </p:sp>
      <p:sp>
        <p:nvSpPr>
          <p:cNvPr id="109" name="TextBox 108"/>
          <p:cNvSpPr txBox="1"/>
          <p:nvPr/>
        </p:nvSpPr>
        <p:spPr>
          <a:xfrm>
            <a:off x="5799270" y="4278250"/>
            <a:ext cx="21837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A + (B + C)</a:t>
            </a:r>
            <a:endParaRPr lang="ko-KR" altLang="en-US" sz="1200"/>
          </a:p>
        </p:txBody>
      </p:sp>
      <p:sp>
        <p:nvSpPr>
          <p:cNvPr id="110" name="달 109"/>
          <p:cNvSpPr/>
          <p:nvPr/>
        </p:nvSpPr>
        <p:spPr>
          <a:xfrm rot="10800000">
            <a:off x="7076032" y="3543360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달 110"/>
          <p:cNvSpPr/>
          <p:nvPr/>
        </p:nvSpPr>
        <p:spPr>
          <a:xfrm rot="10800000">
            <a:off x="6102027" y="3677071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달 111"/>
          <p:cNvSpPr/>
          <p:nvPr/>
        </p:nvSpPr>
        <p:spPr>
          <a:xfrm rot="10800000">
            <a:off x="2937485" y="3398913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달 112"/>
          <p:cNvSpPr/>
          <p:nvPr/>
        </p:nvSpPr>
        <p:spPr>
          <a:xfrm rot="10800000">
            <a:off x="3909031" y="3543360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1586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순서도: 지연 75"/>
          <p:cNvSpPr/>
          <p:nvPr/>
        </p:nvSpPr>
        <p:spPr>
          <a:xfrm>
            <a:off x="3937516" y="2033491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394986" y="187960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cxnSp>
        <p:nvCxnSpPr>
          <p:cNvPr id="80" name="직선 연결선 79"/>
          <p:cNvCxnSpPr/>
          <p:nvPr/>
        </p:nvCxnSpPr>
        <p:spPr>
          <a:xfrm>
            <a:off x="4513580" y="2321524"/>
            <a:ext cx="270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744837" y="216763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cxnSp>
        <p:nvCxnSpPr>
          <p:cNvPr id="82" name="꺾인 연결선 81"/>
          <p:cNvCxnSpPr/>
          <p:nvPr/>
        </p:nvCxnSpPr>
        <p:spPr>
          <a:xfrm>
            <a:off x="2677938" y="2033490"/>
            <a:ext cx="1259578" cy="153890"/>
          </a:xfrm>
          <a:prstGeom prst="bentConnector3">
            <a:avLst>
              <a:gd name="adj1" fmla="val 8206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942596" y="1934548"/>
            <a:ext cx="6958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smtClean="0"/>
              <a:t>=</a:t>
            </a:r>
            <a:endParaRPr lang="ko-KR" altLang="en-US" sz="4400"/>
          </a:p>
        </p:txBody>
      </p:sp>
      <p:sp>
        <p:nvSpPr>
          <p:cNvPr id="84" name="TextBox 83"/>
          <p:cNvSpPr txBox="1"/>
          <p:nvPr/>
        </p:nvSpPr>
        <p:spPr>
          <a:xfrm>
            <a:off x="2644163" y="3026116"/>
            <a:ext cx="21837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A </a:t>
            </a:r>
            <a:r>
              <a:rPr lang="en-US" altLang="ko-KR" sz="1200" smtClean="0">
                <a:latin typeface="Cambria"/>
                <a:ea typeface="Cambria"/>
              </a:rPr>
              <a:t>⦁</a:t>
            </a:r>
            <a:r>
              <a:rPr lang="en-US" altLang="ko-KR" sz="1200" smtClean="0"/>
              <a:t> (B + C)</a:t>
            </a:r>
            <a:endParaRPr lang="ko-KR" altLang="en-US" sz="1200"/>
          </a:p>
        </p:txBody>
      </p:sp>
      <p:cxnSp>
        <p:nvCxnSpPr>
          <p:cNvPr id="53" name="직선 연결선 52"/>
          <p:cNvCxnSpPr>
            <a:stCxn id="64" idx="3"/>
          </p:cNvCxnSpPr>
          <p:nvPr/>
        </p:nvCxnSpPr>
        <p:spPr>
          <a:xfrm>
            <a:off x="5827964" y="1780660"/>
            <a:ext cx="3651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677938" y="2606176"/>
            <a:ext cx="3549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394986" y="216425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58" name="TextBox 57"/>
          <p:cNvSpPr txBox="1"/>
          <p:nvPr/>
        </p:nvSpPr>
        <p:spPr>
          <a:xfrm>
            <a:off x="2394986" y="245228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C</a:t>
            </a:r>
            <a:endParaRPr lang="ko-KR" altLang="en-US" sz="1400"/>
          </a:p>
        </p:txBody>
      </p:sp>
      <p:cxnSp>
        <p:nvCxnSpPr>
          <p:cNvPr id="59" name="직선 연결선 58"/>
          <p:cNvCxnSpPr/>
          <p:nvPr/>
        </p:nvCxnSpPr>
        <p:spPr>
          <a:xfrm>
            <a:off x="3539380" y="2462160"/>
            <a:ext cx="381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달 59"/>
          <p:cNvSpPr/>
          <p:nvPr/>
        </p:nvSpPr>
        <p:spPr>
          <a:xfrm rot="10800000">
            <a:off x="2946920" y="2179064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순서도: 지연 61"/>
          <p:cNvSpPr/>
          <p:nvPr/>
        </p:nvSpPr>
        <p:spPr>
          <a:xfrm>
            <a:off x="6193085" y="1631872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지연 62"/>
          <p:cNvSpPr/>
          <p:nvPr/>
        </p:nvSpPr>
        <p:spPr>
          <a:xfrm>
            <a:off x="6193085" y="2415957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503359" y="162677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65" name="TextBox 64"/>
          <p:cNvSpPr txBox="1"/>
          <p:nvPr/>
        </p:nvSpPr>
        <p:spPr>
          <a:xfrm>
            <a:off x="5503359" y="191142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66" name="TextBox 65"/>
          <p:cNvSpPr txBox="1"/>
          <p:nvPr/>
        </p:nvSpPr>
        <p:spPr>
          <a:xfrm>
            <a:off x="5503359" y="2654150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C</a:t>
            </a:r>
            <a:endParaRPr lang="ko-KR" altLang="en-US" sz="1400"/>
          </a:p>
        </p:txBody>
      </p:sp>
      <p:cxnSp>
        <p:nvCxnSpPr>
          <p:cNvPr id="67" name="꺾인 연결선 66"/>
          <p:cNvCxnSpPr/>
          <p:nvPr/>
        </p:nvCxnSpPr>
        <p:spPr>
          <a:xfrm>
            <a:off x="5810490" y="1780659"/>
            <a:ext cx="360845" cy="801266"/>
          </a:xfrm>
          <a:prstGeom prst="bentConnector3">
            <a:avLst>
              <a:gd name="adj1" fmla="val 5316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5953979" y="1727924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/>
          <p:nvPr/>
        </p:nvCxnSpPr>
        <p:spPr>
          <a:xfrm>
            <a:off x="5827964" y="2061502"/>
            <a:ext cx="3651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5827964" y="2808039"/>
            <a:ext cx="3651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/>
          <p:nvPr/>
        </p:nvCxnSpPr>
        <p:spPr>
          <a:xfrm>
            <a:off x="6771538" y="1935310"/>
            <a:ext cx="534185" cy="272626"/>
          </a:xfrm>
          <a:prstGeom prst="bentConnector3">
            <a:avLst>
              <a:gd name="adj1" fmla="val 5460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달 101"/>
          <p:cNvSpPr/>
          <p:nvPr/>
        </p:nvSpPr>
        <p:spPr>
          <a:xfrm rot="10800000">
            <a:off x="7201197" y="2033491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/>
          <p:nvPr/>
        </p:nvCxnSpPr>
        <p:spPr>
          <a:xfrm>
            <a:off x="2677938" y="2312846"/>
            <a:ext cx="3651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/>
          <p:nvPr/>
        </p:nvCxnSpPr>
        <p:spPr>
          <a:xfrm flipV="1">
            <a:off x="6771538" y="2431363"/>
            <a:ext cx="534185" cy="272626"/>
          </a:xfrm>
          <a:prstGeom prst="bentConnector3">
            <a:avLst>
              <a:gd name="adj1" fmla="val 5460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864351" y="3026047"/>
            <a:ext cx="21837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(A </a:t>
            </a:r>
            <a:r>
              <a:rPr lang="en-US" altLang="ko-KR" sz="1200">
                <a:latin typeface="Cambria"/>
                <a:ea typeface="Cambria"/>
              </a:rPr>
              <a:t>⦁</a:t>
            </a:r>
            <a:r>
              <a:rPr lang="en-US" altLang="ko-KR" sz="1200" smtClean="0"/>
              <a:t> B) + (A </a:t>
            </a:r>
            <a:r>
              <a:rPr lang="en-US" altLang="ko-KR" sz="1200">
                <a:latin typeface="Cambria"/>
                <a:ea typeface="Cambria"/>
              </a:rPr>
              <a:t>⦁</a:t>
            </a:r>
            <a:r>
              <a:rPr lang="en-US" altLang="ko-KR" sz="1200" smtClean="0"/>
              <a:t> C)</a:t>
            </a:r>
            <a:endParaRPr lang="ko-KR" altLang="en-US" sz="1200"/>
          </a:p>
        </p:txBody>
      </p:sp>
      <p:cxnSp>
        <p:nvCxnSpPr>
          <p:cNvPr id="117" name="직선 연결선 116"/>
          <p:cNvCxnSpPr/>
          <p:nvPr/>
        </p:nvCxnSpPr>
        <p:spPr>
          <a:xfrm>
            <a:off x="7777261" y="2321524"/>
            <a:ext cx="270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8008518" y="216763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692449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지연 3"/>
          <p:cNvSpPr/>
          <p:nvPr/>
        </p:nvSpPr>
        <p:spPr>
          <a:xfrm>
            <a:off x="3744813" y="2329145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456781" y="2473161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456781" y="2761193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320877" y="261717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73829" y="231927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3173829" y="260730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4572336" y="246328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4727667" y="2232457"/>
            <a:ext cx="6958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smtClean="0"/>
              <a:t>=</a:t>
            </a:r>
            <a:endParaRPr lang="ko-KR" altLang="en-US" sz="4400"/>
          </a:p>
        </p:txBody>
      </p:sp>
      <p:sp>
        <p:nvSpPr>
          <p:cNvPr id="54" name="TextBox 53"/>
          <p:cNvSpPr txBox="1"/>
          <p:nvPr/>
        </p:nvSpPr>
        <p:spPr>
          <a:xfrm>
            <a:off x="4329800" y="3039452"/>
            <a:ext cx="149155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A </a:t>
            </a:r>
            <a:r>
              <a:rPr lang="en-US" altLang="ko-KR" sz="1200" smtClean="0">
                <a:latin typeface="Cambria"/>
                <a:ea typeface="Cambria"/>
              </a:rPr>
              <a:t>⦁</a:t>
            </a:r>
            <a:r>
              <a:rPr lang="en-US" altLang="ko-KR" sz="1200"/>
              <a:t> </a:t>
            </a:r>
            <a:r>
              <a:rPr lang="en-US" altLang="ko-KR" sz="1200" smtClean="0"/>
              <a:t>B = A + B</a:t>
            </a:r>
            <a:endParaRPr lang="ko-KR" altLang="en-US" sz="1200"/>
          </a:p>
        </p:txBody>
      </p:sp>
      <p:sp>
        <p:nvSpPr>
          <p:cNvPr id="55" name="달 54"/>
          <p:cNvSpPr/>
          <p:nvPr/>
        </p:nvSpPr>
        <p:spPr>
          <a:xfrm rot="10800000">
            <a:off x="3672805" y="3672135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>
            <a:off x="3384773" y="381261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101821" y="365872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59" name="TextBox 58"/>
          <p:cNvSpPr txBox="1"/>
          <p:nvPr/>
        </p:nvSpPr>
        <p:spPr>
          <a:xfrm>
            <a:off x="3101821" y="394675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cxnSp>
        <p:nvCxnSpPr>
          <p:cNvPr id="60" name="직선 연결선 59"/>
          <p:cNvCxnSpPr/>
          <p:nvPr/>
        </p:nvCxnSpPr>
        <p:spPr>
          <a:xfrm>
            <a:off x="3384773" y="409880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4248869" y="396016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500328" y="380627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70" name="TextBox 69"/>
          <p:cNvSpPr txBox="1"/>
          <p:nvPr/>
        </p:nvSpPr>
        <p:spPr>
          <a:xfrm>
            <a:off x="4727667" y="3570510"/>
            <a:ext cx="6958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smtClean="0"/>
              <a:t>=</a:t>
            </a:r>
            <a:endParaRPr lang="ko-KR" altLang="en-US" sz="4400"/>
          </a:p>
        </p:txBody>
      </p:sp>
      <p:sp>
        <p:nvSpPr>
          <p:cNvPr id="71" name="TextBox 70"/>
          <p:cNvSpPr txBox="1"/>
          <p:nvPr/>
        </p:nvSpPr>
        <p:spPr>
          <a:xfrm>
            <a:off x="4329800" y="4339951"/>
            <a:ext cx="149155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A + B = A </a:t>
            </a:r>
            <a:r>
              <a:rPr lang="en-US" altLang="ko-KR" sz="1200">
                <a:latin typeface="Cambria"/>
                <a:ea typeface="Cambria"/>
              </a:rPr>
              <a:t>⦁</a:t>
            </a:r>
            <a:r>
              <a:rPr lang="en-US" altLang="ko-KR" sz="1200" smtClean="0"/>
              <a:t> B</a:t>
            </a:r>
            <a:endParaRPr lang="ko-KR" altLang="en-US" sz="1200"/>
          </a:p>
        </p:txBody>
      </p:sp>
      <p:cxnSp>
        <p:nvCxnSpPr>
          <p:cNvPr id="3" name="직선 연결선 2"/>
          <p:cNvCxnSpPr/>
          <p:nvPr/>
        </p:nvCxnSpPr>
        <p:spPr>
          <a:xfrm>
            <a:off x="3101821" y="3456111"/>
            <a:ext cx="395536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320877" y="2567139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달 35"/>
          <p:cNvSpPr/>
          <p:nvPr/>
        </p:nvSpPr>
        <p:spPr>
          <a:xfrm rot="10800000">
            <a:off x="5833045" y="2335295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5545013" y="247577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62061" y="232188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40" name="TextBox 39"/>
          <p:cNvSpPr txBox="1"/>
          <p:nvPr/>
        </p:nvSpPr>
        <p:spPr>
          <a:xfrm>
            <a:off x="5262061" y="260991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cxnSp>
        <p:nvCxnSpPr>
          <p:cNvPr id="44" name="직선 연결선 43"/>
          <p:cNvCxnSpPr/>
          <p:nvPr/>
        </p:nvCxnSpPr>
        <p:spPr>
          <a:xfrm>
            <a:off x="5545013" y="276196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409109" y="262332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660568" y="246943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47" name="타원 46"/>
          <p:cNvSpPr/>
          <p:nvPr/>
        </p:nvSpPr>
        <p:spPr>
          <a:xfrm>
            <a:off x="5808121" y="2425736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5808121" y="2711154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지연 48"/>
          <p:cNvSpPr/>
          <p:nvPr/>
        </p:nvSpPr>
        <p:spPr>
          <a:xfrm>
            <a:off x="5833045" y="3667198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5545013" y="3811214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5545013" y="4099246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409109" y="3955230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62061" y="365732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72" name="TextBox 71"/>
          <p:cNvSpPr txBox="1"/>
          <p:nvPr/>
        </p:nvSpPr>
        <p:spPr>
          <a:xfrm>
            <a:off x="5262061" y="394535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73" name="TextBox 72"/>
          <p:cNvSpPr txBox="1"/>
          <p:nvPr/>
        </p:nvSpPr>
        <p:spPr>
          <a:xfrm>
            <a:off x="6660568" y="380134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75" name="타원 74"/>
          <p:cNvSpPr/>
          <p:nvPr/>
        </p:nvSpPr>
        <p:spPr>
          <a:xfrm>
            <a:off x="5715699" y="3761175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5715699" y="4050607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4269950" y="3910128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6705" y="3096071"/>
            <a:ext cx="327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4635388" y="4392215"/>
            <a:ext cx="360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5147166" y="3096071"/>
            <a:ext cx="103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5419679" y="3096071"/>
            <a:ext cx="103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5420949" y="4392215"/>
            <a:ext cx="103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173543" y="4392215"/>
            <a:ext cx="103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13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863823"/>
            <a:ext cx="566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탐색 가치가 있는 범위의 양 끝을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L, R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로 정의</a:t>
            </a:r>
            <a:endParaRPr lang="en-US" altLang="ko-KR" sz="2000" dirty="0" smtClean="0">
              <a:latin typeface="나눔스퀘어 ExtraBold" pitchFamily="50" charset="-127"/>
              <a:ea typeface="나눔스퀘어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맨 처음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L = 0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,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R = 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된다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탐색값이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</a:t>
            </a:r>
            <a:r>
              <a:rPr lang="ko-KR" altLang="en-US" sz="2000" dirty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이라 가정하고 중간위치를 체크한다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1767178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8890333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228305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807875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8210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760643" y="1849897"/>
            <a:ext cx="4935587" cy="2399204"/>
          </a:xfrm>
          <a:prstGeom prst="roundRect">
            <a:avLst>
              <a:gd name="adj" fmla="val 9113"/>
            </a:avLst>
          </a:prstGeom>
          <a:solidFill>
            <a:srgbClr val="EAF0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36348" y="145931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/>
              <a:t>순차회로</a:t>
            </a:r>
            <a:endParaRPr lang="ko-KR" altLang="en-US" sz="18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31735" y="2257438"/>
            <a:ext cx="1368152" cy="11307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19967" y="3116928"/>
            <a:ext cx="1368152" cy="7516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기억회로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(Flip-Flop </a:t>
            </a:r>
            <a:r>
              <a:rPr lang="ko-KR" altLang="en-US" sz="1400" dirty="0" smtClean="0">
                <a:solidFill>
                  <a:schemeClr val="tx1"/>
                </a:solidFill>
              </a:rPr>
              <a:t>등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3723" y="1922690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조합 논리회로</a:t>
            </a:r>
            <a:endParaRPr lang="ko-KR" altLang="en-US" sz="16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2583663" y="2443891"/>
            <a:ext cx="5400600" cy="1045633"/>
            <a:chOff x="4538283" y="1631872"/>
            <a:chExt cx="9693380" cy="1876775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4538283" y="1780660"/>
              <a:ext cx="16548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순서도: 지연 9"/>
            <p:cNvSpPr/>
            <p:nvPr/>
          </p:nvSpPr>
          <p:spPr>
            <a:xfrm>
              <a:off x="6193085" y="1631872"/>
              <a:ext cx="576064" cy="576064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지연 10"/>
            <p:cNvSpPr/>
            <p:nvPr/>
          </p:nvSpPr>
          <p:spPr>
            <a:xfrm>
              <a:off x="6193085" y="2415957"/>
              <a:ext cx="576064" cy="576064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꺾인 연결선 11"/>
            <p:cNvCxnSpPr/>
            <p:nvPr/>
          </p:nvCxnSpPr>
          <p:spPr>
            <a:xfrm>
              <a:off x="5810490" y="1780659"/>
              <a:ext cx="360845" cy="801266"/>
            </a:xfrm>
            <a:prstGeom prst="bentConnector3">
              <a:avLst>
                <a:gd name="adj1" fmla="val 5316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5953979" y="1727924"/>
              <a:ext cx="105470" cy="1054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 flipV="1">
              <a:off x="4538283" y="2061503"/>
              <a:ext cx="1654803" cy="101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184508" y="2808039"/>
              <a:ext cx="100857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/>
            <p:nvPr/>
          </p:nvCxnSpPr>
          <p:spPr>
            <a:xfrm>
              <a:off x="6771538" y="1935310"/>
              <a:ext cx="534185" cy="272626"/>
            </a:xfrm>
            <a:prstGeom prst="bentConnector3">
              <a:avLst>
                <a:gd name="adj1" fmla="val 5460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달 16"/>
            <p:cNvSpPr/>
            <p:nvPr/>
          </p:nvSpPr>
          <p:spPr>
            <a:xfrm rot="10800000">
              <a:off x="7201197" y="2033491"/>
              <a:ext cx="576064" cy="566192"/>
            </a:xfrm>
            <a:prstGeom prst="moon">
              <a:avLst>
                <a:gd name="adj" fmla="val 7737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꺾인 연결선 17"/>
            <p:cNvCxnSpPr/>
            <p:nvPr/>
          </p:nvCxnSpPr>
          <p:spPr>
            <a:xfrm flipV="1">
              <a:off x="6771538" y="2431363"/>
              <a:ext cx="534185" cy="272626"/>
            </a:xfrm>
            <a:prstGeom prst="bentConnector3">
              <a:avLst>
                <a:gd name="adj1" fmla="val 5460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7777260" y="2321524"/>
              <a:ext cx="645440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/>
            <p:cNvSpPr/>
            <p:nvPr/>
          </p:nvSpPr>
          <p:spPr>
            <a:xfrm>
              <a:off x="8674125" y="2268789"/>
              <a:ext cx="105470" cy="1054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11905252" y="3508647"/>
              <a:ext cx="2326411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꺾인 연결선 28"/>
          <p:cNvCxnSpPr/>
          <p:nvPr/>
        </p:nvCxnSpPr>
        <p:spPr>
          <a:xfrm rot="16200000" flipH="1">
            <a:off x="4877468" y="2901417"/>
            <a:ext cx="482332" cy="402667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4455871" y="3666250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32670" y="3491788"/>
            <a:ext cx="739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Clock</a:t>
            </a:r>
            <a:endParaRPr lang="ko-KR" altLang="en-US" sz="1600" dirty="0"/>
          </a:p>
        </p:txBody>
      </p:sp>
      <p:sp>
        <p:nvSpPr>
          <p:cNvPr id="43" name="타원 42"/>
          <p:cNvSpPr/>
          <p:nvPr/>
        </p:nvSpPr>
        <p:spPr>
          <a:xfrm>
            <a:off x="7248048" y="3460143"/>
            <a:ext cx="58762" cy="587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꺾인 연결선 44"/>
          <p:cNvCxnSpPr>
            <a:stCxn id="43" idx="4"/>
          </p:cNvCxnSpPr>
          <p:nvPr/>
        </p:nvCxnSpPr>
        <p:spPr>
          <a:xfrm rot="5400000">
            <a:off x="4828549" y="1634059"/>
            <a:ext cx="564035" cy="4333726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962753" y="3099185"/>
            <a:ext cx="0" cy="9837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51408" y="2974468"/>
            <a:ext cx="76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/>
              <a:t>출</a:t>
            </a:r>
            <a:r>
              <a:rPr lang="ko-KR" altLang="en-US" sz="1800" dirty="0"/>
              <a:t>력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926066" y="2419700"/>
            <a:ext cx="69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/>
              <a:t>입</a:t>
            </a:r>
            <a:r>
              <a:rPr lang="ko-KR" altLang="en-US" sz="1800" dirty="0" smtClean="0"/>
              <a:t>력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232822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연결선 52"/>
          <p:cNvCxnSpPr/>
          <p:nvPr/>
        </p:nvCxnSpPr>
        <p:spPr>
          <a:xfrm>
            <a:off x="2952725" y="2028390"/>
            <a:ext cx="781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지연 62"/>
          <p:cNvSpPr/>
          <p:nvPr/>
        </p:nvSpPr>
        <p:spPr>
          <a:xfrm>
            <a:off x="3642373" y="3200642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571477" y="187450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2571477" y="215915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66" name="TextBox 65"/>
          <p:cNvSpPr txBox="1"/>
          <p:nvPr/>
        </p:nvSpPr>
        <p:spPr>
          <a:xfrm>
            <a:off x="2569757" y="2761386"/>
            <a:ext cx="39277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C</a:t>
            </a:r>
            <a:r>
              <a:rPr lang="en-US" altLang="ko-KR" sz="1400" baseline="-10000" dirty="0" smtClean="0"/>
              <a:t>0</a:t>
            </a:r>
            <a:endParaRPr lang="ko-KR" altLang="en-US" sz="1400" baseline="-10000" dirty="0"/>
          </a:p>
        </p:txBody>
      </p:sp>
      <p:cxnSp>
        <p:nvCxnSpPr>
          <p:cNvPr id="67" name="꺾인 연결선 66"/>
          <p:cNvCxnSpPr/>
          <p:nvPr/>
        </p:nvCxnSpPr>
        <p:spPr>
          <a:xfrm>
            <a:off x="3264540" y="2028385"/>
            <a:ext cx="360845" cy="1342844"/>
          </a:xfrm>
          <a:prstGeom prst="bentConnector3">
            <a:avLst>
              <a:gd name="adj1" fmla="val 5316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3404551" y="1975654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/>
          <p:nvPr/>
        </p:nvCxnSpPr>
        <p:spPr>
          <a:xfrm>
            <a:off x="2952725" y="2309232"/>
            <a:ext cx="781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2952725" y="2917616"/>
            <a:ext cx="180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/>
          <p:nvPr/>
        </p:nvCxnSpPr>
        <p:spPr>
          <a:xfrm>
            <a:off x="4225588" y="2160217"/>
            <a:ext cx="534185" cy="1035300"/>
          </a:xfrm>
          <a:prstGeom prst="bentConnector3">
            <a:avLst>
              <a:gd name="adj1" fmla="val 2518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달 101"/>
          <p:cNvSpPr/>
          <p:nvPr/>
        </p:nvSpPr>
        <p:spPr>
          <a:xfrm rot="10800000">
            <a:off x="5640836" y="2889919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꺾인 연결선 114"/>
          <p:cNvCxnSpPr/>
          <p:nvPr/>
        </p:nvCxnSpPr>
        <p:spPr>
          <a:xfrm flipV="1">
            <a:off x="4388947" y="2385230"/>
            <a:ext cx="534185" cy="531273"/>
          </a:xfrm>
          <a:prstGeom prst="bentConnector3">
            <a:avLst>
              <a:gd name="adj1" fmla="val 3276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5400997" y="2248934"/>
            <a:ext cx="10801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519217" y="209408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S</a:t>
            </a:r>
            <a:endParaRPr lang="ko-KR" altLang="en-US" sz="140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3066309" y="1847314"/>
            <a:ext cx="1152128" cy="640639"/>
            <a:chOff x="8554731" y="690687"/>
            <a:chExt cx="1152128" cy="640639"/>
          </a:xfrm>
        </p:grpSpPr>
        <p:sp>
          <p:nvSpPr>
            <p:cNvPr id="35" name="달 34"/>
            <p:cNvSpPr/>
            <p:nvPr/>
          </p:nvSpPr>
          <p:spPr>
            <a:xfrm rot="10800000">
              <a:off x="9217421" y="719807"/>
              <a:ext cx="489438" cy="566192"/>
            </a:xfrm>
            <a:prstGeom prst="moon">
              <a:avLst>
                <a:gd name="adj" fmla="val 7235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원호 35"/>
            <p:cNvSpPr/>
            <p:nvPr/>
          </p:nvSpPr>
          <p:spPr>
            <a:xfrm>
              <a:off x="8554731" y="690687"/>
              <a:ext cx="713920" cy="640639"/>
            </a:xfrm>
            <a:prstGeom prst="arc">
              <a:avLst>
                <a:gd name="adj1" fmla="val 18170500"/>
                <a:gd name="adj2" fmla="val 351938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타원 42"/>
          <p:cNvSpPr/>
          <p:nvPr/>
        </p:nvSpPr>
        <p:spPr>
          <a:xfrm>
            <a:off x="3159070" y="2256497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4248869" y="1928615"/>
            <a:ext cx="1152128" cy="640639"/>
            <a:chOff x="8554731" y="690687"/>
            <a:chExt cx="1152128" cy="640639"/>
          </a:xfrm>
        </p:grpSpPr>
        <p:sp>
          <p:nvSpPr>
            <p:cNvPr id="46" name="달 45"/>
            <p:cNvSpPr/>
            <p:nvPr/>
          </p:nvSpPr>
          <p:spPr>
            <a:xfrm rot="10800000">
              <a:off x="9217421" y="719807"/>
              <a:ext cx="489438" cy="566192"/>
            </a:xfrm>
            <a:prstGeom prst="moon">
              <a:avLst>
                <a:gd name="adj" fmla="val 7235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원호 46"/>
            <p:cNvSpPr/>
            <p:nvPr/>
          </p:nvSpPr>
          <p:spPr>
            <a:xfrm>
              <a:off x="8554731" y="690687"/>
              <a:ext cx="713920" cy="640639"/>
            </a:xfrm>
            <a:prstGeom prst="arc">
              <a:avLst>
                <a:gd name="adj1" fmla="val 18170500"/>
                <a:gd name="adj2" fmla="val 351938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8" name="직선 연결선 47"/>
          <p:cNvCxnSpPr>
            <a:stCxn id="35" idx="1"/>
          </p:cNvCxnSpPr>
          <p:nvPr/>
        </p:nvCxnSpPr>
        <p:spPr>
          <a:xfrm>
            <a:off x="4218437" y="2159530"/>
            <a:ext cx="7443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4308972" y="2106419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순서도: 지연 60"/>
          <p:cNvSpPr/>
          <p:nvPr/>
        </p:nvSpPr>
        <p:spPr>
          <a:xfrm>
            <a:off x="4759773" y="2767736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4509884" y="2864881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꺾인 연결선 68"/>
          <p:cNvCxnSpPr/>
          <p:nvPr/>
        </p:nvCxnSpPr>
        <p:spPr>
          <a:xfrm>
            <a:off x="3176551" y="2309927"/>
            <a:ext cx="454352" cy="1303351"/>
          </a:xfrm>
          <a:prstGeom prst="bentConnector3">
            <a:avLst>
              <a:gd name="adj1" fmla="val 844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5335837" y="3055768"/>
            <a:ext cx="4029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/>
          <p:nvPr/>
        </p:nvCxnSpPr>
        <p:spPr>
          <a:xfrm flipV="1">
            <a:off x="4225143" y="3276066"/>
            <a:ext cx="1513669" cy="213964"/>
          </a:xfrm>
          <a:prstGeom prst="bentConnector3">
            <a:avLst>
              <a:gd name="adj1" fmla="val 7989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6216900" y="3171196"/>
            <a:ext cx="2642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519217" y="301730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C</a:t>
            </a:r>
            <a:endParaRPr lang="ko-KR" altLang="en-US" sz="14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123377" y="1770065"/>
            <a:ext cx="1147577" cy="2075948"/>
          </a:xfrm>
          <a:prstGeom prst="roundRect">
            <a:avLst/>
          </a:prstGeom>
          <a:noFill/>
          <a:ln>
            <a:solidFill>
              <a:srgbClr val="FF0000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4443845" y="1770065"/>
            <a:ext cx="1012570" cy="1686046"/>
          </a:xfrm>
          <a:prstGeom prst="roundRect">
            <a:avLst/>
          </a:prstGeom>
          <a:noFill/>
          <a:ln>
            <a:solidFill>
              <a:srgbClr val="FF0000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5371970" y="1310968"/>
            <a:ext cx="678179" cy="183935"/>
          </a:xfrm>
          <a:prstGeom prst="roundRect">
            <a:avLst/>
          </a:prstGeom>
          <a:noFill/>
          <a:ln>
            <a:solidFill>
              <a:srgbClr val="FF0000">
                <a:alpha val="2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049155" y="1249046"/>
            <a:ext cx="864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반가산</a:t>
            </a:r>
            <a:r>
              <a:rPr lang="ko-KR" altLang="en-US" sz="1400"/>
              <a:t>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799515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/>
          <p:cNvCxnSpPr/>
          <p:nvPr/>
        </p:nvCxnSpPr>
        <p:spPr>
          <a:xfrm>
            <a:off x="2506359" y="1514044"/>
            <a:ext cx="196937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506359" y="2361871"/>
            <a:ext cx="196937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506359" y="3216731"/>
            <a:ext cx="196937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506359" y="4033386"/>
            <a:ext cx="196937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40955" y="1360156"/>
            <a:ext cx="7654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Input</a:t>
            </a:r>
            <a:r>
              <a:rPr lang="en-US" altLang="ko-KR" sz="1600" baseline="-16000" dirty="0" smtClean="0"/>
              <a:t>0</a:t>
            </a:r>
            <a:endParaRPr lang="ko-KR" altLang="en-US" sz="1400" baseline="-16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064209" y="2728737"/>
            <a:ext cx="841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Output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740955" y="2207982"/>
            <a:ext cx="7654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Input</a:t>
            </a:r>
            <a:r>
              <a:rPr lang="en-US" altLang="ko-KR" sz="1600" baseline="-16000" dirty="0" smtClean="0"/>
              <a:t>1</a:t>
            </a:r>
            <a:endParaRPr lang="ko-KR" altLang="en-US" sz="1400" baseline="-16000" dirty="0"/>
          </a:p>
        </p:txBody>
      </p:sp>
      <p:sp>
        <p:nvSpPr>
          <p:cNvPr id="38" name="TextBox 37"/>
          <p:cNvSpPr txBox="1"/>
          <p:nvPr/>
        </p:nvSpPr>
        <p:spPr>
          <a:xfrm>
            <a:off x="1740955" y="3062842"/>
            <a:ext cx="7654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Input</a:t>
            </a:r>
            <a:r>
              <a:rPr lang="en-US" altLang="ko-KR" sz="1600" baseline="-16000" dirty="0" smtClean="0"/>
              <a:t>2</a:t>
            </a:r>
            <a:endParaRPr lang="ko-KR" altLang="en-US" sz="1400" baseline="-16000" dirty="0"/>
          </a:p>
        </p:txBody>
      </p:sp>
      <p:sp>
        <p:nvSpPr>
          <p:cNvPr id="39" name="TextBox 38"/>
          <p:cNvSpPr txBox="1"/>
          <p:nvPr/>
        </p:nvSpPr>
        <p:spPr>
          <a:xfrm>
            <a:off x="1740955" y="3879498"/>
            <a:ext cx="7654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Input</a:t>
            </a:r>
            <a:r>
              <a:rPr lang="en-US" altLang="ko-KR" sz="1600" baseline="-16000" dirty="0" smtClean="0"/>
              <a:t>3</a:t>
            </a:r>
            <a:endParaRPr lang="ko-KR" altLang="en-US" sz="1400" baseline="-16000" dirty="0"/>
          </a:p>
        </p:txBody>
      </p:sp>
      <p:sp>
        <p:nvSpPr>
          <p:cNvPr id="40" name="TextBox 39"/>
          <p:cNvSpPr txBox="1"/>
          <p:nvPr/>
        </p:nvSpPr>
        <p:spPr>
          <a:xfrm>
            <a:off x="2756338" y="5256311"/>
            <a:ext cx="39277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S</a:t>
            </a:r>
            <a:r>
              <a:rPr lang="en-US" altLang="ko-KR" sz="1600" baseline="-16000" dirty="0" smtClean="0"/>
              <a:t>0</a:t>
            </a:r>
            <a:endParaRPr lang="ko-KR" altLang="en-US" sz="1400" baseline="-16000" dirty="0"/>
          </a:p>
        </p:txBody>
      </p:sp>
      <p:sp>
        <p:nvSpPr>
          <p:cNvPr id="44" name="TextBox 43"/>
          <p:cNvSpPr txBox="1"/>
          <p:nvPr/>
        </p:nvSpPr>
        <p:spPr>
          <a:xfrm>
            <a:off x="3498442" y="5256311"/>
            <a:ext cx="39277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S</a:t>
            </a:r>
            <a:r>
              <a:rPr lang="en-US" altLang="ko-KR" sz="1600" baseline="-16000" dirty="0" smtClean="0"/>
              <a:t>1</a:t>
            </a:r>
            <a:endParaRPr lang="ko-KR" altLang="en-US" sz="1400" baseline="-160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3240757" y="1667933"/>
            <a:ext cx="123497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982686" y="1808165"/>
            <a:ext cx="493047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240757" y="2515760"/>
            <a:ext cx="123497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694697" y="2655992"/>
            <a:ext cx="78103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2952725" y="3370620"/>
            <a:ext cx="1523008" cy="0"/>
          </a:xfrm>
          <a:prstGeom prst="line">
            <a:avLst/>
          </a:prstGeom>
          <a:ln w="38100">
            <a:solidFill>
              <a:srgbClr val="0096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982686" y="3510852"/>
            <a:ext cx="493047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2952725" y="4187275"/>
            <a:ext cx="1523008" cy="0"/>
          </a:xfrm>
          <a:prstGeom prst="line">
            <a:avLst/>
          </a:prstGeom>
          <a:ln w="38100">
            <a:solidFill>
              <a:srgbClr val="0096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694697" y="4327507"/>
            <a:ext cx="78103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40" idx="0"/>
          </p:cNvCxnSpPr>
          <p:nvPr/>
        </p:nvCxnSpPr>
        <p:spPr>
          <a:xfrm>
            <a:off x="2952725" y="3351654"/>
            <a:ext cx="0" cy="1904657"/>
          </a:xfrm>
          <a:prstGeom prst="line">
            <a:avLst/>
          </a:prstGeom>
          <a:ln w="38100">
            <a:solidFill>
              <a:srgbClr val="0096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3240626" y="1649229"/>
            <a:ext cx="132" cy="280737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3132746" y="4464223"/>
            <a:ext cx="216024" cy="249403"/>
            <a:chOff x="3240758" y="4686441"/>
            <a:chExt cx="216024" cy="249403"/>
          </a:xfrm>
          <a:noFill/>
        </p:grpSpPr>
        <p:sp>
          <p:nvSpPr>
            <p:cNvPr id="41" name="순서도: 추출 40"/>
            <p:cNvSpPr/>
            <p:nvPr/>
          </p:nvSpPr>
          <p:spPr>
            <a:xfrm>
              <a:off x="3240758" y="4758187"/>
              <a:ext cx="216024" cy="177657"/>
            </a:xfrm>
            <a:prstGeom prst="flowChartExtra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 rot="16200000">
              <a:off x="3312765" y="4686441"/>
              <a:ext cx="71746" cy="71746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3" name="꺾인 연결선 52"/>
          <p:cNvCxnSpPr/>
          <p:nvPr/>
        </p:nvCxnSpPr>
        <p:spPr>
          <a:xfrm rot="5400000">
            <a:off x="2997372" y="4684536"/>
            <a:ext cx="198741" cy="288033"/>
          </a:xfrm>
          <a:prstGeom prst="bentConnector2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899991" y="4878011"/>
            <a:ext cx="105470" cy="105470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3188024" y="2463025"/>
            <a:ext cx="105470" cy="1054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3694829" y="2636156"/>
            <a:ext cx="0" cy="26201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3641962" y="4274772"/>
            <a:ext cx="105470" cy="10547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3874806" y="4464223"/>
            <a:ext cx="216024" cy="249403"/>
            <a:chOff x="3240758" y="4686441"/>
            <a:chExt cx="216024" cy="249403"/>
          </a:xfrm>
        </p:grpSpPr>
        <p:sp>
          <p:nvSpPr>
            <p:cNvPr id="67" name="순서도: 추출 66"/>
            <p:cNvSpPr/>
            <p:nvPr/>
          </p:nvSpPr>
          <p:spPr>
            <a:xfrm>
              <a:off x="3240758" y="4758187"/>
              <a:ext cx="216024" cy="177657"/>
            </a:xfrm>
            <a:prstGeom prst="flowChartExtract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 rot="16200000">
              <a:off x="3312765" y="4686441"/>
              <a:ext cx="71746" cy="717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9" name="꺾인 연결선 68"/>
          <p:cNvCxnSpPr/>
          <p:nvPr/>
        </p:nvCxnSpPr>
        <p:spPr>
          <a:xfrm rot="5400000">
            <a:off x="3739432" y="4684536"/>
            <a:ext cx="198741" cy="288033"/>
          </a:xfrm>
          <a:prstGeom prst="bentConnector2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3642051" y="4878011"/>
            <a:ext cx="105470" cy="10547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>
            <a:off x="3982819" y="1789572"/>
            <a:ext cx="0" cy="2667031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/>
          <p:nvPr/>
        </p:nvSpPr>
        <p:spPr>
          <a:xfrm>
            <a:off x="3930084" y="3458117"/>
            <a:ext cx="105470" cy="10547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2899991" y="4134540"/>
            <a:ext cx="105470" cy="105470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달 78"/>
          <p:cNvSpPr/>
          <p:nvPr/>
        </p:nvSpPr>
        <p:spPr>
          <a:xfrm rot="10800000">
            <a:off x="6216900" y="2599529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꺾인 연결선 30"/>
          <p:cNvCxnSpPr/>
          <p:nvPr/>
        </p:nvCxnSpPr>
        <p:spPr>
          <a:xfrm>
            <a:off x="5040957" y="1667410"/>
            <a:ext cx="1258025" cy="1050767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/>
          <p:nvPr/>
        </p:nvCxnSpPr>
        <p:spPr>
          <a:xfrm flipV="1">
            <a:off x="5040956" y="3052916"/>
            <a:ext cx="1258026" cy="1134359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/>
          <p:nvPr/>
        </p:nvCxnSpPr>
        <p:spPr>
          <a:xfrm>
            <a:off x="5034899" y="2515516"/>
            <a:ext cx="1296144" cy="304472"/>
          </a:xfrm>
          <a:prstGeom prst="bentConnector3">
            <a:avLst>
              <a:gd name="adj1" fmla="val 3194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/>
          <p:nvPr/>
        </p:nvCxnSpPr>
        <p:spPr>
          <a:xfrm flipV="1">
            <a:off x="5034899" y="2946402"/>
            <a:ext cx="1296144" cy="405252"/>
          </a:xfrm>
          <a:prstGeom prst="bentConnector3">
            <a:avLst>
              <a:gd name="adj1" fmla="val 3194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6792964" y="2882625"/>
            <a:ext cx="2642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순서도: 지연 48"/>
          <p:cNvSpPr/>
          <p:nvPr/>
        </p:nvSpPr>
        <p:spPr>
          <a:xfrm>
            <a:off x="4464893" y="1368817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지연 53"/>
          <p:cNvSpPr/>
          <p:nvPr/>
        </p:nvSpPr>
        <p:spPr>
          <a:xfrm>
            <a:off x="4464893" y="2216644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지연 58"/>
          <p:cNvSpPr/>
          <p:nvPr/>
        </p:nvSpPr>
        <p:spPr>
          <a:xfrm>
            <a:off x="4464893" y="3071504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순서도: 지연 70"/>
          <p:cNvSpPr/>
          <p:nvPr/>
        </p:nvSpPr>
        <p:spPr>
          <a:xfrm>
            <a:off x="4464893" y="3888159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7902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/>
          <p:cNvCxnSpPr/>
          <p:nvPr/>
        </p:nvCxnSpPr>
        <p:spPr>
          <a:xfrm>
            <a:off x="2506359" y="1514044"/>
            <a:ext cx="196937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506359" y="2361871"/>
            <a:ext cx="196937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506359" y="3216731"/>
            <a:ext cx="196937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39" idx="3"/>
          </p:cNvCxnSpPr>
          <p:nvPr/>
        </p:nvCxnSpPr>
        <p:spPr>
          <a:xfrm>
            <a:off x="2088866" y="4033387"/>
            <a:ext cx="2386867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3044" y="3879498"/>
            <a:ext cx="6958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Input</a:t>
            </a:r>
            <a:endParaRPr lang="ko-KR" altLang="en-US" sz="1400" baseline="-16000" dirty="0"/>
          </a:p>
        </p:txBody>
      </p:sp>
      <p:sp>
        <p:nvSpPr>
          <p:cNvPr id="40" name="TextBox 39"/>
          <p:cNvSpPr txBox="1"/>
          <p:nvPr/>
        </p:nvSpPr>
        <p:spPr>
          <a:xfrm>
            <a:off x="2756338" y="5256311"/>
            <a:ext cx="39277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S</a:t>
            </a:r>
            <a:r>
              <a:rPr lang="en-US" altLang="ko-KR" sz="1600" baseline="-16000" dirty="0" smtClean="0"/>
              <a:t>0</a:t>
            </a:r>
            <a:endParaRPr lang="ko-KR" altLang="en-US" sz="1400" baseline="-16000" dirty="0"/>
          </a:p>
        </p:txBody>
      </p:sp>
      <p:sp>
        <p:nvSpPr>
          <p:cNvPr id="44" name="TextBox 43"/>
          <p:cNvSpPr txBox="1"/>
          <p:nvPr/>
        </p:nvSpPr>
        <p:spPr>
          <a:xfrm>
            <a:off x="3498442" y="5256311"/>
            <a:ext cx="39277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S</a:t>
            </a:r>
            <a:r>
              <a:rPr lang="en-US" altLang="ko-KR" sz="1600" baseline="-16000" dirty="0" smtClean="0"/>
              <a:t>1</a:t>
            </a:r>
            <a:endParaRPr lang="ko-KR" altLang="en-US" sz="1400" baseline="-160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3240757" y="1667933"/>
            <a:ext cx="123497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982686" y="1808165"/>
            <a:ext cx="493047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240757" y="2515760"/>
            <a:ext cx="123497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694697" y="2655992"/>
            <a:ext cx="78103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2952725" y="3370620"/>
            <a:ext cx="1523008" cy="0"/>
          </a:xfrm>
          <a:prstGeom prst="line">
            <a:avLst/>
          </a:prstGeom>
          <a:ln w="38100">
            <a:solidFill>
              <a:srgbClr val="0096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982686" y="3510852"/>
            <a:ext cx="493047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2952725" y="4187275"/>
            <a:ext cx="1523008" cy="0"/>
          </a:xfrm>
          <a:prstGeom prst="line">
            <a:avLst/>
          </a:prstGeom>
          <a:ln w="38100">
            <a:solidFill>
              <a:srgbClr val="0096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694697" y="4327507"/>
            <a:ext cx="78103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40" idx="0"/>
          </p:cNvCxnSpPr>
          <p:nvPr/>
        </p:nvCxnSpPr>
        <p:spPr>
          <a:xfrm>
            <a:off x="2952725" y="3351654"/>
            <a:ext cx="0" cy="1904657"/>
          </a:xfrm>
          <a:prstGeom prst="line">
            <a:avLst/>
          </a:prstGeom>
          <a:ln w="38100">
            <a:solidFill>
              <a:srgbClr val="0096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3240626" y="1649229"/>
            <a:ext cx="132" cy="280737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3132746" y="4464223"/>
            <a:ext cx="216024" cy="249403"/>
            <a:chOff x="3240758" y="4686441"/>
            <a:chExt cx="216024" cy="249403"/>
          </a:xfrm>
          <a:noFill/>
        </p:grpSpPr>
        <p:sp>
          <p:nvSpPr>
            <p:cNvPr id="41" name="순서도: 추출 40"/>
            <p:cNvSpPr/>
            <p:nvPr/>
          </p:nvSpPr>
          <p:spPr>
            <a:xfrm>
              <a:off x="3240758" y="4758187"/>
              <a:ext cx="216024" cy="177657"/>
            </a:xfrm>
            <a:prstGeom prst="flowChartExtra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 rot="16200000">
              <a:off x="3312765" y="4686441"/>
              <a:ext cx="71746" cy="71746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3" name="꺾인 연결선 52"/>
          <p:cNvCxnSpPr/>
          <p:nvPr/>
        </p:nvCxnSpPr>
        <p:spPr>
          <a:xfrm rot="5400000">
            <a:off x="2997372" y="4684536"/>
            <a:ext cx="198741" cy="288033"/>
          </a:xfrm>
          <a:prstGeom prst="bentConnector2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899991" y="4878011"/>
            <a:ext cx="105470" cy="105470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3188024" y="2463025"/>
            <a:ext cx="105470" cy="1054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3694829" y="2636156"/>
            <a:ext cx="0" cy="26201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3641962" y="4274772"/>
            <a:ext cx="105470" cy="10547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3874806" y="4464223"/>
            <a:ext cx="216024" cy="249403"/>
            <a:chOff x="3240758" y="4686441"/>
            <a:chExt cx="216024" cy="249403"/>
          </a:xfrm>
        </p:grpSpPr>
        <p:sp>
          <p:nvSpPr>
            <p:cNvPr id="67" name="순서도: 추출 66"/>
            <p:cNvSpPr/>
            <p:nvPr/>
          </p:nvSpPr>
          <p:spPr>
            <a:xfrm>
              <a:off x="3240758" y="4758187"/>
              <a:ext cx="216024" cy="177657"/>
            </a:xfrm>
            <a:prstGeom prst="flowChartExtract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 rot="16200000">
              <a:off x="3312765" y="4686441"/>
              <a:ext cx="71746" cy="717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9" name="꺾인 연결선 68"/>
          <p:cNvCxnSpPr/>
          <p:nvPr/>
        </p:nvCxnSpPr>
        <p:spPr>
          <a:xfrm rot="5400000">
            <a:off x="3739432" y="4684536"/>
            <a:ext cx="198741" cy="288033"/>
          </a:xfrm>
          <a:prstGeom prst="bentConnector2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3642051" y="4878011"/>
            <a:ext cx="105470" cy="10547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>
            <a:off x="3982819" y="1789572"/>
            <a:ext cx="0" cy="2667031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/>
          <p:nvPr/>
        </p:nvSpPr>
        <p:spPr>
          <a:xfrm>
            <a:off x="3930084" y="3458117"/>
            <a:ext cx="105470" cy="10547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2899991" y="4134540"/>
            <a:ext cx="105470" cy="105470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지연 48"/>
          <p:cNvSpPr/>
          <p:nvPr/>
        </p:nvSpPr>
        <p:spPr>
          <a:xfrm>
            <a:off x="4464893" y="1368817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지연 53"/>
          <p:cNvSpPr/>
          <p:nvPr/>
        </p:nvSpPr>
        <p:spPr>
          <a:xfrm>
            <a:off x="4464893" y="2216644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지연 58"/>
          <p:cNvSpPr/>
          <p:nvPr/>
        </p:nvSpPr>
        <p:spPr>
          <a:xfrm>
            <a:off x="4464893" y="3071504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순서도: 지연 70"/>
          <p:cNvSpPr/>
          <p:nvPr/>
        </p:nvSpPr>
        <p:spPr>
          <a:xfrm>
            <a:off x="4464893" y="3888159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>
            <a:off x="2525185" y="1514044"/>
            <a:ext cx="0" cy="251934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2472450" y="2309136"/>
            <a:ext cx="105470" cy="10547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2472450" y="3163996"/>
            <a:ext cx="105470" cy="10547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2472450" y="3980651"/>
            <a:ext cx="105470" cy="10547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/>
          <p:cNvCxnSpPr/>
          <p:nvPr/>
        </p:nvCxnSpPr>
        <p:spPr>
          <a:xfrm>
            <a:off x="5040957" y="1662978"/>
            <a:ext cx="432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5040957" y="2515760"/>
            <a:ext cx="432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5040957" y="3370620"/>
            <a:ext cx="432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5040957" y="4194983"/>
            <a:ext cx="432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473005" y="1514044"/>
            <a:ext cx="9361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Output</a:t>
            </a:r>
            <a:r>
              <a:rPr lang="en-US" altLang="ko-KR" sz="1600" baseline="-16000" smtClean="0"/>
              <a:t>0</a:t>
            </a:r>
            <a:endParaRPr lang="ko-KR" altLang="en-US" sz="1400" baseline="-16000" dirty="0"/>
          </a:p>
        </p:txBody>
      </p:sp>
      <p:sp>
        <p:nvSpPr>
          <p:cNvPr id="93" name="TextBox 92"/>
          <p:cNvSpPr txBox="1"/>
          <p:nvPr/>
        </p:nvSpPr>
        <p:spPr>
          <a:xfrm>
            <a:off x="5473005" y="2361871"/>
            <a:ext cx="9361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Output</a:t>
            </a:r>
            <a:r>
              <a:rPr lang="en-US" altLang="ko-KR" sz="1600" baseline="-16000" smtClean="0"/>
              <a:t>1</a:t>
            </a:r>
            <a:endParaRPr lang="ko-KR" altLang="en-US" sz="1400" baseline="-16000" dirty="0"/>
          </a:p>
        </p:txBody>
      </p:sp>
      <p:sp>
        <p:nvSpPr>
          <p:cNvPr id="94" name="TextBox 93"/>
          <p:cNvSpPr txBox="1"/>
          <p:nvPr/>
        </p:nvSpPr>
        <p:spPr>
          <a:xfrm>
            <a:off x="5473005" y="3205647"/>
            <a:ext cx="9361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Output</a:t>
            </a:r>
            <a:r>
              <a:rPr lang="en-US" altLang="ko-KR" sz="1600" baseline="-16000" smtClean="0"/>
              <a:t>2</a:t>
            </a:r>
            <a:endParaRPr lang="ko-KR" altLang="en-US" sz="1400" baseline="-16000" dirty="0"/>
          </a:p>
        </p:txBody>
      </p:sp>
      <p:sp>
        <p:nvSpPr>
          <p:cNvPr id="95" name="TextBox 94"/>
          <p:cNvSpPr txBox="1"/>
          <p:nvPr/>
        </p:nvSpPr>
        <p:spPr>
          <a:xfrm>
            <a:off x="5473005" y="4040145"/>
            <a:ext cx="9361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Output</a:t>
            </a:r>
            <a:r>
              <a:rPr lang="en-US" altLang="ko-KR" sz="1600" baseline="-16000" smtClean="0"/>
              <a:t>3</a:t>
            </a:r>
            <a:endParaRPr lang="ko-KR" altLang="en-US" sz="1400" baseline="-16000" dirty="0"/>
          </a:p>
        </p:txBody>
      </p:sp>
    </p:spTree>
    <p:extLst>
      <p:ext uri="{BB962C8B-B14F-4D97-AF65-F5344CB8AC3E}">
        <p14:creationId xmlns:p14="http://schemas.microsoft.com/office/powerpoint/2010/main" val="21637156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8353325" y="3783628"/>
            <a:ext cx="0" cy="252028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달 83"/>
          <p:cNvSpPr/>
          <p:nvPr/>
        </p:nvSpPr>
        <p:spPr>
          <a:xfrm rot="10800000">
            <a:off x="3545533" y="1295871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2736701" y="1436350"/>
            <a:ext cx="8954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379329" y="128444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R</a:t>
            </a:r>
            <a:endParaRPr lang="ko-KR" altLang="en-US" sz="1400"/>
          </a:p>
        </p:txBody>
      </p:sp>
      <p:sp>
        <p:nvSpPr>
          <p:cNvPr id="87" name="TextBox 86"/>
          <p:cNvSpPr txBox="1"/>
          <p:nvPr/>
        </p:nvSpPr>
        <p:spPr>
          <a:xfrm>
            <a:off x="2379328" y="293532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S</a:t>
            </a:r>
            <a:endParaRPr lang="ko-KR" altLang="en-US" sz="1400"/>
          </a:p>
        </p:txBody>
      </p:sp>
      <p:cxnSp>
        <p:nvCxnSpPr>
          <p:cNvPr id="88" name="직선 연결선 87"/>
          <p:cNvCxnSpPr/>
          <p:nvPr/>
        </p:nvCxnSpPr>
        <p:spPr>
          <a:xfrm>
            <a:off x="3184430" y="1722540"/>
            <a:ext cx="4477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/>
          <p:cNvSpPr/>
          <p:nvPr/>
        </p:nvSpPr>
        <p:spPr>
          <a:xfrm>
            <a:off x="4142678" y="1533864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/>
          <p:cNvCxnSpPr/>
          <p:nvPr/>
        </p:nvCxnSpPr>
        <p:spPr>
          <a:xfrm>
            <a:off x="4242753" y="1583901"/>
            <a:ext cx="7261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3184430" y="1703045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4605851" y="1570493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달 92"/>
          <p:cNvSpPr/>
          <p:nvPr/>
        </p:nvSpPr>
        <p:spPr>
          <a:xfrm rot="10800000" flipV="1">
            <a:off x="3545533" y="2664023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 flipV="1">
            <a:off x="2736701" y="3089736"/>
            <a:ext cx="8954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V="1">
            <a:off x="3184430" y="2803546"/>
            <a:ext cx="4477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 flipV="1">
            <a:off x="4142678" y="2892147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/>
          <p:nvPr/>
        </p:nvCxnSpPr>
        <p:spPr>
          <a:xfrm flipV="1">
            <a:off x="3184430" y="2435079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3169188" y="1942990"/>
            <a:ext cx="1451473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V="1">
            <a:off x="4242753" y="2942184"/>
            <a:ext cx="7261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V="1">
            <a:off x="4605851" y="2570678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3169187" y="2080592"/>
            <a:ext cx="1451473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968949" y="143001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Q</a:t>
            </a:r>
            <a:endParaRPr lang="ko-KR" altLang="en-US" sz="1400"/>
          </a:p>
        </p:txBody>
      </p:sp>
      <p:sp>
        <p:nvSpPr>
          <p:cNvPr id="103" name="TextBox 102"/>
          <p:cNvSpPr txBox="1"/>
          <p:nvPr/>
        </p:nvSpPr>
        <p:spPr>
          <a:xfrm>
            <a:off x="4968949" y="2793230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Q</a:t>
            </a:r>
            <a:endParaRPr lang="ko-KR" altLang="en-US" sz="1400"/>
          </a:p>
        </p:txBody>
      </p:sp>
      <p:cxnSp>
        <p:nvCxnSpPr>
          <p:cNvPr id="104" name="직선 연결선 103"/>
          <p:cNvCxnSpPr/>
          <p:nvPr/>
        </p:nvCxnSpPr>
        <p:spPr>
          <a:xfrm flipV="1">
            <a:off x="5074488" y="2846570"/>
            <a:ext cx="1079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344957" y="3754001"/>
            <a:ext cx="7654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S = 1</a:t>
            </a:r>
          </a:p>
          <a:p>
            <a:pPr algn="ctr"/>
            <a:r>
              <a:rPr lang="en-US" altLang="ko-KR" sz="1400" smtClean="0"/>
              <a:t>R = 0</a:t>
            </a:r>
            <a:endParaRPr lang="ko-KR" altLang="en-US" sz="1400"/>
          </a:p>
        </p:txBody>
      </p:sp>
      <p:sp>
        <p:nvSpPr>
          <p:cNvPr id="106" name="TextBox 105"/>
          <p:cNvSpPr txBox="1"/>
          <p:nvPr/>
        </p:nvSpPr>
        <p:spPr>
          <a:xfrm>
            <a:off x="3471543" y="4641394"/>
            <a:ext cx="7654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S = 0</a:t>
            </a:r>
          </a:p>
          <a:p>
            <a:pPr algn="ctr"/>
            <a:r>
              <a:rPr lang="en-US" altLang="ko-KR" sz="1400" smtClean="0"/>
              <a:t>R = 0</a:t>
            </a:r>
            <a:endParaRPr lang="ko-KR" altLang="en-US" sz="1400"/>
          </a:p>
        </p:txBody>
      </p:sp>
      <p:sp>
        <p:nvSpPr>
          <p:cNvPr id="107" name="TextBox 106"/>
          <p:cNvSpPr txBox="1"/>
          <p:nvPr/>
        </p:nvSpPr>
        <p:spPr>
          <a:xfrm>
            <a:off x="4598129" y="3754001"/>
            <a:ext cx="7654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S = 0</a:t>
            </a:r>
          </a:p>
          <a:p>
            <a:pPr algn="ctr"/>
            <a:r>
              <a:rPr lang="en-US" altLang="ko-KR" sz="1400" smtClean="0"/>
              <a:t>R = 1</a:t>
            </a:r>
            <a:endParaRPr lang="ko-KR" altLang="en-US" sz="1400"/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3049783" y="4225638"/>
            <a:ext cx="491856" cy="443583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flipH="1" flipV="1">
            <a:off x="2979687" y="4304325"/>
            <a:ext cx="491856" cy="44358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 flipV="1">
            <a:off x="4175741" y="4225638"/>
            <a:ext cx="491856" cy="44358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 flipV="1">
            <a:off x="4241399" y="4298916"/>
            <a:ext cx="491856" cy="44358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499550">
            <a:off x="3097326" y="4210265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solidFill>
                  <a:srgbClr val="0070C0"/>
                </a:solidFill>
              </a:rPr>
              <a:t>① </a:t>
            </a:r>
            <a:r>
              <a:rPr lang="en-US" altLang="ko-KR" sz="1100" smtClean="0">
                <a:solidFill>
                  <a:srgbClr val="0070C0"/>
                </a:solidFill>
              </a:rPr>
              <a:t>Set</a:t>
            </a:r>
            <a:endParaRPr lang="ko-KR" altLang="en-US" sz="1100">
              <a:solidFill>
                <a:srgbClr val="0070C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 rot="19063043">
            <a:off x="3934655" y="4236848"/>
            <a:ext cx="729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solidFill>
                  <a:srgbClr val="FF0000"/>
                </a:solidFill>
              </a:rPr>
              <a:t>③</a:t>
            </a:r>
            <a:r>
              <a:rPr lang="en-US" altLang="ko-KR" sz="1100" smtClean="0">
                <a:solidFill>
                  <a:srgbClr val="FF0000"/>
                </a:solidFill>
              </a:rPr>
              <a:t> Reset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 rot="2499550">
            <a:off x="2789801" y="4483018"/>
            <a:ext cx="633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② 유지</a:t>
            </a:r>
            <a:endParaRPr lang="ko-KR" altLang="en-US" sz="1100"/>
          </a:p>
        </p:txBody>
      </p:sp>
      <p:sp>
        <p:nvSpPr>
          <p:cNvPr id="113" name="TextBox 112"/>
          <p:cNvSpPr txBox="1"/>
          <p:nvPr/>
        </p:nvSpPr>
        <p:spPr>
          <a:xfrm rot="19063043">
            <a:off x="4271751" y="4480899"/>
            <a:ext cx="633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④ 유지</a:t>
            </a:r>
            <a:endParaRPr lang="ko-KR" altLang="en-US" sz="1100"/>
          </a:p>
        </p:txBody>
      </p:sp>
      <p:sp>
        <p:nvSpPr>
          <p:cNvPr id="2" name="TextBox 1"/>
          <p:cNvSpPr txBox="1"/>
          <p:nvPr/>
        </p:nvSpPr>
        <p:spPr>
          <a:xfrm>
            <a:off x="3574127" y="1394301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G1</a:t>
            </a:r>
            <a:endParaRPr lang="ko-KR" altLang="en-US" sz="1800"/>
          </a:p>
        </p:txBody>
      </p:sp>
      <p:sp>
        <p:nvSpPr>
          <p:cNvPr id="35" name="TextBox 34"/>
          <p:cNvSpPr txBox="1"/>
          <p:nvPr/>
        </p:nvSpPr>
        <p:spPr>
          <a:xfrm>
            <a:off x="3574127" y="2757518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G2</a:t>
            </a:r>
            <a:endParaRPr lang="ko-KR" altLang="en-US" sz="1800"/>
          </a:p>
        </p:txBody>
      </p:sp>
      <p:sp>
        <p:nvSpPr>
          <p:cNvPr id="36" name="달 35"/>
          <p:cNvSpPr/>
          <p:nvPr/>
        </p:nvSpPr>
        <p:spPr>
          <a:xfrm rot="10800000">
            <a:off x="8948406" y="4071660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8139574" y="4212139"/>
            <a:ext cx="8954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587303" y="4498329"/>
            <a:ext cx="4477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9545551" y="4309653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9645626" y="4359690"/>
            <a:ext cx="7261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8587303" y="4478834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0008724" y="4346282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달 42"/>
          <p:cNvSpPr/>
          <p:nvPr/>
        </p:nvSpPr>
        <p:spPr>
          <a:xfrm rot="10800000" flipV="1">
            <a:off x="8948406" y="5439812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8139574" y="5865525"/>
            <a:ext cx="8954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8587303" y="5579335"/>
            <a:ext cx="4477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 flipV="1">
            <a:off x="9545551" y="5667936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8587303" y="5210868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8572061" y="4718779"/>
            <a:ext cx="1451473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9645626" y="5717973"/>
            <a:ext cx="7261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10008724" y="5346467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572060" y="4856381"/>
            <a:ext cx="1451473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371822" y="420580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Q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10371822" y="5569019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Q</a:t>
            </a:r>
            <a:endParaRPr lang="ko-KR" altLang="en-US" sz="1400"/>
          </a:p>
        </p:txBody>
      </p:sp>
      <p:cxnSp>
        <p:nvCxnSpPr>
          <p:cNvPr id="54" name="직선 연결선 53"/>
          <p:cNvCxnSpPr/>
          <p:nvPr/>
        </p:nvCxnSpPr>
        <p:spPr>
          <a:xfrm flipV="1">
            <a:off x="10477361" y="5622359"/>
            <a:ext cx="1079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977000" y="4170090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X1</a:t>
            </a:r>
            <a:endParaRPr lang="ko-KR" altLang="en-US" sz="1800"/>
          </a:p>
        </p:txBody>
      </p:sp>
      <p:sp>
        <p:nvSpPr>
          <p:cNvPr id="56" name="TextBox 55"/>
          <p:cNvSpPr txBox="1"/>
          <p:nvPr/>
        </p:nvSpPr>
        <p:spPr>
          <a:xfrm>
            <a:off x="8977000" y="5533307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X2</a:t>
            </a:r>
            <a:endParaRPr lang="ko-KR" altLang="en-US" sz="1800"/>
          </a:p>
        </p:txBody>
      </p:sp>
      <p:sp>
        <p:nvSpPr>
          <p:cNvPr id="57" name="순서도: 지연 56"/>
          <p:cNvSpPr/>
          <p:nvPr/>
        </p:nvSpPr>
        <p:spPr>
          <a:xfrm>
            <a:off x="7563510" y="3924107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지연 57"/>
          <p:cNvSpPr/>
          <p:nvPr/>
        </p:nvSpPr>
        <p:spPr>
          <a:xfrm>
            <a:off x="7563510" y="5577493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꺾인 연결선 58"/>
          <p:cNvCxnSpPr>
            <a:stCxn id="57" idx="1"/>
            <a:endCxn id="58" idx="1"/>
          </p:cNvCxnSpPr>
          <p:nvPr/>
        </p:nvCxnSpPr>
        <p:spPr>
          <a:xfrm rot="10800000" flipV="1">
            <a:off x="7558611" y="4341882"/>
            <a:ext cx="22498" cy="1393900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61" idx="3"/>
          </p:cNvCxnSpPr>
          <p:nvPr/>
        </p:nvCxnSpPr>
        <p:spPr>
          <a:xfrm>
            <a:off x="6779848" y="5037910"/>
            <a:ext cx="432363" cy="9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321614" y="4884021"/>
            <a:ext cx="45823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EN</a:t>
            </a:r>
            <a:endParaRPr lang="ko-KR" altLang="en-US" sz="1400"/>
          </a:p>
        </p:txBody>
      </p:sp>
      <p:sp>
        <p:nvSpPr>
          <p:cNvPr id="62" name="타원 61"/>
          <p:cNvSpPr/>
          <p:nvPr/>
        </p:nvSpPr>
        <p:spPr>
          <a:xfrm>
            <a:off x="7125866" y="4985174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/>
          <p:nvPr/>
        </p:nvCxnSpPr>
        <p:spPr>
          <a:xfrm>
            <a:off x="6697141" y="5952766"/>
            <a:ext cx="8663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372536" y="579985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S</a:t>
            </a:r>
            <a:endParaRPr lang="ko-KR" altLang="en-US" sz="1400"/>
          </a:p>
        </p:txBody>
      </p:sp>
      <p:sp>
        <p:nvSpPr>
          <p:cNvPr id="68" name="TextBox 67"/>
          <p:cNvSpPr txBox="1"/>
          <p:nvPr/>
        </p:nvSpPr>
        <p:spPr>
          <a:xfrm>
            <a:off x="7523287" y="4025469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A1</a:t>
            </a:r>
            <a:endParaRPr lang="ko-KR" altLang="en-US" sz="1800"/>
          </a:p>
        </p:txBody>
      </p:sp>
      <p:sp>
        <p:nvSpPr>
          <p:cNvPr id="69" name="TextBox 68"/>
          <p:cNvSpPr txBox="1"/>
          <p:nvPr/>
        </p:nvSpPr>
        <p:spPr>
          <a:xfrm>
            <a:off x="7523287" y="5680859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A2</a:t>
            </a:r>
            <a:endParaRPr lang="ko-KR" altLang="en-US" sz="1800"/>
          </a:p>
        </p:txBody>
      </p:sp>
      <p:cxnSp>
        <p:nvCxnSpPr>
          <p:cNvPr id="72" name="직선 연결선 71"/>
          <p:cNvCxnSpPr/>
          <p:nvPr/>
        </p:nvCxnSpPr>
        <p:spPr>
          <a:xfrm>
            <a:off x="6697141" y="4092672"/>
            <a:ext cx="8663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372536" y="393975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R</a:t>
            </a:r>
            <a:endParaRPr lang="ko-KR" altLang="en-US" sz="1400"/>
          </a:p>
        </p:txBody>
      </p:sp>
      <p:sp>
        <p:nvSpPr>
          <p:cNvPr id="80" name="달 79"/>
          <p:cNvSpPr/>
          <p:nvPr/>
        </p:nvSpPr>
        <p:spPr>
          <a:xfrm rot="10800000">
            <a:off x="8821628" y="1295871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273204" y="2935327"/>
            <a:ext cx="36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IN</a:t>
            </a:r>
            <a:endParaRPr lang="ko-KR" altLang="en-US" sz="1400"/>
          </a:p>
        </p:txBody>
      </p:sp>
      <p:cxnSp>
        <p:nvCxnSpPr>
          <p:cNvPr id="114" name="직선 연결선 113"/>
          <p:cNvCxnSpPr/>
          <p:nvPr/>
        </p:nvCxnSpPr>
        <p:spPr>
          <a:xfrm>
            <a:off x="8460525" y="1722540"/>
            <a:ext cx="4477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9418773" y="1533864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/>
          <p:cNvCxnSpPr/>
          <p:nvPr/>
        </p:nvCxnSpPr>
        <p:spPr>
          <a:xfrm>
            <a:off x="9518848" y="1583901"/>
            <a:ext cx="7261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8460525" y="1703045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9881946" y="1570493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달 118"/>
          <p:cNvSpPr/>
          <p:nvPr/>
        </p:nvSpPr>
        <p:spPr>
          <a:xfrm rot="10800000" flipV="1">
            <a:off x="8821628" y="2664023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/>
          <p:nvPr/>
        </p:nvCxnSpPr>
        <p:spPr>
          <a:xfrm>
            <a:off x="7921277" y="3089736"/>
            <a:ext cx="9869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flipV="1">
            <a:off x="8460525" y="2803546"/>
            <a:ext cx="4477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 flipV="1">
            <a:off x="9418773" y="2892147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3" name="직선 연결선 122"/>
          <p:cNvCxnSpPr/>
          <p:nvPr/>
        </p:nvCxnSpPr>
        <p:spPr>
          <a:xfrm flipV="1">
            <a:off x="8460525" y="2435079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flipV="1">
            <a:off x="8445283" y="1942990"/>
            <a:ext cx="1451473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flipV="1">
            <a:off x="9518848" y="2942184"/>
            <a:ext cx="7261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flipV="1">
            <a:off x="9881946" y="2570678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8445282" y="2080592"/>
            <a:ext cx="1451473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0245044" y="143001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Q</a:t>
            </a:r>
            <a:endParaRPr lang="ko-KR" altLang="en-US" sz="1400"/>
          </a:p>
        </p:txBody>
      </p:sp>
      <p:sp>
        <p:nvSpPr>
          <p:cNvPr id="129" name="TextBox 128"/>
          <p:cNvSpPr txBox="1"/>
          <p:nvPr/>
        </p:nvSpPr>
        <p:spPr>
          <a:xfrm>
            <a:off x="10245044" y="2793230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Q</a:t>
            </a:r>
            <a:endParaRPr lang="ko-KR" altLang="en-US" sz="1400"/>
          </a:p>
        </p:txBody>
      </p:sp>
      <p:cxnSp>
        <p:nvCxnSpPr>
          <p:cNvPr id="130" name="직선 연결선 129"/>
          <p:cNvCxnSpPr/>
          <p:nvPr/>
        </p:nvCxnSpPr>
        <p:spPr>
          <a:xfrm flipV="1">
            <a:off x="10350583" y="2846570"/>
            <a:ext cx="1079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850222" y="1394301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G1</a:t>
            </a:r>
            <a:endParaRPr lang="ko-KR" altLang="en-US" sz="1800"/>
          </a:p>
        </p:txBody>
      </p:sp>
      <p:sp>
        <p:nvSpPr>
          <p:cNvPr id="132" name="TextBox 131"/>
          <p:cNvSpPr txBox="1"/>
          <p:nvPr/>
        </p:nvSpPr>
        <p:spPr>
          <a:xfrm>
            <a:off x="8850222" y="2757518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G2</a:t>
            </a:r>
            <a:endParaRPr lang="ko-KR" altLang="en-US" sz="1800"/>
          </a:p>
        </p:txBody>
      </p:sp>
      <p:cxnSp>
        <p:nvCxnSpPr>
          <p:cNvPr id="133" name="꺾인 연결선 132"/>
          <p:cNvCxnSpPr/>
          <p:nvPr/>
        </p:nvCxnSpPr>
        <p:spPr>
          <a:xfrm rot="10800000" flipV="1">
            <a:off x="7635517" y="1479552"/>
            <a:ext cx="1290062" cy="1612267"/>
          </a:xfrm>
          <a:prstGeom prst="bentConnector3">
            <a:avLst>
              <a:gd name="adj1" fmla="val 731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순서도: 추출 133"/>
          <p:cNvSpPr/>
          <p:nvPr/>
        </p:nvSpPr>
        <p:spPr>
          <a:xfrm>
            <a:off x="7862928" y="2167351"/>
            <a:ext cx="240236" cy="197569"/>
          </a:xfrm>
          <a:prstGeom prst="flowChartExtra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 rot="16200000">
            <a:off x="7940742" y="2078396"/>
            <a:ext cx="84607" cy="846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7993286" y="118707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endParaRPr lang="ko-KR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993285" y="279703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bg1">
                    <a:lumMod val="75000"/>
                  </a:schemeClr>
                </a:solidFill>
              </a:rPr>
              <a:t>S</a:t>
            </a:r>
            <a:endParaRPr lang="ko-KR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9555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달 83"/>
          <p:cNvSpPr/>
          <p:nvPr/>
        </p:nvSpPr>
        <p:spPr>
          <a:xfrm rot="10800000">
            <a:off x="6575985" y="4107720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5767153" y="4248199"/>
            <a:ext cx="8954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6214882" y="4534389"/>
            <a:ext cx="4477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/>
          <p:cNvSpPr/>
          <p:nvPr/>
        </p:nvSpPr>
        <p:spPr>
          <a:xfrm>
            <a:off x="7173130" y="4345713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/>
          <p:cNvCxnSpPr/>
          <p:nvPr/>
        </p:nvCxnSpPr>
        <p:spPr>
          <a:xfrm>
            <a:off x="7273205" y="4395750"/>
            <a:ext cx="7261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6214882" y="4514894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7636303" y="4382342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달 92"/>
          <p:cNvSpPr/>
          <p:nvPr/>
        </p:nvSpPr>
        <p:spPr>
          <a:xfrm rot="10800000" flipV="1">
            <a:off x="6575985" y="5475872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 flipV="1">
            <a:off x="5767153" y="5901585"/>
            <a:ext cx="8954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V="1">
            <a:off x="6214882" y="5615395"/>
            <a:ext cx="4477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 flipV="1">
            <a:off x="7173130" y="5703996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/>
          <p:nvPr/>
        </p:nvCxnSpPr>
        <p:spPr>
          <a:xfrm flipV="1">
            <a:off x="6214882" y="5246928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6199640" y="4754839"/>
            <a:ext cx="1451473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V="1">
            <a:off x="7273205" y="5754033"/>
            <a:ext cx="7261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V="1">
            <a:off x="7636303" y="5382527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6199639" y="4892441"/>
            <a:ext cx="1451473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999401" y="424186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Q</a:t>
            </a:r>
            <a:endParaRPr lang="ko-KR" altLang="en-US" sz="1400"/>
          </a:p>
        </p:txBody>
      </p:sp>
      <p:sp>
        <p:nvSpPr>
          <p:cNvPr id="103" name="TextBox 102"/>
          <p:cNvSpPr txBox="1"/>
          <p:nvPr/>
        </p:nvSpPr>
        <p:spPr>
          <a:xfrm>
            <a:off x="7999401" y="5605079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Q</a:t>
            </a:r>
            <a:endParaRPr lang="ko-KR" altLang="en-US" sz="1400"/>
          </a:p>
        </p:txBody>
      </p:sp>
      <p:cxnSp>
        <p:nvCxnSpPr>
          <p:cNvPr id="104" name="직선 연결선 103"/>
          <p:cNvCxnSpPr/>
          <p:nvPr/>
        </p:nvCxnSpPr>
        <p:spPr>
          <a:xfrm flipV="1">
            <a:off x="8104940" y="5658419"/>
            <a:ext cx="1079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604579" y="4206150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X1</a:t>
            </a:r>
            <a:endParaRPr lang="ko-KR" altLang="en-US" sz="1800"/>
          </a:p>
        </p:txBody>
      </p:sp>
      <p:sp>
        <p:nvSpPr>
          <p:cNvPr id="35" name="TextBox 34"/>
          <p:cNvSpPr txBox="1"/>
          <p:nvPr/>
        </p:nvSpPr>
        <p:spPr>
          <a:xfrm>
            <a:off x="6604579" y="5569367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X2</a:t>
            </a:r>
            <a:endParaRPr lang="ko-KR" altLang="en-US" sz="1800"/>
          </a:p>
        </p:txBody>
      </p:sp>
      <p:sp>
        <p:nvSpPr>
          <p:cNvPr id="36" name="순서도: 지연 35"/>
          <p:cNvSpPr/>
          <p:nvPr/>
        </p:nvSpPr>
        <p:spPr>
          <a:xfrm>
            <a:off x="5191089" y="3960167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지연 36"/>
          <p:cNvSpPr/>
          <p:nvPr/>
        </p:nvSpPr>
        <p:spPr>
          <a:xfrm>
            <a:off x="5191089" y="5613553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꺾인 연결선 3"/>
          <p:cNvCxnSpPr>
            <a:stCxn id="36" idx="1"/>
            <a:endCxn id="37" idx="1"/>
          </p:cNvCxnSpPr>
          <p:nvPr/>
        </p:nvCxnSpPr>
        <p:spPr>
          <a:xfrm rot="10800000" flipV="1">
            <a:off x="5191089" y="4377942"/>
            <a:ext cx="12700" cy="1393900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752925" y="5074892"/>
            <a:ext cx="2221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97589" y="4920081"/>
            <a:ext cx="50405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Clk</a:t>
            </a:r>
            <a:endParaRPr lang="ko-KR" altLang="en-US" sz="1400"/>
          </a:p>
        </p:txBody>
      </p:sp>
      <p:sp>
        <p:nvSpPr>
          <p:cNvPr id="43" name="타원 42"/>
          <p:cNvSpPr/>
          <p:nvPr/>
        </p:nvSpPr>
        <p:spPr>
          <a:xfrm>
            <a:off x="4922330" y="5021234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/>
          <p:nvPr/>
        </p:nvCxnSpPr>
        <p:spPr>
          <a:xfrm rot="10800000" flipV="1">
            <a:off x="3925161" y="4122381"/>
            <a:ext cx="1248911" cy="1912372"/>
          </a:xfrm>
          <a:prstGeom prst="bentConnector3">
            <a:avLst>
              <a:gd name="adj1" fmla="val 7891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196134" y="6034754"/>
            <a:ext cx="9949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600556" y="5881840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D</a:t>
            </a:r>
            <a:endParaRPr lang="ko-KR" altLang="en-US" sz="1400"/>
          </a:p>
        </p:txBody>
      </p:sp>
      <p:sp>
        <p:nvSpPr>
          <p:cNvPr id="66" name="순서도: 추출 65"/>
          <p:cNvSpPr/>
          <p:nvPr/>
        </p:nvSpPr>
        <p:spPr>
          <a:xfrm>
            <a:off x="4070053" y="5009406"/>
            <a:ext cx="240236" cy="197569"/>
          </a:xfrm>
          <a:prstGeom prst="flowChartExtra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 rot="16200000">
            <a:off x="4147867" y="4920451"/>
            <a:ext cx="84607" cy="846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150866" y="4061529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A1</a:t>
            </a:r>
            <a:endParaRPr lang="ko-KR" altLang="en-US" sz="1800"/>
          </a:p>
        </p:txBody>
      </p:sp>
      <p:sp>
        <p:nvSpPr>
          <p:cNvPr id="70" name="TextBox 69"/>
          <p:cNvSpPr txBox="1"/>
          <p:nvPr/>
        </p:nvSpPr>
        <p:spPr>
          <a:xfrm>
            <a:off x="5150866" y="5716919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A2</a:t>
            </a:r>
            <a:endParaRPr lang="ko-KR" altLang="en-US" sz="1800"/>
          </a:p>
        </p:txBody>
      </p:sp>
      <p:cxnSp>
        <p:nvCxnSpPr>
          <p:cNvPr id="71" name="직선 연결선 70"/>
          <p:cNvCxnSpPr/>
          <p:nvPr/>
        </p:nvCxnSpPr>
        <p:spPr>
          <a:xfrm>
            <a:off x="5965661" y="812098"/>
            <a:ext cx="0" cy="252028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달 71"/>
          <p:cNvSpPr/>
          <p:nvPr/>
        </p:nvSpPr>
        <p:spPr>
          <a:xfrm rot="10800000">
            <a:off x="6560742" y="1100130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5751910" y="1240609"/>
            <a:ext cx="8954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6199639" y="1526799"/>
            <a:ext cx="4477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7157887" y="1338123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/>
          <p:cNvCxnSpPr/>
          <p:nvPr/>
        </p:nvCxnSpPr>
        <p:spPr>
          <a:xfrm>
            <a:off x="7257962" y="1388160"/>
            <a:ext cx="7261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6199639" y="1507304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7621060" y="1374752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달 78"/>
          <p:cNvSpPr/>
          <p:nvPr/>
        </p:nvSpPr>
        <p:spPr>
          <a:xfrm rot="10800000" flipV="1">
            <a:off x="6560742" y="2468282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/>
        </p:nvCxnSpPr>
        <p:spPr>
          <a:xfrm flipV="1">
            <a:off x="5751910" y="2893995"/>
            <a:ext cx="8954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6199639" y="2607805"/>
            <a:ext cx="4477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 flipV="1">
            <a:off x="7157887" y="2696406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/>
          <p:nvPr/>
        </p:nvCxnSpPr>
        <p:spPr>
          <a:xfrm flipV="1">
            <a:off x="6199639" y="2239338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V="1">
            <a:off x="6184397" y="1747249"/>
            <a:ext cx="1451473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V="1">
            <a:off x="7257962" y="2746443"/>
            <a:ext cx="7261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flipV="1">
            <a:off x="7621060" y="2374937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6184396" y="1884851"/>
            <a:ext cx="1451473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984158" y="123427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Q</a:t>
            </a:r>
            <a:endParaRPr lang="ko-KR" alt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984158" y="2597489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Q</a:t>
            </a:r>
            <a:endParaRPr lang="ko-KR" altLang="en-US" sz="1400"/>
          </a:p>
        </p:txBody>
      </p:sp>
      <p:cxnSp>
        <p:nvCxnSpPr>
          <p:cNvPr id="120" name="직선 연결선 119"/>
          <p:cNvCxnSpPr/>
          <p:nvPr/>
        </p:nvCxnSpPr>
        <p:spPr>
          <a:xfrm flipV="1">
            <a:off x="8089697" y="2650829"/>
            <a:ext cx="1079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589336" y="1198560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X1</a:t>
            </a:r>
            <a:endParaRPr lang="ko-KR" altLang="en-US" sz="1800"/>
          </a:p>
        </p:txBody>
      </p:sp>
      <p:sp>
        <p:nvSpPr>
          <p:cNvPr id="122" name="TextBox 121"/>
          <p:cNvSpPr txBox="1"/>
          <p:nvPr/>
        </p:nvSpPr>
        <p:spPr>
          <a:xfrm>
            <a:off x="6589336" y="2561777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X2</a:t>
            </a:r>
            <a:endParaRPr lang="ko-KR" altLang="en-US" sz="1800"/>
          </a:p>
        </p:txBody>
      </p:sp>
      <p:sp>
        <p:nvSpPr>
          <p:cNvPr id="123" name="순서도: 지연 122"/>
          <p:cNvSpPr/>
          <p:nvPr/>
        </p:nvSpPr>
        <p:spPr>
          <a:xfrm>
            <a:off x="5175846" y="952577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순서도: 지연 123"/>
          <p:cNvSpPr/>
          <p:nvPr/>
        </p:nvSpPr>
        <p:spPr>
          <a:xfrm>
            <a:off x="5175846" y="2605963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꺾인 연결선 124"/>
          <p:cNvCxnSpPr>
            <a:stCxn id="123" idx="1"/>
            <a:endCxn id="124" idx="1"/>
          </p:cNvCxnSpPr>
          <p:nvPr/>
        </p:nvCxnSpPr>
        <p:spPr>
          <a:xfrm rot="10800000" flipV="1">
            <a:off x="5170947" y="1370352"/>
            <a:ext cx="22498" cy="1393900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4569924" y="2066379"/>
            <a:ext cx="1830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135435" y="1912491"/>
            <a:ext cx="45823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EN</a:t>
            </a:r>
            <a:endParaRPr lang="ko-KR" altLang="en-US" sz="1400"/>
          </a:p>
        </p:txBody>
      </p:sp>
      <p:sp>
        <p:nvSpPr>
          <p:cNvPr id="128" name="타원 127"/>
          <p:cNvSpPr/>
          <p:nvPr/>
        </p:nvSpPr>
        <p:spPr>
          <a:xfrm>
            <a:off x="4738202" y="2013644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연결선 128"/>
          <p:cNvCxnSpPr/>
          <p:nvPr/>
        </p:nvCxnSpPr>
        <p:spPr>
          <a:xfrm>
            <a:off x="3925160" y="2981236"/>
            <a:ext cx="12506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283948" y="2828322"/>
            <a:ext cx="39277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D</a:t>
            </a:r>
            <a:endParaRPr lang="ko-KR" altLang="en-US" sz="1400"/>
          </a:p>
        </p:txBody>
      </p:sp>
      <p:sp>
        <p:nvSpPr>
          <p:cNvPr id="131" name="TextBox 130"/>
          <p:cNvSpPr txBox="1"/>
          <p:nvPr/>
        </p:nvSpPr>
        <p:spPr>
          <a:xfrm>
            <a:off x="5135623" y="1053939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A1</a:t>
            </a:r>
            <a:endParaRPr lang="ko-KR" altLang="en-US" sz="1800"/>
          </a:p>
        </p:txBody>
      </p:sp>
      <p:sp>
        <p:nvSpPr>
          <p:cNvPr id="132" name="TextBox 131"/>
          <p:cNvSpPr txBox="1"/>
          <p:nvPr/>
        </p:nvSpPr>
        <p:spPr>
          <a:xfrm>
            <a:off x="5135623" y="2709329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A2</a:t>
            </a:r>
            <a:endParaRPr lang="ko-KR" altLang="en-US" sz="1800"/>
          </a:p>
        </p:txBody>
      </p:sp>
      <p:cxnSp>
        <p:nvCxnSpPr>
          <p:cNvPr id="135" name="꺾인 연결선 134"/>
          <p:cNvCxnSpPr/>
          <p:nvPr/>
        </p:nvCxnSpPr>
        <p:spPr>
          <a:xfrm rot="10800000" flipV="1">
            <a:off x="3665185" y="1140272"/>
            <a:ext cx="1511182" cy="1837752"/>
          </a:xfrm>
          <a:prstGeom prst="bentConnector3">
            <a:avLst>
              <a:gd name="adj1" fmla="val 7841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순서도: 추출 135"/>
          <p:cNvSpPr/>
          <p:nvPr/>
        </p:nvSpPr>
        <p:spPr>
          <a:xfrm>
            <a:off x="3872237" y="1507862"/>
            <a:ext cx="240236" cy="197569"/>
          </a:xfrm>
          <a:prstGeom prst="flowChartExtra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 rot="16200000">
            <a:off x="3950051" y="1418907"/>
            <a:ext cx="84607" cy="846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3941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923385"/>
              </p:ext>
            </p:extLst>
          </p:nvPr>
        </p:nvGraphicFramePr>
        <p:xfrm>
          <a:off x="72405" y="863823"/>
          <a:ext cx="11161231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741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Q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05373" y="463912"/>
            <a:ext cx="580230" cy="36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①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861667" y="463912"/>
            <a:ext cx="58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②</a:t>
            </a:r>
            <a:endParaRPr lang="ko-KR" altLang="en-US" sz="2000" dirty="0"/>
          </a:p>
        </p:txBody>
      </p:sp>
      <p:sp>
        <p:nvSpPr>
          <p:cNvPr id="87" name="TextBox 86"/>
          <p:cNvSpPr txBox="1"/>
          <p:nvPr/>
        </p:nvSpPr>
        <p:spPr>
          <a:xfrm>
            <a:off x="4013795" y="463912"/>
            <a:ext cx="58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③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170115" y="463912"/>
            <a:ext cx="58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④</a:t>
            </a:r>
            <a:endParaRPr lang="ko-KR" altLang="en-US" sz="2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327576" y="463912"/>
            <a:ext cx="58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⑤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489229" y="463912"/>
            <a:ext cx="58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⑥</a:t>
            </a:r>
            <a:endParaRPr lang="ko-KR" altLang="en-US" sz="2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8631832" y="463912"/>
            <a:ext cx="58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⑦</a:t>
            </a:r>
            <a:endParaRPr lang="ko-KR" altLang="en-US" sz="2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793485" y="463912"/>
            <a:ext cx="58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⑧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612676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768985"/>
              </p:ext>
            </p:extLst>
          </p:nvPr>
        </p:nvGraphicFramePr>
        <p:xfrm>
          <a:off x="72405" y="863823"/>
          <a:ext cx="11161231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741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CLK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/>
                        <a:t>Q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05373" y="463912"/>
            <a:ext cx="580230" cy="36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①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013795" y="463912"/>
            <a:ext cx="58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②</a:t>
            </a:r>
            <a:endParaRPr lang="ko-KR" altLang="en-US" sz="2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327576" y="463912"/>
            <a:ext cx="58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③</a:t>
            </a:r>
            <a:endParaRPr lang="ko-KR" altLang="en-US" sz="2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8631832" y="463912"/>
            <a:ext cx="58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④</a:t>
            </a:r>
            <a:endParaRPr lang="ko-KR" altLang="en-US" sz="2000" dirty="0"/>
          </a:p>
        </p:txBody>
      </p:sp>
      <p:grpSp>
        <p:nvGrpSpPr>
          <p:cNvPr id="8" name="그룹 7"/>
          <p:cNvGrpSpPr/>
          <p:nvPr/>
        </p:nvGrpSpPr>
        <p:grpSpPr>
          <a:xfrm>
            <a:off x="1880002" y="1270471"/>
            <a:ext cx="232283" cy="465990"/>
            <a:chOff x="1880002" y="1295871"/>
            <a:chExt cx="232283" cy="46599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1880002" y="1742798"/>
              <a:ext cx="1054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006858" y="1314934"/>
              <a:ext cx="1054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995488" y="1295871"/>
              <a:ext cx="0" cy="4659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4190943" y="1270471"/>
            <a:ext cx="232283" cy="465990"/>
            <a:chOff x="1880002" y="1295871"/>
            <a:chExt cx="232283" cy="465990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1880002" y="1742798"/>
              <a:ext cx="1054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006858" y="1314934"/>
              <a:ext cx="1054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995488" y="1295871"/>
              <a:ext cx="0" cy="4659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6501549" y="1270471"/>
            <a:ext cx="232283" cy="465990"/>
            <a:chOff x="1880002" y="1295871"/>
            <a:chExt cx="232283" cy="465990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1880002" y="1742798"/>
              <a:ext cx="1054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006858" y="1314934"/>
              <a:ext cx="1054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995488" y="1295871"/>
              <a:ext cx="0" cy="4659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8805805" y="1270471"/>
            <a:ext cx="232283" cy="465990"/>
            <a:chOff x="1880002" y="1295871"/>
            <a:chExt cx="232283" cy="465990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880002" y="1742798"/>
              <a:ext cx="1054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006858" y="1314934"/>
              <a:ext cx="1054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1995488" y="1295871"/>
              <a:ext cx="0" cy="4659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76425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16622"/>
              </p:ext>
            </p:extLst>
          </p:nvPr>
        </p:nvGraphicFramePr>
        <p:xfrm>
          <a:off x="72405" y="863823"/>
          <a:ext cx="1116123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741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880002" y="1270471"/>
            <a:ext cx="509423" cy="465990"/>
            <a:chOff x="1880002" y="1270471"/>
            <a:chExt cx="509423" cy="46599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1880002" y="1717398"/>
              <a:ext cx="1054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990101" y="1289534"/>
              <a:ext cx="8814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995488" y="1270471"/>
              <a:ext cx="0" cy="465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069579" y="1270471"/>
              <a:ext cx="0" cy="465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2088629" y="1715219"/>
              <a:ext cx="3007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4189561" y="1270471"/>
            <a:ext cx="509423" cy="465990"/>
            <a:chOff x="1880002" y="1270471"/>
            <a:chExt cx="509423" cy="465990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880002" y="1717398"/>
              <a:ext cx="1054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990101" y="1289534"/>
              <a:ext cx="8814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995488" y="1270471"/>
              <a:ext cx="0" cy="465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2069579" y="1270471"/>
              <a:ext cx="0" cy="465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088629" y="1715219"/>
              <a:ext cx="3007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6500167" y="1270471"/>
            <a:ext cx="509423" cy="465990"/>
            <a:chOff x="1880002" y="1270471"/>
            <a:chExt cx="509423" cy="465990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1880002" y="1717398"/>
              <a:ext cx="1054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1990101" y="1289534"/>
              <a:ext cx="8814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1995488" y="1270471"/>
              <a:ext cx="0" cy="465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2069579" y="1270471"/>
              <a:ext cx="0" cy="465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>
              <a:off x="2088629" y="1715219"/>
              <a:ext cx="3007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8810773" y="1270471"/>
            <a:ext cx="509423" cy="465990"/>
            <a:chOff x="1880002" y="1270471"/>
            <a:chExt cx="509423" cy="465990"/>
          </a:xfrm>
        </p:grpSpPr>
        <p:cxnSp>
          <p:nvCxnSpPr>
            <p:cNvPr id="45" name="직선 연결선 44"/>
            <p:cNvCxnSpPr/>
            <p:nvPr/>
          </p:nvCxnSpPr>
          <p:spPr>
            <a:xfrm>
              <a:off x="1880002" y="1717398"/>
              <a:ext cx="1054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1990101" y="1289534"/>
              <a:ext cx="8814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1995488" y="1270471"/>
              <a:ext cx="0" cy="465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2069579" y="1270471"/>
              <a:ext cx="0" cy="465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2088629" y="1715219"/>
              <a:ext cx="3007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264780"/>
              </p:ext>
            </p:extLst>
          </p:nvPr>
        </p:nvGraphicFramePr>
        <p:xfrm>
          <a:off x="72405" y="2781717"/>
          <a:ext cx="1116123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741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  <a:gridCol w="384870"/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CLK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1" name="그룹 50"/>
          <p:cNvGrpSpPr/>
          <p:nvPr/>
        </p:nvGrpSpPr>
        <p:grpSpPr>
          <a:xfrm>
            <a:off x="1880002" y="3187443"/>
            <a:ext cx="232283" cy="465990"/>
            <a:chOff x="1880002" y="1295871"/>
            <a:chExt cx="232283" cy="465990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1880002" y="1742798"/>
              <a:ext cx="1054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2006858" y="1314934"/>
              <a:ext cx="1054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1995488" y="1295871"/>
              <a:ext cx="0" cy="4659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4190943" y="3187443"/>
            <a:ext cx="232283" cy="465990"/>
            <a:chOff x="1880002" y="1295871"/>
            <a:chExt cx="232283" cy="465990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1880002" y="1742798"/>
              <a:ext cx="1054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006858" y="1314934"/>
              <a:ext cx="1054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1995488" y="1295871"/>
              <a:ext cx="0" cy="4659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6501549" y="3187443"/>
            <a:ext cx="232283" cy="465990"/>
            <a:chOff x="1880002" y="1295871"/>
            <a:chExt cx="232283" cy="465990"/>
          </a:xfrm>
        </p:grpSpPr>
        <p:cxnSp>
          <p:nvCxnSpPr>
            <p:cNvPr id="60" name="직선 연결선 59"/>
            <p:cNvCxnSpPr/>
            <p:nvPr/>
          </p:nvCxnSpPr>
          <p:spPr>
            <a:xfrm>
              <a:off x="1880002" y="1742798"/>
              <a:ext cx="1054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2006858" y="1314934"/>
              <a:ext cx="1054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1995488" y="1295871"/>
              <a:ext cx="0" cy="4659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8805805" y="3187443"/>
            <a:ext cx="232283" cy="465990"/>
            <a:chOff x="1880002" y="1295871"/>
            <a:chExt cx="232283" cy="465990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1880002" y="1742798"/>
              <a:ext cx="1054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2006858" y="1314934"/>
              <a:ext cx="1054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1995488" y="1295871"/>
              <a:ext cx="0" cy="4659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위쪽 화살표 5"/>
          <p:cNvSpPr/>
          <p:nvPr/>
        </p:nvSpPr>
        <p:spPr>
          <a:xfrm>
            <a:off x="1885277" y="2247214"/>
            <a:ext cx="227922" cy="432049"/>
          </a:xfrm>
          <a:prstGeom prst="up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위쪽 화살표 66"/>
          <p:cNvSpPr/>
          <p:nvPr/>
        </p:nvSpPr>
        <p:spPr>
          <a:xfrm>
            <a:off x="4185699" y="2247214"/>
            <a:ext cx="227922" cy="432049"/>
          </a:xfrm>
          <a:prstGeom prst="up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위쪽 화살표 67"/>
          <p:cNvSpPr/>
          <p:nvPr/>
        </p:nvSpPr>
        <p:spPr>
          <a:xfrm>
            <a:off x="6501692" y="2247214"/>
            <a:ext cx="227922" cy="432049"/>
          </a:xfrm>
          <a:prstGeom prst="up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위쪽 화살표 68"/>
          <p:cNvSpPr/>
          <p:nvPr/>
        </p:nvSpPr>
        <p:spPr>
          <a:xfrm>
            <a:off x="8810773" y="2247214"/>
            <a:ext cx="227922" cy="432049"/>
          </a:xfrm>
          <a:prstGeom prst="up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404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지연 3"/>
          <p:cNvSpPr/>
          <p:nvPr/>
        </p:nvSpPr>
        <p:spPr>
          <a:xfrm>
            <a:off x="4284873" y="2126163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60937" y="2414195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 rot="5400000">
            <a:off x="3653833" y="2414949"/>
            <a:ext cx="240236" cy="286524"/>
            <a:chOff x="1944613" y="2240190"/>
            <a:chExt cx="240236" cy="286524"/>
          </a:xfrm>
        </p:grpSpPr>
        <p:sp>
          <p:nvSpPr>
            <p:cNvPr id="63" name="순서도: 추출 62"/>
            <p:cNvSpPr/>
            <p:nvPr/>
          </p:nvSpPr>
          <p:spPr>
            <a:xfrm>
              <a:off x="1944613" y="2329145"/>
              <a:ext cx="240236" cy="197569"/>
            </a:xfrm>
            <a:prstGeom prst="flowChartExtra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 rot="16200000">
              <a:off x="2022427" y="2240190"/>
              <a:ext cx="84607" cy="84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5" name="직선 연결선 64"/>
          <p:cNvCxnSpPr/>
          <p:nvPr/>
        </p:nvCxnSpPr>
        <p:spPr>
          <a:xfrm>
            <a:off x="3270649" y="2270179"/>
            <a:ext cx="10142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3924833" y="2558211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3270649" y="2558211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V="1">
            <a:off x="3270649" y="2250292"/>
            <a:ext cx="0" cy="327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2988729" y="2414195"/>
            <a:ext cx="2819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217914" y="2361460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175694" y="2249153"/>
            <a:ext cx="777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AND</a:t>
            </a:r>
            <a:endParaRPr lang="ko-KR" alt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3979318" y="1973126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979318" y="257379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700697" y="2229529"/>
            <a:ext cx="32460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dirty="0" smtClean="0"/>
              <a:t>0</a:t>
            </a:r>
            <a:endParaRPr lang="ko-KR" altLang="en-US" sz="1800" dirty="0"/>
          </a:p>
        </p:txBody>
      </p:sp>
      <p:sp>
        <p:nvSpPr>
          <p:cNvPr id="87" name="순서도: 지연 86"/>
          <p:cNvSpPr/>
          <p:nvPr/>
        </p:nvSpPr>
        <p:spPr>
          <a:xfrm>
            <a:off x="4284873" y="3755027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8" name="직선 연결선 87"/>
          <p:cNvCxnSpPr/>
          <p:nvPr/>
        </p:nvCxnSpPr>
        <p:spPr>
          <a:xfrm>
            <a:off x="4860937" y="4043059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/>
          <p:cNvGrpSpPr/>
          <p:nvPr/>
        </p:nvGrpSpPr>
        <p:grpSpPr>
          <a:xfrm rot="5400000">
            <a:off x="3653833" y="4043813"/>
            <a:ext cx="240236" cy="286524"/>
            <a:chOff x="1944613" y="2240190"/>
            <a:chExt cx="240236" cy="286524"/>
          </a:xfrm>
        </p:grpSpPr>
        <p:sp>
          <p:nvSpPr>
            <p:cNvPr id="90" name="순서도: 추출 89"/>
            <p:cNvSpPr/>
            <p:nvPr/>
          </p:nvSpPr>
          <p:spPr>
            <a:xfrm>
              <a:off x="1944613" y="2329145"/>
              <a:ext cx="240236" cy="197569"/>
            </a:xfrm>
            <a:prstGeom prst="flowChartExtra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 rot="16200000">
              <a:off x="2022427" y="2240190"/>
              <a:ext cx="84607" cy="846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2" name="직선 연결선 91"/>
          <p:cNvCxnSpPr/>
          <p:nvPr/>
        </p:nvCxnSpPr>
        <p:spPr>
          <a:xfrm>
            <a:off x="3270649" y="3899043"/>
            <a:ext cx="10142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3924833" y="4187075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3270649" y="4187075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V="1">
            <a:off x="3270649" y="3879156"/>
            <a:ext cx="0" cy="327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2988729" y="4043059"/>
            <a:ext cx="2819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3217914" y="3990324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4175694" y="3878017"/>
            <a:ext cx="777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AND</a:t>
            </a:r>
            <a:endParaRPr lang="ko-KR" altLang="en-US" sz="1600" dirty="0"/>
          </a:p>
        </p:txBody>
      </p:sp>
      <p:sp>
        <p:nvSpPr>
          <p:cNvPr id="99" name="TextBox 98"/>
          <p:cNvSpPr txBox="1"/>
          <p:nvPr/>
        </p:nvSpPr>
        <p:spPr>
          <a:xfrm>
            <a:off x="3979318" y="3601990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979318" y="4202659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700697" y="3858393"/>
            <a:ext cx="32460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dirty="0" smtClean="0"/>
              <a:t>1</a:t>
            </a:r>
            <a:endParaRPr lang="ko-KR" altLang="en-US" sz="1800" dirty="0"/>
          </a:p>
        </p:txBody>
      </p:sp>
      <p:sp>
        <p:nvSpPr>
          <p:cNvPr id="19" name="타원 18"/>
          <p:cNvSpPr/>
          <p:nvPr/>
        </p:nvSpPr>
        <p:spPr>
          <a:xfrm>
            <a:off x="3523434" y="3967503"/>
            <a:ext cx="439141" cy="439141"/>
          </a:xfrm>
          <a:prstGeom prst="ellipse">
            <a:avLst/>
          </a:prstGeom>
          <a:solidFill>
            <a:srgbClr val="FF0000">
              <a:alpha val="10196"/>
            </a:srgbClr>
          </a:solidFill>
          <a:ln>
            <a:solidFill>
              <a:srgbClr val="E20000">
                <a:alpha val="4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307255" y="4419510"/>
            <a:ext cx="871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딜레이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발생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2946710" y="3746718"/>
            <a:ext cx="1041400" cy="215900"/>
          </a:xfrm>
          <a:custGeom>
            <a:avLst/>
            <a:gdLst>
              <a:gd name="connsiteX0" fmla="*/ 0 w 1041400"/>
              <a:gd name="connsiteY0" fmla="*/ 215900 h 215900"/>
              <a:gd name="connsiteX1" fmla="*/ 254000 w 1041400"/>
              <a:gd name="connsiteY1" fmla="*/ 69850 h 215900"/>
              <a:gd name="connsiteX2" fmla="*/ 1041400 w 1041400"/>
              <a:gd name="connsiteY2" fmla="*/ 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1400" h="215900">
                <a:moveTo>
                  <a:pt x="0" y="215900"/>
                </a:moveTo>
                <a:cubicBezTo>
                  <a:pt x="40216" y="160866"/>
                  <a:pt x="80433" y="105833"/>
                  <a:pt x="254000" y="69850"/>
                </a:cubicBezTo>
                <a:cubicBezTo>
                  <a:pt x="427567" y="33867"/>
                  <a:pt x="734483" y="16933"/>
                  <a:pt x="1041400" y="0"/>
                </a:cubicBezTo>
              </a:path>
            </a:pathLst>
          </a:custGeom>
          <a:ln w="28575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2940360" y="4172168"/>
            <a:ext cx="558800" cy="152400"/>
          </a:xfrm>
          <a:custGeom>
            <a:avLst/>
            <a:gdLst>
              <a:gd name="connsiteX0" fmla="*/ 0 w 558800"/>
              <a:gd name="connsiteY0" fmla="*/ 0 h 152400"/>
              <a:gd name="connsiteX1" fmla="*/ 127000 w 558800"/>
              <a:gd name="connsiteY1" fmla="*/ 120650 h 152400"/>
              <a:gd name="connsiteX2" fmla="*/ 558800 w 558800"/>
              <a:gd name="connsiteY2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800" h="152400">
                <a:moveTo>
                  <a:pt x="0" y="0"/>
                </a:moveTo>
                <a:cubicBezTo>
                  <a:pt x="16933" y="47625"/>
                  <a:pt x="33867" y="95250"/>
                  <a:pt x="127000" y="120650"/>
                </a:cubicBezTo>
                <a:cubicBezTo>
                  <a:pt x="220133" y="146050"/>
                  <a:pt x="389466" y="149225"/>
                  <a:pt x="558800" y="152400"/>
                </a:cubicBezTo>
              </a:path>
            </a:pathLst>
          </a:custGeom>
          <a:ln w="28575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위쪽 화살표 102"/>
          <p:cNvSpPr/>
          <p:nvPr/>
        </p:nvSpPr>
        <p:spPr>
          <a:xfrm rot="10800000">
            <a:off x="2832594" y="2778379"/>
            <a:ext cx="98913" cy="926135"/>
          </a:xfrm>
          <a:prstGeom prst="upArrow">
            <a:avLst>
              <a:gd name="adj1" fmla="val 36538"/>
              <a:gd name="adj2" fmla="val 96181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2386254" y="2319134"/>
            <a:ext cx="43205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CLK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386254" y="3943762"/>
            <a:ext cx="43205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CLK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112649" y="2256784"/>
            <a:ext cx="4328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EN</a:t>
            </a:r>
            <a:endParaRPr lang="ko-KR" alt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112649" y="3889170"/>
            <a:ext cx="4328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EN</a:t>
            </a:r>
            <a:endParaRPr lang="ko-KR" altLang="en-US" sz="1400" dirty="0"/>
          </a:p>
        </p:txBody>
      </p:sp>
      <p:graphicFrame>
        <p:nvGraphicFramePr>
          <p:cNvPr id="154" name="표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282542"/>
              </p:ext>
            </p:extLst>
          </p:nvPr>
        </p:nvGraphicFramePr>
        <p:xfrm>
          <a:off x="5767666" y="3819110"/>
          <a:ext cx="1539481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741"/>
                <a:gridCol w="384870"/>
                <a:gridCol w="384870"/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EN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55" name="그룹 154"/>
          <p:cNvGrpSpPr/>
          <p:nvPr/>
        </p:nvGrpSpPr>
        <p:grpSpPr>
          <a:xfrm>
            <a:off x="6804353" y="3797881"/>
            <a:ext cx="509423" cy="465990"/>
            <a:chOff x="1880002" y="1270471"/>
            <a:chExt cx="509423" cy="465990"/>
          </a:xfrm>
        </p:grpSpPr>
        <p:cxnSp>
          <p:nvCxnSpPr>
            <p:cNvPr id="156" name="직선 연결선 155"/>
            <p:cNvCxnSpPr/>
            <p:nvPr/>
          </p:nvCxnSpPr>
          <p:spPr>
            <a:xfrm>
              <a:off x="1880002" y="1717398"/>
              <a:ext cx="1054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1990101" y="1289534"/>
              <a:ext cx="8814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>
              <a:off x="1995488" y="1270471"/>
              <a:ext cx="0" cy="465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>
              <a:off x="2069579" y="1270471"/>
              <a:ext cx="0" cy="4659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/>
            <p:cNvCxnSpPr/>
            <p:nvPr/>
          </p:nvCxnSpPr>
          <p:spPr>
            <a:xfrm>
              <a:off x="2088629" y="1715219"/>
              <a:ext cx="3007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9" name="표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108053"/>
              </p:ext>
            </p:extLst>
          </p:nvPr>
        </p:nvGraphicFramePr>
        <p:xfrm>
          <a:off x="5761037" y="2197312"/>
          <a:ext cx="1539481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741"/>
                <a:gridCol w="384870"/>
                <a:gridCol w="384870"/>
              </a:tblGrid>
              <a:tr h="396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CLK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80" name="그룹 179"/>
          <p:cNvGrpSpPr/>
          <p:nvPr/>
        </p:nvGrpSpPr>
        <p:grpSpPr>
          <a:xfrm>
            <a:off x="6803163" y="2178113"/>
            <a:ext cx="232283" cy="465990"/>
            <a:chOff x="1880002" y="1295871"/>
            <a:chExt cx="232283" cy="465990"/>
          </a:xfrm>
        </p:grpSpPr>
        <p:cxnSp>
          <p:nvCxnSpPr>
            <p:cNvPr id="181" name="직선 연결선 180"/>
            <p:cNvCxnSpPr/>
            <p:nvPr/>
          </p:nvCxnSpPr>
          <p:spPr>
            <a:xfrm>
              <a:off x="1880002" y="1742798"/>
              <a:ext cx="1054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>
              <a:off x="2006858" y="1314934"/>
              <a:ext cx="1054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1995488" y="1295871"/>
              <a:ext cx="0" cy="4659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직선 화살표 연결선 25"/>
          <p:cNvCxnSpPr/>
          <p:nvPr/>
        </p:nvCxnSpPr>
        <p:spPr>
          <a:xfrm>
            <a:off x="6919839" y="2778379"/>
            <a:ext cx="0" cy="8937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7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1799927"/>
            <a:ext cx="7180568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중간값인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33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보다 작으므로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L</a:t>
            </a:r>
            <a:r>
              <a:rPr lang="ko-KR" altLang="en-US" sz="2000" dirty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을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번 위치로 수정</a:t>
            </a:r>
            <a:endParaRPr lang="en-US" altLang="ko-KR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5671415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8890333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6775584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355154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41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1799927"/>
            <a:ext cx="71805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중간값인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61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보다 크므로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R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을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번 위치로 수정</a:t>
            </a:r>
            <a:endParaRPr lang="en-US" altLang="ko-KR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5671415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6534677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993009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572579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88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456781" y="1746415"/>
            <a:ext cx="4876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Graph  =  </a:t>
            </a:r>
            <a:r>
              <a:rPr lang="en-US" altLang="ko-KR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Vertex(</a:t>
            </a:r>
            <a:r>
              <a:rPr lang="ko-KR" altLang="en-US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정점</a:t>
            </a:r>
            <a:r>
              <a:rPr lang="en-US" altLang="ko-KR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 + 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Edge(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간선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en-US" altLang="ko-KR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763850" y="286265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1708" y="2536223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899754" y="463729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37612" y="4310864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074520" y="463729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12378" y="4310864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356138" y="286265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93996" y="2536223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4446767" y="3441406"/>
            <a:ext cx="427812" cy="9626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5397397" y="3136156"/>
            <a:ext cx="18722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4547491" y="491079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6674779" y="3426138"/>
            <a:ext cx="775614" cy="13275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97852" y="2802816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62811" y="3917211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34018" y="4584370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24503" y="3708575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5310862" y="3409662"/>
            <a:ext cx="680980" cy="9012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72079" y="3611609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76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스퀘어 ExtraBold">
      <a:majorFont>
        <a:latin typeface="나눔스퀘어 ExtraBold"/>
        <a:ea typeface="나눔스퀘어 ExtraBold"/>
        <a:cs typeface=""/>
      </a:majorFont>
      <a:minorFont>
        <a:latin typeface="나눔스퀘어 ExtraBold"/>
        <a:ea typeface="나눔스퀘어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3133</TotalTime>
  <Words>2226</Words>
  <Application>Microsoft Office PowerPoint</Application>
  <PresentationFormat>사용자 지정</PresentationFormat>
  <Paragraphs>1149</Paragraphs>
  <Slides>69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혜찬방</dc:creator>
  <cp:lastModifiedBy>mom</cp:lastModifiedBy>
  <cp:revision>135</cp:revision>
  <dcterms:created xsi:type="dcterms:W3CDTF">2023-11-17T05:17:00Z</dcterms:created>
  <dcterms:modified xsi:type="dcterms:W3CDTF">2024-06-03T13:08:32Z</dcterms:modified>
</cp:coreProperties>
</file>