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3" r:id="rId39"/>
    <p:sldId id="296" r:id="rId40"/>
    <p:sldId id="294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C"/>
    <a:srgbClr val="005EA4"/>
    <a:srgbClr val="009644"/>
    <a:srgbClr val="D58553"/>
    <a:srgbClr val="C6A390"/>
    <a:srgbClr val="FEF4EC"/>
    <a:srgbClr val="BC6F08"/>
    <a:srgbClr val="BB5A09"/>
    <a:srgbClr val="EB700B"/>
    <a:srgbClr val="B45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815" autoAdjust="0"/>
  </p:normalViewPr>
  <p:slideViewPr>
    <p:cSldViewPr>
      <p:cViewPr>
        <p:scale>
          <a:sx n="75" d="100"/>
          <a:sy n="75" d="100"/>
        </p:scale>
        <p:origin x="-1106" y="-31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B011-278F-46AA-8F5C-4B7DC81D9EF2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146E-477C-431E-82DA-5E0A7B925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무방향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(Undirected)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0885" y="1295871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6143" y="184468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041" y="2839977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9429" y="2988528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17" y="405993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873" y="2952055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152706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88610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3376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4521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15490" y="266783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86254" y="236148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36347" y="413612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063635" y="266783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99718" y="263498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차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(Degree)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7578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0957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509" y="362849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7882" y="4136121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2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행렬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Matrix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19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5013" y="5040287"/>
            <a:ext cx="45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[A, B] = 1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B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로 향하는 간선이 있다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리스트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List)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966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7393" y="5040287"/>
            <a:ext cx="549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[1] = { 2, 3 }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1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2, 3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향하는 간선이 있다 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841500" y="307266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7476" y="306147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94488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200464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147397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</p:cNvCxnSpPr>
          <p:nvPr/>
        </p:nvCxnSpPr>
        <p:spPr>
          <a:xfrm flipH="1">
            <a:off x="2020982" y="2483048"/>
            <a:ext cx="353614" cy="598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221438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2761392" y="2483048"/>
            <a:ext cx="353614" cy="589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294488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5487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28989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5487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713" y="306496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7" name="직선 연결선 26"/>
          <p:cNvCxnSpPr>
            <a:stCxn id="24" idx="3"/>
            <a:endCxn id="26" idx="0"/>
          </p:cNvCxnSpPr>
          <p:nvPr/>
        </p:nvCxnSpPr>
        <p:spPr>
          <a:xfrm flipH="1">
            <a:off x="4888219" y="2483048"/>
            <a:ext cx="520878" cy="581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0"/>
            <a:endCxn id="24" idx="5"/>
          </p:cNvCxnSpPr>
          <p:nvPr/>
        </p:nvCxnSpPr>
        <p:spPr>
          <a:xfrm flipH="1" flipV="1">
            <a:off x="579589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4"/>
            <a:endCxn id="32" idx="0"/>
          </p:cNvCxnSpPr>
          <p:nvPr/>
        </p:nvCxnSpPr>
        <p:spPr>
          <a:xfrm>
            <a:off x="5602495" y="2563156"/>
            <a:ext cx="0" cy="514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4"/>
            <a:endCxn id="23" idx="0"/>
          </p:cNvCxnSpPr>
          <p:nvPr/>
        </p:nvCxnSpPr>
        <p:spPr>
          <a:xfrm>
            <a:off x="632837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28989" y="307771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448289" y="2016637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448289" y="3424762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48289" y="273063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01277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8" name="직선 연결선 37"/>
          <p:cNvCxnSpPr>
            <a:stCxn id="34" idx="3"/>
            <a:endCxn id="37" idx="7"/>
          </p:cNvCxnSpPr>
          <p:nvPr/>
        </p:nvCxnSpPr>
        <p:spPr>
          <a:xfrm flipH="1">
            <a:off x="8368181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4"/>
            <a:endCxn id="34" idx="0"/>
          </p:cNvCxnSpPr>
          <p:nvPr/>
        </p:nvCxnSpPr>
        <p:spPr>
          <a:xfrm>
            <a:off x="8721795" y="3277649"/>
            <a:ext cx="0" cy="14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5"/>
            <a:endCxn id="46" idx="1"/>
          </p:cNvCxnSpPr>
          <p:nvPr/>
        </p:nvCxnSpPr>
        <p:spPr>
          <a:xfrm>
            <a:off x="8915193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0"/>
            <a:endCxn id="33" idx="4"/>
          </p:cNvCxnSpPr>
          <p:nvPr/>
        </p:nvCxnSpPr>
        <p:spPr>
          <a:xfrm flipV="1">
            <a:off x="8721795" y="2563649"/>
            <a:ext cx="0" cy="166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995301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401550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93572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280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73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725586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5371945" y="30378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77921" y="302662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24933" y="187193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0909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400441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36" idx="0"/>
          </p:cNvCxnSpPr>
          <p:nvPr/>
        </p:nvCxnSpPr>
        <p:spPr>
          <a:xfrm flipH="1">
            <a:off x="4551427" y="2338839"/>
            <a:ext cx="353614" cy="687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474482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5291837" y="2338839"/>
            <a:ext cx="353614" cy="698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24933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9" name="직선 연결선 48"/>
          <p:cNvCxnSpPr>
            <a:endCxn id="41" idx="6"/>
          </p:cNvCxnSpPr>
          <p:nvPr/>
        </p:nvCxnSpPr>
        <p:spPr>
          <a:xfrm flipH="1">
            <a:off x="5371945" y="2145441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1" idx="6"/>
          </p:cNvCxnSpPr>
          <p:nvPr/>
        </p:nvCxnSpPr>
        <p:spPr>
          <a:xfrm flipH="1">
            <a:off x="5918957" y="3311317"/>
            <a:ext cx="706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14" idx="6"/>
          </p:cNvCxnSpPr>
          <p:nvPr/>
        </p:nvCxnSpPr>
        <p:spPr>
          <a:xfrm flipH="1">
            <a:off x="5371945" y="4478749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8143" y="1929997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8143" y="3084682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8143" y="4263305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1892" y="1367879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Depth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209443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68549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9443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4273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연결선 21"/>
          <p:cNvCxnSpPr>
            <a:stCxn id="19" idx="3"/>
            <a:endCxn id="21" idx="0"/>
          </p:cNvCxnSpPr>
          <p:nvPr/>
        </p:nvCxnSpPr>
        <p:spPr>
          <a:xfrm flipH="1">
            <a:off x="927779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0"/>
            <a:endCxn id="19" idx="5"/>
          </p:cNvCxnSpPr>
          <p:nvPr/>
        </p:nvCxnSpPr>
        <p:spPr>
          <a:xfrm flipH="1" flipV="1">
            <a:off x="183545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26" idx="0"/>
          </p:cNvCxnSpPr>
          <p:nvPr/>
        </p:nvCxnSpPr>
        <p:spPr>
          <a:xfrm>
            <a:off x="1642055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4"/>
            <a:endCxn id="18" idx="0"/>
          </p:cNvCxnSpPr>
          <p:nvPr/>
        </p:nvCxnSpPr>
        <p:spPr>
          <a:xfrm>
            <a:off x="236793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68549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0637" y="2321208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8669" y="3571836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23025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97141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423025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82865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0"/>
          </p:cNvCxnSpPr>
          <p:nvPr/>
        </p:nvCxnSpPr>
        <p:spPr>
          <a:xfrm flipH="1">
            <a:off x="6256371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5" idx="5"/>
          </p:cNvCxnSpPr>
          <p:nvPr/>
        </p:nvCxnSpPr>
        <p:spPr>
          <a:xfrm flipH="1" flipV="1">
            <a:off x="7164045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6970647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7696531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97141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5503" y="2911072"/>
            <a:ext cx="26381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255187" y="2279500"/>
            <a:ext cx="932166" cy="2088818"/>
          </a:xfrm>
          <a:custGeom>
            <a:avLst/>
            <a:gdLst>
              <a:gd name="connsiteX0" fmla="*/ 0 w 932166"/>
              <a:gd name="connsiteY0" fmla="*/ 0 h 2088818"/>
              <a:gd name="connsiteX1" fmla="*/ 342359 w 932166"/>
              <a:gd name="connsiteY1" fmla="*/ 169012 h 2088818"/>
              <a:gd name="connsiteX2" fmla="*/ 602378 w 932166"/>
              <a:gd name="connsiteY2" fmla="*/ 398695 h 2088818"/>
              <a:gd name="connsiteX3" fmla="*/ 832061 w 932166"/>
              <a:gd name="connsiteY3" fmla="*/ 758388 h 2088818"/>
              <a:gd name="connsiteX4" fmla="*/ 923068 w 932166"/>
              <a:gd name="connsiteY4" fmla="*/ 1152750 h 2088818"/>
              <a:gd name="connsiteX5" fmla="*/ 923068 w 932166"/>
              <a:gd name="connsiteY5" fmla="*/ 1547112 h 2088818"/>
              <a:gd name="connsiteX6" fmla="*/ 871064 w 932166"/>
              <a:gd name="connsiteY6" fmla="*/ 1872136 h 2088818"/>
              <a:gd name="connsiteX7" fmla="*/ 728053 w 932166"/>
              <a:gd name="connsiteY7" fmla="*/ 2088818 h 20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166" h="2088818">
                <a:moveTo>
                  <a:pt x="0" y="0"/>
                </a:moveTo>
                <a:cubicBezTo>
                  <a:pt x="120981" y="51281"/>
                  <a:pt x="241963" y="102563"/>
                  <a:pt x="342359" y="169012"/>
                </a:cubicBezTo>
                <a:cubicBezTo>
                  <a:pt x="442755" y="235461"/>
                  <a:pt x="520761" y="300466"/>
                  <a:pt x="602378" y="398695"/>
                </a:cubicBezTo>
                <a:cubicBezTo>
                  <a:pt x="683995" y="496924"/>
                  <a:pt x="778613" y="632712"/>
                  <a:pt x="832061" y="758388"/>
                </a:cubicBezTo>
                <a:cubicBezTo>
                  <a:pt x="885509" y="884064"/>
                  <a:pt x="907900" y="1021296"/>
                  <a:pt x="923068" y="1152750"/>
                </a:cubicBezTo>
                <a:cubicBezTo>
                  <a:pt x="938236" y="1284204"/>
                  <a:pt x="931735" y="1427214"/>
                  <a:pt x="923068" y="1547112"/>
                </a:cubicBezTo>
                <a:cubicBezTo>
                  <a:pt x="914401" y="1667010"/>
                  <a:pt x="903566" y="1781852"/>
                  <a:pt x="871064" y="1872136"/>
                </a:cubicBezTo>
                <a:cubicBezTo>
                  <a:pt x="838562" y="1962420"/>
                  <a:pt x="783307" y="2025619"/>
                  <a:pt x="728053" y="208881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400997" y="1257326"/>
            <a:ext cx="0" cy="35582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1256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Parent, Child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301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7021" y="3409159"/>
            <a:ext cx="263810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4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5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5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6861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1" name="직선 연결선 40"/>
          <p:cNvCxnSpPr>
            <a:stCxn id="55" idx="2"/>
            <a:endCxn id="38" idx="6"/>
          </p:cNvCxnSpPr>
          <p:nvPr/>
        </p:nvCxnSpPr>
        <p:spPr>
          <a:xfrm flipH="1">
            <a:off x="332952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2"/>
            <a:endCxn id="55" idx="6"/>
          </p:cNvCxnSpPr>
          <p:nvPr/>
        </p:nvCxnSpPr>
        <p:spPr>
          <a:xfrm flipH="1" flipV="1">
            <a:off x="440964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3047680" y="4121725"/>
            <a:ext cx="2188909" cy="330544"/>
          </a:xfrm>
          <a:custGeom>
            <a:avLst/>
            <a:gdLst>
              <a:gd name="connsiteX0" fmla="*/ 0 w 2188909"/>
              <a:gd name="connsiteY0" fmla="*/ 13001 h 450767"/>
              <a:gd name="connsiteX1" fmla="*/ 117009 w 2188909"/>
              <a:gd name="connsiteY1" fmla="*/ 125676 h 450767"/>
              <a:gd name="connsiteX2" fmla="*/ 420364 w 2188909"/>
              <a:gd name="connsiteY2" fmla="*/ 307689 h 450767"/>
              <a:gd name="connsiteX3" fmla="*/ 754055 w 2188909"/>
              <a:gd name="connsiteY3" fmla="*/ 403029 h 450767"/>
              <a:gd name="connsiteX4" fmla="*/ 1118082 w 2188909"/>
              <a:gd name="connsiteY4" fmla="*/ 450699 h 450767"/>
              <a:gd name="connsiteX5" fmla="*/ 1469107 w 2188909"/>
              <a:gd name="connsiteY5" fmla="*/ 411696 h 450767"/>
              <a:gd name="connsiteX6" fmla="*/ 1755128 w 2188909"/>
              <a:gd name="connsiteY6" fmla="*/ 338024 h 450767"/>
              <a:gd name="connsiteX7" fmla="*/ 2019481 w 2188909"/>
              <a:gd name="connsiteY7" fmla="*/ 208015 h 450767"/>
              <a:gd name="connsiteX8" fmla="*/ 2162491 w 2188909"/>
              <a:gd name="connsiteY8" fmla="*/ 69338 h 450767"/>
              <a:gd name="connsiteX9" fmla="*/ 2188493 w 2188909"/>
              <a:gd name="connsiteY9" fmla="*/ 0 h 45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909" h="450767">
                <a:moveTo>
                  <a:pt x="0" y="13001"/>
                </a:moveTo>
                <a:cubicBezTo>
                  <a:pt x="23474" y="44781"/>
                  <a:pt x="46948" y="76561"/>
                  <a:pt x="117009" y="125676"/>
                </a:cubicBezTo>
                <a:cubicBezTo>
                  <a:pt x="187070" y="174791"/>
                  <a:pt x="314190" y="261464"/>
                  <a:pt x="420364" y="307689"/>
                </a:cubicBezTo>
                <a:cubicBezTo>
                  <a:pt x="526538" y="353914"/>
                  <a:pt x="637769" y="379194"/>
                  <a:pt x="754055" y="403029"/>
                </a:cubicBezTo>
                <a:cubicBezTo>
                  <a:pt x="870341" y="426864"/>
                  <a:pt x="998907" y="449255"/>
                  <a:pt x="1118082" y="450699"/>
                </a:cubicBezTo>
                <a:cubicBezTo>
                  <a:pt x="1237257" y="452144"/>
                  <a:pt x="1362933" y="430475"/>
                  <a:pt x="1469107" y="411696"/>
                </a:cubicBezTo>
                <a:cubicBezTo>
                  <a:pt x="1575281" y="392917"/>
                  <a:pt x="1663399" y="371971"/>
                  <a:pt x="1755128" y="338024"/>
                </a:cubicBezTo>
                <a:cubicBezTo>
                  <a:pt x="1846857" y="304077"/>
                  <a:pt x="1951587" y="252796"/>
                  <a:pt x="2019481" y="208015"/>
                </a:cubicBezTo>
                <a:cubicBezTo>
                  <a:pt x="2087375" y="163234"/>
                  <a:pt x="2134322" y="104007"/>
                  <a:pt x="2162491" y="69338"/>
                </a:cubicBezTo>
                <a:cubicBezTo>
                  <a:pt x="2190660" y="34669"/>
                  <a:pt x="2189576" y="17334"/>
                  <a:pt x="2188493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5614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Leaf Node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1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 dirty="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 err="1">
                <a:latin typeface="나눔스퀘어 ExtraBold" pitchFamily="50" charset="-127"/>
                <a:ea typeface="나눔스퀘어 ExtraBold" pitchFamily="50" charset="-127"/>
              </a:rPr>
              <a:t>Applcation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48669" y="26640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70752" y="29124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08897" y="396016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0995" y="185045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05053" y="1997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11655" y="39658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90655" y="3896259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85173" y="29925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2995681" y="2937529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2915573" y="2123963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2915573" y="3130927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4628007" y="2123963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137656" y="2463994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137656" y="3379319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075801" y="3379319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176861" y="4233673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371957" y="2463994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178559" y="3459427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258667" y="4169765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452077" y="3459427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849770" y="15426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3396782" y="1816162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3316674" y="1002596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3316674" y="2009560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676" y="118873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1002" y="421313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50759" y="1439887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5060" y="567946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9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9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5180" y="1563379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913" y="245425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화살표 연결선 52"/>
          <p:cNvCxnSpPr/>
          <p:nvPr/>
        </p:nvCxnSpPr>
        <p:spPr>
          <a:xfrm flipH="1" flipV="1">
            <a:off x="6193085" y="2381877"/>
            <a:ext cx="504056" cy="57017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72805" y="3600127"/>
            <a:ext cx="432048" cy="5547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160637" y="215751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dist</a:t>
            </a:r>
            <a:r>
              <a:rPr lang="en-US" altLang="ko-KR" sz="1600" smtClean="0">
                <a:solidFill>
                  <a:schemeClr val="tx1"/>
                </a:solidFill>
              </a:rPr>
              <a:t>  </a:t>
            </a:r>
            <a:r>
              <a:rPr lang="ko-KR" altLang="en-US" sz="1600" smtClean="0">
                <a:solidFill>
                  <a:schemeClr val="tx1"/>
                </a:solidFill>
              </a:rPr>
              <a:t>배열 초기화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(S, 0)</a:t>
            </a:r>
            <a:r>
              <a:rPr lang="en-US" altLang="ko-KR" sz="16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에 추가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60637" y="5223236"/>
            <a:ext cx="2070105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종료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2160637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비어있는가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3" idx="0"/>
          </p:cNvCxnSpPr>
          <p:nvPr/>
        </p:nvCxnSpPr>
        <p:spPr>
          <a:xfrm>
            <a:off x="3195690" y="1196775"/>
            <a:ext cx="0" cy="1467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3" idx="0"/>
          </p:cNvCxnSpPr>
          <p:nvPr/>
        </p:nvCxnSpPr>
        <p:spPr>
          <a:xfrm>
            <a:off x="3195690" y="3816151"/>
            <a:ext cx="0" cy="140708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013" y="429013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2845" y="4154844"/>
            <a:ext cx="2197458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min(v, d) </a:t>
            </a:r>
            <a:r>
              <a:rPr lang="ko-KR" altLang="en-US" sz="1600" b="1" smtClean="0">
                <a:solidFill>
                  <a:srgbClr val="0070C0"/>
                </a:solidFill>
                <a:latin typeface="Cambria Math" pitchFamily="18" charset="0"/>
              </a:rPr>
              <a:t>∈</a:t>
            </a:r>
            <a:r>
              <a:rPr lang="ko-KR" altLang="en-US" sz="1600" b="1" smtClean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 </a:t>
            </a:r>
            <a:r>
              <a:rPr lang="ko-KR" altLang="en-US" sz="1600" smtClean="0">
                <a:solidFill>
                  <a:schemeClr val="tx1"/>
                </a:solidFill>
              </a:rPr>
              <a:t>추출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6022128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최소인가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193085" y="3600127"/>
            <a:ext cx="432048" cy="554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4968" y="3626693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21861" y="2375991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31825" y="1466238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를 기반으로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</a:rPr>
              <a:t>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, d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들을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에 추가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35" idx="1"/>
            <a:endCxn id="3" idx="3"/>
          </p:cNvCxnSpPr>
          <p:nvPr/>
        </p:nvCxnSpPr>
        <p:spPr>
          <a:xfrm flipH="1">
            <a:off x="4230742" y="3240087"/>
            <a:ext cx="179138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45235" y="290036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672805" y="2381877"/>
            <a:ext cx="504056" cy="518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807026" y="250566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807026" y="309607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982419" y="4819222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022861" y="114169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777261" y="277091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07026" y="5239773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8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331885" y="37288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풀고 싶은 </a:t>
            </a: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정의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26" idx="0"/>
          </p:cNvCxnSpPr>
          <p:nvPr/>
        </p:nvCxnSpPr>
        <p:spPr>
          <a:xfrm>
            <a:off x="5709541" y="1183653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88829" y="63425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31885" y="1583903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풀면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0070C0"/>
                </a:solidFill>
              </a:rPr>
              <a:t>진짜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 수 있는가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1885" y="280803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초기값</a:t>
            </a:r>
            <a:r>
              <a:rPr lang="ko-KR" altLang="en-US" sz="1600" smtClean="0">
                <a:solidFill>
                  <a:schemeClr val="tx1"/>
                </a:solidFill>
              </a:rPr>
              <a:t> 은 어떻게 되는가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709541" y="2407789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331885" y="4032175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점화식</a:t>
            </a:r>
            <a:r>
              <a:rPr lang="ko-KR" altLang="en-US" sz="1600" smtClean="0">
                <a:solidFill>
                  <a:schemeClr val="tx1"/>
                </a:solidFill>
              </a:rPr>
              <a:t> 을 구해내기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709541" y="3631925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331885" y="5256311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진짜 문제</a:t>
            </a:r>
            <a:r>
              <a:rPr lang="ko-KR" altLang="en-US" sz="1600" smtClean="0">
                <a:solidFill>
                  <a:schemeClr val="tx1"/>
                </a:solidFill>
              </a:rPr>
              <a:t> 의 정답을 출력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709541" y="4856061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888829" y="184526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88829" y="306940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888829" y="429354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88829" y="551767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7099429" y="934856"/>
            <a:ext cx="12700" cy="106854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flipV="1">
            <a:off x="7089008" y="785745"/>
            <a:ext cx="22498" cy="244547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flipV="1">
            <a:off x="7084272" y="634255"/>
            <a:ext cx="31971" cy="382262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43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651008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1079847"/>
            <a:ext cx="8064896" cy="4968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48099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06439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42654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00994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74390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6489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18587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0686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03853" y="4738587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14107" y="4738587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77901" y="1976600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7790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61702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17021" y="1976599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9504" y="4604891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3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391705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935831"/>
            <a:ext cx="8064896" cy="525658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81501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3599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5698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7796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74955" y="5134631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85209" y="5134631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51896" y="1029325"/>
            <a:ext cx="461017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최종적으로 사용되는 계산식을 고려해보자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81426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D[1][1] + D[2][4]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77901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70659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D[1][3] + D[4][4]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61608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264130" y="4680247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D[1][2] + D[3][4]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60605" y="5025047"/>
            <a:ext cx="3192749" cy="959086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479419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30465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479419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30465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84372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911625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11625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911625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11625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851665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02446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803265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2319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512319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312765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392885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773207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528861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528861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27446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2 + inf</a:t>
            </a:r>
            <a:r>
              <a:rPr lang="en-US" altLang="ko-KR" sz="1600" smtClean="0"/>
              <a:t>) = 3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D</a:t>
            </a:r>
            <a:r>
              <a:rPr lang="en-US" altLang="ko-KR" sz="1600" baseline="-10000">
                <a:solidFill>
                  <a:srgbClr val="009644"/>
                </a:solidFill>
              </a:rPr>
              <a:t>21</a:t>
            </a:r>
            <a:r>
              <a:rPr lang="en-US" altLang="ko-KR" sz="1600">
                <a:solidFill>
                  <a:srgbClr val="009644"/>
                </a:solidFill>
              </a:rPr>
              <a:t> 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2 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12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D</a:t>
            </a:r>
            <a:r>
              <a:rPr lang="en-US" altLang="ko-KR" sz="1600" baseline="-10000">
                <a:solidFill>
                  <a:srgbClr val="009644"/>
                </a:solidFill>
              </a:rPr>
              <a:t>13</a:t>
            </a:r>
            <a:r>
              <a:rPr lang="en-US" altLang="ko-KR" sz="1600"/>
              <a:t>) 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346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+ 3</a:t>
            </a:r>
            <a:r>
              <a:rPr lang="en-US" altLang="ko-KR" sz="1600" smtClean="0"/>
              <a:t>) 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6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457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71925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5403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+ 4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10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7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8252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246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+ 7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9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9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6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7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3980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111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현 3"/>
          <p:cNvSpPr/>
          <p:nvPr/>
        </p:nvSpPr>
        <p:spPr>
          <a:xfrm rot="7403114">
            <a:off x="2151379" y="3097386"/>
            <a:ext cx="1115211" cy="1115211"/>
          </a:xfrm>
          <a:prstGeom prst="chord">
            <a:avLst>
              <a:gd name="adj1" fmla="val 2700000"/>
              <a:gd name="adj2" fmla="val 14934582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866195" y="2303983"/>
            <a:ext cx="1591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mtClean="0"/>
              <a:t>OS</a:t>
            </a:r>
            <a:endParaRPr lang="en-US" altLang="ko-KR" sz="6000"/>
          </a:p>
        </p:txBody>
      </p:sp>
      <p:sp>
        <p:nvSpPr>
          <p:cNvPr id="3" name="타원 2"/>
          <p:cNvSpPr/>
          <p:nvPr/>
        </p:nvSpPr>
        <p:spPr>
          <a:xfrm>
            <a:off x="2376661" y="2447999"/>
            <a:ext cx="720080" cy="7200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72805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57" y="3295752"/>
            <a:ext cx="326271" cy="33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75" y="3263498"/>
            <a:ext cx="334607" cy="40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11" y="3256722"/>
            <a:ext cx="380749" cy="41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6769149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769149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672805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양쪽 모서리가 둥근 사각형 6"/>
          <p:cNvSpPr/>
          <p:nvPr/>
        </p:nvSpPr>
        <p:spPr>
          <a:xfrm>
            <a:off x="8137004" y="2468349"/>
            <a:ext cx="1368747" cy="916465"/>
          </a:xfrm>
          <a:prstGeom prst="round2SameRect">
            <a:avLst>
              <a:gd name="adj1" fmla="val 463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13365" y="3446123"/>
            <a:ext cx="216024" cy="2061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99220" y="3616143"/>
            <a:ext cx="1244315" cy="406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모서리가 둥근 사각형 20"/>
          <p:cNvSpPr/>
          <p:nvPr/>
        </p:nvSpPr>
        <p:spPr>
          <a:xfrm flipV="1">
            <a:off x="8137004" y="3427325"/>
            <a:ext cx="1368747" cy="10392"/>
          </a:xfrm>
          <a:prstGeom prst="round2SameRect">
            <a:avLst>
              <a:gd name="adj1" fmla="val 4630"/>
              <a:gd name="adj2" fmla="val 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577461" y="2468349"/>
            <a:ext cx="576064" cy="12013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9721477" y="265403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721477" y="273904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9824139" y="3344618"/>
            <a:ext cx="82707" cy="82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600797" y="2132476"/>
            <a:ext cx="2664296" cy="1251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smtClean="0">
                <a:solidFill>
                  <a:schemeClr val="tx1"/>
                </a:solidFill>
              </a:rPr>
              <a:t>OS</a:t>
            </a:r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00797" y="3528119"/>
            <a:ext cx="2664296" cy="616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H/W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42332" y="3456111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00797" y="719807"/>
            <a:ext cx="2664296" cy="12631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542332" y="2058493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43" y="1538893"/>
            <a:ext cx="305127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40" y="1508174"/>
            <a:ext cx="344809" cy="34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66" y="1523936"/>
            <a:ext cx="315210" cy="31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3932082" y="828483"/>
            <a:ext cx="2001725" cy="64819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User Program</a:t>
            </a:r>
          </a:p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(Applications)</a:t>
            </a:r>
          </a:p>
        </p:txBody>
      </p:sp>
    </p:spTree>
    <p:extLst>
      <p:ext uri="{BB962C8B-B14F-4D97-AF65-F5344CB8AC3E}">
        <p14:creationId xmlns:p14="http://schemas.microsoft.com/office/powerpoint/2010/main" val="9156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320585" y="1511895"/>
            <a:ext cx="4290877" cy="5838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Memory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20585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26091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Arithmetic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34555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08918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84115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495789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205956" y="3384103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205956" y="3679966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947823" y="3980505"/>
            <a:ext cx="1498637" cy="360040"/>
          </a:xfrm>
          <a:prstGeom prst="roundRect">
            <a:avLst>
              <a:gd name="adj" fmla="val 50000"/>
            </a:avLst>
          </a:prstGeom>
          <a:solidFill>
            <a:srgbClr val="FFFA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Accumulator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/>
          <p:nvPr/>
        </p:nvCxnSpPr>
        <p:spPr>
          <a:xfrm rot="16200000" flipV="1">
            <a:off x="6664995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5400000" flipH="1" flipV="1">
            <a:off x="6059238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736837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Input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23145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Output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85357" y="2151583"/>
            <a:ext cx="85689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37392" y="30480"/>
            <a:ext cx="1249299" cy="53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컴퓨터</a:t>
            </a:r>
            <a:endParaRPr lang="en-US" altLang="ko-KR" sz="280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49360" y="2256868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하드웨어 </a:t>
            </a:r>
            <a:r>
              <a:rPr lang="en-US" altLang="ko-KR" sz="1800" smtClean="0"/>
              <a:t>(H/W)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09199" y="685713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소프트웨어 </a:t>
            </a:r>
            <a:r>
              <a:rPr lang="en-US" altLang="ko-KR" sz="1800" smtClean="0"/>
              <a:t>(S/W)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97725" y="1121085"/>
            <a:ext cx="1944216" cy="864096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시스템 소프트웨어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응용 소프트웨어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16621" y="2727134"/>
            <a:ext cx="8090843" cy="3507149"/>
          </a:xfrm>
          <a:prstGeom prst="roundRect">
            <a:avLst>
              <a:gd name="adj" fmla="val 6637"/>
            </a:avLst>
          </a:prstGeom>
          <a:solidFill>
            <a:srgbClr val="EFF5F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31295" y="4218060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331294" y="3885062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입력장치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10921" y="3520356"/>
            <a:ext cx="1731101" cy="2259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210920" y="3187358"/>
            <a:ext cx="1731101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처리장치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61691" y="3713790"/>
            <a:ext cx="1229560" cy="393459"/>
          </a:xfrm>
          <a:prstGeom prst="rect">
            <a:avLst/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주기억장치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61691" y="4915550"/>
            <a:ext cx="1229560" cy="6734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제어장치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연산장치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61690" y="4582552"/>
            <a:ext cx="1229560" cy="332998"/>
          </a:xfrm>
          <a:prstGeom prst="roundRect">
            <a:avLst>
              <a:gd name="adj" fmla="val 0"/>
            </a:avLst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중앙처리장치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391481" y="3520356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391480" y="3187358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r>
              <a:rPr lang="en-US" altLang="ko-KR" sz="1400" smtClean="0">
                <a:solidFill>
                  <a:schemeClr val="bg1"/>
                </a:solidFill>
              </a:rPr>
              <a:t>	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391481" y="5069644"/>
            <a:ext cx="2421629" cy="7100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인쇄장치 </a:t>
            </a:r>
            <a:r>
              <a:rPr lang="en-US" altLang="ko-KR" sz="1200" smtClean="0">
                <a:solidFill>
                  <a:schemeClr val="tx1"/>
                </a:solidFill>
              </a:rPr>
              <a:t>: </a:t>
            </a:r>
            <a:r>
              <a:rPr lang="ko-KR" altLang="en-US" sz="1200" smtClean="0">
                <a:solidFill>
                  <a:schemeClr val="tx1"/>
                </a:solidFill>
              </a:rPr>
              <a:t>프린터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플로터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표시장치</a:t>
            </a:r>
            <a:r>
              <a:rPr lang="en-US" altLang="ko-KR" sz="1200" smtClean="0">
                <a:solidFill>
                  <a:schemeClr val="tx1"/>
                </a:solidFill>
              </a:rPr>
              <a:t>: CRT, LCD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91480" y="4736646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출력장치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4774614" y="4434084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6942022" y="376650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>
            <a:off x="6942022" y="513661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쪽/아래쪽 화살표 62"/>
          <p:cNvSpPr/>
          <p:nvPr/>
        </p:nvSpPr>
        <p:spPr>
          <a:xfrm>
            <a:off x="5960664" y="4143052"/>
            <a:ext cx="231613" cy="39924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85357" y="621206"/>
            <a:ext cx="8568952" cy="5787233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21447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flipH="1">
            <a:off x="5241741" y="1449110"/>
            <a:ext cx="527908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3" name="위쪽/아래쪽 화살표 62"/>
          <p:cNvSpPr/>
          <p:nvPr/>
        </p:nvSpPr>
        <p:spPr>
          <a:xfrm>
            <a:off x="4896941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위쪽/아래쪽 화살표 31"/>
          <p:cNvSpPr/>
          <p:nvPr/>
        </p:nvSpPr>
        <p:spPr>
          <a:xfrm>
            <a:off x="5905053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20222214" flipH="1">
            <a:off x="4167640" y="2132487"/>
            <a:ext cx="1703521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7" name="위쪽/아래쪽 화살표 36"/>
          <p:cNvSpPr/>
          <p:nvPr/>
        </p:nvSpPr>
        <p:spPr>
          <a:xfrm>
            <a:off x="5400481" y="3010720"/>
            <a:ext cx="231613" cy="41785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4283284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311562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17344937" flipH="1">
            <a:off x="5726395" y="2615426"/>
            <a:ext cx="1604794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6200000" flipH="1">
            <a:off x="7250940" y="2119127"/>
            <a:ext cx="580699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43508" y="1223014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989269" y="1899900"/>
            <a:ext cx="0" cy="63367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049069" y="1899900"/>
            <a:ext cx="0" cy="63367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522078" y="3024063"/>
            <a:ext cx="0" cy="39345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251828" y="1547475"/>
            <a:ext cx="524523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240342" y="1871935"/>
            <a:ext cx="1581105" cy="661635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6193085" y="1909361"/>
            <a:ext cx="537983" cy="150816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7569774" y="1903655"/>
            <a:ext cx="1" cy="63220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281189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304706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7299493" y="1727919"/>
            <a:ext cx="2926040" cy="3327608"/>
          </a:xfrm>
          <a:prstGeom prst="roundRect">
            <a:avLst>
              <a:gd name="adj" fmla="val 3368"/>
            </a:avLst>
          </a:prstGeom>
          <a:solidFill>
            <a:srgbClr val="FEF4EC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52725" y="2736031"/>
            <a:ext cx="4248472" cy="2319496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09506" y="2808038"/>
            <a:ext cx="1841971" cy="2247489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41555" y="4176191"/>
            <a:ext cx="977161" cy="72633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레지스터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38512" y="3891287"/>
            <a:ext cx="1182365" cy="101124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온</a:t>
            </a: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칩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04323" y="2952055"/>
            <a:ext cx="1430662" cy="40999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제어장치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순서도: 수동 연산 4"/>
          <p:cNvSpPr/>
          <p:nvPr/>
        </p:nvSpPr>
        <p:spPr>
          <a:xfrm>
            <a:off x="1204323" y="3451237"/>
            <a:ext cx="1430662" cy="441796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연산장치</a:t>
            </a:r>
            <a:endParaRPr lang="ko-KR" altLang="en-US" sz="140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838368" y="2959675"/>
            <a:ext cx="1182365" cy="1942854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(DRAM)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480479" y="3451237"/>
            <a:ext cx="1182365" cy="1451292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2</a:t>
            </a:r>
            <a:r>
              <a:rPr lang="ko-KR" altLang="en-US" sz="1400" smtClean="0">
                <a:solidFill>
                  <a:schemeClr val="bg1"/>
                </a:solidFill>
              </a:rPr>
              <a:t>차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979" y="2324303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주기억장치</a:t>
            </a:r>
            <a:endParaRPr lang="en-US" altLang="ko-KR" sz="180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165372" y="2405599"/>
            <a:ext cx="15085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mtClean="0"/>
              <a:t>중앙처리장치</a:t>
            </a:r>
            <a:endParaRPr lang="en-US" altLang="ko-KR" sz="1800" smtClean="0"/>
          </a:p>
        </p:txBody>
      </p:sp>
      <p:sp>
        <p:nvSpPr>
          <p:cNvPr id="47" name="오른쪽 화살표 46"/>
          <p:cNvSpPr/>
          <p:nvPr/>
        </p:nvSpPr>
        <p:spPr>
          <a:xfrm rot="9613329" flipH="1">
            <a:off x="2198765" y="2943000"/>
            <a:ext cx="6819147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479069" y="2405599"/>
            <a:ext cx="1182365" cy="2496930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하드 디스크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1821" y="1871935"/>
            <a:ext cx="1331704" cy="3030594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t"/>
          <a:lstStyle/>
          <a:p>
            <a:pPr algn="ctr">
              <a:lnSpc>
                <a:spcPct val="120000"/>
              </a:lnSpc>
            </a:pP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오프라인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저장장치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49831" y="1305450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보조기억장치</a:t>
            </a:r>
            <a:endParaRPr lang="en-US" altLang="ko-KR" sz="180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019621" y="2855946"/>
            <a:ext cx="936104" cy="530208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자기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테이프</a:t>
            </a:r>
            <a:endParaRPr lang="ko-KR" altLang="en-US" sz="14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890347" y="3600127"/>
            <a:ext cx="1198220" cy="1238450"/>
          </a:xfrm>
          <a:prstGeom prst="roundRect">
            <a:avLst>
              <a:gd name="adj" fmla="val 0"/>
            </a:avLst>
          </a:prstGeom>
          <a:solidFill>
            <a:srgbClr val="D58553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bIns="36000"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플래시 메모리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70652" y="4011855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CD/DVD</a:t>
            </a:r>
            <a:endParaRPr lang="ko-KR" altLang="en-US" sz="14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970652" y="4411690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블루레이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 rot="20416743">
            <a:off x="5989842" y="2247921"/>
            <a:ext cx="150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속도 ↓ 용량 ↑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13" y="3830584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03" y="3796202"/>
            <a:ext cx="977045" cy="9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4767" y="3691203"/>
            <a:ext cx="1070247" cy="107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21" y="1557192"/>
            <a:ext cx="854223" cy="85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877029" y="1079847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ROM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73186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CPU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69149" y="3353239"/>
            <a:ext cx="1659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/>
              <a:t>보조기억장치</a:t>
            </a:r>
            <a:endParaRPr lang="en-US" altLang="ko-KR" sz="200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481521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RAM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443732" y="2447999"/>
            <a:ext cx="0" cy="8640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3148429" y="4066506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148429" y="4317632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5729669" y="4066506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729669" y="4317632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84688" y="2490966"/>
            <a:ext cx="20643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①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전원 부팅 시 </a:t>
            </a:r>
            <a:r>
              <a:rPr lang="en-US" altLang="ko-KR" sz="1200" smtClean="0"/>
              <a:t>CPU </a:t>
            </a:r>
            <a:r>
              <a:rPr lang="ko-KR" altLang="en-US" sz="1200" smtClean="0"/>
              <a:t>는 자동으로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ROM</a:t>
            </a:r>
            <a:r>
              <a:rPr lang="ko-KR" altLang="en-US" sz="1200"/>
              <a:t> </a:t>
            </a:r>
            <a:r>
              <a:rPr lang="ko-KR" altLang="en-US" sz="1200" smtClean="0"/>
              <a:t>에 있는 프로그램 실행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5822240" y="3541502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⑤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저장</a:t>
            </a:r>
            <a:r>
              <a:rPr lang="en-US" altLang="ko-KR" sz="1200" smtClean="0"/>
              <a:t>(Save)</a:t>
            </a:r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5822240" y="4346495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②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적재</a:t>
            </a:r>
            <a:r>
              <a:rPr lang="en-US" altLang="ko-KR" sz="1200" smtClean="0"/>
              <a:t>(Load)</a:t>
            </a:r>
            <a:endParaRPr lang="ko-KR" alt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3241000" y="3724398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④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40999" y="4350687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③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38506" y="4658463"/>
            <a:ext cx="206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메모리로부터 실행할 명령어와</a:t>
            </a:r>
            <a:endParaRPr lang="en-US" altLang="ko-KR" sz="1200" smtClean="0">
              <a:solidFill>
                <a:srgbClr val="0062AC"/>
              </a:solidFill>
            </a:endParaRPr>
          </a:p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데이터를 가지고 와서 처리</a:t>
            </a:r>
            <a:endParaRPr lang="ko-KR" altLang="en-US" sz="1200">
              <a:solidFill>
                <a:srgbClr val="0062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758304" y="1124118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53910"/>
              </p:ext>
            </p:extLst>
          </p:nvPr>
        </p:nvGraphicFramePr>
        <p:xfrm>
          <a:off x="576461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6974"/>
              </p:ext>
            </p:extLst>
          </p:nvPr>
        </p:nvGraphicFramePr>
        <p:xfrm>
          <a:off x="3960837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85296"/>
              </p:ext>
            </p:extLst>
          </p:nvPr>
        </p:nvGraphicFramePr>
        <p:xfrm>
          <a:off x="7345213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오른쪽 대괄호 5"/>
          <p:cNvSpPr/>
          <p:nvPr/>
        </p:nvSpPr>
        <p:spPr>
          <a:xfrm rot="16200000">
            <a:off x="2178639" y="-161821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대괄호 33"/>
          <p:cNvSpPr/>
          <p:nvPr/>
        </p:nvSpPr>
        <p:spPr>
          <a:xfrm rot="5400000" flipV="1">
            <a:off x="1350587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2730" y="2112485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오른쪽 대괄호 43"/>
          <p:cNvSpPr/>
          <p:nvPr/>
        </p:nvSpPr>
        <p:spPr>
          <a:xfrm rot="5400000" flipV="1">
            <a:off x="8126502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549054" y="2112485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+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2952725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766159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아래쪽 화살표 51"/>
          <p:cNvSpPr/>
          <p:nvPr/>
        </p:nvSpPr>
        <p:spPr>
          <a:xfrm>
            <a:off x="6337101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150535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9721477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534911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58304" y="3917776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6647"/>
              </p:ext>
            </p:extLst>
          </p:nvPr>
        </p:nvGraphicFramePr>
        <p:xfrm>
          <a:off x="576461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69757"/>
              </p:ext>
            </p:extLst>
          </p:nvPr>
        </p:nvGraphicFramePr>
        <p:xfrm>
          <a:off x="3960837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76582"/>
              </p:ext>
            </p:extLst>
          </p:nvPr>
        </p:nvGraphicFramePr>
        <p:xfrm>
          <a:off x="7345213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오른쪽 대괄호 59"/>
          <p:cNvSpPr/>
          <p:nvPr/>
        </p:nvSpPr>
        <p:spPr>
          <a:xfrm rot="16200000">
            <a:off x="2178639" y="2631837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 rot="5400000" flipV="1">
            <a:off x="1350587" y="4007747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82730" y="4906143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오른쪽 대괄호 62"/>
          <p:cNvSpPr/>
          <p:nvPr/>
        </p:nvSpPr>
        <p:spPr>
          <a:xfrm rot="5400000" flipV="1">
            <a:off x="8126502" y="4007747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549054" y="4906143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2952725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766159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6337101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50535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아래쪽 화살표 68"/>
          <p:cNvSpPr/>
          <p:nvPr/>
        </p:nvSpPr>
        <p:spPr>
          <a:xfrm>
            <a:off x="9721477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534911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오른쪽 대괄호 70"/>
          <p:cNvSpPr/>
          <p:nvPr/>
        </p:nvSpPr>
        <p:spPr>
          <a:xfrm rot="5400000" flipV="1">
            <a:off x="4737046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269189" y="2112485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12565" y="621956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+173   </a:t>
            </a:r>
            <a:r>
              <a:rPr lang="ko-KR" altLang="en-US" sz="2400" smtClean="0"/>
              <a:t>→</a:t>
            </a:r>
            <a:r>
              <a:rPr lang="en-US" altLang="ko-KR" sz="2400" smtClean="0"/>
              <a:t>   F1F7C3</a:t>
            </a:r>
            <a:r>
              <a:rPr lang="en-US" altLang="ko-KR" sz="1050" smtClean="0"/>
              <a:t>(16</a:t>
            </a:r>
            <a:r>
              <a:rPr lang="ko-KR" altLang="en-US" sz="1050" smtClean="0"/>
              <a:t>진수</a:t>
            </a:r>
            <a:r>
              <a:rPr lang="en-US" altLang="ko-KR" sz="1050" smtClean="0"/>
              <a:t>)</a:t>
            </a:r>
            <a:endParaRPr lang="en-US" altLang="ko-KR" sz="240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012565" y="3456111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-</a:t>
            </a:r>
            <a:r>
              <a:rPr lang="en-US" altLang="ko-KR" sz="2400" smtClean="0"/>
              <a:t>173   </a:t>
            </a:r>
            <a:r>
              <a:rPr lang="ko-KR" altLang="en-US" sz="2400" smtClean="0"/>
              <a:t>→</a:t>
            </a:r>
            <a:r>
              <a:rPr lang="en-US" altLang="ko-KR" sz="2400" smtClean="0"/>
              <a:t>   F1F7D3</a:t>
            </a:r>
            <a:r>
              <a:rPr lang="en-US" altLang="ko-KR" sz="1050" smtClean="0"/>
              <a:t>(16</a:t>
            </a:r>
            <a:r>
              <a:rPr lang="ko-KR" altLang="en-US" sz="1050" smtClean="0"/>
              <a:t>진수</a:t>
            </a:r>
            <a:r>
              <a:rPr lang="en-US" altLang="ko-KR" sz="1050" smtClean="0"/>
              <a:t>)</a:t>
            </a:r>
            <a:endParaRPr lang="en-US" altLang="ko-KR" sz="240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432445" y="3024063"/>
            <a:ext cx="103691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97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758304" y="1007839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8656"/>
              </p:ext>
            </p:extLst>
          </p:nvPr>
        </p:nvGraphicFramePr>
        <p:xfrm>
          <a:off x="576461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49203"/>
              </p:ext>
            </p:extLst>
          </p:nvPr>
        </p:nvGraphicFramePr>
        <p:xfrm>
          <a:off x="3960837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07142"/>
              </p:ext>
            </p:extLst>
          </p:nvPr>
        </p:nvGraphicFramePr>
        <p:xfrm>
          <a:off x="7345213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오른쪽 대괄호 59"/>
          <p:cNvSpPr/>
          <p:nvPr/>
        </p:nvSpPr>
        <p:spPr>
          <a:xfrm rot="16200000">
            <a:off x="2178639" y="-278100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 rot="5400000" flipV="1">
            <a:off x="1350587" y="1097810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82730" y="1996206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오른쪽 대괄호 62"/>
          <p:cNvSpPr/>
          <p:nvPr/>
        </p:nvSpPr>
        <p:spPr>
          <a:xfrm rot="5400000" flipV="1">
            <a:off x="8126502" y="1097810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549054" y="1996206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2952725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766159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6337101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50535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아래쪽 화살표 68"/>
          <p:cNvSpPr/>
          <p:nvPr/>
        </p:nvSpPr>
        <p:spPr>
          <a:xfrm>
            <a:off x="9721477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534911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12565" y="581734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Unpacked Decimal : -173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05227"/>
              </p:ext>
            </p:extLst>
          </p:nvPr>
        </p:nvGraphicFramePr>
        <p:xfrm>
          <a:off x="2195796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88690"/>
              </p:ext>
            </p:extLst>
          </p:nvPr>
        </p:nvGraphicFramePr>
        <p:xfrm>
          <a:off x="3923988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10078"/>
              </p:ext>
            </p:extLst>
          </p:nvPr>
        </p:nvGraphicFramePr>
        <p:xfrm>
          <a:off x="5652180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84719"/>
              </p:ext>
            </p:extLst>
          </p:nvPr>
        </p:nvGraphicFramePr>
        <p:xfrm>
          <a:off x="7380372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오른쪽 대괄호 41"/>
          <p:cNvSpPr/>
          <p:nvPr/>
        </p:nvSpPr>
        <p:spPr>
          <a:xfrm rot="5400000" flipV="1">
            <a:off x="8156374" y="3916282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578926" y="4814678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2952725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766159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4651459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464893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6379651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193085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12565" y="3451606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Packed Decimal : -173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5425203" y="2584044"/>
            <a:ext cx="382700" cy="5285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01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53510"/>
              </p:ext>
            </p:extLst>
          </p:nvPr>
        </p:nvGraphicFramePr>
        <p:xfrm>
          <a:off x="1872605" y="4176191"/>
          <a:ext cx="6624736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/>
                <a:gridCol w="1897622"/>
                <a:gridCol w="4252708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1000 0010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1001 1000 0010 0000 000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803068" y="3744143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FF0000"/>
                </a:solidFill>
              </a:rPr>
              <a:t>부호</a:t>
            </a:r>
            <a:endParaRPr lang="en-US" altLang="ko-KR" sz="180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9175" y="4608239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8bit</a:t>
            </a:r>
            <a:endParaRPr lang="ko-KR" altLang="en-US" sz="1050"/>
          </a:p>
        </p:txBody>
      </p:sp>
      <p:sp>
        <p:nvSpPr>
          <p:cNvPr id="39" name="TextBox 38"/>
          <p:cNvSpPr txBox="1"/>
          <p:nvPr/>
        </p:nvSpPr>
        <p:spPr>
          <a:xfrm>
            <a:off x="1880277" y="4608239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1bit</a:t>
            </a:r>
            <a:endParaRPr lang="ko-KR" altLang="en-US" sz="1050"/>
          </a:p>
        </p:txBody>
      </p:sp>
      <p:sp>
        <p:nvSpPr>
          <p:cNvPr id="44" name="TextBox 43"/>
          <p:cNvSpPr txBox="1"/>
          <p:nvPr/>
        </p:nvSpPr>
        <p:spPr>
          <a:xfrm>
            <a:off x="6160210" y="4608239"/>
            <a:ext cx="554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23bit</a:t>
            </a:r>
            <a:endParaRPr lang="ko-KR" altLang="en-US" sz="1050"/>
          </a:p>
        </p:txBody>
      </p:sp>
      <p:sp>
        <p:nvSpPr>
          <p:cNvPr id="47" name="TextBox 46"/>
          <p:cNvSpPr txBox="1"/>
          <p:nvPr/>
        </p:nvSpPr>
        <p:spPr>
          <a:xfrm>
            <a:off x="2711353" y="3744143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00B050"/>
                </a:solidFill>
              </a:rPr>
              <a:t>지수</a:t>
            </a:r>
            <a:r>
              <a:rPr lang="en-US" altLang="ko-KR" sz="1800" smtClean="0">
                <a:solidFill>
                  <a:srgbClr val="00B050"/>
                </a:solidFill>
              </a:rPr>
              <a:t>(E)</a:t>
            </a:r>
            <a:endParaRPr lang="en-US" altLang="ko-KR" sz="1800" smtClean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40502" y="3744143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가</a:t>
            </a:r>
            <a:r>
              <a:rPr lang="ko-KR" altLang="en-US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수</a:t>
            </a:r>
            <a:r>
              <a:rPr lang="en-US" altLang="ko-KR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(F)</a:t>
            </a:r>
            <a:endParaRPr lang="en-US" altLang="ko-KR" sz="180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80951"/>
              </p:ext>
            </p:extLst>
          </p:nvPr>
        </p:nvGraphicFramePr>
        <p:xfrm>
          <a:off x="1872605" y="1367879"/>
          <a:ext cx="6624736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/>
                <a:gridCol w="1897622"/>
                <a:gridCol w="4252708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1000 0010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1111 0110 0000 0000 000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803068" y="935831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FF0000"/>
                </a:solidFill>
              </a:rPr>
              <a:t>부호</a:t>
            </a:r>
            <a:endParaRPr lang="en-US" altLang="ko-KR" sz="1800" smtClean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79175" y="1799927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8bit</a:t>
            </a:r>
            <a:endParaRPr lang="ko-KR" altLang="en-US" sz="1050"/>
          </a:p>
        </p:txBody>
      </p:sp>
      <p:sp>
        <p:nvSpPr>
          <p:cNvPr id="55" name="TextBox 54"/>
          <p:cNvSpPr txBox="1"/>
          <p:nvPr/>
        </p:nvSpPr>
        <p:spPr>
          <a:xfrm>
            <a:off x="1880277" y="1799927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1bit</a:t>
            </a:r>
            <a:endParaRPr lang="ko-KR" alt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6160210" y="1799927"/>
            <a:ext cx="554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23bit</a:t>
            </a:r>
            <a:endParaRPr lang="ko-KR" altLang="en-US" sz="1050"/>
          </a:p>
        </p:txBody>
      </p:sp>
      <p:sp>
        <p:nvSpPr>
          <p:cNvPr id="72" name="TextBox 71"/>
          <p:cNvSpPr txBox="1"/>
          <p:nvPr/>
        </p:nvSpPr>
        <p:spPr>
          <a:xfrm>
            <a:off x="2711353" y="935831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00B050"/>
                </a:solidFill>
              </a:rPr>
              <a:t>지수</a:t>
            </a:r>
            <a:r>
              <a:rPr lang="en-US" altLang="ko-KR" sz="1800" smtClean="0">
                <a:solidFill>
                  <a:srgbClr val="00B050"/>
                </a:solidFill>
              </a:rPr>
              <a:t>(E)</a:t>
            </a:r>
            <a:endParaRPr lang="en-US" altLang="ko-KR" sz="1800" smtClean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40502" y="935831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가</a:t>
            </a:r>
            <a:r>
              <a:rPr lang="ko-KR" altLang="en-US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수</a:t>
            </a:r>
            <a:r>
              <a:rPr lang="en-US" altLang="ko-KR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(F)</a:t>
            </a:r>
            <a:endParaRPr lang="en-US" altLang="ko-KR" sz="180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2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6781" y="1746415"/>
            <a:ext cx="487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Graph  =  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Vertex(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정점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 + 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간선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3850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708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99754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7612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74520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2378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6138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3996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446767" y="3441406"/>
            <a:ext cx="427812" cy="962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97397" y="3136156"/>
            <a:ext cx="18722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547491" y="491079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674779" y="3426138"/>
            <a:ext cx="775614" cy="1327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7852" y="2802816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2811" y="3917211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4018" y="4584370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24503" y="3708575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310862" y="3409662"/>
            <a:ext cx="680980" cy="901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72079" y="3611609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 ExtraBold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1938</Words>
  <Application>Microsoft Office PowerPoint</Application>
  <PresentationFormat>사용자 지정</PresentationFormat>
  <Paragraphs>955</Paragraphs>
  <Slides>52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91</cp:revision>
  <dcterms:created xsi:type="dcterms:W3CDTF">2023-11-17T05:17:00Z</dcterms:created>
  <dcterms:modified xsi:type="dcterms:W3CDTF">2024-05-07T08:08:19Z</dcterms:modified>
</cp:coreProperties>
</file>