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1 ---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Formation Métiers</a:t>
            </a:r>
          </a:p>
          <a:p>
            <a:r>
              <a:t>du financement</a:t>
            </a:r>
          </a:p>
          <a:p>
            <a:r>
              <a:t>Septembre 2024</a:t>
            </a:r>
          </a:p>
          <a:p>
            <a:r>
              <a:t>![Formation Métiers du financement](eca1/_page_0_Picture_2.jpeg)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10 ---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Les Différents types du crédit… Notion de bases à connaître</a:t>
            </a:r>
          </a:p>
          <a:p>
            <a:r>
              <a:t>Notion de bases à connaître – Crédits aux Entreprise</a:t>
            </a:r>
          </a:p>
          <a:p>
            <a:r>
              <a:t>------------------------------------------------------------</a:t>
            </a:r>
          </a:p>
          <a:p>
            <a:r>
              <a:t>|  Le  crédit à la consommation est un prêt de professionnel|</a:t>
            </a:r>
          </a:p>
          <a:p>
            <a:r>
              <a:t>|                  à particulier                            |</a:t>
            </a:r>
          </a:p>
          <a:p>
            <a:r>
              <a:t>|-----------------------------------------------------------|       </a:t>
            </a:r>
          </a:p>
          <a:p>
            <a:r>
              <a:t>| - Durée supérieure à 3 mois.                              |</a:t>
            </a:r>
          </a:p>
          <a:p>
            <a:r>
              <a:t>| - Montant inférieur à 75 000 €.                           |</a:t>
            </a:r>
          </a:p>
          <a:p>
            <a:r>
              <a:t>| - Ne sert pas à financer un achat immobilier.             |</a:t>
            </a:r>
          </a:p>
          <a:p>
            <a:r>
              <a:t>-----------------------------------------------------------</a:t>
            </a:r>
          </a:p>
          <a:p>
            <a:r>
              <a:t>--------------------------------------------------------------------------------------------------------------</a:t>
            </a:r>
          </a:p>
          <a:p>
            <a:r>
              <a:t>| LE REVOLVING                                                                                                                                                                                                                   | LE PRET&lt;br&gt;PERSONNEL                                                                                                                                                                                                                           | LE CREDIT AFFECTE                                                                                                                                                             | LA LOCATION AVEC&lt;br&gt;OPTION D'ACHAT                                                                                                                                                                                                                  |</a:t>
            </a:r>
          </a:p>
          <a:p>
            <a:r>
              <a:t>| ------------------------------------------------------------------------------------------------------------------------------------------------------------------------------------------------------------------------------ | ---------------------------------------------------------------------------------------------------------------------------------------------------------------------------------------------------------------------------------------------- | ----------------------------------------------------------------------------------------------------------------------------------------------------------------------------- | --------------------------------------------------------------------------------------------------------------------------------------------------------------------------------------------------------------------------------------------------- |</a:t>
            </a:r>
          </a:p>
          <a:p>
            <a:r>
              <a:t>| •&lt;br&gt;Ligne de crédit&lt;br&gt;permanente&lt;br&gt;dont la réserve se&lt;br&gt;reconstitue au fur et à&lt;br&gt;mesure des&lt;br&gt;remboursements&lt;br&gt;•&lt;br&gt;Le mode d'accès&lt;br&gt;prédominant à la réserve&lt;br&gt;est&lt;br&gt;une carte de crédit ou une&lt;br&gt;carteprivative | •&lt;br&gt;Prêt de trésorerie accordé à&lt;br&gt;titre individuel aux&lt;br&gt;conditions négociées au cas&lt;br&gt;par&lt;br&gt;cas&lt;br&gt;•&lt;br&gt;Le consommateur jouit&lt;br&gt;d'une liberté totale en&lt;br&gt;matière d'utilisation du prêt&lt;br&gt;qui n'est pas prédéterminée&lt;br&gt;par contrat | •&lt;br&gt;Prêt contractuellement lié&lt;br&gt;à&lt;br&gt;l'achat d'un bien de&lt;br&gt;consommation:&lt;br&gt;•&lt;br&gt;Permet de payer en&lt;br&gt;plusieurs&lt;br&gt;fois un équipement&lt;br&gt;électroménager, une&lt;br&gt;voiture | •&lt;br&gt;Appelé aussi&lt;br&gt;leasing&lt;br&gt;•&lt;br&gt;Type particulier de crédit&lt;br&gt;affecté qui sert à&lt;br&gt;l'acquisition de voitures à&lt;br&gt;usage personnel&lt;br&gt;•&lt;br&gt;Offre à l'emprunteur la&lt;br&gt;possibilité d'acquérirla&lt;br&gt;voiture au terme de la&lt;br&gt;période de&lt;br&gt;bail |</a:t>
            </a:r>
          </a:p>
          <a:p>
            <a:r>
              <a:t>             --page 11---</a:t>
            </a:r>
          </a:p>
          <a:p>
            <a:r>
              <a:t> Les Différents types du crédit…      </a:t>
            </a:r>
          </a:p>
          <a:p>
            <a:r>
              <a:t>Notion de bases à connaître</a:t>
            </a:r>
          </a:p>
          <a:p>
            <a:r>
              <a:t> Notion de bases à connaître –  Crédits aux Entreprise </a:t>
            </a:r>
          </a:p>
          <a:p>
            <a:r>
              <a:t>---------------------------------------------------------------</a:t>
            </a:r>
          </a:p>
          <a:p>
            <a:r>
              <a:t>| Ces types de credit sont des prêts de professionnel à       |</a:t>
            </a:r>
          </a:p>
          <a:p>
            <a:r>
              <a:t>|                 professionnel                               |              </a:t>
            </a:r>
          </a:p>
          <a:p>
            <a:r>
              <a:t>---------------------------------------------------------------</a:t>
            </a:r>
          </a:p>
          <a:p>
            <a:r>
              <a:t>| - Durée variable selon le type de crédit.                   |</a:t>
            </a:r>
          </a:p>
          <a:p>
            <a:r>
              <a:t>| - Servent généralement à financer des biens.                |</a:t>
            </a:r>
          </a:p>
          <a:p>
            <a:r>
              <a:t>---------------------------------------------------------------</a:t>
            </a:r>
          </a:p>
          <a:p>
            <a:r>
              <a:t>-------------------------------------------------------------------------------------------------------------------------------------</a:t>
            </a:r>
          </a:p>
          <a:p>
            <a:r>
              <a:t>| LE CREDIT BAIL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| LA LOCATION LONGUE&lt;br&gt;DUREE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| LE CREDIT NON AFFECTE                                                                                                                                                                             | LA FINANCEMENT DE&lt;br&gt;STOCK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|</a:t>
            </a:r>
          </a:p>
          <a:p>
            <a:r>
              <a:t>| 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 | 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 | ------------------------------------------------------------------------------------------------------------------------------------------------------------------------------------------------- | 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 |</a:t>
            </a:r>
          </a:p>
          <a:p>
            <a:r>
              <a:t>| •&lt;br&gt;Destinée au entreprise qui&lt;br&gt;souhaite changer leur parc auto&lt;br&gt;ou bien;&lt;br&gt;•&lt;br&gt;Moyennant un Montant&lt;br&gt;mensuel sur une période qui&lt;br&gt;peut aller de 36 mois à 84 mois&lt;br&gt;max&lt;br&gt;•&lt;br&gt;Pour les CBI, le financement des&lt;br&gt;travaux se fait par tranche et les&lt;br&gt;montant ne seront débloqués&lt;br&gt;que si le bénéficiaire présente&lt;br&gt;les factures correspondantes | •&lt;br&gt;Destinée au entreprise qui&lt;br&gt;souhaite changer leur parc auto&lt;br&gt;ou bien;&lt;br&gt;•&lt;br&gt;Moyennant un loyer mensuel&lt;br&gt;sur une période qui peut aller&lt;br&gt;de 36 mois à 84 mois max&lt;br&gt;•&lt;br&gt;Le bien doit être restitué a&lt;br&gt;la fin&lt;br&gt;de la location au fournisseur du&lt;br&gt;bien;&lt;br&gt;•&lt;br&gt;La société de financement peut&lt;br&gt;reprendre elle aussi le bien | •&lt;br&gt;Prêt de trésorerie&lt;br&gt;accordé pour&lt;br&gt;financer une extension ou bien&lt;br&gt;pour la trésorerie (fond de&lt;br&gt;roulement) de l'entreprise&lt;br&gt;demandeur aux conditions&lt;br&gt;négociées au cas par&lt;br&gt;cas | •&lt;br&gt;Appelé aussi&lt;br&gt;Wholesales&lt;br&gt;ou crédit&lt;br&gt;réseau;&lt;br&gt;•&lt;br&gt;Type de crédit&lt;br&gt;tripartie entre un&lt;br&gt;concessionnaire, un constructeur&lt;br&gt;et une société de fina7ncement&lt;br&gt;•&lt;br&gt;Une société de financement&lt;br&gt;finance le parc auto d'un&lt;br&gt;concessionnaire&lt;br&gt;•&lt;br&gt;Le type de montage ressemble à&lt;br&gt;celui du révolving, des agios sont&lt;br&gt;calculés journalièrement |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12 ---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 Définitions des Crédits</a:t>
            </a:r>
          </a:p>
          <a:p>
            <a:r>
              <a:t>2 Les Différents types du crédit</a:t>
            </a:r>
          </a:p>
          <a:p>
            <a:r>
              <a:t>3Les Crédits Classiques</a:t>
            </a:r>
          </a:p>
          <a:p>
            <a:r>
              <a:t>4 Le Leasing</a:t>
            </a:r>
          </a:p>
          <a:p>
            <a:r>
              <a:t>4.1 Principe du Leasing</a:t>
            </a:r>
          </a:p>
          <a:p>
            <a:r>
              <a:t>4.2 Leasing vs Crédits</a:t>
            </a:r>
          </a:p>
          <a:p>
            <a:r>
              <a:t>4.3 Autres Types de Leasing</a:t>
            </a:r>
          </a:p>
          <a:p>
            <a:r>
              <a:t>5 Autres Produits Financiers - Révolving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13 ---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Les Différents Types de Crédits… Crédits Classiques</a:t>
            </a:r>
          </a:p>
          <a:p>
            <a:r>
              <a:t>1 Principes et Règles de Gestion</a:t>
            </a:r>
          </a:p>
          <a:p>
            <a:r>
              <a:t>2 Les Types d’amortissement d’un crédit bancaire</a:t>
            </a:r>
          </a:p>
          <a:p>
            <a:r>
              <a:t>3 Moulinette de calcul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14 ---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Crédit Classique Principes et règles de gestion 1/4</a:t>
            </a:r>
          </a:p>
          <a:p>
            <a:r>
              <a:t>![Figure 2](eca1/_page_13_Figure_2.jpeg)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15 ---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Crédit Classique Principes et règles de gestion 2/4</a:t>
            </a:r>
          </a:p>
          <a:p>
            <a:r>
              <a:t>1. Type de crédit</a:t>
            </a:r>
          </a:p>
          <a:p>
            <a:r>
              <a:t>a. Le prêt affecté ou crédit affecté:</a:t>
            </a:r>
          </a:p>
          <a:p>
            <a:r>
              <a:t>❑ Ce type de crédit est lié à un achat spécifique. L’argent prêté ne peut être utilisé que pour l’achat</a:t>
            </a:r>
          </a:p>
          <a:p>
            <a:r>
              <a:t>mentionné. La destination de cet argent ne peut être modifiée et ce prêt ne peut donc pas servir à autre</a:t>
            </a:r>
          </a:p>
          <a:p>
            <a:r>
              <a:t>chose. Bien souvent, le bien concerné est pris en garantie, et la durée du prêt est bien souvent inférieure à</a:t>
            </a:r>
          </a:p>
          <a:p>
            <a:r>
              <a:t>la durée de vie prévisible du bien.</a:t>
            </a:r>
          </a:p>
          <a:p>
            <a:r>
              <a:t>❑ Vous ne remboursez votre crédit qu’à réception de votre bien. Si votre achat n’a pas lieu, ou n’est pas livré,</a:t>
            </a:r>
          </a:p>
          <a:p>
            <a:r>
              <a:t>le crédit est annulé.</a:t>
            </a:r>
          </a:p>
          <a:p>
            <a:r>
              <a:t>❑ Ce type de crédit est très souvent proposé sur le lieu de vente. Son taux est souvent plus élevé qu’un prêt</a:t>
            </a:r>
          </a:p>
          <a:p>
            <a:r>
              <a:t>personnel classique.</a:t>
            </a:r>
          </a:p>
          <a:p>
            <a:r>
              <a:t>➔ Les fonds sont versés au vendeur du bien</a:t>
            </a:r>
          </a:p>
          <a:p>
            <a:r>
              <a:t>b. Le prêt non affecté ou crédit non affecté</a:t>
            </a:r>
          </a:p>
          <a:p>
            <a:r>
              <a:t>❑ Il s’agit d’un contrat de crédit de courte, moyenne ou longue durée : Ce type de crédit peut se souscrire</a:t>
            </a:r>
          </a:p>
          <a:p>
            <a:r>
              <a:t>pour quelques mois comme quelques années.</a:t>
            </a:r>
          </a:p>
          <a:p>
            <a:r>
              <a:t>❑ Les sommes d’argent prêtées sont remboursées par versements périodiques : ce sont les mensualités.</a:t>
            </a:r>
          </a:p>
          <a:p>
            <a:r>
              <a:t>❑ Il permet de faire face aux dépenses de la vie courante.</a:t>
            </a:r>
          </a:p>
          <a:p>
            <a:r>
              <a:t>❑ Les fonds sont versés sur le compte de l’emprunteur après acceptation de son dossier. Il en dispose quand il</a:t>
            </a:r>
          </a:p>
          <a:p>
            <a:r>
              <a:t>le souhaite.</a:t>
            </a:r>
          </a:p>
          <a:p>
            <a:r>
              <a:t>❑ Les remboursements anticipés sont possibles et sont réalisés sans frais, et son coût est en général plus</a:t>
            </a:r>
          </a:p>
          <a:p>
            <a:r>
              <a:t>faible que ceux des prêts affectés sur le lieu de vente.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16 ---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Crédit Classique Principes et règles de gestion 3/4</a:t>
            </a:r>
          </a:p>
          <a:p>
            <a:r>
              <a:t>2. Fonctionnement:</a:t>
            </a:r>
          </a:p>
          <a:p>
            <a:r>
              <a:t>Supposons qu'une entreprise souhaite effectuer un investissement mais ne dispose pas des fonds nécessaires ou</a:t>
            </a:r>
          </a:p>
          <a:p>
            <a:r>
              <a:t>ne souhaite pas y affecter les fonds dont elle dispose.</a:t>
            </a:r>
          </a:p>
          <a:p>
            <a:r>
              <a:t>Elle s'adresse alors à une banque avec laquelle elle négociera les différentes modalités du crédit.</a:t>
            </a:r>
          </a:p>
          <a:p>
            <a:r>
              <a:t>Le résultat de ces négociations est alors établi dans un contrat.</a:t>
            </a:r>
          </a:p>
          <a:p>
            <a:r>
              <a:t>Suivant l'objet de l'investissement, le crédit peut être utilisé en une fois (par exemple pour le financement d'une</a:t>
            </a:r>
          </a:p>
          <a:p>
            <a:r>
              <a:t>machine, du fonds de roulement) ou par tranches (par exemple pour la construction d'un hangar).</a:t>
            </a:r>
          </a:p>
          <a:p>
            <a:r>
              <a:t>A chaque utilisation, la banque exigera toutefois des documents prouvant l'authenticité des investissements,</a:t>
            </a:r>
          </a:p>
          <a:p>
            <a:r>
              <a:t>comme des factures, des états d'avancement, etc.</a:t>
            </a:r>
          </a:p>
          <a:p>
            <a:r>
              <a:t>Une fois le crédit entièrement utilisé, l'entreprise procédera au remboursement suivant un plan d'amortissement</a:t>
            </a:r>
          </a:p>
          <a:p>
            <a:r>
              <a:t>convenu, par le biais de versements périodiques. On peut opter pour un amortissement fixe ou un amortissement</a:t>
            </a:r>
          </a:p>
          <a:p>
            <a:r>
              <a:t>dégressif.</a:t>
            </a:r>
          </a:p>
          <a:p>
            <a:r>
              <a:t>Dans tous les cas, l'amortissement se fait en deux parties,</a:t>
            </a:r>
          </a:p>
          <a:p>
            <a:r>
              <a:t>❖ d'une part l'amortissement du capital</a:t>
            </a:r>
          </a:p>
          <a:p>
            <a:r>
              <a:t>❖ et d'autre part l'amortissement de l'intérêt.</a:t>
            </a:r>
          </a:p>
          <a:p>
            <a:r>
              <a:t>3. Durée:</a:t>
            </a:r>
          </a:p>
          <a:p>
            <a:r>
              <a:t>❑ Elle est fonction de l'objet financé et correspondra en principe toujours à sa durée de vie économique.</a:t>
            </a:r>
          </a:p>
          <a:p>
            <a:r>
              <a:t>❑ La durée d'un crédit d'investissement ne peut cependant jamais être inférieure à trois ans ni supérieure à</a:t>
            </a:r>
          </a:p>
          <a:p>
            <a:r>
              <a:t>vingt ans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17 ---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Crédit Classique Principes et règles de gestion 4/4</a:t>
            </a:r>
          </a:p>
          <a:p>
            <a:r>
              <a:t>4. Coût:</a:t>
            </a:r>
          </a:p>
          <a:p>
            <a:r>
              <a:t>❑ Des intérêts sont imputés sur l'encours du crédit. Pour calculer ces intérêts, l'on part du taux de base pour</a:t>
            </a:r>
          </a:p>
          <a:p>
            <a:r>
              <a:t>les crédits d'investissement, majoré d'une marge donnée. Cette marge est fonction de la "qualité" de</a:t>
            </a:r>
          </a:p>
          <a:p>
            <a:r>
              <a:t>l'entreprise (plus précisément sa capacité de remboursement, les perspectives de revenus, etc.), de la</a:t>
            </a:r>
          </a:p>
          <a:p>
            <a:r>
              <a:t>durée du crédit et du risque inhérent à l'objet financé.</a:t>
            </a:r>
          </a:p>
          <a:p>
            <a:r>
              <a:t>❑ Le taux d'intérêt peut être fixe ou variable. En cas de taux variable, une clause de révision périodique est</a:t>
            </a:r>
          </a:p>
          <a:p>
            <a:r>
              <a:t>prévue. En fonction de l'évolution du taux du marché, le taux d'intérêt est adapté à la hausse ou à la</a:t>
            </a:r>
          </a:p>
          <a:p>
            <a:r>
              <a:t>baisse.</a:t>
            </a:r>
          </a:p>
          <a:p>
            <a:r>
              <a:t>❑ Les intérêts peuvent être payables mensuellement, trimestriellement ou, exceptionnellement,</a:t>
            </a:r>
          </a:p>
          <a:p>
            <a:r>
              <a:t>semestriellement ou annuellement. Le mode de calcul et de paiement des intérêts a une grande influence</a:t>
            </a:r>
          </a:p>
          <a:p>
            <a:r>
              <a:t>sur le coût global du crédit.</a:t>
            </a:r>
          </a:p>
          <a:p>
            <a:r>
              <a:t>5. Risque :</a:t>
            </a:r>
          </a:p>
          <a:p>
            <a:r>
              <a:t>❑ Le risque est qu'à l'échéance l'entreprise ne soit pas en mesure de rembourser.</a:t>
            </a:r>
          </a:p>
          <a:p>
            <a:r>
              <a:t>❑ Ce risque est d'autant plus grand que l'investissement financé s'avère peu rentable et ne génère dès lors</a:t>
            </a:r>
          </a:p>
          <a:p>
            <a:r>
              <a:t>pas suffisamment de revenus au regard des obligations financières supplémentaires.</a:t>
            </a:r>
          </a:p>
          <a:p>
            <a:r>
              <a:t>❑ C'est pourquoi la banque effectuera une analyse approfondie de l'impact du nouvel investissement sur la</a:t>
            </a:r>
          </a:p>
          <a:p>
            <a:r>
              <a:t>gestion globale de l'entreprise.</a:t>
            </a:r>
          </a:p>
          <a:p>
            <a:r>
              <a:t>❑ Dans le cadre de son analyse, elle se concentrera principalement sur la capacité de remboursement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18 ---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Crédits Classiques… Plan</a:t>
            </a:r>
          </a:p>
          <a:p>
            <a:r>
              <a:t>1 Principes et Règles de Gestion</a:t>
            </a:r>
          </a:p>
          <a:p>
            <a:r>
              <a:t>2 Les Types d’amortissement d’un crédit bancaire</a:t>
            </a:r>
          </a:p>
          <a:p>
            <a:r>
              <a:t>3 Moulinette de calcul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19 ---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Les Types d’amortissement d’un Crédit Bancaire</a:t>
            </a:r>
          </a:p>
          <a:p>
            <a:r>
              <a:t>❑ L'amortissement d’un crédit bancaire correspond au remboursement progressif, à chaque échéance, du</a:t>
            </a:r>
          </a:p>
          <a:p>
            <a:r>
              <a:t>capital emprunté par le client auprès de sa banque.</a:t>
            </a:r>
          </a:p>
          <a:p>
            <a:r>
              <a:t>❑ Chaque échéance de remboursement est composée du montant des intérêts calculés sur le capital restant</a:t>
            </a:r>
          </a:p>
          <a:p>
            <a:r>
              <a:t>dû et de l’amortissement du capital emprunté.</a:t>
            </a:r>
          </a:p>
          <a:p>
            <a:r>
              <a:t>❑ Le mode d’amortissement dépend des offres des banques et des choix des clients.</a:t>
            </a:r>
          </a:p>
          <a:p>
            <a:r>
              <a:t>❑ Les modalités de remboursement du crédit sont déterminées à l’avance.</a:t>
            </a:r>
          </a:p>
          <a:p>
            <a:r>
              <a:t>❑ En règle générale, le prêteur doit remettre à l’emprunteur un tableau d'amortissement où sont reprises les</a:t>
            </a:r>
          </a:p>
          <a:p>
            <a:r>
              <a:t>caractéristiques du prêt et les échéances.</a:t>
            </a:r>
          </a:p>
          <a:p>
            <a:r>
              <a:t>1. Amortissement par annuités constantes:</a:t>
            </a:r>
          </a:p>
          <a:p>
            <a:r>
              <a:t>❑ L’amortissement avec annuités constantes est la formule la plus souvent rencontrée à l’occasion des</a:t>
            </a:r>
          </a:p>
          <a:p>
            <a:r>
              <a:t>remboursements de crédits.</a:t>
            </a:r>
          </a:p>
          <a:p>
            <a:r>
              <a:t>❑ La part des intérêts dans un amortissement avec annuités constantes est plus élevée au départ. Elle va</a:t>
            </a:r>
          </a:p>
          <a:p>
            <a:r>
              <a:t>ensuite diminuer régulièrement tandis que celle du capital remboursé va progressivement augmenter.</a:t>
            </a:r>
          </a:p>
          <a:p>
            <a:r>
              <a:t>2. Amortissement par échéances constantes (Capital constant) :</a:t>
            </a:r>
          </a:p>
          <a:p>
            <a:r>
              <a:t>❑ Le principe de ce mode d'amortissement est que la part de capital remboursée à chaque échéance est la</a:t>
            </a:r>
          </a:p>
          <a:p>
            <a:r>
              <a:t>même pendant toute la durée de l'emprunt.</a:t>
            </a:r>
          </a:p>
          <a:p>
            <a:r>
              <a:t>❑ Ce type d’amortissement est appelé amortissement constant ou linéaire du crédit.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20 ---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Les Types d’amortissement d’un Crédit Bancaire</a:t>
            </a:r>
          </a:p>
          <a:p>
            <a:r>
              <a:t>3. Amortissement modulable:</a:t>
            </a:r>
          </a:p>
          <a:p>
            <a:r>
              <a:t>❑ L’amortissement avec amortissements modulables offre une certaine souplesse de remboursement.</a:t>
            </a:r>
          </a:p>
          <a:p>
            <a:r>
              <a:t>❑ Avec les amortissements modulables, l'emprunteur peut réduire la durée du prêt ou inversement en cas de</a:t>
            </a:r>
          </a:p>
          <a:p>
            <a:r>
              <a:t>difficultés passagères, rallonger la durée de son emprunt.</a:t>
            </a:r>
          </a:p>
          <a:p>
            <a:r>
              <a:t>❑ L’amortissement modulable donne la possibilité à l’emprunteur d’adapter ses remboursements en fonction</a:t>
            </a:r>
          </a:p>
          <a:p>
            <a:r>
              <a:t>de l’évolution de ses revenus.</a:t>
            </a:r>
          </a:p>
          <a:p>
            <a:r>
              <a:t>4. Amortissement "in fine " :</a:t>
            </a:r>
          </a:p>
          <a:p>
            <a:r>
              <a:t>❑ L’amortissement in fine implique que pendant toute la durée du crédit, l'emprunteur ne paie que les</a:t>
            </a:r>
          </a:p>
          <a:p>
            <a:r>
              <a:t>intérêts.</a:t>
            </a:r>
          </a:p>
          <a:p>
            <a:r>
              <a:t>❑ Avec un amortissement in fine, l'emprunteur devra rembourser la totalité du capital, en une seule fois à une</a:t>
            </a:r>
          </a:p>
          <a:p>
            <a:r>
              <a:t>échéance prédéterminée.</a:t>
            </a:r>
          </a:p>
          <a:p>
            <a:r>
              <a:t>❑ Les intérêts payés sont constants puisqu’ils sont calculés à sur le capital total emprunté</a:t>
            </a:r>
          </a:p>
          <a:p>
            <a:r>
              <a:t>5. Différé d'amortissement:</a:t>
            </a:r>
          </a:p>
          <a:p>
            <a:r>
              <a:t>❑ Il est possible pour la banque et son client de prévoir un différé d’amortissement et donc, de remboursement.</a:t>
            </a:r>
          </a:p>
          <a:p>
            <a:r>
              <a:t>Lorsqu'un différé de remboursement est partiel, il porte sur le capital.:</a:t>
            </a:r>
          </a:p>
          <a:p>
            <a:r>
              <a:t>❑ L’emprunteur va alors payer les intérêts calculés sur la totalité du capital emprunté au cours de la période de</a:t>
            </a:r>
          </a:p>
          <a:p>
            <a:r>
              <a:t>différé.</a:t>
            </a:r>
          </a:p>
          <a:p>
            <a:r>
              <a:t>❑ A la fin de cette période, l’emprunteur rembourse normalement son prêt. Les échéances comportent à la fois</a:t>
            </a:r>
          </a:p>
          <a:p>
            <a:r>
              <a:t>une partie d’intérêts et une partie de remboursement de capital.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2 ---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Plan formation Métier</a:t>
            </a:r>
          </a:p>
          <a:p>
            <a:r>
              <a:t>Objectifs</a:t>
            </a:r>
          </a:p>
          <a:p>
            <a:r>
              <a:t>❑Avoir une définition claire de ce que s’est un crédit</a:t>
            </a:r>
          </a:p>
          <a:p>
            <a:r>
              <a:t>❑Découvrir les différents paramètres qui interviennent dans la mise en</a:t>
            </a:r>
          </a:p>
          <a:p>
            <a:r>
              <a:t>place d’un crédits,</a:t>
            </a:r>
          </a:p>
          <a:p>
            <a:r>
              <a:t>❑Savoir les différents types d’amortissement d’un crédit</a:t>
            </a:r>
          </a:p>
          <a:p>
            <a:r>
              <a:t>❑Découvrir les différents types de crédits et les différences de montage</a:t>
            </a:r>
          </a:p>
          <a:p>
            <a:r>
              <a:t>et de gestion courante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21 ---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Les Types d’amortissement d’un Crédit Bancaire</a:t>
            </a:r>
          </a:p>
          <a:p>
            <a:r>
              <a:t>Lorsqu'un différé de remboursement est total, il porte sur le capital et les intérêts.</a:t>
            </a:r>
          </a:p>
          <a:p>
            <a:r>
              <a:t>❑ Durant la période de différé, le client ne supporte aucune charge. Il commencera à rembourser le capital et</a:t>
            </a:r>
          </a:p>
          <a:p>
            <a:r>
              <a:t>à payer les intérêts à l’issue de la période de différé.</a:t>
            </a:r>
          </a:p>
          <a:p>
            <a:r>
              <a:t>❑ Lorsque le différé est total, l’emprunteur doit toutefois faire face aux intérêts intercalaires et à l’assurance</a:t>
            </a:r>
          </a:p>
          <a:p>
            <a:r>
              <a:t>décès invalidité.</a:t>
            </a:r>
          </a:p>
          <a:p>
            <a:r>
              <a:t>❑ D’une manière générale, l'emprunteur a la possibilité de rembourser par anticipation tout ou partie du</a:t>
            </a:r>
          </a:p>
          <a:p>
            <a:r>
              <a:t>montant du prêt restant dû.</a:t>
            </a:r>
          </a:p>
          <a:p>
            <a:r>
              <a:t>La banque réclame, dans ce cas de figure, des pénalités de remboursement anticipé (sauf si des dispositions</a:t>
            </a:r>
          </a:p>
          <a:p>
            <a:r>
              <a:t>différentes ont été prévues dans le contrat de prêt)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22 ---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Crédits Classiques… Plan</a:t>
            </a:r>
          </a:p>
          <a:p>
            <a:r>
              <a:t>1 Principes et Règles de Gestion</a:t>
            </a:r>
          </a:p>
          <a:p>
            <a:r>
              <a:t>2 Les Types d’amortissement d’un crédit bancaire</a:t>
            </a:r>
          </a:p>
          <a:p>
            <a:r>
              <a:t>3</a:t>
            </a:r>
          </a:p>
          <a:p>
            <a:r>
              <a:t>Moulinette de calcul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23 ---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Moulinette de Calcul</a:t>
            </a:r>
          </a:p>
          <a:p>
            <a:r>
              <a:t>Moulinette de calcul:</a:t>
            </a:r>
          </a:p>
          <a:p>
            <a:r>
              <a:t>Taux périodique</a:t>
            </a:r>
          </a:p>
          <a:p>
            <a:r>
              <a:t>Loyer = Montant à financer x</a:t>
            </a:r>
          </a:p>
          <a:p>
            <a:r>
              <a:t>1 - ( 1 + Taux périodique )-Nombre mensualités</a:t>
            </a:r>
          </a:p>
          <a:p>
            <a:r>
              <a:t>Notions financières :</a:t>
            </a:r>
          </a:p>
          <a:p>
            <a:r>
              <a:t>Taux périodique = Taux d’intérêt annuel * périodicité /12</a:t>
            </a:r>
          </a:p>
          <a:p>
            <a:r>
              <a:t>Montant à financer = Montant du bien – Apport</a:t>
            </a:r>
          </a:p>
          <a:p>
            <a:r>
              <a:t>Loyer = Capital + intérêt</a:t>
            </a:r>
          </a:p>
          <a:p>
            <a:r>
              <a:t>Somme des loyer = Loyer * Durée</a:t>
            </a:r>
          </a:p>
          <a:p>
            <a:r>
              <a:t>Agios = La somme des loyers – Montant à financer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24 ---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Moulinette de Calcul Exemple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_Caractéristiques du crédit_: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| Données du crédit        | Valeur    |</a:t>
            </a:r>
          </a:p>
          <a:p>
            <a:r>
              <a:t>| ------------------------ | --------- |</a:t>
            </a:r>
          </a:p>
          <a:p>
            <a:r>
              <a:t>| Montant du bien          | 15 000,00 |</a:t>
            </a:r>
          </a:p>
          <a:p>
            <a:r>
              <a:t>| Apport                   | 3 000,00  |</a:t>
            </a:r>
          </a:p>
          <a:p>
            <a:r>
              <a:t>| Taux d'intérêt annuel    | 12        |</a:t>
            </a:r>
          </a:p>
          <a:p>
            <a:r>
              <a:t>| Durée                    | 12        |</a:t>
            </a:r>
          </a:p>
          <a:p>
            <a:r>
              <a:t>| Périodicité (=1 si mois) | 1         |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_Données calculées:_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| Données calculés                    | Valeur    |</a:t>
            </a:r>
          </a:p>
          <a:p>
            <a:r>
              <a:t>| ----------------------------------- | --------- |</a:t>
            </a:r>
          </a:p>
          <a:p>
            <a:r>
              <a:t>| Taux périodique                     | 0,0100000 |</a:t>
            </a:r>
          </a:p>
          <a:p>
            <a:r>
              <a:t>| Durée                               | 12        |</a:t>
            </a:r>
          </a:p>
          <a:p>
            <a:r>
              <a:t>| Montant à financer                  | 12 000,00 |</a:t>
            </a:r>
          </a:p>
          <a:p>
            <a:r>
              <a:t>| Loyer                               | 1066,19   |</a:t>
            </a:r>
          </a:p>
          <a:p>
            <a:r>
              <a:t>| Somme des loyers (= loyer \* durée) | 12659,88  |</a:t>
            </a:r>
          </a:p>
          <a:p>
            <a:r>
              <a:t>| Agios –&lt;br&gt;Coût -&lt;br&gt;Intérêts       | 659,88    |</a:t>
            </a:r>
          </a:p>
          <a:p>
            <a:r>
              <a:t> Détails de calcul des intérêts par période pour les trois premières échéances: un taux périodique de 1%, un capital </a:t>
            </a:r>
          </a:p>
          <a:p>
            <a:r>
              <a:t>emprunté de 12 000 €, un montant d'échéance de 1066,19 € ( en appliquant la formule de calcul du loyer).</a:t>
            </a:r>
          </a:p>
          <a:p>
            <a:r>
              <a:t>|             | Intérêts                             | Capital Remboursé                      | Capital restant à remboursé          |</a:t>
            </a:r>
          </a:p>
          <a:p>
            <a:r>
              <a:t>| ----------- | ------------------------------------ | -------------------------------------- | ------------------------------------ |</a:t>
            </a:r>
          </a:p>
          <a:p>
            <a:r>
              <a:t>|             | Capital par le taux périodique soit: | Montant d'échéance moins les intérêts, |                                      |</a:t>
            </a:r>
          </a:p>
          <a:p>
            <a:r>
              <a:t>| 1e échéance | 12000 \* 1%&lt;br&gt;= 120 €               | soit : 1066,19 -&lt;br&gt;120 = 946,19€      | 12000 -&lt;br&gt;946,19 = 11 053,81€       |</a:t>
            </a:r>
          </a:p>
          <a:p>
            <a:r>
              <a:t>| 2e échéance | 11053,81 \* 1% = 110,54 €            | 1066,19 -&lt;br&gt;110,54&lt;br&gt;= 955,65 €      | 11 053,81 -&lt;br&gt;955,65 = 10 098,17€   |</a:t>
            </a:r>
          </a:p>
          <a:p>
            <a:r>
              <a:t>| 3e échéance | 10098,17 \* 1% = 100,98 €            | 1066,19 -&lt;br&gt;100,98 = 965,20 €         | 10 098,17 -&lt;br&gt;965,20&lt;br&gt;= 9132,96 € |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25 ---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Moulinette de Calcul Exemple</a:t>
            </a:r>
          </a:p>
          <a:p>
            <a:r>
              <a:t>Capital restant Capital restant dû après</a:t>
            </a:r>
          </a:p>
          <a:p>
            <a:r>
              <a:t>| Échéance | Capital restant&lt;br&gt;dû | capital à payer | Intérêts | Loyer    | Capital restant dû après&lt;br&gt;payement |</a:t>
            </a:r>
          </a:p>
          <a:p>
            <a:r>
              <a:t>| -------- | --------------------- | --------------- | -------- | -------- | ------------------------------------ |</a:t>
            </a:r>
          </a:p>
          <a:p>
            <a:r>
              <a:t>| 1        | 12 000,00             | 946,19          | 120,00   | 1 066,19 | 11 053,81                            |</a:t>
            </a:r>
          </a:p>
          <a:p>
            <a:r>
              <a:t>| 2        | 11 053,81             | 955,65          | 110,54   | 1 066,19 | 10 098,17                            |</a:t>
            </a:r>
          </a:p>
          <a:p>
            <a:r>
              <a:t>| 3        | 10 098,17             | 965,20          | 100,98   | 1 066,19 | 9 132,93                             |</a:t>
            </a:r>
          </a:p>
          <a:p>
            <a:r>
              <a:t>| 4        | 9 132,93              | 974,86          | 91,33    | 1 066,19 | 8 158,11                             |</a:t>
            </a:r>
          </a:p>
          <a:p>
            <a:r>
              <a:t>| 5        | 8 158,11              | 984,60          | 81,58    | 1 066,19 | 7 173,50                             |</a:t>
            </a:r>
          </a:p>
          <a:p>
            <a:r>
              <a:t>| 6        | 7 173,50              | 994,45          | 71,74    | 1 066,19 | 6 179,05                             |</a:t>
            </a:r>
          </a:p>
          <a:p>
            <a:r>
              <a:t>| 7        | 6 179,05              | 1004,39         | 61,79    | 1 066,19 | 5 174,66                             |</a:t>
            </a:r>
          </a:p>
          <a:p>
            <a:r>
              <a:t>| 8        | 5 174,66              | 1 014,44        | 51,75    | 1 066,19 | 4 160,22                             |</a:t>
            </a:r>
          </a:p>
          <a:p>
            <a:r>
              <a:t>| 9        | 4 160,22              | 1 024,58        | 41,60    | 1 066,19 | 3 135,64                             |</a:t>
            </a:r>
          </a:p>
          <a:p>
            <a:r>
              <a:t>| 10       | 3 135,64              | 1 034,83        | 31,36    | 1 066,19 | 2 100,81                             |</a:t>
            </a:r>
          </a:p>
          <a:p>
            <a:r>
              <a:t>| 11       | 2 100,81              | 1 045,18        | 21,01    | 1 066,19 | 1 055,63                             |</a:t>
            </a:r>
          </a:p>
          <a:p>
            <a:r>
              <a:t>| 12       | 1 055,63              | 1 055,63        | 10,56    | 1 066,19 | 0                                    |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26 ---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Moulinette de Calcul Exercice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_Caractéristique du crédit_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Montant du crédit = 25000€</a:t>
            </a:r>
          </a:p>
          <a:p>
            <a:r>
              <a:t>- Durée = 36 mois</a:t>
            </a:r>
          </a:p>
          <a:p>
            <a:r>
              <a:t>- Taux d'intérêt = 5%</a:t>
            </a:r>
          </a:p>
          <a:p>
            <a:r>
              <a:t>- Apport = 3000€</a:t>
            </a:r>
          </a:p>
          <a:p>
            <a:r>
              <a:t>- Montant à financer = 22000€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_Données calculés_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Montant échéance = 659, 36€</a:t>
            </a:r>
          </a:p>
          <a:p>
            <a:r>
              <a:t>- Taux périodique = 0,416667</a:t>
            </a:r>
          </a:p>
          <a:p>
            <a:r>
              <a:t>| No     | CRD      | Intérêt | Échéance | Mensualité |</a:t>
            </a:r>
          </a:p>
          <a:p>
            <a:r>
              <a:t>| ------ | -------- | ------- | -------- | ---------- |</a:t>
            </a:r>
          </a:p>
          <a:p>
            <a:r>
              <a:t>| 1      | 22000    | 91.67   | 567.33   | 659        |</a:t>
            </a:r>
          </a:p>
          <a:p>
            <a:r>
              <a:t>| 2      | 21432.67 | 89.3    | 569.7    | 659        |</a:t>
            </a:r>
          </a:p>
          <a:p>
            <a:r>
              <a:t>| 3      | 20862.97 | 86.93   | 572.07   | 659        |</a:t>
            </a:r>
          </a:p>
          <a:p>
            <a:r>
              <a:t>| 4      | 20290.9  | 84.55   | 574.45   | 659        |</a:t>
            </a:r>
          </a:p>
          <a:p>
            <a:r>
              <a:t>| 5      | 19716.44 | 82.15   | 576.85   | 659        |</a:t>
            </a:r>
          </a:p>
          <a:p>
            <a:r>
              <a:t>| 6      | 19139.6  | 79.75   | 579.25   | 659        |</a:t>
            </a:r>
          </a:p>
          <a:p>
            <a:r>
              <a:t>| 7      | 18560.34 | 77.33   | 581.67   | 659        |</a:t>
            </a:r>
          </a:p>
          <a:p>
            <a:r>
              <a:t>| 8      | 17978.68 | 74.91   | 584.09   | 659        |</a:t>
            </a:r>
          </a:p>
          <a:p>
            <a:r>
              <a:t>| 9      | 17394.59 | 72.48   | 586.52   | 659        |</a:t>
            </a:r>
          </a:p>
          <a:p>
            <a:r>
              <a:t>| 10     | 16808.07 | 70.03   | 588.97   | 659        |</a:t>
            </a:r>
          </a:p>
          <a:p>
            <a:r>
              <a:t>| 11     | 16219.1  | 67.58   | 591.42   | 659        |</a:t>
            </a:r>
          </a:p>
          <a:p>
            <a:r>
              <a:t>| 12     | 15627.68 | 65.12   | 593.88   | 659        |</a:t>
            </a:r>
          </a:p>
          <a:p>
            <a:r>
              <a:t>| 13     | 15033.8  | 62.64   | 596.36   | 659        |</a:t>
            </a:r>
          </a:p>
          <a:p>
            <a:r>
              <a:t>| 14     | 14437.44 | 60.16   | 598.84   | 659        |</a:t>
            </a:r>
          </a:p>
          <a:p>
            <a:r>
              <a:t>| 15     | 13838.59 | 57.66   | 601.34   | 659        |</a:t>
            </a:r>
          </a:p>
          <a:p>
            <a:r>
              <a:t>| 16     | 13237.25 | 55.16   | 603.84   | 659        |</a:t>
            </a:r>
          </a:p>
          <a:p>
            <a:r>
              <a:t>| 17     | 12633.41 | 52.64   | 606.36   | 659        |</a:t>
            </a:r>
          </a:p>
          <a:p>
            <a:r>
              <a:t>| 18     | 12027.05 | 50.11   | 608.89   | 659        |</a:t>
            </a:r>
          </a:p>
          <a:p>
            <a:r>
              <a:t>| 19     | 11418.16 | 47.58   | 611.42   | 659        |</a:t>
            </a:r>
          </a:p>
          <a:p>
            <a:r>
              <a:t>| 20     | 10806.74 | 45.03   | 613.97   | 659        |</a:t>
            </a:r>
          </a:p>
          <a:p>
            <a:r>
              <a:t>| 21     | 10192.76 | 42.47   | 616.53   | 659        |</a:t>
            </a:r>
          </a:p>
          <a:p>
            <a:r>
              <a:t>| 22     | 9576.23  | 39.9    | 619.1    | 659        |</a:t>
            </a:r>
          </a:p>
          <a:p>
            <a:r>
              <a:t>| 23     | 8957.14  | 37.32   | 621.68   | 659        |</a:t>
            </a:r>
          </a:p>
          <a:p>
            <a:r>
              <a:t>| 24     | 8335.46  | 34.73   | 624.27   | 659        |</a:t>
            </a:r>
          </a:p>
          <a:p>
            <a:r>
              <a:t>| 25     | 7711.19  | 32.13   | 626.87   | 659        |</a:t>
            </a:r>
          </a:p>
          <a:p>
            <a:r>
              <a:t>| 26     | 7084.32  | 29.52   | 629.48   | 659        |</a:t>
            </a:r>
          </a:p>
          <a:p>
            <a:r>
              <a:t>| 27     | 6454.84  | 26.9    | 632.1    | 659        |</a:t>
            </a:r>
          </a:p>
          <a:p>
            <a:r>
              <a:t>| 28     | 5822.73  | 24.26   | 634.74   | 659        |</a:t>
            </a:r>
          </a:p>
          <a:p>
            <a:r>
              <a:t>| 29     | 5187.99  | 21.62   | 637.38   | 659        |</a:t>
            </a:r>
          </a:p>
          <a:p>
            <a:r>
              <a:t>| 30     | 4550.61  | 18.96   | 640.04   | 659        |</a:t>
            </a:r>
          </a:p>
          <a:p>
            <a:r>
              <a:t>| 31     | 3910.57  | 16.29   | 642.71   | 659        |</a:t>
            </a:r>
          </a:p>
          <a:p>
            <a:r>
              <a:t>| 32     | 3267.86  | 13.62   | 645.38   | 659        |</a:t>
            </a:r>
          </a:p>
          <a:p>
            <a:r>
              <a:t>| 33     | 2622.48  | 10.93   | 648.07   | 659        |</a:t>
            </a:r>
          </a:p>
          <a:p>
            <a:r>
              <a:t>| 34     | 1974.41  | 8.23    | 650.77   | 659        |</a:t>
            </a:r>
          </a:p>
          <a:p>
            <a:r>
              <a:t>| 35     | 1323.63  | 5.52    | 653.48   | 659        |</a:t>
            </a:r>
          </a:p>
          <a:p>
            <a:r>
              <a:t>| 36     | 670.15   | 2.79    | 670.15   | 659        |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3 ---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 Définitions des Crédits</a:t>
            </a:r>
          </a:p>
          <a:p>
            <a:r>
              <a:t>2 Les Différents types du crédit</a:t>
            </a:r>
          </a:p>
          <a:p>
            <a:r>
              <a:t>3 Les Crédits Classiques</a:t>
            </a:r>
          </a:p>
          <a:p>
            <a:r>
              <a:t>AGENDA</a:t>
            </a:r>
          </a:p>
          <a:p>
            <a:r>
              <a:t>4 Le Leasing</a:t>
            </a:r>
          </a:p>
          <a:p>
            <a:r>
              <a:t>4.1 Principe du Leasing</a:t>
            </a:r>
          </a:p>
          <a:p>
            <a:r>
              <a:t>4.2 Leasing vs Crédits</a:t>
            </a:r>
          </a:p>
          <a:p>
            <a:r>
              <a:t>4.3 Autres Types de Leasing</a:t>
            </a:r>
          </a:p>
          <a:p>
            <a:r>
              <a:t>5 Autres Produits Financiers - Révolving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27 ---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 Définitions des Crédits</a:t>
            </a:r>
          </a:p>
          <a:p>
            <a:r>
              <a:t>2 Les Différents types du crédit</a:t>
            </a:r>
          </a:p>
          <a:p>
            <a:r>
              <a:t>3 Les Crédits Classiques</a:t>
            </a:r>
          </a:p>
          <a:p>
            <a:r>
              <a:t>AGENDA</a:t>
            </a:r>
          </a:p>
          <a:p>
            <a:r>
              <a:t>4</a:t>
            </a:r>
          </a:p>
          <a:p>
            <a:r>
              <a:t>Le Leasing</a:t>
            </a:r>
          </a:p>
          <a:p>
            <a:r>
              <a:t>4.1 Principe du Leasing</a:t>
            </a:r>
          </a:p>
          <a:p>
            <a:r>
              <a:t>4.2 Leasing vs Crédits</a:t>
            </a:r>
          </a:p>
          <a:p>
            <a:r>
              <a:t>4.3 Autres Types de Leasing</a:t>
            </a:r>
          </a:p>
          <a:p>
            <a:r>
              <a:t>5 Autres Produits Financiers - Révolving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28 ---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Leasing… Crédit bail Plan</a:t>
            </a:r>
          </a:p>
          <a:p>
            <a:r>
              <a:t>1 Principe</a:t>
            </a:r>
          </a:p>
          <a:p>
            <a:r>
              <a:t>2 Leasing vs Crédits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29 ---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![Figure 2](eca1/_page_28_Figure_2.jpeg)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30 ---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Leasing… Définition</a:t>
            </a:r>
          </a:p>
          <a:p>
            <a:r>
              <a:t>LOA : la location avec option d’achat est une formule de leasing destinée aux particuliers, elle permet à la</a:t>
            </a:r>
          </a:p>
          <a:p>
            <a:r>
              <a:t>personne d’acquérir un véhicule Neuf pendant une durée déterminée</a:t>
            </a:r>
          </a:p>
          <a:p>
            <a:r>
              <a:t>A la fin de période de location, le client a la possibilité de renouveler son contrat ou d’acquérir le</a:t>
            </a:r>
          </a:p>
          <a:p>
            <a:r>
              <a:t>véhicule;</a:t>
            </a:r>
          </a:p>
          <a:p>
            <a:r>
              <a:t>Crédit-Bail : appelé aussi le Leasing, c’est une formule d’achat d’un bien sur le long terme; un</a:t>
            </a:r>
          </a:p>
          <a:p>
            <a:r>
              <a:t>établissement financier achète le bien et le loue à une entreprise pour une durée déterminée;</a:t>
            </a:r>
          </a:p>
          <a:p>
            <a:r>
              <a:t>A la fin de la durée de location, le bien revient au loueur;</a:t>
            </a:r>
          </a:p>
          <a:p>
            <a:r>
              <a:t>LLD : Location Longue Durée, c’est une formule de leasing pour les véhicules, elle est destinée au</a:t>
            </a:r>
          </a:p>
          <a:p>
            <a:r>
              <a:t>entreprises; ça spécificité, c’est que à la fin du contrat, le bien sera restitué par l’établissement financié;</a:t>
            </a:r>
          </a:p>
          <a:p>
            <a:r>
              <a:t>une prolongation de la location est possible moyennant des modifications dans les conditions</a:t>
            </a:r>
          </a:p>
          <a:p>
            <a:r>
              <a:t>financières;</a:t>
            </a:r>
          </a:p>
          <a:p>
            <a:r>
              <a:t>LF : La location financière est une technique de financement courante des biens d’équipement pour les</a:t>
            </a:r>
          </a:p>
          <a:p>
            <a:r>
              <a:t>entreprises; elle permet de financer un bien d’équipement sans avoir besoin de porter acquéreur;</a:t>
            </a:r>
          </a:p>
          <a:p>
            <a:r>
              <a:t>La location financière est une opération juridique à 3 intervenants (le fournisseur du Bien,</a:t>
            </a:r>
          </a:p>
          <a:p>
            <a:r>
              <a:t>l’établissement de financement et enfin le loueur)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31 ---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Leasing… Principe</a:t>
            </a:r>
          </a:p>
          <a:p>
            <a:r>
              <a:t>Définition :</a:t>
            </a:r>
          </a:p>
          <a:p>
            <a:r>
              <a:t>Le leasing est un moyen de financement d’une grande souplesse;</a:t>
            </a:r>
          </a:p>
          <a:p>
            <a:r>
              <a:t>C’est un contrat pour lequel une personne, le crédit bailleur (société de financement, banque…) achète</a:t>
            </a:r>
          </a:p>
          <a:p>
            <a:r>
              <a:t>un bien auprès d’un fournisseur et le met à la disposition d’une autre personne, le locataire, moyennant</a:t>
            </a:r>
          </a:p>
          <a:p>
            <a:r>
              <a:t>le paiement d’un loyer.</a:t>
            </a:r>
          </a:p>
          <a:p>
            <a:r>
              <a:t>![Picture 5](eca1/_page_30_Picture_5.jpeg)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32 ---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Leasing… Plan</a:t>
            </a:r>
          </a:p>
          <a:p>
            <a:r>
              <a:t>1 Principe</a:t>
            </a:r>
          </a:p>
          <a:p>
            <a:r>
              <a:t>2 Leasing vs Crédits</a:t>
            </a:r>
          </a:p>
          <a:p>
            <a:r>
              <a:t>![Picture 4](eca1/_page_27_Picture_4.jpeg)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33 ---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 principale différence entre leasing et crédit classique est la **propriété du bien**. Toutes les différences qui suivent découlent de la propriété du bien.</a:t>
            </a:r>
          </a:p>
          <a:p>
            <a:r>
              <a:t>| Leasing                 | Crédit classique        |</a:t>
            </a:r>
          </a:p>
          <a:p>
            <a:r>
              <a:t>| ----------------------- | ----------------------- |</a:t>
            </a:r>
          </a:p>
          <a:p>
            <a:r>
              <a:t>| Le propriétaire du bien | Le propriétaire du bien |</a:t>
            </a:r>
          </a:p>
          <a:p>
            <a:r>
              <a:t>| Est                     | Est                     |</a:t>
            </a:r>
          </a:p>
          <a:p>
            <a:r>
              <a:t>| Le Bailleur             | L'emprunteur            |</a:t>
            </a:r>
          </a:p>
          <a:p>
            <a:r>
              <a:t>| Le Loueur               |                         |</a:t>
            </a:r>
          </a:p>
          <a:p>
            <a:r>
              <a:t>| La Société de Gestion   |                         |</a:t>
            </a:r>
          </a:p>
          <a:p>
            <a:r>
              <a:t>| Leasing                                           | Crédit classique                                        |</a:t>
            </a:r>
          </a:p>
          <a:p>
            <a:r>
              <a:t>| ------------------------------------------------- | ------------------------------------------------------- |</a:t>
            </a:r>
          </a:p>
          <a:p>
            <a:r>
              <a:t>| La Base Locative                                  | La Base Locative                                        |</a:t>
            </a:r>
          </a:p>
          <a:p>
            <a:r>
              <a:t>| =                                                 | =                                                       |</a:t>
            </a:r>
          </a:p>
          <a:p>
            <a:r>
              <a:t>| Montant du Bien Financé HT                        | Montant du Bien TTC -&lt;br&gt;Apport                         |</a:t>
            </a:r>
          </a:p>
          <a:p>
            <a:r>
              <a:t>| La Mensualité correspond à un&lt;br&gt;LOYER            | La Mensualité correspond à un&lt;br&gt;REMBOURSEMENT          |</a:t>
            </a:r>
          </a:p>
          <a:p>
            <a:r>
              <a:t>| Que l'on doit payer en&lt;br&gt;TERME AVANCE            | Que l'on doit payer en&lt;br&gt;TERME ECHU                    |</a:t>
            </a:r>
          </a:p>
          <a:p>
            <a:r>
              <a:t>| L'Apport est =                                    |                                                         |</a:t>
            </a:r>
          </a:p>
          <a:p>
            <a:r>
              <a:t>| Le 1er Loyer + Dépôt de Garantie                  |                                                         |</a:t>
            </a:r>
          </a:p>
          <a:p>
            <a:r>
              <a:t>| La BL étant HT la TVA est prise sur&lt;br&gt;les loyers |                                                         |</a:t>
            </a:r>
          </a:p>
          <a:p>
            <a:r>
              <a:t>| Cession Anticipé                                  | Paiement Anticipé ou                                    |</a:t>
            </a:r>
          </a:p>
          <a:p>
            <a:r>
              <a:t>| Fin Anticipée sans rachat                         | Remboursement anticipé                                  |</a:t>
            </a:r>
          </a:p>
          <a:p>
            <a:r>
              <a:t>| Rachat autres tiers                               |                                                         |</a:t>
            </a:r>
          </a:p>
          <a:p>
            <a:r>
              <a:t>| Taux d'intérêt inconnu du client                  | Taux d'intérêt connu du client&lt;br&gt;c'est le taux d'usure |</a:t>
            </a:r>
          </a:p>
          <a:p>
            <a:r>
              <a:t>| Leasing                                                                                                                                                                                                                                                   | Crédit classique                                                                                                        | Leasing                                                                                                                                        | Crédit classique                                                                                 |</a:t>
            </a:r>
          </a:p>
          <a:p>
            <a:r>
              <a:t>| --------------------------------------------------------------------------------------------------------------------------------------------------------------------------------------------------------------------------------------------------------- | ----------------------------------------------------------------------------------------------------------------------- | ---------------------------------------------------------------------------------------------------------------------------------------------- | ------------------------------------------------------------------------------------------------ |</a:t>
            </a:r>
          </a:p>
          <a:p>
            <a:r>
              <a:t>| La Société de Gestion étant le&lt;br&gt;propriétaire du bien,&lt;br&gt;Le Bien rentre dans l'ACTIF,&lt;br&gt;elle peut l'AMORTIR&lt;br&gt;3 types d'amortissements :&lt;br&gt;Amortissement Comptable&lt;br&gt;(linéaire ou dégressif)&lt;br&gt;Amortissement Financier&lt;br&gt;Amortissement économique | L'emprunteur étant le&lt;br&gt;propriétaire&lt;br&gt;La Société de Gestion&lt;br&gt;N'AMORTI PAS LE BIEN&lt;br&gt;1 seul type d'amortissement : | En LOA et Crédit Bail, le&lt;br&gt;Locataire a la possibilité de&lt;br&gt;racheter son véhicule&lt;br&gt;OPTION d'ACHAT&lt;br&gt;VALEUR RESIDUELLE&lt;br&gt;VALEUR de RACHAT | Toute la durée du contrat&lt;br&gt;l'emprunteur est le&lt;br&gt;propriétaire&lt;br&gt;Le CRD en fin de contrat = 0 |</a:t>
            </a:r>
          </a:p>
          <a:p>
            <a:r>
              <a:t>|                                                                                                                                                                                                                                                           | Amortissement Financier                                                                                                 | En LLD le concessionnaire&lt;br&gt;s'engage à racheter le véhicule&lt;br&gt;Dans certains cas la Société de&lt;br&gt;Gestion rachète le véhicule                 | En cas de Crédit Ballon, il y a&lt;br&gt;une dernière grosse&lt;br&gt;mensualité                             |</a:t>
            </a:r>
          </a:p>
          <a:p>
            <a:r>
              <a:t>| Dotation aux amortissements :&lt;br&gt;permet de mesurer la perte de&lt;br&gt;valeur de ce que l'on possède et&lt;br&gt;donc de diminuer le bénéfice                                                                                                                        |                                                                                                                         | Cession à terme&lt;br&gt;Fin sans Rachat&lt;br&gt;ITNL                                                                                                     | Solde à Terme                                                                                    |</a:t>
            </a:r>
          </a:p>
          <a:p>
            <a:r>
              <a:t>|                                 | Leasing                                                                                                                                                     | Crédit classique                |</a:t>
            </a:r>
          </a:p>
          <a:p>
            <a:r>
              <a:t>| ------------------------------- | ----------------------------------------------------------------------------------------------------------------------------------------------------------- | ------------------------------- |</a:t>
            </a:r>
          </a:p>
          <a:p>
            <a:r>
              <a:t>| La Propriété du Bien            | Société de Gestion                                                                                                                                          | Emprunteur                      |</a:t>
            </a:r>
          </a:p>
          <a:p>
            <a:r>
              <a:t>| Durée&lt;br&gt;Durée Min&lt;br&gt;Durée Max | 36 Mois en CB&lt;br&gt;7-12 Mois en LLD&lt;br&gt;60-72 Mois                                                                                                             | Pas de règle                    |</a:t>
            </a:r>
          </a:p>
          <a:p>
            <a:r>
              <a:t>| Taux d'intérêt                  | Inconnu du Client                                                                                                                                           | Connu du Client&lt;br&gt;Taux d'Usure |</a:t>
            </a:r>
          </a:p>
          <a:p>
            <a:r>
              <a:t>| Type de Personne                | LOA : Utilisation non professionnelle&lt;br&gt;Personne Physique / Profession Libérale&lt;br&gt;CB : Usage Professionnel du Bien : Entreprise ou&lt;br&gt;Profession Libérale |                                 |</a:t>
            </a:r>
          </a:p>
          <a:p>
            <a:r>
              <a:t>| Garantie                        | CB :Publication&lt;br&gt;LOA : DG                                                                                                                                 | Gage           </a:t>
            </a:r>
          </a:p>
          <a:p>
            <a:r>
              <a:t>---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36 ---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 Définitions des Crédits</a:t>
            </a:r>
          </a:p>
          <a:p>
            <a:r>
              <a:t>2 Les Différents types du crédit</a:t>
            </a:r>
          </a:p>
          <a:p>
            <a:r>
              <a:t>3 Les Crédits Classiques</a:t>
            </a:r>
          </a:p>
          <a:p>
            <a:r>
              <a:t>AGENDA</a:t>
            </a:r>
          </a:p>
          <a:p>
            <a:r>
              <a:t>4 Le Leasing</a:t>
            </a:r>
          </a:p>
          <a:p>
            <a:r>
              <a:t>4.1 Principe du Leasing</a:t>
            </a:r>
          </a:p>
          <a:p>
            <a:r>
              <a:t>4.2 Leasing vs Crédits</a:t>
            </a:r>
          </a:p>
          <a:p>
            <a:r>
              <a:t>4.3 Autres Types de Leasing</a:t>
            </a:r>
          </a:p>
          <a:p>
            <a:r>
              <a:t>5 Autres Produits Financiers - Révolving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37 ---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 longue Durée…</a:t>
            </a:r>
          </a:p>
          <a:p>
            <a:r>
              <a:t>1 Principes</a:t>
            </a:r>
          </a:p>
          <a:p>
            <a:r>
              <a:t>2 Les Avantages</a:t>
            </a:r>
          </a:p>
          <a:p>
            <a:r>
              <a:t>2 Les Inconvénients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38 ---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 longue Durée… Principes</a:t>
            </a:r>
          </a:p>
          <a:p>
            <a:r>
              <a:t>❑ L’achat d’une voiture ne représente pas un investissement mais bien une perte d’argent.</a:t>
            </a:r>
          </a:p>
          <a:p>
            <a:r>
              <a:t>❑ Un véhicule neuf perd en moyenne 25 % de sa valeur dès la première année.</a:t>
            </a:r>
          </a:p>
          <a:p>
            <a:r>
              <a:t>❑ En plus des frais d’entretien et d’usage qui représentent un coût important.</a:t>
            </a:r>
          </a:p>
          <a:p>
            <a:r>
              <a:t>➔ La location longue durée (LLD) offre la possibilité à un professionnel de conduire une voiture neuve</a:t>
            </a:r>
          </a:p>
          <a:p>
            <a:r>
              <a:t>sans pour autant se ruiner.</a:t>
            </a:r>
          </a:p>
          <a:p>
            <a:r>
              <a:t>Le principe est simple : vous louez un véhicule sur une période allant de 1 à 5 ans pour un kilométrage</a:t>
            </a:r>
          </a:p>
          <a:p>
            <a:r>
              <a:t>déterminé.</a:t>
            </a:r>
          </a:p>
          <a:p>
            <a:r>
              <a:t>Plusieurs éléments sont pris en compte pour fixer le montant des mensualités :</a:t>
            </a:r>
          </a:p>
          <a:p>
            <a:r>
              <a:t>❑ le prix de la voiture</a:t>
            </a:r>
          </a:p>
          <a:p>
            <a:r>
              <a:t>❑ le prix de sa valeur résiduelle au terme de la location ;</a:t>
            </a:r>
          </a:p>
          <a:p>
            <a:r>
              <a:t>❑ la durée du contrat ;</a:t>
            </a:r>
          </a:p>
          <a:p>
            <a:r>
              <a:t>❑ le nombre de kilomètres effectués pendant la durée de la location ;</a:t>
            </a:r>
          </a:p>
          <a:p>
            <a:r>
              <a:t>❑ les services compris (entretien, assistance, assurance...).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4 ---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Qu’est ce qu’un crédit? … Introduction</a:t>
            </a:r>
          </a:p>
          <a:p>
            <a:r>
              <a:t>❑ On dit « Avoir du crédit », « Accorder du crédit à », « Jouir d’un crédit auprès de</a:t>
            </a:r>
          </a:p>
          <a:p>
            <a:r>
              <a:t>quelqu’un », …</a:t>
            </a:r>
          </a:p>
          <a:p>
            <a:r>
              <a:t>❑ Ces expressions en français renvoient toutes à une notion de croyance, de</a:t>
            </a:r>
          </a:p>
          <a:p>
            <a:r>
              <a:t>crédibilité, de confiance.</a:t>
            </a:r>
          </a:p>
          <a:p>
            <a:r>
              <a:t>❑ Une opération de crédit est donc fondée sur la croyance du créancier que le</a:t>
            </a:r>
          </a:p>
          <a:p>
            <a:r>
              <a:t>débiteur sera en mesure de payer sa dette à l’échéance.</a:t>
            </a:r>
          </a:p>
          <a:p>
            <a:r>
              <a:t>❑ Il s’agit fondamentalement d’un acte de confiance du prêteur envers l’emprunteur.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39 ---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 longue Durée… Les Avantages</a:t>
            </a:r>
          </a:p>
          <a:p>
            <a:r>
              <a:t>❑Un budget auto mieux contrôlé, avec des loyers fixes et souvent tout inclus (entretien,</a:t>
            </a:r>
          </a:p>
          <a:p>
            <a:r>
              <a:t>assistance, assurance, etc.)</a:t>
            </a:r>
          </a:p>
          <a:p>
            <a:r>
              <a:t>❑Un grand choix de formules et de véhicules, avec la possibilité de changer régulièrement de</a:t>
            </a:r>
          </a:p>
          <a:p>
            <a:r>
              <a:t>voiture</a:t>
            </a:r>
          </a:p>
          <a:p>
            <a:r>
              <a:t>❑Une flexibilité et une personnalisation du contrat selon les besoins</a:t>
            </a:r>
          </a:p>
          <a:p>
            <a:r>
              <a:t>❑Aucun apport ni capital de départ requis, ni de revente à gérer</a:t>
            </a:r>
          </a:p>
          <a:p>
            <a:r>
              <a:t>❑Une optimisation fiscale pour les entreprises, qui peuvent déduire les loyers de leur résultat</a:t>
            </a:r>
          </a:p>
          <a:p>
            <a:r>
              <a:t>imposable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40 ---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 longue Durée… Les Inconvénients</a:t>
            </a:r>
          </a:p>
          <a:p>
            <a:r>
              <a:t>❑Il s’agit d’une location pure sans option d’achat : contrairement à la LOA (location avec</a:t>
            </a:r>
          </a:p>
          <a:p>
            <a:r>
              <a:t>option d’achat), il n’est pas possible d’acquérir un véhicule en location longue durée.</a:t>
            </a:r>
          </a:p>
          <a:p>
            <a:r>
              <a:t>❑Location à fonds perdu : tout comme la location d’un appartement, une LLD est à fonds</a:t>
            </a:r>
          </a:p>
          <a:p>
            <a:r>
              <a:t>perdu, même si une grande partie de ceux-ci sont absorbés par la dépréciation de la valeur</a:t>
            </a:r>
          </a:p>
          <a:p>
            <a:r>
              <a:t>de la voiture.</a:t>
            </a:r>
          </a:p>
          <a:p>
            <a:r>
              <a:t>❑Stress en cas de dégâts : s’il s’agit d’une voiture de location, vous devez en prendre soin</a:t>
            </a:r>
          </a:p>
          <a:p>
            <a:r>
              <a:t>comme s’il s’agissait de la vôtre. En effet, en cas de dégâts la société de leasing peut vous</a:t>
            </a:r>
          </a:p>
          <a:p>
            <a:r>
              <a:t>réclamer des frais de restitution. Une petite bosse, des selleries abîmées, des griffes sur le</a:t>
            </a:r>
          </a:p>
          <a:p>
            <a:r>
              <a:t>pare-choc… la note peut atteindre de 2 à 3 mois de loyer. Ce paramètre peut engendrer un</a:t>
            </a:r>
          </a:p>
          <a:p>
            <a:r>
              <a:t>stress à l’utilisation.</a:t>
            </a:r>
          </a:p>
          <a:p>
            <a:r>
              <a:t>❑Manque de flexibilité : le contrat signé, il n’est pas possible d’en sortir sans devoir payer</a:t>
            </a:r>
          </a:p>
          <a:p>
            <a:r>
              <a:t>des frais de résiliation parfois élevés. Cela peut être problématique lorsque notre situation</a:t>
            </a:r>
          </a:p>
          <a:p>
            <a:r>
              <a:t>personnelle change subitement (raisons professionnelles, familiales, financières, etc.). En</a:t>
            </a:r>
          </a:p>
          <a:p>
            <a:r>
              <a:t>bref, la LLD impose des conditions strictes.</a:t>
            </a:r>
          </a:p>
          <a:p>
            <a:r>
              <a:t>❑Respect du kilométrage : le contrat impose un kilométrage mensuel ou annuel strict à</a:t>
            </a:r>
          </a:p>
          <a:p>
            <a:r>
              <a:t>respecter. En cas de dépassement, le prix des indemnités par km est relativement élevé, ce</a:t>
            </a:r>
          </a:p>
          <a:p>
            <a:r>
              <a:t>qui peut faire déraper votre budget auto.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41 ---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Crédit-Bail Immobilier…</a:t>
            </a:r>
          </a:p>
          <a:p>
            <a:r>
              <a:t>1</a:t>
            </a:r>
          </a:p>
          <a:p>
            <a:r>
              <a:t>Définition</a:t>
            </a:r>
          </a:p>
          <a:p>
            <a:r>
              <a:t>2 Les Bénéficiaires</a:t>
            </a:r>
          </a:p>
          <a:p>
            <a:r>
              <a:t>3 Les Principaux avantages</a:t>
            </a:r>
          </a:p>
          <a:p>
            <a:r>
              <a:t>4 Conditions &amp; Modalités &amp; Coûts</a:t>
            </a:r>
          </a:p>
          <a:p>
            <a:r>
              <a:t>5 Organismes Compétents</a:t>
            </a:r>
          </a:p>
          <a:p>
            <a:r>
              <a:t>![Picture 9](eca1/_page_40_Picture_9.jpeg)</a:t>
            </a:r>
          </a:p>
          <a:p>
            <a:r>
              <a:t>![Picture 8](eca1/_page_40_Picture_8.jpeg)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42 ---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Crédit-Bail Immobilier… Définition &amp; Bénéficiaires</a:t>
            </a:r>
          </a:p>
          <a:p>
            <a:r>
              <a:t>Définitions</a:t>
            </a:r>
          </a:p>
          <a:p>
            <a:r>
              <a:t>❑ Le crédit-bail immobilier constitue un moyen original et privilégié pour financer une partie du</a:t>
            </a:r>
          </a:p>
          <a:p>
            <a:r>
              <a:t>patrimoine immobilier des entreprises (tout bien immobilier à usage professionnel à construire, neuf</a:t>
            </a:r>
          </a:p>
          <a:p>
            <a:r>
              <a:t>ou d'occasion).</a:t>
            </a:r>
          </a:p>
          <a:p>
            <a:r>
              <a:t>❑ Les entreprises peuvent en effet, par l'intermédiaire de sociétés de crédit-bail, financer des</a:t>
            </a:r>
          </a:p>
          <a:p>
            <a:r>
              <a:t>immeubles importants (généralement à partir de 150 000 euros) sans apport initial, sur une durée</a:t>
            </a:r>
          </a:p>
          <a:p>
            <a:r>
              <a:t>relativement longue (15 à 20 ans), alors qu'elles pourraient éprouver des difficultés à obtenir des</a:t>
            </a:r>
          </a:p>
          <a:p>
            <a:r>
              <a:t>crédits bancaires sur de telles durées et à taux raisonnable.</a:t>
            </a:r>
          </a:p>
          <a:p>
            <a:r>
              <a:t>❑ Toutefois, ce mode de financement est peu accordé à des entreprises en création, il s'adresse à des</a:t>
            </a:r>
          </a:p>
          <a:p>
            <a:r>
              <a:t>entreprises plus matures en recherche de financement pour des projets de croissance.</a:t>
            </a:r>
          </a:p>
          <a:p>
            <a:r>
              <a:t>Bénéficiaires :</a:t>
            </a:r>
          </a:p>
          <a:p>
            <a:r>
              <a:t>❑ Toutes entreprises, quel que soit leur secteur d'activité, assujetties à l'impôt sur les sociétés (IS), aux</a:t>
            </a:r>
          </a:p>
          <a:p>
            <a:r>
              <a:t>bénéfices industriels et commerciaux (BIC), aux bénéfices non commerciaux (BNC), aux bénéfices</a:t>
            </a:r>
          </a:p>
          <a:p>
            <a:r>
              <a:t>agricoles (BA).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43 ---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Crédit-Bail Immobilier… Les Principaux avantages</a:t>
            </a:r>
          </a:p>
          <a:p>
            <a:r>
              <a:t>❑ Le crédit-bail immobilier permet un financement à 100 % du montant de l'investissement (sous</a:t>
            </a:r>
          </a:p>
          <a:p>
            <a:r>
              <a:t>réserve du paiement du premier loyer).</a:t>
            </a:r>
          </a:p>
          <a:p>
            <a:r>
              <a:t>❑ Les loyers de crédit-bail font partie en totalité des charges déductibles pour l'entreprise.</a:t>
            </a:r>
          </a:p>
          <a:p>
            <a:r>
              <a:t>❑ La propriété de l'immeuble loué étant la première des garanties pour le crédit-bailleur, le crédit-bail</a:t>
            </a:r>
          </a:p>
          <a:p>
            <a:r>
              <a:t>permet de dépasser souvent le ratio habituel : fonds propres/endettement à terme = 1, donc</a:t>
            </a:r>
          </a:p>
          <a:p>
            <a:r>
              <a:t>d'admettre une proportion moindre de capitaux propres.</a:t>
            </a:r>
          </a:p>
          <a:p>
            <a:r>
              <a:t>❑ Enfin, ni l'immeuble financé en crédit-bail, ni les ressources de financement obtenues sous forme de</a:t>
            </a:r>
          </a:p>
          <a:p>
            <a:r>
              <a:t>crédit-bail ne figurent au bilan de l'entreprise ; ce qui a notamment comme avantage de « limiter</a:t>
            </a:r>
          </a:p>
          <a:p>
            <a:r>
              <a:t>l'endettement apparent » de l'entreprise (mais les loyers de crédit-bail figurent sur une ligne</a:t>
            </a:r>
          </a:p>
          <a:p>
            <a:r>
              <a:t>spéciale au compte de résultat, l'encours des contrats de crédit-bail est indiqué dans les annexes</a:t>
            </a:r>
          </a:p>
          <a:p>
            <a:r>
              <a:t>comptables, et les contrats sont publiés à la conservation des hypothèques).</a:t>
            </a:r>
          </a:p>
          <a:p>
            <a:r>
              <a:t>❑ Indexation des loyers pour une faible partie.</a:t>
            </a:r>
          </a:p>
          <a:p>
            <a:r>
              <a:t>❑ Sortie anticipée du contrat possible dès la 7ème année.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44 ---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Crédit-Bail Immobilier… Conditions &amp; Modalités &amp; Coûts</a:t>
            </a:r>
          </a:p>
          <a:p>
            <a:r>
              <a:t>Conditions :</a:t>
            </a:r>
          </a:p>
          <a:p>
            <a:r>
              <a:t>❑ Le dossier est accepté en fonction de la nature du bien financé, de la situation financière de</a:t>
            </a:r>
          </a:p>
          <a:p>
            <a:r>
              <a:t>l'entreprise, de sa capacité de remboursement et des autres programmes financés par ailleurs.</a:t>
            </a:r>
          </a:p>
          <a:p>
            <a:r>
              <a:t>Modalités :</a:t>
            </a:r>
          </a:p>
          <a:p>
            <a:r>
              <a:t>❑ La société de crédit-bail achète éventuellement le terrain. La construction se fait sous la direction</a:t>
            </a:r>
          </a:p>
          <a:p>
            <a:r>
              <a:t>de l'architecte ou du bureau d'étude de l'entreprise qui conserve la maîtrise d'ouvrage, dans le</a:t>
            </a:r>
          </a:p>
          <a:p>
            <a:r>
              <a:t>cas du neuf.</a:t>
            </a:r>
          </a:p>
          <a:p>
            <a:r>
              <a:t>❑ Pendant la période de construction, la société de crédit-bail paye les travaux et elle se charge de</a:t>
            </a:r>
          </a:p>
          <a:p>
            <a:r>
              <a:t>la récupération de la TVA. Le client verse des pré-loyers qui correspondent aux intérêts sur les</a:t>
            </a:r>
          </a:p>
          <a:p>
            <a:r>
              <a:t>décaissements réalisés par la société de crédit-bail.</a:t>
            </a:r>
          </a:p>
          <a:p>
            <a:r>
              <a:t>❑ Un contrat de location est signé pour une durée minimale en général de 15 ans et assorti d'une</a:t>
            </a:r>
          </a:p>
          <a:p>
            <a:r>
              <a:t>promesse de vente.</a:t>
            </a:r>
          </a:p>
          <a:p>
            <a:r>
              <a:t>❑ Le client paye des loyers qui peuvent être constants, progressifs ou dégressifs, généralement</a:t>
            </a:r>
          </a:p>
          <a:p>
            <a:r>
              <a:t>indexés pour une part limitée. Les loyers sont calculés sur la valeur hors-taxes des</a:t>
            </a:r>
          </a:p>
          <a:p>
            <a:r>
              <a:t>investissements. Ils sont payables mensuellement, trimestriellement, semestriellement ou</a:t>
            </a:r>
          </a:p>
          <a:p>
            <a:r>
              <a:t>annuellement, d'avance ou à terme échu, selon les sociétés de crédit-bail.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45 ---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Crédit-Bail Immobilier… Conditions &amp; Modalités &amp; Coûts</a:t>
            </a:r>
          </a:p>
          <a:p>
            <a:r>
              <a:t>Modalités :</a:t>
            </a:r>
          </a:p>
          <a:p>
            <a:r>
              <a:t>❑ Pendant la durée du contrat, l'entreprise locataire doit assumer les différentes charges de</a:t>
            </a:r>
          </a:p>
          <a:p>
            <a:r>
              <a:t>l'immeuble (entretien, assurance, impôts, etc.)</a:t>
            </a:r>
          </a:p>
          <a:p>
            <a:r>
              <a:t>❑ En fin de contrat, l'entreprise achète le bien pour la valeur résiduelle prévue au contrat. Le prix</a:t>
            </a:r>
          </a:p>
          <a:p>
            <a:r>
              <a:t>oscille fréquemment entre 5 et 15 % de l'investissement d'origine, mais il peut être réduit à un</a:t>
            </a:r>
          </a:p>
          <a:p>
            <a:r>
              <a:t>euro symbolique. Pour acquérir le bien, l'entreprise doit effectuer une levée d'option d'achat qui</a:t>
            </a:r>
          </a:p>
          <a:p>
            <a:r>
              <a:t>déclenchera le transfert de propriété du bien immobilier. Cette opération génère des incidences</a:t>
            </a:r>
          </a:p>
          <a:p>
            <a:r>
              <a:t>fiscales et comptables.</a:t>
            </a:r>
          </a:p>
          <a:p>
            <a:r>
              <a:t>Coûts :</a:t>
            </a:r>
          </a:p>
          <a:p>
            <a:r>
              <a:t>❑ Souvent le taux est supérieur d'environ un point à celui des prêts bancaires à long terme.</a:t>
            </a:r>
          </a:p>
          <a:p>
            <a:r>
              <a:t>Organismes Compétents :</a:t>
            </a:r>
          </a:p>
          <a:p>
            <a:r>
              <a:t>❑ Les sociétés financières spécialisées en crédit-bail immobilier.</a:t>
            </a:r>
          </a:p>
          <a:p>
            <a:r>
              <a:t>❑ Principales banques commerciales (via leurs filiales de crédit-bail immobilier.).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46 ---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 Définitions des Crédits</a:t>
            </a:r>
          </a:p>
          <a:p>
            <a:r>
              <a:t>2 Les Différents types du crédit</a:t>
            </a:r>
          </a:p>
          <a:p>
            <a:r>
              <a:t>3 Les Crédits Classiques</a:t>
            </a:r>
          </a:p>
          <a:p>
            <a:r>
              <a:t>AGENDA</a:t>
            </a:r>
          </a:p>
          <a:p>
            <a:r>
              <a:t>4 Le Leasing</a:t>
            </a:r>
          </a:p>
          <a:p>
            <a:r>
              <a:t>4.1 Principe du Leasing</a:t>
            </a:r>
          </a:p>
          <a:p>
            <a:r>
              <a:t>4.2 Leasing vs Crédits</a:t>
            </a:r>
          </a:p>
          <a:p>
            <a:r>
              <a:t>4.3 Autres Types de Leasing</a:t>
            </a:r>
          </a:p>
          <a:p>
            <a:r>
              <a:t>5</a:t>
            </a:r>
          </a:p>
          <a:p>
            <a:r>
              <a:t>Autres Produits Financiers - Révolving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47 ---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Révolving…</a:t>
            </a:r>
          </a:p>
          <a:p>
            <a:r>
              <a:t>1 Définition du Révolving</a:t>
            </a:r>
          </a:p>
          <a:p>
            <a:r>
              <a:t>2 Les Tirages</a:t>
            </a:r>
          </a:p>
          <a:p>
            <a:r>
              <a:t>3 Le Calcul des intérêts</a:t>
            </a:r>
          </a:p>
          <a:p>
            <a:r>
              <a:t>4 Les Taux</a:t>
            </a:r>
          </a:p>
          <a:p>
            <a:r>
              <a:t>5 Calcul des échéances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48 ---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![Figure 2](eca1/_page_47_Figure_2.jpeg)</a:t>
            </a:r>
          </a:p>
          <a:p>
            <a:r>
              <a:t>❑ Le crédit revolving est une réserve d’argent mise à la disposition d’un client</a:t>
            </a:r>
          </a:p>
          <a:p>
            <a:r>
              <a:t>❑ Le client est libre d’en disposer ou pas.</a:t>
            </a:r>
          </a:p>
          <a:p>
            <a:r>
              <a:t>❑ S’il l’utilise, il devra payer des échéances</a:t>
            </a:r>
          </a:p>
          <a:p>
            <a:r>
              <a:t>❑ A chaque fois qu’un client rembourse des sommes, il reconstitue la réserve autorisée.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5 ---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Qu’est ce qu’un crédit? … L’acte de crédit</a:t>
            </a:r>
          </a:p>
          <a:p>
            <a:r>
              <a:t>❑ L’acte de crédit correspond à un engagement de deux parties pour :</a:t>
            </a:r>
          </a:p>
          <a:p>
            <a:r>
              <a:t>❖ Prêter à un tiers une somme d’argent selon des modalités prédéfinies dans l’acte de prêt</a:t>
            </a:r>
          </a:p>
          <a:p>
            <a:r>
              <a:t>➔ C’est l’engagement du prêteur</a:t>
            </a:r>
          </a:p>
          <a:p>
            <a:r>
              <a:t>❖ Rembourser au prêteur les sommes dues selon les conditions acceptées dans l’acte de prêt</a:t>
            </a:r>
          </a:p>
          <a:p>
            <a:r>
              <a:t>➔ C’est l’engagement de l’emprunteur</a:t>
            </a:r>
          </a:p>
          <a:p>
            <a:r>
              <a:t>❑ Cet engagement est concrétisé par la signature d’une offre de prêt/contrat de</a:t>
            </a:r>
          </a:p>
          <a:p>
            <a:r>
              <a:t>prêt:</a:t>
            </a:r>
          </a:p>
          <a:p>
            <a:r>
              <a:t>❖ La distinction des termes utilisés renvoie aux modalités juridiques de conclusion définitive des</a:t>
            </a:r>
          </a:p>
          <a:p>
            <a:r>
              <a:t>engagements des parties</a:t>
            </a:r>
          </a:p>
          <a:p>
            <a:r>
              <a:t>❖ Le financement des particuliers est couvert par des lois ( En France :Scrivener 1, Lagarde, Etc…) : le</a:t>
            </a:r>
          </a:p>
          <a:p>
            <a:r>
              <a:t>prêteur émet le contrat de prêt;</a:t>
            </a:r>
          </a:p>
          <a:p>
            <a:r>
              <a:t>❖ Le financement des personnes morales n’est pas couvert de contraintes restrictives: le prêteur émet un</a:t>
            </a:r>
          </a:p>
          <a:p>
            <a:r>
              <a:t>contrat de prêt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49 ---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Révolving… Définitions</a:t>
            </a:r>
          </a:p>
          <a:p>
            <a:r>
              <a:t> Plafond = Autorisation de Découvert maximal</a:t>
            </a:r>
          </a:p>
          <a:p>
            <a:r>
              <a:t> = Montant total autorisé</a:t>
            </a:r>
          </a:p>
          <a:p>
            <a:r>
              <a:t> Tirage= Utilisation à un instant t</a:t>
            </a:r>
          </a:p>
          <a:p>
            <a:r>
              <a:t> &lt;= Plafond</a:t>
            </a:r>
          </a:p>
          <a:p>
            <a:r>
              <a:t> Utilisé= Encours des sommes utilisées et non</a:t>
            </a:r>
          </a:p>
          <a:p>
            <a:r>
              <a:t> encore remboursées</a:t>
            </a:r>
          </a:p>
          <a:p>
            <a:r>
              <a:t> = Ʃ Tirages - Ʃ Remboursements</a:t>
            </a:r>
          </a:p>
          <a:p>
            <a:r>
              <a:t> Disponible  = Réserve d’argent non utilisée </a:t>
            </a:r>
          </a:p>
          <a:p>
            <a:r>
              <a:t>=  Autorisation - Utilisé</a:t>
            </a:r>
          </a:p>
          <a:p>
            <a:r>
              <a:t>![Figure 7](eca1/_page_48_Figure_7.jpeg)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50 ---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Révolving… Tirages</a:t>
            </a:r>
          </a:p>
          <a:p>
            <a:r>
              <a:t>Les Tirages :</a:t>
            </a:r>
          </a:p>
          <a:p>
            <a:r>
              <a:t>Les comptes revolving peuvent fonctionner avec des cartes, les tirages peuvent être de 2 sortes:</a:t>
            </a:r>
          </a:p>
          <a:p>
            <a:r>
              <a:t>❖ Manuel</a:t>
            </a:r>
          </a:p>
          <a:p>
            <a:r>
              <a:t>❖ Télématique</a:t>
            </a:r>
          </a:p>
          <a:p>
            <a:r>
              <a:t>![Figure 6](eca1/_page_49_Figure_6.jpeg)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51 ---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Révolving… Le calcul des Intérêts</a:t>
            </a:r>
          </a:p>
          <a:p>
            <a:r>
              <a:t> ❑ Les intérêts ne sont calculés que sur le </a:t>
            </a:r>
          </a:p>
          <a:p>
            <a:r>
              <a:t>montant utilisé de la réserve en d’autres </a:t>
            </a:r>
          </a:p>
          <a:p>
            <a:r>
              <a:t>termes, sur L’ENCOURS.</a:t>
            </a:r>
          </a:p>
          <a:p>
            <a:r>
              <a:t> ❑ Les montants varient tous les mois.</a:t>
            </a:r>
          </a:p>
          <a:p>
            <a:r>
              <a:t> ❑ 2 méthodes de calculs sont disponibles:</a:t>
            </a:r>
          </a:p>
          <a:p>
            <a:r>
              <a:t> ❖ Méthode des nombres = Intérêts calculés pour </a:t>
            </a:r>
          </a:p>
          <a:p>
            <a:r>
              <a:t>chaque tirage</a:t>
            </a:r>
          </a:p>
          <a:p>
            <a:r>
              <a:t> → Problème en cas de changement de taux.</a:t>
            </a:r>
          </a:p>
          <a:p>
            <a:r>
              <a:t> ❖ Méthode des dominos.</a:t>
            </a:r>
          </a:p>
          <a:p>
            <a:r>
              <a:t> ❑ Nous distinguons:</a:t>
            </a:r>
          </a:p>
          <a:p>
            <a:r>
              <a:t> ❖ Le traitement des arrêtés: calcule et </a:t>
            </a:r>
          </a:p>
          <a:p>
            <a:r>
              <a:t>facture agios et prestations. (A ECHOIR)</a:t>
            </a:r>
          </a:p>
          <a:p>
            <a:r>
              <a:t> ❖ Le traitement des échéances: effectue la </a:t>
            </a:r>
          </a:p>
          <a:p>
            <a:r>
              <a:t>facturation de l’échéance</a:t>
            </a:r>
          </a:p>
          <a:p>
            <a:r>
              <a:t>![Figure 10](eca1/_page_50_Figure_10.jpeg)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52 ---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Révolving… Le calcul des Intérêts</a:t>
            </a:r>
          </a:p>
          <a:p>
            <a:r>
              <a:t>Révolving… Les Taux</a:t>
            </a:r>
          </a:p>
          <a:p>
            <a:r>
              <a:t>Les méthodes de calcul possibles sont :</a:t>
            </a:r>
          </a:p>
          <a:p>
            <a:r>
              <a:t>❑ Taux fixe</a:t>
            </a:r>
          </a:p>
          <a:p>
            <a:r>
              <a:t>❑ Taux variable</a:t>
            </a:r>
          </a:p>
          <a:p>
            <a:r>
              <a:t>❑ Taux indexé début de période (Euribor 3M par exemple)</a:t>
            </a:r>
          </a:p>
          <a:p>
            <a:r>
              <a:t>❑ Taux indexé fin de période</a:t>
            </a:r>
          </a:p>
          <a:p>
            <a:r>
              <a:t>❑ Taux en fonction de l’encours</a:t>
            </a:r>
          </a:p>
          <a:p>
            <a:r>
              <a:t>❑ Mais pour rester simple sur du Revolving généralement que du Taux Fixe et peut-être Taux</a:t>
            </a:r>
          </a:p>
          <a:p>
            <a:r>
              <a:t>en fonction de l’encours</a:t>
            </a:r>
          </a:p>
          <a:p>
            <a:r>
              <a:t>❑ Taux Variable et Taux indexé début de période utilisé dans les cas de changement de taux</a:t>
            </a:r>
          </a:p>
          <a:p>
            <a:r>
              <a:t>d’usure fréquent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53 ---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Révolving… Calcul des échéances</a:t>
            </a:r>
          </a:p>
          <a:p>
            <a:r>
              <a:t>Les méthodes de calcul de l’échéance sont :</a:t>
            </a:r>
          </a:p>
          <a:p>
            <a:r>
              <a:t>❑ Montant Fixe</a:t>
            </a:r>
          </a:p>
          <a:p>
            <a:r>
              <a:t>❑ Pourcentage de l’encours</a:t>
            </a:r>
          </a:p>
          <a:p>
            <a:r>
              <a:t>❑ Pourcentage du plafond</a:t>
            </a:r>
          </a:p>
          <a:p>
            <a:r>
              <a:t>❑ Échéance en fonction de l’encours</a:t>
            </a:r>
          </a:p>
          <a:p>
            <a:r>
              <a:t>❑ Eléments de l’arrêté</a:t>
            </a:r>
          </a:p>
          <a:p>
            <a:r>
              <a:t>Ordre d’affectation entre les comptes :</a:t>
            </a:r>
          </a:p>
          <a:p>
            <a:r>
              <a:t>❑ Comptes facultatifs</a:t>
            </a:r>
          </a:p>
          <a:p>
            <a:r>
              <a:t>❑ Comptes par ordre de création : le principal puis les autres</a:t>
            </a:r>
          </a:p>
          <a:p>
            <a:r>
              <a:t>Eclatement des factures d’échéance. L’ordre d’affectation des montants d’échéance est</a:t>
            </a:r>
          </a:p>
          <a:p>
            <a:r>
              <a:t>❑ Agios</a:t>
            </a:r>
          </a:p>
          <a:p>
            <a:r>
              <a:t>❑ Prestations</a:t>
            </a:r>
          </a:p>
          <a:p>
            <a:r>
              <a:t>❑ Capital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54 ---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![Picture 0](eca1/_page_53_Picture_0.jpeg)</a:t>
            </a:r>
          </a:p>
          <a:p>
            <a:r>
              <a:t> ![Picture 2](eca1/_page_53_Picture_2.jpeg) Merci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6 ---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Notions de base… Les paramètres de bases d’un crédit</a:t>
            </a:r>
          </a:p>
          <a:p>
            <a:r>
              <a:t>Financièrement, un crédit moyen terme s’appuie</a:t>
            </a:r>
          </a:p>
          <a:p>
            <a:r>
              <a:t>sur différentes variables qui le component</a:t>
            </a:r>
          </a:p>
          <a:p>
            <a:r>
              <a:t>• Capital emprunté: Montant du crédit consenti par le prêteur. Le capital peut</a:t>
            </a:r>
          </a:p>
          <a:p>
            <a:r>
              <a:t> être versé en une ou plusieurs fois.</a:t>
            </a:r>
          </a:p>
          <a:p>
            <a:r>
              <a:t>•Taux nominal: Taux de base qui sert au calcul des intérêts sur un prêt ou sur un </a:t>
            </a:r>
          </a:p>
          <a:p>
            <a:r>
              <a:t>placement. Il  peux être fixe ou variable</a:t>
            </a:r>
          </a:p>
          <a:p>
            <a:r>
              <a:t>• Taux Effectif Global: Taux qui intègre en sus des intérêts l’ensemble des frais </a:t>
            </a:r>
          </a:p>
          <a:p>
            <a:r>
              <a:t>obligatoires pour l’obtention du prêt, connus ou estimés : - les frais de  dossier - </a:t>
            </a:r>
          </a:p>
          <a:p>
            <a:r>
              <a:t>les primes d’assurance obligatoire - les frais  de garanties. En France, le TEG du </a:t>
            </a:r>
          </a:p>
          <a:p>
            <a:r>
              <a:t>prêt ne doit pas dépasser le seuil de l’usure. Pour un  prêt à taux variable, le TEG </a:t>
            </a:r>
          </a:p>
          <a:p>
            <a:r>
              <a:t>figurant dans le contrat de prêt est donné à  titre indicatif en fonction des </a:t>
            </a:r>
          </a:p>
          <a:p>
            <a:r>
              <a:t>informations connues au moment de  l’édition de ce contrat de prêt.</a:t>
            </a:r>
          </a:p>
          <a:p>
            <a:r>
              <a:t>•Durée: Elle est déterminée au contrat et peut être fixe ou variable. En général, la  </a:t>
            </a:r>
          </a:p>
          <a:p>
            <a:r>
              <a:t>variation de la durée peut résulter soit de la révision du taux d’intérêt soit du  </a:t>
            </a:r>
          </a:p>
          <a:p>
            <a:r>
              <a:t>report ou de la modulation volontaire de l’échéance par  l’emprunteur.</a:t>
            </a:r>
          </a:p>
          <a:p>
            <a:r>
              <a:t> •Assurances: Dénommée parfois ADI. Contrat qui garantit le  remboursement </a:t>
            </a:r>
          </a:p>
          <a:p>
            <a:r>
              <a:t>total ou partiel du crédit en cas de décès  ou de maladie. Très souvent exigée par </a:t>
            </a:r>
          </a:p>
          <a:p>
            <a:r>
              <a:t>la banque.</a:t>
            </a:r>
          </a:p>
          <a:p>
            <a:r>
              <a:t> •Garanties: Engagement donné ou reçu, pour assurer le paiement d’une dette ou  </a:t>
            </a:r>
          </a:p>
          <a:p>
            <a:r>
              <a:t>créance. On distingue les garanties personnelles (ex : cautionnement) et les  </a:t>
            </a:r>
          </a:p>
          <a:p>
            <a:r>
              <a:t>garanties réelles (ex : hypothèque)</a:t>
            </a:r>
          </a:p>
          <a:p>
            <a:r>
              <a:t>![Figure 10](eca1/_page_5_Figure_10.jpeg)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7 ---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Notions de base… Principe général d’amortissement</a:t>
            </a:r>
          </a:p>
          <a:p>
            <a:r>
              <a:t>Capital emprunté</a:t>
            </a:r>
          </a:p>
          <a:p>
            <a:r>
              <a:t>Montant du crédit consenti par</a:t>
            </a:r>
          </a:p>
          <a:p>
            <a:r>
              <a:t>le prêteur. Le capital peut être</a:t>
            </a:r>
          </a:p>
          <a:p>
            <a:r>
              <a:t>verséen une ou plusieursfois.</a:t>
            </a:r>
          </a:p>
          <a:p>
            <a:r>
              <a:t>Amortissement</a:t>
            </a:r>
          </a:p>
          <a:p>
            <a:r>
              <a:t>Remboursement prévu en une ou</a:t>
            </a:r>
          </a:p>
          <a:p>
            <a:r>
              <a:t>plusieurs fois d’un emprunt.</a:t>
            </a:r>
          </a:p>
          <a:p>
            <a:r>
              <a:t>Selon le type d’emprunt, il peut être</a:t>
            </a:r>
          </a:p>
          <a:p>
            <a:r>
              <a:t>étalé dans le temps ou effectué en une</a:t>
            </a:r>
          </a:p>
          <a:p>
            <a:r>
              <a:t>Capital restant dû</a:t>
            </a:r>
          </a:p>
          <a:p>
            <a:r>
              <a:t>seule fois en fin de contrat.</a:t>
            </a:r>
          </a:p>
          <a:p>
            <a:r>
              <a:t>Montant du capital restant à</a:t>
            </a:r>
          </a:p>
          <a:p>
            <a:r>
              <a:t>rembourser par l’emprunteur à une</a:t>
            </a:r>
          </a:p>
          <a:p>
            <a:r>
              <a:t>date donnée. Il sert debase au calcul</a:t>
            </a:r>
          </a:p>
          <a:p>
            <a:r>
              <a:t>des intérêts de l’échéance àvenir.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8 ---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Notions de base… Les techniques d’amortissement</a:t>
            </a:r>
          </a:p>
          <a:p>
            <a:r>
              <a:t>Amortissement par échéances/annuités constantes</a:t>
            </a:r>
          </a:p>
          <a:p>
            <a:r>
              <a:t>L’amortissement avec annuités constantes est la formule la plus souvent rencontrée à l’occasion des remboursements de</a:t>
            </a:r>
          </a:p>
          <a:p>
            <a:r>
              <a:t>crédits. La part des intérêts dans un amortissement avec annuités constantes est plus élevée au départ. Elle va ensuite</a:t>
            </a:r>
          </a:p>
          <a:p>
            <a:r>
              <a:t>diminuer régulièrement tandis que celle du capital remboursé va progressivement augmenter.</a:t>
            </a:r>
          </a:p>
          <a:p>
            <a:r>
              <a:t>Amortissement à capital constant</a:t>
            </a:r>
          </a:p>
          <a:p>
            <a:r>
              <a:t>Le principe de ce mode d'amortissement est que la part de capital remboursée à chaque échéance est la même pendant</a:t>
            </a:r>
          </a:p>
          <a:p>
            <a:r>
              <a:t>toute la durée de l'emprunt.</a:t>
            </a:r>
          </a:p>
          <a:p>
            <a:r>
              <a:t>Ce type d’amortissement est appelé amortissement constant ou linéaire du crédit.</a:t>
            </a:r>
          </a:p>
          <a:p>
            <a:r>
              <a:t>Amortissement « in fine »</a:t>
            </a:r>
          </a:p>
          <a:p>
            <a:r>
              <a:t>L’amortissement in fine implique que pendant toute la durée du crédit, l'emprunteur ne paie que les intérêts.</a:t>
            </a:r>
          </a:p>
          <a:p>
            <a:r>
              <a:t>L'emprunteur rembourse la totalité du capital, en une seule fois à la dernière échéance.</a:t>
            </a:r>
          </a:p>
          <a:p>
            <a:r>
              <a:t>Les intérêts payés sont constants puisqu’ils sont calculés sur le capital total emprunté.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 Page 9 ---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 Définitions des Crédits</a:t>
            </a:r>
          </a:p>
          <a:p>
            <a:r>
              <a:t>2Les Différents types du crédit</a:t>
            </a:r>
          </a:p>
          <a:p>
            <a:r>
              <a:t>3 Les Crédits Classiques</a:t>
            </a:r>
          </a:p>
          <a:p>
            <a:r>
              <a:t>4 Le Leasing</a:t>
            </a:r>
          </a:p>
          <a:p>
            <a:r>
              <a:t>4.1 Principe du Leasing</a:t>
            </a:r>
          </a:p>
          <a:p>
            <a:r>
              <a:t>4.2 Leasing vs Crédits</a:t>
            </a:r>
          </a:p>
          <a:p>
            <a:r>
              <a:t>4.3 Autres Types de Leasing</a:t>
            </a:r>
          </a:p>
          <a:p>
            <a:r>
              <a:t>5 Autres Produits Financiers - Révolving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